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305" r:id="rId3"/>
    <p:sldId id="306" r:id="rId4"/>
    <p:sldId id="307" r:id="rId5"/>
    <p:sldId id="309" r:id="rId6"/>
    <p:sldId id="308" r:id="rId7"/>
    <p:sldId id="311" r:id="rId8"/>
    <p:sldId id="313" r:id="rId9"/>
    <p:sldId id="31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0AF43-2F34-41D7-8C34-072FA4877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AB58C4-4F61-4C7B-B10F-561D0C19E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BDF4F6-1E05-4BFD-88FA-3B1F460C3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20695E-07AF-4E87-B427-7D2D5CB54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F01E2C-C005-4E7B-AF32-1BCB928D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83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79C83-7040-478C-9768-C677620CB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CFB930-A9F2-4FAF-ABA8-E19883F2C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09665D-C399-44A9-BFA2-B1A7FE1A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E8E528-9A88-4ED4-BEDB-8B8F62077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28AC11-8289-4F7A-8D11-C5299227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8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AA8265-23F6-40EE-96A9-C1575DA2C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B8035C-5033-416D-89D1-E908185D5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074BD9-663B-40C5-82A1-4FEAB9A82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7B3286-F340-4279-8401-87AD4A3AC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E4D5E6-206C-4380-8C82-21255D05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3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F2692-B9D5-4AB6-9DD8-85DCDF19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4D040-DFED-4C26-97F8-467D5383A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DB3168-EE1D-4ED2-B0EE-3670185BA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93803D-74B8-4136-BBDB-2AFBCA0F5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37EC59-5088-4C33-B5DA-9A65B6B7E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29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5BEC0-1C34-4378-BAC6-082804A9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6D1AA2-F45D-46F5-B17C-4B1B8C397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4C029A-C043-4A22-8448-7A6CA7D0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D3AB40-33A9-4C3D-92AF-320B918E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677DED-E3ED-46D7-ADFD-4F37A394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53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8FEC2-D670-45C7-A7EC-A9C758B7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D10D5-A782-4447-9A31-7AA6D1D97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613B4D-15E3-48A2-A30D-BE6E0DCA7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7FE748-2DEC-45E2-A89D-F3B981C2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5EE9D2-4A6F-437E-A898-309E1C9B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499E5F-2B3A-45CD-9E81-8E3C8565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9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D9961-44CC-4C45-9B77-A55A1A25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CC8AC6-4199-489C-8F5E-C05975EE5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0F01A9-6F30-4B3B-8EEC-F813E6561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5DD3BF-50AC-4DE0-AC7A-8C16881A8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506395D-5395-4729-BED6-4101D7533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B7B7219-E357-40FE-A030-E616F4E0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EE5B07-9D41-401E-B52B-0B0BC3A9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5691C20-228B-4F33-8199-92F981D86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BB289-B412-4F5C-840B-1F1DB756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8B19F1-F6A5-42FF-B4FE-AD677154E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B30382-6A81-4A6E-B0C9-0F15A7D4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035334-5B13-4C90-83ED-231DC82D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32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016F19-6B8A-4BF8-8A1E-7C75A5C56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7D08C3-72E5-4655-BD14-04BAE035A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E5DFF0-4834-40BA-A0F1-D33268B4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9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36A05-7B2C-4645-A0F5-D049F0C32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850DB3-8FE4-484E-BC63-C1C2C5929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B7EF6D-1CF4-48A6-96D3-36688B315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9A46D8-E9DF-4685-86E7-19EE5C59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71618D-AECF-4A30-887C-C78E8F13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EE2DC7-A914-459A-8E0A-B714C39D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92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4B960-7184-45D6-B01A-693CBDD0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36C1320-E907-4674-BB6D-8DA0054F1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890184-22BF-4E46-92BE-7CDAC6787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D91B54-7CED-42ED-A6CD-CECE8036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8FE196-D4CE-4EC7-93CB-079FAC738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E0912E-5E32-41F3-BA37-EA91AAD7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26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0B7663-46D3-4428-876A-239480048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2719EC-D4D7-4C00-A947-0E7414585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CD81B1-DF78-4F89-9955-0543CDE1C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ED707-F74C-483A-A298-724D52B8A57A}" type="datetimeFigureOut">
              <a:rPr lang="cs-CZ" smtClean="0"/>
              <a:t>16. 10. 2019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D2053B-C464-46BE-9FE4-0783B4B39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7543F1-45EB-4E46-AA71-43767686F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FBE03-9279-42AB-85CC-3E39A24C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4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A6FBB-475A-4C9F-BAAB-9BE4B26FD1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Cantor’s theory of sets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BF7AF4-B5C7-41A2-8545-AD00072317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76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>
            <a:extLst>
              <a:ext uri="{FF2B5EF4-FFF2-40B4-BE49-F238E27FC236}">
                <a16:creationId xmlns:a16="http://schemas.microsoft.com/office/drawing/2014/main" id="{23CE7A1B-A49E-4943-9D12-8C7A9327F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1"/>
            <a:ext cx="8229600" cy="660399"/>
          </a:xfrm>
        </p:spPr>
        <p:txBody>
          <a:bodyPr/>
          <a:lstStyle/>
          <a:p>
            <a:pPr eaLnBrk="1" hangingPunct="1"/>
            <a:r>
              <a:rPr lang="cs-CZ" altLang="cs-CZ" sz="3600" dirty="0" err="1"/>
              <a:t>Naïv</a:t>
            </a:r>
            <a:r>
              <a:rPr lang="en-US" altLang="cs-CZ" sz="3600" dirty="0"/>
              <a:t>e </a:t>
            </a:r>
            <a:r>
              <a:rPr lang="cs-CZ" altLang="cs-CZ" sz="3600" dirty="0"/>
              <a:t>t</a:t>
            </a:r>
            <a:r>
              <a:rPr lang="en-US" altLang="cs-CZ" sz="3600" dirty="0"/>
              <a:t>h</a:t>
            </a:r>
            <a:r>
              <a:rPr lang="cs-CZ" altLang="cs-CZ" sz="3600" dirty="0" err="1"/>
              <a:t>eor</a:t>
            </a:r>
            <a:r>
              <a:rPr lang="en-US" altLang="cs-CZ" sz="3600" dirty="0"/>
              <a:t>y of sets</a:t>
            </a:r>
            <a:r>
              <a:rPr lang="cs-CZ" altLang="cs-CZ" sz="3600" dirty="0"/>
              <a:t> (George </a:t>
            </a:r>
            <a:r>
              <a:rPr lang="cs-CZ" altLang="cs-CZ" sz="3600" dirty="0" err="1"/>
              <a:t>Cantor</a:t>
            </a:r>
            <a:r>
              <a:rPr lang="cs-CZ" altLang="cs-CZ" sz="3600" dirty="0"/>
              <a:t>)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A106C851-528E-4E56-89E2-CF86B12A55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412877"/>
            <a:ext cx="10591799" cy="445452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2400" dirty="0"/>
              <a:t>What is it a set</a:t>
            </a:r>
            <a:r>
              <a:rPr lang="cs-CZ" altLang="cs-CZ" sz="2400" dirty="0"/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chemeClr val="bg2"/>
                </a:solidFill>
              </a:rPr>
              <a:t> </a:t>
            </a:r>
            <a:r>
              <a:rPr lang="en-US" altLang="cs-CZ" sz="2000" dirty="0">
                <a:solidFill>
                  <a:srgbClr val="0070C0"/>
                </a:solidFill>
              </a:rPr>
              <a:t>A set is a collection of elements, and it is determined just by its elements;</a:t>
            </a:r>
            <a:r>
              <a:rPr lang="cs-CZ" altLang="cs-CZ" sz="2000" dirty="0">
                <a:solidFill>
                  <a:srgbClr val="0070C0"/>
                </a:solidFill>
              </a:rPr>
              <a:t> </a:t>
            </a:r>
            <a:br>
              <a:rPr lang="cs-CZ" altLang="cs-CZ" sz="2000" dirty="0">
                <a:solidFill>
                  <a:srgbClr val="0070C0"/>
                </a:solidFill>
              </a:rPr>
            </a:br>
            <a:r>
              <a:rPr lang="cs-CZ" altLang="cs-CZ" sz="2000" dirty="0">
                <a:solidFill>
                  <a:schemeClr val="bg2"/>
                </a:solidFill>
              </a:rPr>
              <a:t> </a:t>
            </a:r>
            <a:r>
              <a:rPr lang="en-US" altLang="cs-CZ" sz="2000" dirty="0"/>
              <a:t>a set consisting of elements </a:t>
            </a:r>
            <a:r>
              <a:rPr lang="cs-CZ" altLang="cs-CZ" sz="2000" i="1" dirty="0"/>
              <a:t>a, b, c </a:t>
            </a:r>
            <a:r>
              <a:rPr lang="en-US" altLang="cs-CZ" sz="2000" dirty="0"/>
              <a:t>is denoted</a:t>
            </a:r>
            <a:r>
              <a:rPr lang="cs-CZ" altLang="cs-CZ" sz="2000" dirty="0"/>
              <a:t>: {</a:t>
            </a:r>
            <a:r>
              <a:rPr lang="cs-CZ" altLang="cs-CZ" sz="2000" i="1" dirty="0"/>
              <a:t>a, b, c</a:t>
            </a:r>
            <a:r>
              <a:rPr lang="en-US" altLang="cs-CZ" sz="2000" dirty="0"/>
              <a:t>}</a:t>
            </a:r>
            <a:endParaRPr lang="cs-CZ" altLang="cs-CZ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cs-CZ" sz="2000" dirty="0">
                <a:solidFill>
                  <a:schemeClr val="bg2"/>
                </a:solidFill>
              </a:rPr>
              <a:t> </a:t>
            </a:r>
            <a:r>
              <a:rPr lang="en-US" altLang="cs-CZ" sz="2000" dirty="0"/>
              <a:t>An element of a set can be again </a:t>
            </a:r>
            <a:r>
              <a:rPr lang="en-US" altLang="cs-CZ" sz="2000" b="1" i="1" dirty="0"/>
              <a:t>a set</a:t>
            </a:r>
            <a:r>
              <a:rPr lang="cs-CZ" altLang="cs-CZ" sz="2000" b="1" i="1" dirty="0"/>
              <a:t>, </a:t>
            </a:r>
            <a:br>
              <a:rPr lang="cs-CZ" altLang="cs-CZ" sz="2000" b="1" i="1" dirty="0"/>
            </a:br>
            <a:r>
              <a:rPr lang="en-US" altLang="cs-CZ" sz="2000" dirty="0"/>
              <a:t> a set may consist of </a:t>
            </a:r>
            <a:r>
              <a:rPr lang="cs-CZ" altLang="cs-CZ" sz="2000" b="1" i="1" dirty="0"/>
              <a:t>n</a:t>
            </a:r>
            <a:r>
              <a:rPr lang="en-US" altLang="cs-CZ" sz="2000" b="1" i="1" dirty="0"/>
              <a:t>o elements, </a:t>
            </a:r>
            <a:r>
              <a:rPr lang="en-US" altLang="cs-CZ" sz="2000" dirty="0"/>
              <a:t>it may be</a:t>
            </a:r>
            <a:r>
              <a:rPr lang="en-US" altLang="cs-CZ" sz="2000" b="1" i="1" dirty="0"/>
              <a:t> </a:t>
            </a:r>
            <a:r>
              <a:rPr lang="en-US" altLang="cs-CZ" sz="2000" b="1" i="1" dirty="0">
                <a:solidFill>
                  <a:srgbClr val="0070C0"/>
                </a:solidFill>
              </a:rPr>
              <a:t>empty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70C0"/>
                </a:solidFill>
              </a:rPr>
              <a:t>(</a:t>
            </a:r>
            <a:r>
              <a:rPr lang="en-US" altLang="cs-CZ" sz="2000" dirty="0">
                <a:solidFill>
                  <a:srgbClr val="0070C0"/>
                </a:solidFill>
              </a:rPr>
              <a:t>denoted by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)</a:t>
            </a:r>
            <a:r>
              <a:rPr lang="cs-CZ" altLang="cs-CZ" sz="2000" dirty="0">
                <a:solidFill>
                  <a:srgbClr val="0070C0"/>
                </a:solidFill>
              </a:rPr>
              <a:t> 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400" dirty="0"/>
              <a:t>Examples</a:t>
            </a:r>
            <a:r>
              <a:rPr lang="cs-CZ" altLang="cs-CZ" sz="2400" dirty="0"/>
              <a:t>: </a:t>
            </a:r>
            <a:r>
              <a:rPr lang="cs-CZ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, 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altLang="cs-CZ" sz="24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en-US" altLang="cs-CZ" sz="2400" i="1" dirty="0">
                <a:solidFill>
                  <a:srgbClr val="0070C0"/>
                </a:solidFill>
                <a:sym typeface="Symbol" panose="05050102010706020507" pitchFamily="18" charset="2"/>
              </a:rPr>
              <a:t>b, a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en-US" altLang="cs-CZ" sz="2400" i="1" dirty="0">
                <a:solidFill>
                  <a:srgbClr val="0070C0"/>
                </a:solidFill>
                <a:sym typeface="Symbol" panose="05050102010706020507" pitchFamily="18" charset="2"/>
              </a:rPr>
              <a:t>a, b, a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}, {{</a:t>
            </a:r>
            <a:r>
              <a:rPr lang="en-US" altLang="cs-CZ" sz="24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}}, {</a:t>
            </a:r>
            <a:r>
              <a:rPr lang="en-US" altLang="cs-CZ" sz="2400" i="1" dirty="0">
                <a:solidFill>
                  <a:srgbClr val="0070C0"/>
                </a:solidFill>
                <a:sym typeface="Symbol" panose="05050102010706020507" pitchFamily="18" charset="2"/>
              </a:rPr>
              <a:t>a, 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altLang="cs-CZ" sz="2400" i="1" dirty="0">
                <a:solidFill>
                  <a:srgbClr val="0070C0"/>
                </a:solidFill>
                <a:sym typeface="Symbol" panose="05050102010706020507" pitchFamily="18" charset="2"/>
              </a:rPr>
              <a:t>b, a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}}, </a:t>
            </a:r>
            <a:b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 		{</a:t>
            </a:r>
            <a:r>
              <a:rPr lang="cs-CZ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, {</a:t>
            </a:r>
            <a:r>
              <a:rPr lang="cs-CZ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}, {{</a:t>
            </a:r>
            <a:r>
              <a:rPr lang="cs-CZ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}}}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400" dirty="0">
                <a:sym typeface="Symbol" panose="05050102010706020507" pitchFamily="18" charset="2"/>
              </a:rPr>
              <a:t>Sets are identical if and only if (</a:t>
            </a:r>
            <a:r>
              <a:rPr lang="en-US" altLang="cs-CZ" sz="2400" dirty="0" err="1">
                <a:sym typeface="Symbol" panose="05050102010706020507" pitchFamily="18" charset="2"/>
              </a:rPr>
              <a:t>iff</a:t>
            </a:r>
            <a:r>
              <a:rPr lang="en-US" altLang="cs-CZ" sz="2400" dirty="0">
                <a:sym typeface="Symbol" panose="05050102010706020507" pitchFamily="18" charset="2"/>
              </a:rPr>
              <a:t>) they have exactly the same elements</a:t>
            </a:r>
            <a:r>
              <a:rPr lang="cs-CZ" altLang="cs-CZ" sz="2400" dirty="0">
                <a:sym typeface="Symbol" panose="05050102010706020507" pitchFamily="18" charset="2"/>
              </a:rPr>
              <a:t> (</a:t>
            </a:r>
            <a:r>
              <a:rPr lang="en-US" altLang="cs-CZ" sz="2400" dirty="0">
                <a:sym typeface="Symbol" panose="05050102010706020507" pitchFamily="18" charset="2"/>
              </a:rPr>
              <a:t>the </a:t>
            </a:r>
            <a:r>
              <a:rPr lang="cs-CZ" altLang="cs-CZ" sz="2400" dirty="0">
                <a:sym typeface="Symbol" panose="05050102010706020507" pitchFamily="18" charset="2"/>
              </a:rPr>
              <a:t>princip</a:t>
            </a:r>
            <a:r>
              <a:rPr lang="en-US" altLang="cs-CZ" sz="2400" dirty="0">
                <a:sym typeface="Symbol" panose="05050102010706020507" pitchFamily="18" charset="2"/>
              </a:rPr>
              <a:t>le of </a:t>
            </a:r>
            <a:r>
              <a:rPr lang="cs-CZ" altLang="cs-CZ" sz="2400" dirty="0" err="1">
                <a:sym typeface="Symbol" panose="05050102010706020507" pitchFamily="18" charset="2"/>
              </a:rPr>
              <a:t>extensionality</a:t>
            </a:r>
            <a:r>
              <a:rPr lang="cs-CZ" altLang="cs-CZ" sz="2400" dirty="0">
                <a:sym typeface="Symbol" panose="05050102010706020507" pitchFamily="18" charset="2"/>
              </a:rPr>
              <a:t>)</a:t>
            </a:r>
            <a:r>
              <a:rPr lang="en-US" altLang="cs-CZ" sz="2400" dirty="0">
                <a:sym typeface="Symbol" panose="05050102010706020507" pitchFamily="18" charset="2"/>
              </a:rPr>
              <a:t>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cs-CZ" sz="2000" i="1" dirty="0">
                <a:sym typeface="Symbol" panose="05050102010706020507" pitchFamily="18" charset="2"/>
              </a:rPr>
              <a:t>Notation</a:t>
            </a:r>
            <a:r>
              <a:rPr lang="cs-CZ" altLang="cs-CZ" sz="2000" i="1" dirty="0">
                <a:sym typeface="Symbol" panose="05050102010706020507" pitchFamily="18" charset="2"/>
              </a:rPr>
              <a:t>: </a:t>
            </a:r>
            <a:r>
              <a:rPr lang="cs-CZ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x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 </a:t>
            </a:r>
            <a:r>
              <a:rPr lang="cs-CZ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M </a:t>
            </a:r>
            <a:r>
              <a:rPr lang="cs-CZ" altLang="cs-CZ" sz="2000" dirty="0">
                <a:sym typeface="Symbol" panose="05050102010706020507" pitchFamily="18" charset="2"/>
              </a:rPr>
              <a:t>– „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is an element of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>
                <a:sym typeface="Symbol" panose="05050102010706020507" pitchFamily="18" charset="2"/>
              </a:rPr>
              <a:t>M</a:t>
            </a:r>
            <a:r>
              <a:rPr lang="cs-CZ" altLang="cs-CZ" sz="2000" dirty="0">
                <a:sym typeface="Symbol" panose="05050102010706020507" pitchFamily="18" charset="2"/>
              </a:rPr>
              <a:t>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 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</a:t>
            </a:r>
            <a:r>
              <a:rPr lang="cs-CZ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{{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}}, 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{{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}},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{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, {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}, {{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}}}, </a:t>
            </a:r>
            <a:b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{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, {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}},</a:t>
            </a:r>
            <a:r>
              <a:rPr lang="en-US" altLang="cs-CZ" sz="2000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but: 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x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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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for any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en-US" altLang="cs-CZ" sz="2000" dirty="0" err="1">
                <a:sym typeface="Symbol" panose="05050102010706020507" pitchFamily="18" charset="2"/>
              </a:rPr>
              <a:t>i.e</a:t>
            </a:r>
            <a:r>
              <a:rPr lang="cs-CZ" altLang="cs-CZ" sz="2000" dirty="0">
                <a:sym typeface="Symbol" panose="05050102010706020507" pitchFamily="18" charset="2"/>
              </a:rPr>
              <a:t>.</a:t>
            </a:r>
            <a:r>
              <a:rPr lang="en-US" altLang="cs-CZ" sz="2000" dirty="0">
                <a:sym typeface="Symbol" panose="05050102010706020507" pitchFamily="18" charset="2"/>
              </a:rPr>
              <a:t>,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dirty="0" err="1">
                <a:sym typeface="Symbol" panose="05050102010706020507" pitchFamily="18" charset="2"/>
              </a:rPr>
              <a:t>for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>
                <a:sym typeface="Symbol" panose="05050102010706020507" pitchFamily="18" charset="2"/>
              </a:rPr>
              <a:t>no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cs-CZ" altLang="cs-CZ" sz="2000" dirty="0" err="1">
                <a:sym typeface="Symbol" panose="05050102010706020507" pitchFamily="18" charset="2"/>
              </a:rPr>
              <a:t>holds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cs-CZ" altLang="cs-CZ" sz="2000" dirty="0">
                <a:sym typeface="Symbol" panose="05050102010706020507" pitchFamily="18" charset="2"/>
              </a:rPr>
              <a:t> )</a:t>
            </a:r>
            <a:r>
              <a:rPr lang="cs-CZ" altLang="cs-CZ" sz="2000" i="1" dirty="0">
                <a:sym typeface="Symbol" panose="05050102010706020507" pitchFamily="18" charset="2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=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b, a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</a:t>
            </a:r>
            <a:r>
              <a:rPr lang="cs-CZ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=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b, a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}, </a:t>
            </a:r>
            <a:r>
              <a:rPr lang="en-US" altLang="cs-CZ" sz="2000" dirty="0">
                <a:sym typeface="Symbol" panose="05050102010706020507" pitchFamily="18" charset="2"/>
              </a:rPr>
              <a:t>but: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 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  {{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}}  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a, 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altLang="cs-CZ" sz="2000" i="1" dirty="0">
                <a:solidFill>
                  <a:srgbClr val="0070C0"/>
                </a:solidFill>
                <a:sym typeface="Symbol" panose="05050102010706020507" pitchFamily="18" charset="2"/>
              </a:rPr>
              <a:t>b, a</a:t>
            </a:r>
            <a:r>
              <a:rPr lang="en-US" altLang="cs-CZ" sz="2000" dirty="0">
                <a:solidFill>
                  <a:srgbClr val="0070C0"/>
                </a:solidFill>
                <a:sym typeface="Symbol" panose="05050102010706020507" pitchFamily="18" charset="2"/>
              </a:rPr>
              <a:t>}}</a:t>
            </a:r>
            <a:endParaRPr lang="cs-CZ" altLang="cs-CZ" sz="2000" i="1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27650" name="Zástupný symbol pro zápatí 3">
            <a:extLst>
              <a:ext uri="{FF2B5EF4-FFF2-40B4-BE49-F238E27FC236}">
                <a16:creationId xmlns:a16="http://schemas.microsoft.com/office/drawing/2014/main" id="{C1863D95-DDEC-4CE9-ACF6-635F6D40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2BDEEE42-57B0-4B05-A455-2D317AF9B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D46893-14F9-44F5-B58A-E5ACA15C5895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>
            <a:extLst>
              <a:ext uri="{FF2B5EF4-FFF2-40B4-BE49-F238E27FC236}">
                <a16:creationId xmlns:a16="http://schemas.microsoft.com/office/drawing/2014/main" id="{74C3B668-28BE-43CE-9A91-D2586965E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0" y="457200"/>
            <a:ext cx="10236199" cy="11001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cs-CZ" sz="4000" dirty="0"/>
              <a:t>Set-theoretical operations </a:t>
            </a:r>
            <a:r>
              <a:rPr lang="cs-CZ" altLang="cs-CZ" sz="3200" dirty="0"/>
              <a:t>(</a:t>
            </a:r>
            <a:r>
              <a:rPr lang="en-US" altLang="cs-CZ" sz="3200" dirty="0"/>
              <a:t>create new sets from sets</a:t>
            </a:r>
            <a:r>
              <a:rPr lang="cs-CZ" altLang="cs-CZ" sz="3200" dirty="0"/>
              <a:t>)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5B20BEA4-1969-4BD8-AA68-254226B4D7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8000" y="2082800"/>
            <a:ext cx="11341100" cy="3784601"/>
          </a:xfrm>
        </p:spPr>
        <p:txBody>
          <a:bodyPr/>
          <a:lstStyle/>
          <a:p>
            <a:pPr eaLnBrk="1" hangingPunct="1"/>
            <a:r>
              <a:rPr lang="en-US" altLang="cs-CZ" dirty="0">
                <a:solidFill>
                  <a:srgbClr val="0070C0"/>
                </a:solidFill>
              </a:rPr>
              <a:t>Union</a:t>
            </a:r>
            <a:r>
              <a:rPr lang="cs-CZ" altLang="cs-CZ" dirty="0"/>
              <a:t>: A </a:t>
            </a:r>
            <a:r>
              <a:rPr lang="cs-CZ" altLang="cs-CZ" dirty="0">
                <a:sym typeface="Symbol" panose="05050102010706020507" pitchFamily="18" charset="2"/>
              </a:rPr>
              <a:t> B = {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 |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 A </a:t>
            </a:r>
            <a:r>
              <a:rPr lang="cs-CZ" altLang="cs-CZ" b="1" i="1" dirty="0">
                <a:solidFill>
                  <a:srgbClr val="0070C0"/>
                </a:solidFill>
                <a:sym typeface="Symbol" panose="05050102010706020507" pitchFamily="18" charset="2"/>
              </a:rPr>
              <a:t>o</a:t>
            </a:r>
            <a:r>
              <a:rPr lang="en-US" altLang="cs-CZ" b="1" i="1" dirty="0">
                <a:solidFill>
                  <a:srgbClr val="0070C0"/>
                </a:solidFill>
                <a:sym typeface="Symbol" panose="05050102010706020507" pitchFamily="18" charset="2"/>
              </a:rPr>
              <a:t>r</a:t>
            </a:r>
            <a:r>
              <a:rPr lang="cs-CZ" altLang="cs-CZ" b="1" i="1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 B}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 	</a:t>
            </a:r>
            <a:r>
              <a:rPr lang="en-US" altLang="cs-CZ" dirty="0">
                <a:sym typeface="Symbol" panose="05050102010706020507" pitchFamily="18" charset="2"/>
              </a:rPr>
              <a:t>read</a:t>
            </a:r>
            <a:r>
              <a:rPr lang="cs-CZ" altLang="cs-CZ" dirty="0">
                <a:sym typeface="Symbol" panose="05050102010706020507" pitchFamily="18" charset="2"/>
              </a:rPr>
              <a:t>: „</a:t>
            </a:r>
            <a:r>
              <a:rPr lang="en-US" altLang="cs-CZ" dirty="0">
                <a:sym typeface="Symbol" panose="05050102010706020507" pitchFamily="18" charset="2"/>
              </a:rPr>
              <a:t>The set of all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such that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is an element of </a:t>
            </a:r>
            <a:r>
              <a:rPr lang="cs-CZ" altLang="cs-CZ" dirty="0">
                <a:sym typeface="Symbol" panose="05050102010706020507" pitchFamily="18" charset="2"/>
              </a:rPr>
              <a:t>A </a:t>
            </a:r>
            <a:r>
              <a:rPr lang="cs-CZ" altLang="cs-CZ" b="1" i="1" dirty="0">
                <a:sym typeface="Symbol" panose="05050102010706020507" pitchFamily="18" charset="2"/>
              </a:rPr>
              <a:t>o</a:t>
            </a:r>
            <a:r>
              <a:rPr lang="en-US" altLang="cs-CZ" b="1" i="1" dirty="0">
                <a:sym typeface="Symbol" panose="05050102010706020507" pitchFamily="18" charset="2"/>
              </a:rPr>
              <a:t>r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is an element of </a:t>
            </a:r>
            <a:r>
              <a:rPr lang="cs-CZ" altLang="cs-CZ" dirty="0">
                <a:sym typeface="Symbol" panose="05050102010706020507" pitchFamily="18" charset="2"/>
              </a:rPr>
              <a:t>B.“</a:t>
            </a:r>
          </a:p>
          <a:p>
            <a:pPr lvl="1" eaLnBrk="1" hangingPunct="1"/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cs-CZ" altLang="cs-CZ" i="1" dirty="0">
                <a:sym typeface="Symbol" panose="05050102010706020507" pitchFamily="18" charset="2"/>
              </a:rPr>
              <a:t>a, b, c</a:t>
            </a:r>
            <a:r>
              <a:rPr lang="cs-CZ" altLang="cs-CZ" dirty="0">
                <a:sym typeface="Symbol" panose="05050102010706020507" pitchFamily="18" charset="2"/>
              </a:rPr>
              <a:t>}  {</a:t>
            </a:r>
            <a:r>
              <a:rPr lang="cs-CZ" altLang="cs-CZ" i="1" dirty="0">
                <a:sym typeface="Symbol" panose="05050102010706020507" pitchFamily="18" charset="2"/>
              </a:rPr>
              <a:t>a, d</a:t>
            </a:r>
            <a:r>
              <a:rPr lang="cs-CZ" altLang="cs-CZ" dirty="0">
                <a:sym typeface="Symbol" panose="05050102010706020507" pitchFamily="18" charset="2"/>
              </a:rPr>
              <a:t>} = {</a:t>
            </a:r>
            <a:r>
              <a:rPr lang="cs-CZ" altLang="cs-CZ" i="1" dirty="0">
                <a:sym typeface="Symbol" panose="05050102010706020507" pitchFamily="18" charset="2"/>
              </a:rPr>
              <a:t>a, b, c, d</a:t>
            </a:r>
            <a:r>
              <a:rPr lang="cs-CZ" altLang="cs-CZ" dirty="0">
                <a:sym typeface="Symbol" panose="05050102010706020507" pitchFamily="18" charset="2"/>
              </a:rPr>
              <a:t>}</a:t>
            </a:r>
          </a:p>
          <a:p>
            <a:pPr lvl="1" eaLnBrk="1" hangingPunct="1"/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en-US" altLang="cs-CZ" dirty="0">
                <a:sym typeface="Symbol" panose="05050102010706020507" pitchFamily="18" charset="2"/>
              </a:rPr>
              <a:t>odd numbers</a:t>
            </a:r>
            <a:r>
              <a:rPr lang="cs-CZ" altLang="cs-CZ" dirty="0">
                <a:sym typeface="Symbol" panose="05050102010706020507" pitchFamily="18" charset="2"/>
              </a:rPr>
              <a:t>}  {</a:t>
            </a:r>
            <a:r>
              <a:rPr lang="en-US" altLang="cs-CZ" dirty="0">
                <a:sym typeface="Symbol" panose="05050102010706020507" pitchFamily="18" charset="2"/>
              </a:rPr>
              <a:t>even numbers</a:t>
            </a:r>
            <a:r>
              <a:rPr lang="cs-CZ" altLang="cs-CZ" dirty="0">
                <a:sym typeface="Symbol" panose="05050102010706020507" pitchFamily="18" charset="2"/>
              </a:rPr>
              <a:t>} = {</a:t>
            </a:r>
            <a:r>
              <a:rPr lang="en-US" altLang="cs-CZ" dirty="0">
                <a:sym typeface="Symbol" panose="05050102010706020507" pitchFamily="18" charset="2"/>
              </a:rPr>
              <a:t>natural numbers</a:t>
            </a:r>
            <a:r>
              <a:rPr lang="cs-CZ" altLang="cs-CZ" dirty="0">
                <a:sym typeface="Symbol" panose="05050102010706020507" pitchFamily="18" charset="2"/>
              </a:rPr>
              <a:t>} </a:t>
            </a:r>
            <a:br>
              <a:rPr lang="en-US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– </a:t>
            </a:r>
            <a:r>
              <a:rPr lang="en-US" altLang="cs-CZ" dirty="0">
                <a:sym typeface="Symbol" panose="05050102010706020507" pitchFamily="18" charset="2"/>
              </a:rPr>
              <a:t>denoted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Nat</a:t>
            </a:r>
            <a:endParaRPr lang="cs-CZ" altLang="cs-CZ" i="1" dirty="0">
              <a:sym typeface="Symbol" panose="05050102010706020507" pitchFamily="18" charset="2"/>
            </a:endParaRPr>
          </a:p>
          <a:p>
            <a:pPr eaLnBrk="1" hangingPunct="1"/>
            <a:r>
              <a:rPr lang="cs-CZ" altLang="cs-CZ" dirty="0" err="1">
                <a:sym typeface="Symbol" panose="05050102010706020507" pitchFamily="18" charset="2"/>
              </a:rPr>
              <a:t>U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iI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= </a:t>
            </a:r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| x</a:t>
            </a:r>
            <a:r>
              <a:rPr lang="cs-CZ" altLang="cs-CZ" dirty="0">
                <a:sym typeface="Symbol" panose="05050102010706020507" pitchFamily="18" charset="2"/>
              </a:rPr>
              <a:t> 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for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b="1" i="1" dirty="0">
                <a:solidFill>
                  <a:srgbClr val="0070C0"/>
                </a:solidFill>
                <a:sym typeface="Symbol" panose="05050102010706020507" pitchFamily="18" charset="2"/>
              </a:rPr>
              <a:t>some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i  I</a:t>
            </a:r>
            <a:r>
              <a:rPr lang="cs-CZ" altLang="cs-CZ" dirty="0">
                <a:sym typeface="Symbol" panose="05050102010706020507" pitchFamily="18" charset="2"/>
              </a:rPr>
              <a:t>}</a:t>
            </a:r>
          </a:p>
          <a:p>
            <a:pPr lvl="1" eaLnBrk="1" hangingPunct="1"/>
            <a:r>
              <a:rPr lang="en-US" altLang="cs-CZ" dirty="0">
                <a:sym typeface="Symbol" panose="05050102010706020507" pitchFamily="18" charset="2"/>
              </a:rPr>
              <a:t>Let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= </a:t>
            </a:r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| x </a:t>
            </a:r>
            <a:r>
              <a:rPr lang="cs-CZ" altLang="cs-CZ" dirty="0">
                <a:sym typeface="Symbol" panose="05050102010706020507" pitchFamily="18" charset="2"/>
              </a:rPr>
              <a:t>= 2.</a:t>
            </a:r>
            <a:r>
              <a:rPr lang="cs-CZ" altLang="cs-CZ" i="1" dirty="0">
                <a:sym typeface="Symbol" panose="05050102010706020507" pitchFamily="18" charset="2"/>
              </a:rPr>
              <a:t>i </a:t>
            </a:r>
            <a:r>
              <a:rPr lang="en-US" altLang="cs-CZ" i="1" dirty="0">
                <a:sym typeface="Symbol" panose="05050102010706020507" pitchFamily="18" charset="2"/>
              </a:rPr>
              <a:t> </a:t>
            </a:r>
            <a:r>
              <a:rPr lang="en-US" altLang="cs-CZ" dirty="0" err="1">
                <a:sym typeface="Symbol" panose="05050102010706020507" pitchFamily="18" charset="2"/>
              </a:rPr>
              <a:t>fo</a:t>
            </a:r>
            <a:r>
              <a:rPr lang="cs-CZ" altLang="cs-CZ" dirty="0">
                <a:sym typeface="Symbol" panose="05050102010706020507" pitchFamily="18" charset="2"/>
              </a:rPr>
              <a:t>r </a:t>
            </a:r>
            <a:r>
              <a:rPr lang="en-US" altLang="cs-CZ" dirty="0">
                <a:sym typeface="Symbol" panose="05050102010706020507" pitchFamily="18" charset="2"/>
              </a:rPr>
              <a:t>some </a:t>
            </a:r>
            <a:r>
              <a:rPr lang="cs-CZ" altLang="cs-CZ" i="1" dirty="0">
                <a:sym typeface="Symbol" panose="05050102010706020507" pitchFamily="18" charset="2"/>
              </a:rPr>
              <a:t>i </a:t>
            </a:r>
            <a:r>
              <a:rPr lang="cs-CZ" altLang="cs-CZ" dirty="0">
                <a:sym typeface="Symbol" panose="05050102010706020507" pitchFamily="18" charset="2"/>
              </a:rPr>
              <a:t> </a:t>
            </a:r>
            <a:r>
              <a:rPr lang="cs-CZ" altLang="cs-CZ" i="1" dirty="0" err="1">
                <a:sym typeface="Symbol" panose="05050102010706020507" pitchFamily="18" charset="2"/>
              </a:rPr>
              <a:t>Nat</a:t>
            </a:r>
            <a:r>
              <a:rPr lang="en-US" altLang="cs-CZ" dirty="0">
                <a:sym typeface="Symbol" panose="05050102010706020507" pitchFamily="18" charset="2"/>
              </a:rPr>
              <a:t>}</a:t>
            </a:r>
          </a:p>
          <a:p>
            <a:pPr lvl="1" eaLnBrk="1" hangingPunct="1"/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dirty="0" err="1">
                <a:sym typeface="Symbol" panose="05050102010706020507" pitchFamily="18" charset="2"/>
              </a:rPr>
              <a:t>U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i="1" baseline="-25000" dirty="0">
                <a:sym typeface="Symbol" panose="05050102010706020507" pitchFamily="18" charset="2"/>
              </a:rPr>
              <a:t></a:t>
            </a:r>
            <a:r>
              <a:rPr lang="en-US" altLang="cs-CZ" i="1" baseline="-25000" dirty="0">
                <a:sym typeface="Symbol" panose="05050102010706020507" pitchFamily="18" charset="2"/>
              </a:rPr>
              <a:t>Nat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=</a:t>
            </a:r>
            <a:r>
              <a:rPr lang="en-US" altLang="cs-CZ" i="1" dirty="0">
                <a:sym typeface="Symbol" panose="05050102010706020507" pitchFamily="18" charset="2"/>
              </a:rPr>
              <a:t> the set of all even numbers</a:t>
            </a:r>
            <a:endParaRPr lang="cs-CZ" altLang="cs-CZ" i="1" dirty="0">
              <a:sym typeface="Symbol" panose="05050102010706020507" pitchFamily="18" charset="2"/>
            </a:endParaRPr>
          </a:p>
        </p:txBody>
      </p:sp>
      <p:sp>
        <p:nvSpPr>
          <p:cNvPr id="28674" name="Zástupný symbol pro zápatí 3">
            <a:extLst>
              <a:ext uri="{FF2B5EF4-FFF2-40B4-BE49-F238E27FC236}">
                <a16:creationId xmlns:a16="http://schemas.microsoft.com/office/drawing/2014/main" id="{3C12922B-1DD3-4D1F-B320-F66D8D36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28675" name="Zástupný symbol pro číslo snímku 4">
            <a:extLst>
              <a:ext uri="{FF2B5EF4-FFF2-40B4-BE49-F238E27FC236}">
                <a16:creationId xmlns:a16="http://schemas.microsoft.com/office/drawing/2014/main" id="{C516A89A-8168-4A08-800C-8C0CBC2C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A7A471-1C6A-42AB-B6D0-93F17A4C2C51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>
            <a:extLst>
              <a:ext uri="{FF2B5EF4-FFF2-40B4-BE49-F238E27FC236}">
                <a16:creationId xmlns:a16="http://schemas.microsoft.com/office/drawing/2014/main" id="{755B1D1A-9A1E-46D7-B26A-A89DDF64D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5700" y="457201"/>
            <a:ext cx="9740899" cy="10271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sz="4000" dirty="0"/>
              <a:t>Set-theoretical operations </a:t>
            </a:r>
            <a:r>
              <a:rPr lang="cs-CZ" altLang="cs-CZ" sz="3200" dirty="0"/>
              <a:t>(</a:t>
            </a:r>
            <a:r>
              <a:rPr lang="en-US" altLang="cs-CZ" sz="3200" dirty="0"/>
              <a:t>create new sets from sets</a:t>
            </a:r>
            <a:r>
              <a:rPr lang="cs-CZ" altLang="cs-CZ" sz="3200" dirty="0"/>
              <a:t>)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107D4F43-457E-4601-80D0-4D9D1E3C80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0900" y="1700214"/>
            <a:ext cx="10502899" cy="4167187"/>
          </a:xfrm>
        </p:spPr>
        <p:txBody>
          <a:bodyPr/>
          <a:lstStyle/>
          <a:p>
            <a:pPr eaLnBrk="1" hangingPunct="1"/>
            <a:r>
              <a:rPr lang="en-US" altLang="cs-CZ" dirty="0">
                <a:solidFill>
                  <a:srgbClr val="0070C0"/>
                </a:solidFill>
              </a:rPr>
              <a:t>Intersection</a:t>
            </a:r>
            <a:r>
              <a:rPr lang="cs-CZ" altLang="cs-CZ" dirty="0"/>
              <a:t>: A </a:t>
            </a:r>
            <a:r>
              <a:rPr lang="cs-CZ" altLang="cs-CZ" dirty="0">
                <a:sym typeface="Symbol" panose="05050102010706020507" pitchFamily="18" charset="2"/>
              </a:rPr>
              <a:t> B = {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 |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 A </a:t>
            </a:r>
            <a:r>
              <a:rPr lang="cs-CZ" altLang="cs-CZ" b="1" i="1" dirty="0" err="1">
                <a:solidFill>
                  <a:srgbClr val="0070C0"/>
                </a:solidFill>
                <a:sym typeface="Symbol" panose="05050102010706020507" pitchFamily="18" charset="2"/>
              </a:rPr>
              <a:t>a</a:t>
            </a:r>
            <a:r>
              <a:rPr lang="en-US" altLang="cs-CZ" b="1" i="1" dirty="0" err="1">
                <a:solidFill>
                  <a:srgbClr val="0070C0"/>
                </a:solidFill>
                <a:sym typeface="Symbol" panose="05050102010706020507" pitchFamily="18" charset="2"/>
              </a:rPr>
              <a:t>nd</a:t>
            </a:r>
            <a:r>
              <a:rPr lang="cs-CZ" altLang="cs-CZ" b="1" i="1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 B}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 	</a:t>
            </a:r>
            <a:r>
              <a:rPr lang="en-US" altLang="cs-CZ" dirty="0">
                <a:sym typeface="Symbol" panose="05050102010706020507" pitchFamily="18" charset="2"/>
              </a:rPr>
              <a:t>read</a:t>
            </a:r>
            <a:r>
              <a:rPr lang="cs-CZ" altLang="cs-CZ" dirty="0">
                <a:sym typeface="Symbol" panose="05050102010706020507" pitchFamily="18" charset="2"/>
              </a:rPr>
              <a:t>: „</a:t>
            </a:r>
            <a:r>
              <a:rPr lang="en-US" altLang="cs-CZ" dirty="0">
                <a:sym typeface="Symbol" panose="05050102010706020507" pitchFamily="18" charset="2"/>
              </a:rPr>
              <a:t>The set of all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such that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is an element of</a:t>
            </a:r>
            <a:r>
              <a:rPr lang="cs-CZ" altLang="cs-CZ" dirty="0">
                <a:sym typeface="Symbol" panose="05050102010706020507" pitchFamily="18" charset="2"/>
              </a:rPr>
              <a:t> A </a:t>
            </a:r>
            <a:r>
              <a:rPr lang="cs-CZ" altLang="cs-CZ" b="1" i="1" dirty="0" err="1">
                <a:sym typeface="Symbol" panose="05050102010706020507" pitchFamily="18" charset="2"/>
              </a:rPr>
              <a:t>a</a:t>
            </a:r>
            <a:r>
              <a:rPr lang="en-US" altLang="cs-CZ" b="1" i="1" dirty="0" err="1">
                <a:sym typeface="Symbol" panose="05050102010706020507" pitchFamily="18" charset="2"/>
              </a:rPr>
              <a:t>nd</a:t>
            </a:r>
            <a:r>
              <a:rPr lang="cs-CZ" altLang="cs-CZ" b="1" i="1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is an element of</a:t>
            </a:r>
            <a:r>
              <a:rPr lang="cs-CZ" altLang="cs-CZ" dirty="0">
                <a:sym typeface="Symbol" panose="05050102010706020507" pitchFamily="18" charset="2"/>
              </a:rPr>
              <a:t> B</a:t>
            </a:r>
            <a:r>
              <a:rPr lang="en-US" altLang="cs-CZ" dirty="0">
                <a:sym typeface="Symbol" panose="05050102010706020507" pitchFamily="18" charset="2"/>
              </a:rPr>
              <a:t> as well</a:t>
            </a:r>
            <a:r>
              <a:rPr lang="cs-CZ" altLang="cs-CZ" dirty="0">
                <a:sym typeface="Symbol" panose="05050102010706020507" pitchFamily="18" charset="2"/>
              </a:rPr>
              <a:t>.“</a:t>
            </a:r>
          </a:p>
          <a:p>
            <a:pPr lvl="1" eaLnBrk="1" hangingPunct="1"/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cs-CZ" altLang="cs-CZ" i="1" dirty="0">
                <a:sym typeface="Symbol" panose="05050102010706020507" pitchFamily="18" charset="2"/>
              </a:rPr>
              <a:t>a, b, c</a:t>
            </a:r>
            <a:r>
              <a:rPr lang="cs-CZ" altLang="cs-CZ" dirty="0">
                <a:sym typeface="Symbol" panose="05050102010706020507" pitchFamily="18" charset="2"/>
              </a:rPr>
              <a:t>}  {</a:t>
            </a:r>
            <a:r>
              <a:rPr lang="cs-CZ" altLang="cs-CZ" i="1" dirty="0">
                <a:sym typeface="Symbol" panose="05050102010706020507" pitchFamily="18" charset="2"/>
              </a:rPr>
              <a:t>a, d</a:t>
            </a:r>
            <a:r>
              <a:rPr lang="cs-CZ" altLang="cs-CZ" dirty="0">
                <a:sym typeface="Symbol" panose="05050102010706020507" pitchFamily="18" charset="2"/>
              </a:rPr>
              <a:t>} = {</a:t>
            </a:r>
            <a:r>
              <a:rPr lang="cs-CZ" altLang="cs-CZ" i="1" dirty="0">
                <a:sym typeface="Symbol" panose="05050102010706020507" pitchFamily="18" charset="2"/>
              </a:rPr>
              <a:t>a</a:t>
            </a:r>
            <a:r>
              <a:rPr lang="cs-CZ" altLang="cs-CZ" dirty="0">
                <a:sym typeface="Symbol" panose="05050102010706020507" pitchFamily="18" charset="2"/>
              </a:rPr>
              <a:t>}</a:t>
            </a:r>
          </a:p>
          <a:p>
            <a:pPr lvl="1" eaLnBrk="1" hangingPunct="1"/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en-US" altLang="cs-CZ" dirty="0">
                <a:sym typeface="Symbol" panose="05050102010706020507" pitchFamily="18" charset="2"/>
              </a:rPr>
              <a:t>even numbers</a:t>
            </a:r>
            <a:r>
              <a:rPr lang="cs-CZ" altLang="cs-CZ" dirty="0">
                <a:sym typeface="Symbol" panose="05050102010706020507" pitchFamily="18" charset="2"/>
              </a:rPr>
              <a:t>}  {</a:t>
            </a:r>
            <a:r>
              <a:rPr lang="en-US" altLang="cs-CZ" dirty="0">
                <a:sym typeface="Symbol" panose="05050102010706020507" pitchFamily="18" charset="2"/>
              </a:rPr>
              <a:t>odd numbers</a:t>
            </a:r>
            <a:r>
              <a:rPr lang="cs-CZ" altLang="cs-CZ" dirty="0">
                <a:sym typeface="Symbol" panose="05050102010706020507" pitchFamily="18" charset="2"/>
              </a:rPr>
              <a:t>} =  </a:t>
            </a:r>
          </a:p>
          <a:p>
            <a:pPr eaLnBrk="1" hangingPunct="1"/>
            <a:r>
              <a:rPr lang="cs-CZ" altLang="cs-CZ" sz="3600" dirty="0">
                <a:sym typeface="Symbol" panose="05050102010706020507" pitchFamily="18" charset="2"/>
              </a:rPr>
              <a:t>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iI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= </a:t>
            </a:r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| x</a:t>
            </a:r>
            <a:r>
              <a:rPr lang="cs-CZ" altLang="cs-CZ" dirty="0">
                <a:sym typeface="Symbol" panose="05050102010706020507" pitchFamily="18" charset="2"/>
              </a:rPr>
              <a:t> 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for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b="1" i="1" dirty="0">
                <a:solidFill>
                  <a:srgbClr val="0070C0"/>
                </a:solidFill>
                <a:sym typeface="Symbol" panose="05050102010706020507" pitchFamily="18" charset="2"/>
              </a:rPr>
              <a:t>a</a:t>
            </a:r>
            <a:r>
              <a:rPr lang="en-US" altLang="cs-CZ" b="1" i="1" dirty="0" err="1">
                <a:solidFill>
                  <a:srgbClr val="0070C0"/>
                </a:solidFill>
                <a:sym typeface="Symbol" panose="05050102010706020507" pitchFamily="18" charset="2"/>
              </a:rPr>
              <a:t>ll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i </a:t>
            </a:r>
            <a:r>
              <a:rPr lang="cs-CZ" altLang="cs-CZ" dirty="0">
                <a:sym typeface="Symbol" panose="05050102010706020507" pitchFamily="18" charset="2"/>
              </a:rPr>
              <a:t></a:t>
            </a:r>
            <a:r>
              <a:rPr lang="cs-CZ" altLang="cs-CZ" i="1" dirty="0">
                <a:sym typeface="Symbol" panose="05050102010706020507" pitchFamily="18" charset="2"/>
              </a:rPr>
              <a:t> I</a:t>
            </a:r>
            <a:r>
              <a:rPr lang="cs-CZ" altLang="cs-CZ" dirty="0">
                <a:sym typeface="Symbol" panose="05050102010706020507" pitchFamily="18" charset="2"/>
              </a:rPr>
              <a:t>}</a:t>
            </a:r>
          </a:p>
          <a:p>
            <a:pPr lvl="1" eaLnBrk="1" hangingPunct="1"/>
            <a:r>
              <a:rPr lang="en-US" altLang="cs-CZ" dirty="0">
                <a:sym typeface="Symbol" panose="05050102010706020507" pitchFamily="18" charset="2"/>
              </a:rPr>
              <a:t>Let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= </a:t>
            </a:r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| x </a:t>
            </a:r>
            <a:r>
              <a:rPr lang="cs-CZ" altLang="cs-CZ" dirty="0">
                <a:sym typeface="Symbol" panose="05050102010706020507" pitchFamily="18" charset="2"/>
              </a:rPr>
              <a:t> </a:t>
            </a:r>
            <a:r>
              <a:rPr lang="cs-CZ" altLang="cs-CZ" i="1" dirty="0" err="1">
                <a:sym typeface="Symbol" panose="05050102010706020507" pitchFamily="18" charset="2"/>
              </a:rPr>
              <a:t>Nat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 i</a:t>
            </a:r>
            <a:r>
              <a:rPr lang="en-US" altLang="cs-CZ" dirty="0">
                <a:sym typeface="Symbol" panose="05050102010706020507" pitchFamily="18" charset="2"/>
              </a:rPr>
              <a:t>}</a:t>
            </a:r>
          </a:p>
          <a:p>
            <a:pPr lvl="1" eaLnBrk="1" hangingPunct="1"/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Then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sz="3600" dirty="0">
                <a:sym typeface="Symbol" panose="05050102010706020507" pitchFamily="18" charset="2"/>
              </a:rPr>
              <a:t></a:t>
            </a:r>
            <a:r>
              <a:rPr lang="cs-CZ" altLang="cs-CZ" i="1" baseline="-25000" dirty="0">
                <a:sym typeface="Symbol" panose="05050102010706020507" pitchFamily="18" charset="2"/>
              </a:rPr>
              <a:t>i</a:t>
            </a:r>
            <a:r>
              <a:rPr lang="en-US" altLang="cs-CZ" i="1" baseline="-25000" dirty="0">
                <a:sym typeface="Symbol" panose="05050102010706020507" pitchFamily="18" charset="2"/>
              </a:rPr>
              <a:t>Nat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i="1" baseline="-25000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= </a:t>
            </a:r>
            <a:r>
              <a:rPr lang="cs-CZ" altLang="cs-CZ" dirty="0">
                <a:sym typeface="Symbol" panose="05050102010706020507" pitchFamily="18" charset="2"/>
              </a:rPr>
              <a:t></a:t>
            </a:r>
          </a:p>
        </p:txBody>
      </p:sp>
      <p:sp>
        <p:nvSpPr>
          <p:cNvPr id="29698" name="Zástupný symbol pro zápatí 3">
            <a:extLst>
              <a:ext uri="{FF2B5EF4-FFF2-40B4-BE49-F238E27FC236}">
                <a16:creationId xmlns:a16="http://schemas.microsoft.com/office/drawing/2014/main" id="{0100AFF5-8E77-4240-824E-D819BA05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29699" name="Zástupný symbol pro číslo snímku 4">
            <a:extLst>
              <a:ext uri="{FF2B5EF4-FFF2-40B4-BE49-F238E27FC236}">
                <a16:creationId xmlns:a16="http://schemas.microsoft.com/office/drawing/2014/main" id="{A807A4BA-A26B-4D39-A530-BC4255E2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B58F03-B53C-4409-B587-27B4C6A4FDCD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A4989E81-7C9B-4029-81C1-E8FBD818B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1"/>
            <a:ext cx="8229600" cy="1079499"/>
          </a:xfrm>
        </p:spPr>
        <p:txBody>
          <a:bodyPr/>
          <a:lstStyle/>
          <a:p>
            <a:pPr eaLnBrk="1" hangingPunct="1"/>
            <a:r>
              <a:rPr lang="en-US" altLang="cs-CZ" dirty="0"/>
              <a:t>Relations between sets</a:t>
            </a:r>
            <a:endParaRPr lang="cs-CZ" altLang="cs-CZ" dirty="0"/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A0413191-068E-4B40-822B-86E1F60DDF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6300" y="1854200"/>
            <a:ext cx="10566400" cy="4013201"/>
          </a:xfrm>
        </p:spPr>
        <p:txBody>
          <a:bodyPr/>
          <a:lstStyle/>
          <a:p>
            <a:pPr eaLnBrk="1" hangingPunct="1"/>
            <a:r>
              <a:rPr lang="cs-CZ" altLang="cs-CZ" dirty="0"/>
              <a:t>a </a:t>
            </a:r>
            <a:r>
              <a:rPr lang="en-US" altLang="cs-CZ" dirty="0"/>
              <a:t>set</a:t>
            </a:r>
            <a:r>
              <a:rPr lang="cs-CZ" altLang="cs-CZ" dirty="0"/>
              <a:t> </a:t>
            </a:r>
            <a:r>
              <a:rPr lang="cs-CZ" altLang="cs-CZ" i="1" dirty="0"/>
              <a:t>A</a:t>
            </a:r>
            <a:r>
              <a:rPr lang="cs-CZ" altLang="cs-CZ" dirty="0"/>
              <a:t> </a:t>
            </a:r>
            <a:r>
              <a:rPr lang="en-US" altLang="cs-CZ" dirty="0"/>
              <a:t>is a</a:t>
            </a:r>
            <a:r>
              <a:rPr lang="cs-CZ" altLang="cs-CZ" dirty="0"/>
              <a:t> </a:t>
            </a:r>
            <a:r>
              <a:rPr lang="en-US" altLang="cs-CZ" i="1" dirty="0">
                <a:solidFill>
                  <a:srgbClr val="0070C0"/>
                </a:solidFill>
              </a:rPr>
              <a:t>subset</a:t>
            </a:r>
            <a:r>
              <a:rPr lang="cs-CZ" altLang="cs-CZ" i="1" dirty="0"/>
              <a:t> </a:t>
            </a:r>
            <a:r>
              <a:rPr lang="cs-CZ" altLang="cs-CZ" dirty="0"/>
              <a:t>o</a:t>
            </a:r>
            <a:r>
              <a:rPr lang="en-US" altLang="cs-CZ" dirty="0"/>
              <a:t>f a set</a:t>
            </a:r>
            <a:r>
              <a:rPr lang="cs-CZ" altLang="cs-CZ" dirty="0"/>
              <a:t> </a:t>
            </a:r>
            <a:r>
              <a:rPr lang="cs-CZ" altLang="cs-CZ" i="1" dirty="0"/>
              <a:t>B</a:t>
            </a:r>
            <a:r>
              <a:rPr lang="cs-CZ" altLang="cs-CZ" dirty="0"/>
              <a:t>, </a:t>
            </a:r>
            <a:r>
              <a:rPr lang="en-US" altLang="cs-CZ" dirty="0"/>
              <a:t>denoted </a:t>
            </a:r>
            <a:r>
              <a:rPr lang="cs-CZ" altLang="cs-CZ" i="1" dirty="0">
                <a:solidFill>
                  <a:srgbClr val="0070C0"/>
                </a:solidFill>
              </a:rPr>
              <a:t>A</a:t>
            </a:r>
            <a:r>
              <a:rPr lang="cs-CZ" altLang="cs-CZ" dirty="0">
                <a:solidFill>
                  <a:srgbClr val="0070C0"/>
                </a:solidFill>
              </a:rPr>
              <a:t> 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 </a:t>
            </a:r>
            <a:r>
              <a:rPr lang="cs-CZ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r>
              <a:rPr lang="en-US" altLang="cs-CZ" dirty="0">
                <a:sym typeface="Symbol" panose="05050102010706020507" pitchFamily="18" charset="2"/>
              </a:rPr>
              <a:t> each element of </a:t>
            </a:r>
            <a:r>
              <a:rPr lang="cs-CZ" altLang="cs-CZ" i="1" dirty="0">
                <a:sym typeface="Symbol" panose="05050102010706020507" pitchFamily="18" charset="2"/>
              </a:rPr>
              <a:t>A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is also an element of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.</a:t>
            </a:r>
            <a:endParaRPr lang="en-US" altLang="cs-CZ" dirty="0">
              <a:sym typeface="Symbol" panose="05050102010706020507" pitchFamily="18" charset="2"/>
            </a:endParaRPr>
          </a:p>
          <a:p>
            <a:pPr eaLnBrk="1" hangingPunct="1"/>
            <a:r>
              <a:rPr lang="cs-CZ" altLang="cs-CZ" dirty="0"/>
              <a:t>a</a:t>
            </a:r>
            <a:r>
              <a:rPr lang="en-US" altLang="cs-CZ" dirty="0"/>
              <a:t> set</a:t>
            </a:r>
            <a:r>
              <a:rPr lang="cs-CZ" altLang="cs-CZ" dirty="0"/>
              <a:t> </a:t>
            </a:r>
            <a:r>
              <a:rPr lang="cs-CZ" altLang="cs-CZ" i="1" dirty="0"/>
              <a:t>A</a:t>
            </a:r>
            <a:r>
              <a:rPr lang="cs-CZ" altLang="cs-CZ" dirty="0"/>
              <a:t> </a:t>
            </a:r>
            <a:r>
              <a:rPr lang="en-US" altLang="cs-CZ" dirty="0"/>
              <a:t>is a</a:t>
            </a:r>
            <a:r>
              <a:rPr lang="cs-CZ" altLang="cs-CZ" dirty="0"/>
              <a:t> </a:t>
            </a:r>
            <a:r>
              <a:rPr lang="cs-CZ" altLang="cs-CZ" i="1" dirty="0">
                <a:solidFill>
                  <a:srgbClr val="0070C0"/>
                </a:solidFill>
              </a:rPr>
              <a:t>p</a:t>
            </a:r>
            <a:r>
              <a:rPr lang="en-US" altLang="cs-CZ" i="1" dirty="0">
                <a:solidFill>
                  <a:srgbClr val="0070C0"/>
                </a:solidFill>
              </a:rPr>
              <a:t>roper subset</a:t>
            </a:r>
            <a:r>
              <a:rPr lang="cs-CZ" altLang="cs-CZ" dirty="0"/>
              <a:t> o</a:t>
            </a:r>
            <a:r>
              <a:rPr lang="en-US" altLang="cs-CZ" dirty="0"/>
              <a:t>f a set</a:t>
            </a:r>
            <a:r>
              <a:rPr lang="cs-CZ" altLang="cs-CZ" dirty="0"/>
              <a:t> </a:t>
            </a:r>
            <a:r>
              <a:rPr lang="cs-CZ" altLang="cs-CZ" i="1" dirty="0"/>
              <a:t>B</a:t>
            </a:r>
            <a:r>
              <a:rPr lang="cs-CZ" altLang="cs-CZ" dirty="0"/>
              <a:t>, </a:t>
            </a:r>
            <a:r>
              <a:rPr lang="en-US" altLang="cs-CZ" dirty="0"/>
              <a:t>denoted</a:t>
            </a:r>
            <a:r>
              <a:rPr lang="cs-CZ" altLang="cs-CZ" dirty="0"/>
              <a:t> </a:t>
            </a:r>
            <a:r>
              <a:rPr lang="cs-CZ" altLang="cs-CZ" i="1" dirty="0">
                <a:solidFill>
                  <a:srgbClr val="0070C0"/>
                </a:solidFill>
              </a:rPr>
              <a:t>A</a:t>
            </a:r>
            <a:r>
              <a:rPr lang="cs-CZ" altLang="cs-CZ" dirty="0">
                <a:solidFill>
                  <a:srgbClr val="0070C0"/>
                </a:solidFill>
              </a:rPr>
              <a:t> 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 </a:t>
            </a:r>
            <a:r>
              <a:rPr lang="cs-CZ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r>
              <a:rPr lang="en-US" altLang="cs-CZ" dirty="0">
                <a:sym typeface="Symbol" panose="05050102010706020507" pitchFamily="18" charset="2"/>
              </a:rPr>
              <a:t> each element of </a:t>
            </a:r>
            <a:r>
              <a:rPr lang="cs-CZ" altLang="cs-CZ" i="1" dirty="0">
                <a:sym typeface="Symbol" panose="05050102010706020507" pitchFamily="18" charset="2"/>
              </a:rPr>
              <a:t>A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is also an element of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but </a:t>
            </a:r>
            <a:r>
              <a:rPr lang="cs-CZ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n</a:t>
            </a:r>
            <a:r>
              <a:rPr lang="en-US" altLang="cs-CZ" i="1" dirty="0" err="1">
                <a:solidFill>
                  <a:srgbClr val="0070C0"/>
                </a:solidFill>
                <a:sym typeface="Symbol" panose="05050102010706020507" pitchFamily="18" charset="2"/>
              </a:rPr>
              <a:t>ot</a:t>
            </a:r>
            <a:r>
              <a:rPr lang="en-US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 vice versa</a:t>
            </a:r>
            <a:r>
              <a:rPr lang="cs-CZ" altLang="cs-CZ" dirty="0">
                <a:sym typeface="Symbol" panose="05050102010706020507" pitchFamily="18" charset="2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a</a:t>
            </a: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} </a:t>
            </a:r>
            <a:r>
              <a:rPr lang="cs-CZ" alt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</a:t>
            </a: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 {a} </a:t>
            </a:r>
            <a:r>
              <a:rPr lang="cs-CZ" alt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</a:t>
            </a: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 {a</a:t>
            </a:r>
            <a:r>
              <a:rPr lang="en-US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, b</a:t>
            </a: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} </a:t>
            </a:r>
            <a:r>
              <a:rPr lang="en-US" alt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</a:t>
            </a: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 {{</a:t>
            </a:r>
            <a:r>
              <a:rPr lang="en-US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}}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 !!!</a:t>
            </a:r>
          </a:p>
          <a:p>
            <a:pPr eaLnBrk="1" hangingPunct="1"/>
            <a:r>
              <a:rPr lang="en-US" altLang="cs-CZ" dirty="0"/>
              <a:t>It holds</a:t>
            </a:r>
            <a:r>
              <a:rPr lang="cs-CZ" altLang="cs-CZ" dirty="0"/>
              <a:t>:</a:t>
            </a:r>
            <a:r>
              <a:rPr lang="cs-CZ" altLang="cs-CZ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70C0"/>
                </a:solidFill>
              </a:rPr>
              <a:t>A </a:t>
            </a:r>
            <a:r>
              <a:rPr lang="cs-CZ" alt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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 B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dirty="0">
                <a:solidFill>
                  <a:srgbClr val="0070C0"/>
                </a:solidFill>
              </a:rPr>
              <a:t>A 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 B</a:t>
            </a:r>
            <a:r>
              <a:rPr lang="cs-CZ" altLang="cs-CZ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cs-CZ" altLang="cs-CZ" dirty="0">
                <a:sym typeface="Symbol" panose="05050102010706020507" pitchFamily="18" charset="2"/>
              </a:rPr>
              <a:t>a</a:t>
            </a:r>
            <a:r>
              <a:rPr lang="en-US" altLang="cs-CZ" dirty="0" err="1">
                <a:sym typeface="Symbol" panose="05050102010706020507" pitchFamily="18" charset="2"/>
              </a:rPr>
              <a:t>nd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cs-CZ" altLang="cs-CZ" dirty="0">
                <a:solidFill>
                  <a:srgbClr val="0070C0"/>
                </a:solidFill>
              </a:rPr>
              <a:t>A 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 B</a:t>
            </a: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endParaRPr lang="cs-CZ" altLang="cs-CZ" dirty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pPr eaLnBrk="1" hangingPunct="1"/>
            <a:r>
              <a:rPr lang="en-US" altLang="cs-CZ" dirty="0"/>
              <a:t>It holds</a:t>
            </a:r>
            <a:r>
              <a:rPr lang="cs-CZ" altLang="cs-CZ" dirty="0"/>
              <a:t>:</a:t>
            </a:r>
            <a:r>
              <a:rPr lang="cs-CZ" altLang="cs-CZ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70C0"/>
                </a:solidFill>
              </a:rPr>
              <a:t>A 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 B,</a:t>
            </a:r>
            <a:r>
              <a:rPr lang="cs-CZ" altLang="cs-CZ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dirty="0">
                <a:solidFill>
                  <a:srgbClr val="0070C0"/>
                </a:solidFill>
              </a:rPr>
              <a:t>A </a:t>
            </a:r>
            <a:r>
              <a:rPr lang="cs-CZ" alt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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 B = B,</a:t>
            </a:r>
            <a:r>
              <a:rPr lang="cs-CZ" altLang="cs-CZ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r>
              <a:rPr lang="cs-CZ" altLang="cs-CZ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cs-CZ" altLang="cs-CZ" dirty="0">
                <a:solidFill>
                  <a:srgbClr val="0070C0"/>
                </a:solidFill>
              </a:rPr>
              <a:t>A </a:t>
            </a:r>
            <a:r>
              <a:rPr lang="cs-CZ" alt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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 B = A</a:t>
            </a:r>
            <a:endParaRPr lang="en-US" altLang="cs-CZ" dirty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pPr lvl="1"/>
            <a:r>
              <a:rPr lang="en-US" altLang="cs-CZ" dirty="0"/>
              <a:t>Proofs </a:t>
            </a:r>
            <a:r>
              <a:rPr lang="en-US" altLang="cs-CZ" dirty="0">
                <a:sym typeface="Wingdings" panose="05000000000000000000" pitchFamily="2" charset="2"/>
              </a:rPr>
              <a:t> homework / seminar</a:t>
            </a:r>
            <a:endParaRPr lang="en-US" altLang="cs-CZ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30722" name="Zástupný symbol pro zápatí 3">
            <a:extLst>
              <a:ext uri="{FF2B5EF4-FFF2-40B4-BE49-F238E27FC236}">
                <a16:creationId xmlns:a16="http://schemas.microsoft.com/office/drawing/2014/main" id="{6A4BC55C-9B6D-4D6F-9859-DFCD0FBB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30723" name="Zástupný symbol pro číslo snímku 4">
            <a:extLst>
              <a:ext uri="{FF2B5EF4-FFF2-40B4-BE49-F238E27FC236}">
                <a16:creationId xmlns:a16="http://schemas.microsoft.com/office/drawing/2014/main" id="{EBED3B92-70D9-471D-9349-9A5179F5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E0A4F9-363A-491A-BF8B-7B4614519118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3DA72478-1D12-4592-98F6-F2E85895C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457200"/>
            <a:ext cx="8435975" cy="668338"/>
          </a:xfrm>
        </p:spPr>
        <p:txBody>
          <a:bodyPr/>
          <a:lstStyle/>
          <a:p>
            <a:pPr eaLnBrk="1" hangingPunct="1"/>
            <a:r>
              <a:rPr lang="en-US" altLang="cs-CZ" sz="3200" dirty="0"/>
              <a:t>Some other set-theoretical operations</a:t>
            </a:r>
            <a:endParaRPr lang="cs-CZ" altLang="cs-CZ" sz="3200" dirty="0"/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C60DEB53-5CE8-485B-A8B7-541C996DA6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12876"/>
            <a:ext cx="10693399" cy="49688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Difference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: </a:t>
            </a:r>
            <a:r>
              <a:rPr lang="cs-CZ" altLang="cs-CZ" dirty="0">
                <a:sym typeface="Symbol" panose="05050102010706020507" pitchFamily="18" charset="2"/>
              </a:rPr>
              <a:t>A \ B = {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|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 A </a:t>
            </a:r>
            <a:r>
              <a:rPr lang="cs-CZ" altLang="cs-CZ" dirty="0" err="1">
                <a:sym typeface="Symbol" panose="05050102010706020507" pitchFamily="18" charset="2"/>
              </a:rPr>
              <a:t>a</a:t>
            </a:r>
            <a:r>
              <a:rPr lang="en-US" altLang="cs-CZ" dirty="0" err="1">
                <a:sym typeface="Symbol" panose="05050102010706020507" pitchFamily="18" charset="2"/>
              </a:rPr>
              <a:t>nd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x </a:t>
            </a:r>
            <a:r>
              <a:rPr lang="cs-CZ" altLang="cs-CZ" dirty="0">
                <a:sym typeface="Symbol" panose="05050102010706020507" pitchFamily="18" charset="2"/>
              </a:rPr>
              <a:t> B}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cs-CZ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a, b, c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} \ {</a:t>
            </a:r>
            <a:r>
              <a:rPr lang="cs-CZ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a, b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} = {</a:t>
            </a:r>
            <a:r>
              <a:rPr lang="cs-CZ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c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Complement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:</a:t>
            </a:r>
            <a:r>
              <a:rPr lang="cs-CZ" altLang="cs-CZ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Let</a:t>
            </a:r>
            <a:r>
              <a:rPr lang="cs-CZ" altLang="cs-CZ" dirty="0">
                <a:sym typeface="Symbol" panose="05050102010706020507" pitchFamily="18" charset="2"/>
              </a:rPr>
              <a:t> A  M. </a:t>
            </a:r>
            <a:r>
              <a:rPr lang="en-US" altLang="cs-CZ" dirty="0">
                <a:sym typeface="Symbol" panose="05050102010706020507" pitchFamily="18" charset="2"/>
              </a:rPr>
              <a:t>The complement of</a:t>
            </a:r>
            <a:r>
              <a:rPr lang="cs-CZ" altLang="cs-CZ" dirty="0">
                <a:sym typeface="Symbol" panose="05050102010706020507" pitchFamily="18" charset="2"/>
              </a:rPr>
              <a:t> A</a:t>
            </a:r>
            <a:r>
              <a:rPr lang="en-US" altLang="cs-CZ" dirty="0">
                <a:sym typeface="Symbol" panose="05050102010706020507" pitchFamily="18" charset="2"/>
              </a:rPr>
              <a:t> with respect to</a:t>
            </a:r>
            <a:r>
              <a:rPr lang="cs-CZ" altLang="cs-CZ" dirty="0">
                <a:sym typeface="Symbol" panose="05050102010706020507" pitchFamily="18" charset="2"/>
              </a:rPr>
              <a:t> M </a:t>
            </a:r>
            <a:r>
              <a:rPr lang="en-US" altLang="cs-CZ" dirty="0">
                <a:sym typeface="Symbol" panose="05050102010706020507" pitchFamily="18" charset="2"/>
              </a:rPr>
              <a:t>is the set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A’ = M \ 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dirty="0">
                <a:solidFill>
                  <a:srgbClr val="0070C0"/>
                </a:solidFill>
                <a:sym typeface="Symbol" panose="05050102010706020507" pitchFamily="18" charset="2"/>
              </a:rPr>
              <a:t>Cartesian product</a:t>
            </a:r>
            <a:r>
              <a:rPr lang="cs-CZ" altLang="cs-CZ" dirty="0">
                <a:solidFill>
                  <a:srgbClr val="0070C0"/>
                </a:solidFill>
                <a:sym typeface="Symbol" panose="05050102010706020507" pitchFamily="18" charset="2"/>
              </a:rPr>
              <a:t>: </a:t>
            </a:r>
            <a:r>
              <a:rPr lang="cs-CZ" altLang="cs-CZ" dirty="0">
                <a:sym typeface="Symbol" panose="05050102010706020507" pitchFamily="18" charset="2"/>
              </a:rPr>
              <a:t>A </a:t>
            </a:r>
            <a:r>
              <a:rPr lang="cs-CZ" altLang="cs-CZ" b="1" dirty="0">
                <a:sym typeface="Symbol" panose="05050102010706020507" pitchFamily="18" charset="2"/>
              </a:rPr>
              <a:t></a:t>
            </a:r>
            <a:r>
              <a:rPr lang="cs-CZ" altLang="cs-CZ" dirty="0">
                <a:sym typeface="Symbol" panose="05050102010706020507" pitchFamily="18" charset="2"/>
              </a:rPr>
              <a:t> B = {</a:t>
            </a:r>
            <a:r>
              <a:rPr lang="cs-CZ" altLang="cs-CZ" b="1" dirty="0">
                <a:sym typeface="Symbol" panose="05050102010706020507" pitchFamily="18" charset="2"/>
              </a:rPr>
              <a:t></a:t>
            </a:r>
            <a:r>
              <a:rPr lang="cs-CZ" altLang="cs-CZ" i="1" dirty="0" err="1">
                <a:sym typeface="Symbol" panose="05050102010706020507" pitchFamily="18" charset="2"/>
              </a:rPr>
              <a:t>a,b</a:t>
            </a:r>
            <a:r>
              <a:rPr lang="cs-CZ" altLang="cs-CZ" b="1" dirty="0">
                <a:sym typeface="Symbol" panose="05050102010706020507" pitchFamily="18" charset="2"/>
              </a:rPr>
              <a:t></a:t>
            </a:r>
            <a:r>
              <a:rPr lang="cs-CZ" altLang="cs-CZ" b="1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ym typeface="Symbol" panose="05050102010706020507" pitchFamily="18" charset="2"/>
              </a:rPr>
              <a:t>|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 err="1">
                <a:sym typeface="Symbol" panose="05050102010706020507" pitchFamily="18" charset="2"/>
              </a:rPr>
              <a:t>a</a:t>
            </a:r>
            <a:r>
              <a:rPr lang="cs-CZ" altLang="cs-CZ" b="1" dirty="0" err="1">
                <a:sym typeface="Symbol" panose="05050102010706020507" pitchFamily="18" charset="2"/>
              </a:rPr>
              <a:t></a:t>
            </a:r>
            <a:r>
              <a:rPr lang="cs-CZ" altLang="cs-CZ" dirty="0" err="1">
                <a:sym typeface="Symbol" panose="05050102010706020507" pitchFamily="18" charset="2"/>
              </a:rPr>
              <a:t>A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cs-CZ" altLang="cs-CZ" i="1" dirty="0" err="1">
                <a:sym typeface="Symbol" panose="05050102010706020507" pitchFamily="18" charset="2"/>
              </a:rPr>
              <a:t>b</a:t>
            </a:r>
            <a:r>
              <a:rPr lang="cs-CZ" altLang="cs-CZ" b="1" dirty="0" err="1">
                <a:sym typeface="Symbol" panose="05050102010706020507" pitchFamily="18" charset="2"/>
              </a:rPr>
              <a:t></a:t>
            </a:r>
            <a:r>
              <a:rPr lang="cs-CZ" altLang="cs-CZ" dirty="0" err="1"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dirty="0">
                <a:sym typeface="Symbol" panose="05050102010706020507" pitchFamily="18" charset="2"/>
              </a:rPr>
              <a:t>where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b="1" dirty="0">
                <a:sym typeface="Symbol" panose="05050102010706020507" pitchFamily="18" charset="2"/>
              </a:rPr>
              <a:t></a:t>
            </a:r>
            <a:r>
              <a:rPr lang="cs-CZ" altLang="cs-CZ" i="1" dirty="0" err="1">
                <a:sym typeface="Symbol" panose="05050102010706020507" pitchFamily="18" charset="2"/>
              </a:rPr>
              <a:t>a,b</a:t>
            </a:r>
            <a:r>
              <a:rPr lang="cs-CZ" altLang="cs-CZ" b="1" dirty="0">
                <a:sym typeface="Symbol" panose="05050102010706020507" pitchFamily="18" charset="2"/>
              </a:rPr>
              <a:t></a:t>
            </a:r>
            <a:r>
              <a:rPr lang="cs-CZ" altLang="cs-CZ" dirty="0">
                <a:sym typeface="Symbol" panose="05050102010706020507" pitchFamily="18" charset="2"/>
              </a:rPr>
              <a:t> je </a:t>
            </a:r>
            <a:r>
              <a:rPr lang="en-US" altLang="cs-CZ" dirty="0">
                <a:sym typeface="Symbol" panose="05050102010706020507" pitchFamily="18" charset="2"/>
              </a:rPr>
              <a:t>an </a:t>
            </a:r>
            <a:r>
              <a:rPr lang="cs-CZ" altLang="cs-CZ" b="1" i="1" dirty="0">
                <a:sym typeface="Symbol" panose="05050102010706020507" pitchFamily="18" charset="2"/>
              </a:rPr>
              <a:t>o</a:t>
            </a:r>
            <a:r>
              <a:rPr lang="en-US" altLang="cs-CZ" b="1" i="1" dirty="0" err="1">
                <a:sym typeface="Symbol" panose="05050102010706020507" pitchFamily="18" charset="2"/>
              </a:rPr>
              <a:t>rdered</a:t>
            </a:r>
            <a:r>
              <a:rPr lang="en-US" altLang="cs-CZ" b="1" i="1" dirty="0">
                <a:sym typeface="Symbol" panose="05050102010706020507" pitchFamily="18" charset="2"/>
              </a:rPr>
              <a:t> couple; the ordering is important: </a:t>
            </a:r>
            <a:br>
              <a:rPr lang="en-US" altLang="cs-CZ" b="1" i="1" dirty="0">
                <a:sym typeface="Symbol" panose="05050102010706020507" pitchFamily="18" charset="2"/>
              </a:rPr>
            </a:br>
            <a:r>
              <a:rPr lang="en-US" altLang="cs-CZ" b="1" i="1" dirty="0">
                <a:sym typeface="Symbol" panose="05050102010706020507" pitchFamily="18" charset="2"/>
              </a:rPr>
              <a:t> 			</a:t>
            </a:r>
            <a:r>
              <a:rPr lang="en-US" altLang="cs-CZ" i="1" dirty="0">
                <a:sym typeface="Symbol" panose="05050102010706020507" pitchFamily="18" charset="2"/>
              </a:rPr>
              <a:t>a is the first, b is the second</a:t>
            </a:r>
            <a:r>
              <a:rPr lang="en-US" altLang="cs-CZ" b="1" i="1" dirty="0">
                <a:sym typeface="Symbol" panose="05050102010706020507" pitchFamily="18" charset="2"/>
              </a:rPr>
              <a:t> </a:t>
            </a:r>
            <a:r>
              <a:rPr lang="en-US" altLang="cs-CZ" i="1" dirty="0">
                <a:sym typeface="Symbol" panose="05050102010706020507" pitchFamily="18" charset="2"/>
              </a:rPr>
              <a:t>element </a:t>
            </a:r>
            <a:endParaRPr lang="cs-CZ" altLang="cs-CZ" i="1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dirty="0">
                <a:sym typeface="Symbol" panose="05050102010706020507" pitchFamily="18" charset="2"/>
              </a:rPr>
              <a:t>It holds</a:t>
            </a:r>
            <a:r>
              <a:rPr lang="cs-CZ" altLang="cs-CZ" dirty="0">
                <a:sym typeface="Symbol" panose="05050102010706020507" pitchFamily="18" charset="2"/>
              </a:rPr>
              <a:t>: </a:t>
            </a:r>
            <a:r>
              <a:rPr lang="cs-CZ" altLang="cs-CZ" b="1" dirty="0">
                <a:sym typeface="Symbol" panose="05050102010706020507" pitchFamily="18" charset="2"/>
              </a:rPr>
              <a:t></a:t>
            </a:r>
            <a:r>
              <a:rPr lang="cs-CZ" altLang="cs-CZ" i="1" dirty="0" err="1">
                <a:sym typeface="Symbol" panose="05050102010706020507" pitchFamily="18" charset="2"/>
              </a:rPr>
              <a:t>a,b</a:t>
            </a:r>
            <a:r>
              <a:rPr lang="cs-CZ" altLang="cs-CZ" b="1" dirty="0">
                <a:sym typeface="Symbol" panose="05050102010706020507" pitchFamily="18" charset="2"/>
              </a:rPr>
              <a:t></a:t>
            </a:r>
            <a:r>
              <a:rPr lang="cs-CZ" altLang="cs-CZ" dirty="0">
                <a:sym typeface="Symbol" panose="05050102010706020507" pitchFamily="18" charset="2"/>
              </a:rPr>
              <a:t> = </a:t>
            </a:r>
            <a:r>
              <a:rPr lang="cs-CZ" altLang="cs-CZ" b="1" dirty="0">
                <a:sym typeface="Symbol" panose="05050102010706020507" pitchFamily="18" charset="2"/>
              </a:rPr>
              <a:t></a:t>
            </a:r>
            <a:r>
              <a:rPr lang="cs-CZ" altLang="cs-CZ" dirty="0" err="1">
                <a:sym typeface="Symbol" panose="05050102010706020507" pitchFamily="18" charset="2"/>
              </a:rPr>
              <a:t>c</a:t>
            </a:r>
            <a:r>
              <a:rPr lang="cs-CZ" altLang="cs-CZ" i="1" dirty="0" err="1">
                <a:sym typeface="Symbol" panose="05050102010706020507" pitchFamily="18" charset="2"/>
              </a:rPr>
              <a:t>,d</a:t>
            </a:r>
            <a:r>
              <a:rPr lang="cs-CZ" altLang="cs-CZ" b="1" dirty="0">
                <a:sym typeface="Symbol" panose="05050102010706020507" pitchFamily="18" charset="2"/>
              </a:rPr>
              <a:t>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 err="1">
                <a:sym typeface="Symbol" panose="05050102010706020507" pitchFamily="18" charset="2"/>
              </a:rPr>
              <a:t>iff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cs-CZ" altLang="cs-CZ" i="1" dirty="0">
                <a:sym typeface="Symbol" panose="05050102010706020507" pitchFamily="18" charset="2"/>
              </a:rPr>
              <a:t>a = c, b = 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b="1" dirty="0">
                <a:sym typeface="Symbol" panose="05050102010706020507" pitchFamily="18" charset="2"/>
              </a:rPr>
              <a:t>But</a:t>
            </a:r>
            <a:r>
              <a:rPr lang="cs-CZ" altLang="cs-CZ" dirty="0">
                <a:sym typeface="Symbol" panose="05050102010706020507" pitchFamily="18" charset="2"/>
              </a:rPr>
              <a:t>: </a:t>
            </a:r>
            <a:r>
              <a:rPr lang="cs-CZ" altLang="cs-CZ" b="1" dirty="0">
                <a:sym typeface="Symbol" panose="05050102010706020507" pitchFamily="18" charset="2"/>
              </a:rPr>
              <a:t></a:t>
            </a:r>
            <a:r>
              <a:rPr lang="cs-CZ" altLang="cs-CZ" i="1" dirty="0" err="1">
                <a:sym typeface="Symbol" panose="05050102010706020507" pitchFamily="18" charset="2"/>
              </a:rPr>
              <a:t>a,b</a:t>
            </a:r>
            <a:r>
              <a:rPr lang="cs-CZ" altLang="cs-CZ" b="1" dirty="0">
                <a:sym typeface="Symbol" panose="05050102010706020507" pitchFamily="18" charset="2"/>
              </a:rPr>
              <a:t>  </a:t>
            </a:r>
            <a:r>
              <a:rPr lang="cs-CZ" altLang="cs-CZ" i="1" dirty="0" err="1">
                <a:sym typeface="Symbol" panose="05050102010706020507" pitchFamily="18" charset="2"/>
              </a:rPr>
              <a:t>b,a</a:t>
            </a:r>
            <a:r>
              <a:rPr lang="cs-CZ" altLang="cs-CZ" b="1" dirty="0">
                <a:sym typeface="Symbol" panose="05050102010706020507" pitchFamily="18" charset="2"/>
              </a:rPr>
              <a:t>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en-US" altLang="cs-CZ" dirty="0">
                <a:sym typeface="Symbol" panose="05050102010706020507" pitchFamily="18" charset="2"/>
              </a:rPr>
              <a:t>though</a:t>
            </a:r>
            <a:r>
              <a:rPr lang="cs-CZ" altLang="cs-CZ" b="1" dirty="0">
                <a:sym typeface="Symbol" panose="05050102010706020507" pitchFamily="18" charset="2"/>
              </a:rPr>
              <a:t> </a:t>
            </a:r>
            <a:r>
              <a:rPr lang="cs-CZ" altLang="cs-CZ" dirty="0">
                <a:sym typeface="Symbol" panose="05050102010706020507" pitchFamily="18" charset="2"/>
              </a:rPr>
              <a:t>{</a:t>
            </a:r>
            <a:r>
              <a:rPr lang="cs-CZ" altLang="cs-CZ" i="1" dirty="0" err="1">
                <a:sym typeface="Symbol" panose="05050102010706020507" pitchFamily="18" charset="2"/>
              </a:rPr>
              <a:t>a,b</a:t>
            </a:r>
            <a:r>
              <a:rPr lang="cs-CZ" altLang="cs-CZ" dirty="0">
                <a:sym typeface="Symbol" panose="05050102010706020507" pitchFamily="18" charset="2"/>
              </a:rPr>
              <a:t>} = {</a:t>
            </a:r>
            <a:r>
              <a:rPr lang="cs-CZ" altLang="cs-CZ" i="1" dirty="0" err="1">
                <a:sym typeface="Symbol" panose="05050102010706020507" pitchFamily="18" charset="2"/>
              </a:rPr>
              <a:t>b,a</a:t>
            </a:r>
            <a:r>
              <a:rPr lang="cs-CZ" altLang="cs-CZ" dirty="0">
                <a:sym typeface="Symbol" panose="05050102010706020507" pitchFamily="18" charset="2"/>
              </a:rPr>
              <a:t>} !!!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dirty="0">
                <a:sym typeface="Symbol" panose="05050102010706020507" pitchFamily="18" charset="2"/>
              </a:rPr>
              <a:t>generalization</a:t>
            </a:r>
            <a:r>
              <a:rPr lang="cs-CZ" altLang="cs-CZ" dirty="0">
                <a:sym typeface="Symbol" panose="05050102010706020507" pitchFamily="18" charset="2"/>
              </a:rPr>
              <a:t>: A </a:t>
            </a:r>
            <a:r>
              <a:rPr lang="cs-CZ" altLang="cs-CZ" b="1" dirty="0">
                <a:sym typeface="Symbol" panose="05050102010706020507" pitchFamily="18" charset="2"/>
              </a:rPr>
              <a:t> …  </a:t>
            </a:r>
            <a:r>
              <a:rPr lang="cs-CZ" altLang="cs-CZ" dirty="0">
                <a:sym typeface="Symbol" panose="05050102010706020507" pitchFamily="18" charset="2"/>
              </a:rPr>
              <a:t>A</a:t>
            </a:r>
            <a:r>
              <a:rPr lang="cs-CZ" altLang="cs-CZ" b="1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Symbol" panose="05050102010706020507" pitchFamily="18" charset="2"/>
              </a:rPr>
              <a:t>the set of </a:t>
            </a:r>
            <a:r>
              <a:rPr lang="cs-CZ" altLang="cs-CZ" i="1" dirty="0">
                <a:sym typeface="Symbol" panose="05050102010706020507" pitchFamily="18" charset="2"/>
              </a:rPr>
              <a:t>n</a:t>
            </a:r>
            <a:r>
              <a:rPr lang="cs-CZ" altLang="cs-CZ" dirty="0">
                <a:sym typeface="Symbol" panose="05050102010706020507" pitchFamily="18" charset="2"/>
              </a:rPr>
              <a:t>-</a:t>
            </a:r>
            <a:r>
              <a:rPr lang="en-US" altLang="cs-CZ" dirty="0">
                <a:sym typeface="Symbol" panose="05050102010706020507" pitchFamily="18" charset="2"/>
              </a:rPr>
              <a:t>tuples</a:t>
            </a:r>
            <a:r>
              <a:rPr lang="cs-CZ" altLang="cs-CZ" dirty="0">
                <a:sym typeface="Symbol" panose="05050102010706020507" pitchFamily="18" charset="2"/>
              </a:rPr>
              <a:t>, </a:t>
            </a:r>
            <a:r>
              <a:rPr lang="en-US" altLang="cs-CZ" dirty="0">
                <a:sym typeface="Symbol" panose="05050102010706020507" pitchFamily="18" charset="2"/>
              </a:rPr>
              <a:t>denoted also by </a:t>
            </a:r>
            <a:r>
              <a:rPr lang="cs-CZ" altLang="cs-CZ" dirty="0">
                <a:sym typeface="Symbol" panose="05050102010706020507" pitchFamily="18" charset="2"/>
              </a:rPr>
              <a:t>A</a:t>
            </a:r>
            <a:r>
              <a:rPr lang="cs-CZ" altLang="cs-CZ" i="1" baseline="30000" dirty="0">
                <a:sym typeface="Symbol" panose="05050102010706020507" pitchFamily="18" charset="2"/>
              </a:rPr>
              <a:t>n</a:t>
            </a:r>
          </a:p>
        </p:txBody>
      </p:sp>
      <p:sp>
        <p:nvSpPr>
          <p:cNvPr id="31746" name="Zástupný symbol pro zápatí 3">
            <a:extLst>
              <a:ext uri="{FF2B5EF4-FFF2-40B4-BE49-F238E27FC236}">
                <a16:creationId xmlns:a16="http://schemas.microsoft.com/office/drawing/2014/main" id="{43F86BBE-592A-443C-83D9-49691BD1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31747" name="Zástupný symbol pro číslo snímku 4">
            <a:extLst>
              <a:ext uri="{FF2B5EF4-FFF2-40B4-BE49-F238E27FC236}">
                <a16:creationId xmlns:a16="http://schemas.microsoft.com/office/drawing/2014/main" id="{3E0048EC-1CC1-4E11-988B-8262AC18D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FDAF09-D43E-49C2-B26E-1401C7FC4D32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CACC6CB6-4782-45BD-8F13-5A604F576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457200"/>
            <a:ext cx="8435975" cy="1282700"/>
          </a:xfrm>
        </p:spPr>
        <p:txBody>
          <a:bodyPr/>
          <a:lstStyle/>
          <a:p>
            <a:pPr eaLnBrk="1" hangingPunct="1"/>
            <a:r>
              <a:rPr lang="en-US" altLang="cs-CZ" sz="3600" dirty="0"/>
              <a:t>Some other set-theoretical operations</a:t>
            </a:r>
            <a:endParaRPr lang="cs-CZ" altLang="cs-CZ" sz="3600" dirty="0"/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1ECB52AF-5C83-42D5-B750-9504ECD943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1500" y="2146300"/>
            <a:ext cx="10782299" cy="401955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i="1" dirty="0" err="1">
                <a:solidFill>
                  <a:srgbClr val="0070C0"/>
                </a:solidFill>
                <a:sym typeface="Symbol" panose="05050102010706020507" pitchFamily="18" charset="2"/>
              </a:rPr>
              <a:t>Poten</a:t>
            </a:r>
            <a:r>
              <a:rPr lang="en-US" altLang="cs-CZ" i="1" dirty="0" err="1">
                <a:solidFill>
                  <a:srgbClr val="0070C0"/>
                </a:solidFill>
                <a:sym typeface="Symbol" panose="05050102010706020507" pitchFamily="18" charset="2"/>
              </a:rPr>
              <a:t>tial</a:t>
            </a:r>
            <a:r>
              <a:rPr lang="en-US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 set</a:t>
            </a:r>
            <a:r>
              <a:rPr lang="cs-CZ" altLang="cs-CZ" i="1" dirty="0">
                <a:solidFill>
                  <a:srgbClr val="0070C0"/>
                </a:solidFill>
                <a:sym typeface="Symbol" panose="05050102010706020507" pitchFamily="18" charset="2"/>
              </a:rPr>
              <a:t>:</a:t>
            </a:r>
            <a:r>
              <a:rPr lang="cs-CZ" altLang="cs-CZ" i="1" dirty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cs-CZ" altLang="cs-CZ" dirty="0">
                <a:sym typeface="Symbol" panose="05050102010706020507" pitchFamily="18" charset="2"/>
              </a:rPr>
              <a:t>2</a:t>
            </a:r>
            <a:r>
              <a:rPr lang="cs-CZ" altLang="cs-CZ" i="1" baseline="30000" dirty="0">
                <a:sym typeface="Symbol" panose="05050102010706020507" pitchFamily="18" charset="2"/>
              </a:rPr>
              <a:t>A</a:t>
            </a:r>
            <a:r>
              <a:rPr lang="cs-CZ" altLang="cs-CZ" dirty="0">
                <a:sym typeface="Symbol" panose="05050102010706020507" pitchFamily="18" charset="2"/>
              </a:rPr>
              <a:t> = {</a:t>
            </a:r>
            <a:r>
              <a:rPr lang="cs-CZ" altLang="cs-CZ" i="1" dirty="0"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 | </a:t>
            </a:r>
            <a:r>
              <a:rPr lang="cs-CZ" altLang="cs-CZ" i="1" dirty="0">
                <a:sym typeface="Symbol" panose="05050102010706020507" pitchFamily="18" charset="2"/>
              </a:rPr>
              <a:t>B</a:t>
            </a:r>
            <a:r>
              <a:rPr lang="cs-CZ" altLang="cs-CZ" dirty="0">
                <a:sym typeface="Symbol" panose="05050102010706020507" pitchFamily="18" charset="2"/>
              </a:rPr>
              <a:t>  </a:t>
            </a:r>
            <a:r>
              <a:rPr lang="cs-CZ" altLang="cs-CZ" i="1" dirty="0">
                <a:sym typeface="Symbol" panose="05050102010706020507" pitchFamily="18" charset="2"/>
              </a:rPr>
              <a:t>A</a:t>
            </a:r>
            <a:r>
              <a:rPr lang="cs-CZ" altLang="cs-CZ" dirty="0">
                <a:sym typeface="Symbol" panose="05050102010706020507" pitchFamily="18" charset="2"/>
              </a:rPr>
              <a:t>}, </a:t>
            </a:r>
            <a:r>
              <a:rPr lang="en-US" altLang="cs-CZ" dirty="0">
                <a:sym typeface="Symbol" panose="05050102010706020507" pitchFamily="18" charset="2"/>
              </a:rPr>
              <a:t>denoted also by </a:t>
            </a:r>
            <a:r>
              <a:rPr lang="cs-CZ" altLang="cs-CZ" i="1" dirty="0">
                <a:sym typeface="Symbol" panose="05050102010706020507" pitchFamily="18" charset="2"/>
              </a:rPr>
              <a:t>P(A)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cs-CZ" altLang="cs-CZ" sz="2800" i="1" baseline="30000" dirty="0" err="1">
                <a:solidFill>
                  <a:srgbClr val="0070C0"/>
                </a:solidFill>
                <a:sym typeface="Symbol" panose="05050102010706020507" pitchFamily="18" charset="2"/>
              </a:rPr>
              <a:t>a,b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} 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= {, {</a:t>
            </a:r>
            <a:r>
              <a:rPr lang="cs-CZ" altLang="cs-CZ" sz="2800" i="1" dirty="0">
                <a:solidFill>
                  <a:srgbClr val="0070C0"/>
                </a:solidFill>
                <a:sym typeface="Symbol" panose="05050102010706020507" pitchFamily="18" charset="2"/>
              </a:rPr>
              <a:t>a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>
                <a:solidFill>
                  <a:srgbClr val="0070C0"/>
                </a:solidFill>
                <a:sym typeface="Symbol" panose="05050102010706020507" pitchFamily="18" charset="2"/>
              </a:rPr>
              <a:t>b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a,b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}}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cs-CZ" altLang="cs-CZ" sz="2800" i="1" baseline="30000" dirty="0" err="1">
                <a:solidFill>
                  <a:srgbClr val="0070C0"/>
                </a:solidFill>
                <a:sym typeface="Symbol" panose="05050102010706020507" pitchFamily="18" charset="2"/>
              </a:rPr>
              <a:t>a,b,c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} 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= {, {</a:t>
            </a:r>
            <a:r>
              <a:rPr lang="cs-CZ" altLang="cs-CZ" sz="2800" i="1" dirty="0">
                <a:solidFill>
                  <a:srgbClr val="0070C0"/>
                </a:solidFill>
                <a:sym typeface="Symbol" panose="05050102010706020507" pitchFamily="18" charset="2"/>
              </a:rPr>
              <a:t>a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>
                <a:solidFill>
                  <a:srgbClr val="0070C0"/>
                </a:solidFill>
                <a:sym typeface="Symbol" panose="05050102010706020507" pitchFamily="18" charset="2"/>
              </a:rPr>
              <a:t>b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>
                <a:solidFill>
                  <a:srgbClr val="0070C0"/>
                </a:solidFill>
                <a:sym typeface="Symbol" panose="05050102010706020507" pitchFamily="18" charset="2"/>
              </a:rPr>
              <a:t>c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a,b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a,c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b,c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}, {</a:t>
            </a:r>
            <a:r>
              <a:rPr lang="cs-CZ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a,b,c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}}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cs-CZ" sz="2800" dirty="0">
                <a:sym typeface="Symbol" panose="05050102010706020507" pitchFamily="18" charset="2"/>
              </a:rPr>
              <a:t>How many elements are there in </a:t>
            </a:r>
            <a:r>
              <a:rPr lang="cs-CZ" altLang="cs-CZ" sz="2800" dirty="0">
                <a:sym typeface="Symbol" panose="05050102010706020507" pitchFamily="18" charset="2"/>
              </a:rPr>
              <a:t>2</a:t>
            </a:r>
            <a:r>
              <a:rPr lang="cs-CZ" altLang="cs-CZ" sz="2800" i="1" baseline="30000" dirty="0">
                <a:sym typeface="Symbol" panose="05050102010706020507" pitchFamily="18" charset="2"/>
              </a:rPr>
              <a:t>A</a:t>
            </a:r>
            <a:r>
              <a:rPr lang="cs-CZ" altLang="cs-CZ" sz="2800" baseline="30000" dirty="0">
                <a:sym typeface="Symbol" panose="05050102010706020507" pitchFamily="18" charset="2"/>
              </a:rPr>
              <a:t> </a:t>
            </a:r>
            <a:r>
              <a:rPr lang="cs-CZ" altLang="cs-CZ" sz="2800" dirty="0">
                <a:sym typeface="Symbol" panose="05050102010706020507" pitchFamily="18" charset="2"/>
              </a:rPr>
              <a:t>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cs-CZ" sz="2800" dirty="0">
                <a:sym typeface="Symbol" panose="05050102010706020507" pitchFamily="18" charset="2"/>
              </a:rPr>
              <a:t>If </a:t>
            </a:r>
            <a:r>
              <a:rPr lang="cs-CZ" altLang="cs-CZ" sz="2800" dirty="0">
                <a:sym typeface="Symbol" panose="05050102010706020507" pitchFamily="18" charset="2"/>
              </a:rPr>
              <a:t>|A| </a:t>
            </a:r>
            <a:r>
              <a:rPr lang="en-US" altLang="cs-CZ" sz="2800" dirty="0">
                <a:sym typeface="Symbol" panose="05050102010706020507" pitchFamily="18" charset="2"/>
              </a:rPr>
              <a:t>is the number of elements (cardinality) of a set </a:t>
            </a:r>
            <a:r>
              <a:rPr lang="cs-CZ" altLang="cs-CZ" sz="2800" i="1" dirty="0">
                <a:sym typeface="Symbol" panose="05050102010706020507" pitchFamily="18" charset="2"/>
              </a:rPr>
              <a:t>A</a:t>
            </a:r>
            <a:r>
              <a:rPr lang="cs-CZ" altLang="cs-CZ" sz="2800" dirty="0">
                <a:sym typeface="Symbol" panose="05050102010706020507" pitchFamily="18" charset="2"/>
              </a:rPr>
              <a:t>, </a:t>
            </a:r>
            <a:r>
              <a:rPr lang="en-US" altLang="cs-CZ" sz="2800" dirty="0">
                <a:sym typeface="Symbol" panose="05050102010706020507" pitchFamily="18" charset="2"/>
              </a:rPr>
              <a:t>then </a:t>
            </a:r>
            <a:r>
              <a:rPr lang="cs-CZ" altLang="cs-CZ" sz="2800" dirty="0">
                <a:sym typeface="Symbol" panose="05050102010706020507" pitchFamily="18" charset="2"/>
              </a:rPr>
              <a:t>2</a:t>
            </a:r>
            <a:r>
              <a:rPr lang="cs-CZ" altLang="cs-CZ" sz="2800" i="1" baseline="30000" dirty="0">
                <a:sym typeface="Symbol" panose="05050102010706020507" pitchFamily="18" charset="2"/>
              </a:rPr>
              <a:t>A</a:t>
            </a:r>
            <a:r>
              <a:rPr lang="cs-CZ" altLang="cs-CZ" sz="2800" baseline="30000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Symbol" panose="05050102010706020507" pitchFamily="18" charset="2"/>
              </a:rPr>
              <a:t>has</a:t>
            </a:r>
            <a:r>
              <a:rPr lang="cs-CZ" altLang="cs-CZ" sz="2800" dirty="0">
                <a:sym typeface="Symbol" panose="05050102010706020507" pitchFamily="18" charset="2"/>
              </a:rPr>
              <a:t> 2</a:t>
            </a:r>
            <a:r>
              <a:rPr lang="cs-CZ" altLang="cs-CZ" sz="2800" baseline="30000" dirty="0">
                <a:sym typeface="Symbol" panose="05050102010706020507" pitchFamily="18" charset="2"/>
              </a:rPr>
              <a:t>|</a:t>
            </a:r>
            <a:r>
              <a:rPr lang="cs-CZ" altLang="cs-CZ" sz="2800" i="1" baseline="30000" dirty="0">
                <a:sym typeface="Symbol" panose="05050102010706020507" pitchFamily="18" charset="2"/>
              </a:rPr>
              <a:t>A</a:t>
            </a:r>
            <a:r>
              <a:rPr lang="cs-CZ" altLang="cs-CZ" sz="2800" baseline="30000" dirty="0">
                <a:sym typeface="Symbol" panose="05050102010706020507" pitchFamily="18" charset="2"/>
              </a:rPr>
              <a:t>| </a:t>
            </a:r>
            <a:r>
              <a:rPr lang="en-US" altLang="cs-CZ" sz="2800" dirty="0">
                <a:sym typeface="Symbol" panose="05050102010706020507" pitchFamily="18" charset="2"/>
              </a:rPr>
              <a:t>elements</a:t>
            </a:r>
            <a:r>
              <a:rPr lang="cs-CZ" altLang="cs-CZ" sz="2800" dirty="0">
                <a:sym typeface="Symbol" panose="05050102010706020507" pitchFamily="18" charset="2"/>
              </a:rPr>
              <a:t> (</a:t>
            </a:r>
            <a:r>
              <a:rPr lang="en-US" altLang="cs-CZ" sz="2800" dirty="0">
                <a:sym typeface="Symbol" panose="05050102010706020507" pitchFamily="18" charset="2"/>
              </a:rPr>
              <a:t>hence the notation: </a:t>
            </a:r>
            <a:r>
              <a:rPr lang="cs-CZ" altLang="cs-CZ" sz="2800" dirty="0">
                <a:sym typeface="Symbol" panose="05050102010706020507" pitchFamily="18" charset="2"/>
              </a:rPr>
              <a:t>2</a:t>
            </a:r>
            <a:r>
              <a:rPr lang="cs-CZ" altLang="cs-CZ" sz="2800" i="1" baseline="30000" dirty="0">
                <a:sym typeface="Symbol" panose="05050102010706020507" pitchFamily="18" charset="2"/>
              </a:rPr>
              <a:t>A</a:t>
            </a:r>
            <a:r>
              <a:rPr lang="cs-CZ" altLang="cs-CZ" sz="2800" dirty="0">
                <a:sym typeface="Symbol" panose="05050102010706020507" pitchFamily="18" charset="2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cs-CZ" altLang="cs-CZ" sz="2800" i="1" baseline="30000" dirty="0" err="1">
                <a:solidFill>
                  <a:srgbClr val="0070C0"/>
                </a:solidFill>
                <a:sym typeface="Symbol" panose="05050102010706020507" pitchFamily="18" charset="2"/>
              </a:rPr>
              <a:t>a,b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} </a:t>
            </a:r>
            <a:r>
              <a:rPr lang="cs-CZ" altLang="cs-CZ" sz="2800" b="1" baseline="30000" dirty="0">
                <a:solidFill>
                  <a:srgbClr val="0070C0"/>
                </a:solidFill>
                <a:sym typeface="Symbol" panose="05050102010706020507" pitchFamily="18" charset="2"/>
              </a:rPr>
              <a:t>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altLang="cs-CZ" sz="2800" i="1" baseline="30000" dirty="0">
                <a:solidFill>
                  <a:srgbClr val="0070C0"/>
                </a:solidFill>
                <a:sym typeface="Symbol" panose="05050102010706020507" pitchFamily="18" charset="2"/>
              </a:rPr>
              <a:t>a</a:t>
            </a:r>
            <a:r>
              <a:rPr lang="en-US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}</a:t>
            </a:r>
            <a:r>
              <a:rPr lang="cs-CZ" altLang="cs-CZ" sz="28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= {, {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</a:t>
            </a:r>
            <a:r>
              <a:rPr lang="en-US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a,a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</a:t>
            </a:r>
            <a:r>
              <a:rPr lang="en-US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</a:t>
            </a:r>
            <a:r>
              <a:rPr lang="en-US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,</a:t>
            </a:r>
            <a:r>
              <a:rPr lang="en-US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 {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</a:t>
            </a:r>
            <a:r>
              <a:rPr lang="en-US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b,a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</a:t>
            </a:r>
            <a:r>
              <a:rPr lang="en-US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</a:t>
            </a:r>
            <a:r>
              <a:rPr lang="en-US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, </a:t>
            </a:r>
            <a:r>
              <a:rPr lang="en-US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</a:t>
            </a:r>
            <a:r>
              <a:rPr lang="en-US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a,a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</a:t>
            </a:r>
            <a:r>
              <a:rPr lang="en-US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, 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</a:t>
            </a:r>
            <a:r>
              <a:rPr lang="en-US" altLang="cs-CZ" sz="2800" i="1" dirty="0" err="1">
                <a:solidFill>
                  <a:srgbClr val="0070C0"/>
                </a:solidFill>
                <a:sym typeface="Symbol" panose="05050102010706020507" pitchFamily="18" charset="2"/>
              </a:rPr>
              <a:t>b,a</a:t>
            </a:r>
            <a:r>
              <a:rPr lang="cs-CZ" altLang="cs-CZ" sz="2800" b="1" dirty="0">
                <a:solidFill>
                  <a:srgbClr val="0070C0"/>
                </a:solidFill>
                <a:sym typeface="Symbol" panose="05050102010706020507" pitchFamily="18" charset="2"/>
              </a:rPr>
              <a:t></a:t>
            </a:r>
            <a:r>
              <a:rPr lang="en-US" altLang="cs-CZ" sz="2800" dirty="0">
                <a:solidFill>
                  <a:srgbClr val="0070C0"/>
                </a:solidFill>
                <a:sym typeface="Symbol" panose="05050102010706020507" pitchFamily="18" charset="2"/>
              </a:rPr>
              <a:t>}}</a:t>
            </a:r>
            <a:endParaRPr lang="cs-CZ" altLang="cs-CZ" sz="2800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32770" name="Zástupný symbol pro zápatí 3">
            <a:extLst>
              <a:ext uri="{FF2B5EF4-FFF2-40B4-BE49-F238E27FC236}">
                <a16:creationId xmlns:a16="http://schemas.microsoft.com/office/drawing/2014/main" id="{76140B2C-C2B9-49AA-A493-509CEB01A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32771" name="Zástupný symbol pro číslo snímku 4">
            <a:extLst>
              <a:ext uri="{FF2B5EF4-FFF2-40B4-BE49-F238E27FC236}">
                <a16:creationId xmlns:a16="http://schemas.microsoft.com/office/drawing/2014/main" id="{F89BA637-3490-4679-B9E5-8A6E1E79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203940-34CB-4FB3-866F-7DDC9268ECE5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>
            <a:extLst>
              <a:ext uri="{FF2B5EF4-FFF2-40B4-BE49-F238E27FC236}">
                <a16:creationId xmlns:a16="http://schemas.microsoft.com/office/drawing/2014/main" id="{95A37ED3-5C96-4536-BBF9-4C2F25605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686800" cy="6683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cs-CZ" sz="4000" dirty="0" err="1"/>
              <a:t>Grafical</a:t>
            </a:r>
            <a:r>
              <a:rPr lang="en-US" altLang="cs-CZ" sz="4000" dirty="0"/>
              <a:t> illustration (in a universe U):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39A654ED-132D-437F-B301-0D61AFF88E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0" y="1341438"/>
            <a:ext cx="5715000" cy="50149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/>
              <a:t>A: S</a:t>
            </a:r>
            <a:r>
              <a:rPr lang="en-US" altLang="cs-CZ" sz="1800" dirty="0"/>
              <a:t>\(P</a:t>
            </a:r>
            <a:r>
              <a:rPr lang="en-US" altLang="cs-CZ" sz="1800" b="1" dirty="0">
                <a:sym typeface="Symbol" panose="05050102010706020507" pitchFamily="18" charset="2"/>
              </a:rPr>
              <a:t></a:t>
            </a:r>
            <a:r>
              <a:rPr lang="en-US" altLang="cs-CZ" sz="1800" dirty="0">
                <a:sym typeface="Symbol" panose="05050102010706020507" pitchFamily="18" charset="2"/>
              </a:rPr>
              <a:t>M</a:t>
            </a:r>
            <a:r>
              <a:rPr lang="en-US" altLang="cs-CZ" sz="1800" b="1" dirty="0">
                <a:sym typeface="Symbol" panose="05050102010706020507" pitchFamily="18" charset="2"/>
              </a:rPr>
              <a:t>) </a:t>
            </a:r>
            <a:r>
              <a:rPr lang="en-US" altLang="cs-CZ" sz="1800" dirty="0">
                <a:sym typeface="Symbol" panose="05050102010706020507" pitchFamily="18" charset="2"/>
              </a:rPr>
              <a:t>=</a:t>
            </a:r>
            <a:r>
              <a:rPr lang="en-US" altLang="cs-CZ" sz="1800" b="1" dirty="0">
                <a:sym typeface="Symbol" panose="05050102010706020507" pitchFamily="18" charset="2"/>
              </a:rPr>
              <a:t> (</a:t>
            </a:r>
            <a:r>
              <a:rPr lang="en-US" altLang="cs-CZ" sz="1800" dirty="0">
                <a:sym typeface="Symbol" panose="05050102010706020507" pitchFamily="18" charset="2"/>
              </a:rPr>
              <a:t>S\P)</a:t>
            </a:r>
            <a:r>
              <a:rPr lang="cs-CZ" altLang="cs-CZ" sz="1800" dirty="0">
                <a:sym typeface="Symbol" panose="05050102010706020507" pitchFamily="18" charset="2"/>
              </a:rPr>
              <a:t>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cs-CZ" altLang="cs-CZ" sz="1800" b="1" dirty="0"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ym typeface="Symbol" panose="05050102010706020507" pitchFamily="18" charset="2"/>
              </a:rPr>
              <a:t>(S\M)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	 </a:t>
            </a:r>
            <a:r>
              <a:rPr lang="cs-CZ" altLang="cs-CZ" sz="1800" dirty="0"/>
              <a:t>S(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en-US" altLang="cs-CZ" sz="1800" b="1" dirty="0">
                <a:sym typeface="Symbol" panose="05050102010706020507" pitchFamily="18" charset="2"/>
              </a:rPr>
              <a:t>(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 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  <a:r>
              <a:rPr lang="en-US" altLang="cs-CZ" sz="1800" b="1" dirty="0">
                <a:sym typeface="Symbol" panose="05050102010706020507" pitchFamily="18" charset="2"/>
              </a:rPr>
              <a:t>) </a:t>
            </a:r>
            <a:r>
              <a:rPr lang="en-US" altLang="cs-CZ" sz="1800" dirty="0">
                <a:sym typeface="Symbol" panose="05050102010706020507" pitchFamily="18" charset="2"/>
              </a:rPr>
              <a:t> </a:t>
            </a:r>
            <a:r>
              <a:rPr lang="cs-CZ" altLang="cs-CZ" sz="1800" dirty="0"/>
              <a:t>S(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endParaRPr lang="en-US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>
                <a:sym typeface="Symbol" panose="05050102010706020507" pitchFamily="18" charset="2"/>
              </a:rPr>
              <a:t>B: </a:t>
            </a:r>
            <a:r>
              <a:rPr lang="en-US" altLang="cs-CZ" sz="1800" dirty="0">
                <a:sym typeface="Symbol" panose="05050102010706020507" pitchFamily="18" charset="2"/>
              </a:rPr>
              <a:t>P</a:t>
            </a:r>
            <a:r>
              <a:rPr lang="en-US" altLang="cs-CZ" sz="1800" dirty="0"/>
              <a:t>\(S</a:t>
            </a:r>
            <a:r>
              <a:rPr lang="en-US" altLang="cs-CZ" sz="1800" b="1" dirty="0">
                <a:sym typeface="Symbol" panose="05050102010706020507" pitchFamily="18" charset="2"/>
              </a:rPr>
              <a:t></a:t>
            </a:r>
            <a:r>
              <a:rPr lang="en-US" altLang="cs-CZ" sz="1800" dirty="0">
                <a:sym typeface="Symbol" panose="05050102010706020507" pitchFamily="18" charset="2"/>
              </a:rPr>
              <a:t>M</a:t>
            </a:r>
            <a:r>
              <a:rPr lang="en-US" altLang="cs-CZ" sz="1800" b="1" dirty="0">
                <a:sym typeface="Symbol" panose="05050102010706020507" pitchFamily="18" charset="2"/>
              </a:rPr>
              <a:t>) </a:t>
            </a:r>
            <a:r>
              <a:rPr lang="en-US" altLang="cs-CZ" sz="1800" dirty="0">
                <a:sym typeface="Symbol" panose="05050102010706020507" pitchFamily="18" charset="2"/>
              </a:rPr>
              <a:t>=</a:t>
            </a:r>
            <a:r>
              <a:rPr lang="en-US" altLang="cs-CZ" sz="1800" b="1" dirty="0">
                <a:sym typeface="Symbol" panose="05050102010706020507" pitchFamily="18" charset="2"/>
              </a:rPr>
              <a:t> (</a:t>
            </a:r>
            <a:r>
              <a:rPr lang="en-US" altLang="cs-CZ" sz="1800" dirty="0">
                <a:sym typeface="Symbol" panose="05050102010706020507" pitchFamily="18" charset="2"/>
              </a:rPr>
              <a:t>P\S)</a:t>
            </a:r>
            <a:r>
              <a:rPr lang="cs-CZ" altLang="cs-CZ" sz="1800" dirty="0">
                <a:sym typeface="Symbol" panose="05050102010706020507" pitchFamily="18" charset="2"/>
              </a:rPr>
              <a:t>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cs-CZ" altLang="cs-CZ" sz="1800" b="1" dirty="0"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ym typeface="Symbol" panose="05050102010706020507" pitchFamily="18" charset="2"/>
              </a:rPr>
              <a:t>(P\M)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	 P</a:t>
            </a:r>
            <a:r>
              <a:rPr lang="cs-CZ" altLang="cs-CZ" sz="1800" dirty="0"/>
              <a:t>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en-US" altLang="cs-CZ" sz="1800" b="1" dirty="0">
                <a:sym typeface="Symbol" panose="05050102010706020507" pitchFamily="18" charset="2"/>
              </a:rPr>
              <a:t>(</a:t>
            </a:r>
            <a:r>
              <a:rPr lang="en-US" altLang="cs-CZ" sz="1800" dirty="0">
                <a:sym typeface="Symbol" panose="05050102010706020507" pitchFamily="18" charset="2"/>
              </a:rPr>
              <a:t>S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 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  <a:r>
              <a:rPr lang="en-US" altLang="cs-CZ" sz="1800" b="1" dirty="0">
                <a:sym typeface="Symbol" panose="05050102010706020507" pitchFamily="18" charset="2"/>
              </a:rPr>
              <a:t>) </a:t>
            </a:r>
            <a:r>
              <a:rPr lang="en-US" altLang="cs-CZ" sz="1800" dirty="0">
                <a:sym typeface="Symbol" panose="05050102010706020507" pitchFamily="18" charset="2"/>
              </a:rPr>
              <a:t>  P</a:t>
            </a:r>
            <a:r>
              <a:rPr lang="cs-CZ" altLang="cs-CZ" sz="1800" dirty="0"/>
              <a:t>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en-US" altLang="cs-CZ" sz="1800" dirty="0">
                <a:sym typeface="Symbol" panose="05050102010706020507" pitchFamily="18" charset="2"/>
              </a:rPr>
              <a:t>S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endParaRPr lang="en-US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/>
              <a:t>C: </a:t>
            </a:r>
            <a:r>
              <a:rPr lang="en-US" altLang="cs-CZ" sz="1800" dirty="0">
                <a:sym typeface="Symbol" panose="05050102010706020507" pitchFamily="18" charset="2"/>
              </a:rPr>
              <a:t>(S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en-US" altLang="cs-CZ" sz="1800" dirty="0">
                <a:sym typeface="Symbol" panose="05050102010706020507" pitchFamily="18" charset="2"/>
              </a:rPr>
              <a:t> </a:t>
            </a:r>
            <a:r>
              <a:rPr lang="cs-CZ" altLang="cs-CZ" sz="1800" dirty="0">
                <a:sym typeface="Symbol" panose="05050102010706020507" pitchFamily="18" charset="2"/>
              </a:rPr>
              <a:t>P</a:t>
            </a:r>
            <a:r>
              <a:rPr lang="en-US" altLang="cs-CZ" sz="1800" dirty="0">
                <a:sym typeface="Symbol" panose="05050102010706020507" pitchFamily="18" charset="2"/>
              </a:rPr>
              <a:t>) \ </a:t>
            </a:r>
            <a:r>
              <a:rPr lang="cs-CZ" altLang="cs-CZ" sz="1800" dirty="0">
                <a:sym typeface="Symbol" panose="05050102010706020507" pitchFamily="18" charset="2"/>
              </a:rPr>
              <a:t>M</a:t>
            </a:r>
            <a:endParaRPr lang="en-US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	</a:t>
            </a:r>
            <a:r>
              <a:rPr lang="cs-CZ" altLang="cs-CZ" sz="1800" dirty="0"/>
              <a:t>S(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</a:t>
            </a:r>
            <a:r>
              <a:rPr lang="en-US" altLang="cs-CZ" sz="1800" b="1" dirty="0">
                <a:sym typeface="Symbol" panose="05050102010706020507" pitchFamily="18" charset="2"/>
              </a:rPr>
              <a:t> </a:t>
            </a:r>
            <a:r>
              <a:rPr lang="cs-CZ" altLang="cs-CZ" sz="1800" b="1" dirty="0">
                <a:sym typeface="Symbol" panose="05050102010706020507" pitchFamily="18" charset="2"/>
              </a:rPr>
              <a:t>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>
                <a:sym typeface="Symbol" panose="05050102010706020507" pitchFamily="18" charset="2"/>
              </a:rPr>
              <a:t>D: </a:t>
            </a:r>
            <a:r>
              <a:rPr lang="en-US" altLang="cs-CZ" sz="1800" dirty="0">
                <a:sym typeface="Symbol" panose="05050102010706020507" pitchFamily="18" charset="2"/>
              </a:rPr>
              <a:t>S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en-US" altLang="cs-CZ" sz="1800" dirty="0">
                <a:sym typeface="Symbol" panose="05050102010706020507" pitchFamily="18" charset="2"/>
              </a:rPr>
              <a:t> P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en-US" altLang="cs-CZ" sz="1800" dirty="0">
                <a:sym typeface="Symbol" panose="05050102010706020507" pitchFamily="18" charset="2"/>
              </a:rPr>
              <a:t> M 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/>
              <a:t>	</a:t>
            </a:r>
            <a:r>
              <a:rPr lang="cs-CZ" altLang="cs-CZ" sz="1800" dirty="0"/>
              <a:t>S(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  <a:endParaRPr lang="en-US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>
                <a:sym typeface="Symbol" panose="05050102010706020507" pitchFamily="18" charset="2"/>
              </a:rPr>
              <a:t>E: 	</a:t>
            </a:r>
            <a:r>
              <a:rPr lang="en-US" altLang="cs-CZ" sz="1800" dirty="0">
                <a:sym typeface="Symbol" panose="05050102010706020507" pitchFamily="18" charset="2"/>
              </a:rPr>
              <a:t>(S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en-US" altLang="cs-CZ" sz="1800" dirty="0">
                <a:sym typeface="Symbol" panose="05050102010706020507" pitchFamily="18" charset="2"/>
              </a:rPr>
              <a:t> M) \ P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	</a:t>
            </a:r>
            <a:r>
              <a:rPr lang="cs-CZ" altLang="cs-CZ" sz="1800" dirty="0"/>
              <a:t>S(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</a:t>
            </a:r>
            <a:r>
              <a:rPr lang="en-US" altLang="cs-CZ" sz="1800" b="1" dirty="0">
                <a:sym typeface="Symbol" panose="05050102010706020507" pitchFamily="18" charset="2"/>
              </a:rPr>
              <a:t> </a:t>
            </a:r>
            <a:r>
              <a:rPr lang="cs-CZ" altLang="cs-CZ" sz="1800" b="1" dirty="0">
                <a:sym typeface="Symbol" panose="05050102010706020507" pitchFamily="18" charset="2"/>
              </a:rPr>
              <a:t>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  <a:endParaRPr lang="en-US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>
                <a:sym typeface="Symbol" panose="05050102010706020507" pitchFamily="18" charset="2"/>
              </a:rPr>
              <a:t>F: 	</a:t>
            </a:r>
            <a:r>
              <a:rPr lang="en-US" altLang="cs-CZ" sz="1800" dirty="0">
                <a:sym typeface="Symbol" panose="05050102010706020507" pitchFamily="18" charset="2"/>
              </a:rPr>
              <a:t>(P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en-US" altLang="cs-CZ" sz="1800" dirty="0">
                <a:sym typeface="Symbol" panose="05050102010706020507" pitchFamily="18" charset="2"/>
              </a:rPr>
              <a:t> M) \ S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	P</a:t>
            </a:r>
            <a:r>
              <a:rPr lang="cs-CZ" altLang="cs-CZ" sz="1800" dirty="0"/>
              <a:t>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</a:t>
            </a:r>
            <a:r>
              <a:rPr lang="en-US" altLang="cs-CZ" sz="1800" b="1" dirty="0">
                <a:sym typeface="Symbol" panose="05050102010706020507" pitchFamily="18" charset="2"/>
              </a:rPr>
              <a:t> </a:t>
            </a:r>
            <a:r>
              <a:rPr lang="cs-CZ" altLang="cs-CZ" sz="1800" b="1" dirty="0">
                <a:sym typeface="Symbol" panose="05050102010706020507" pitchFamily="18" charset="2"/>
              </a:rPr>
              <a:t></a:t>
            </a:r>
            <a:r>
              <a:rPr lang="en-US" altLang="cs-CZ" sz="1800" dirty="0">
                <a:sym typeface="Symbol" panose="05050102010706020507" pitchFamily="18" charset="2"/>
              </a:rPr>
              <a:t>S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  <a:endParaRPr lang="en-US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>
                <a:sym typeface="Symbol" panose="05050102010706020507" pitchFamily="18" charset="2"/>
              </a:rPr>
              <a:t>G: </a:t>
            </a:r>
            <a:r>
              <a:rPr lang="en-US" altLang="cs-CZ" sz="1800" dirty="0">
                <a:sym typeface="Symbol" panose="05050102010706020507" pitchFamily="18" charset="2"/>
              </a:rPr>
              <a:t>M</a:t>
            </a:r>
            <a:r>
              <a:rPr lang="en-US" altLang="cs-CZ" sz="1800" dirty="0"/>
              <a:t>\(P</a:t>
            </a:r>
            <a:r>
              <a:rPr lang="en-US" altLang="cs-CZ" sz="1800" b="1" dirty="0">
                <a:sym typeface="Symbol" panose="05050102010706020507" pitchFamily="18" charset="2"/>
              </a:rPr>
              <a:t></a:t>
            </a:r>
            <a:r>
              <a:rPr lang="en-US" altLang="cs-CZ" sz="1800" dirty="0">
                <a:sym typeface="Symbol" panose="05050102010706020507" pitchFamily="18" charset="2"/>
              </a:rPr>
              <a:t>S</a:t>
            </a:r>
            <a:r>
              <a:rPr lang="en-US" altLang="cs-CZ" sz="1800" b="1" dirty="0">
                <a:sym typeface="Symbol" panose="05050102010706020507" pitchFamily="18" charset="2"/>
              </a:rPr>
              <a:t>) </a:t>
            </a:r>
            <a:r>
              <a:rPr lang="en-US" altLang="cs-CZ" sz="1800" dirty="0">
                <a:sym typeface="Symbol" panose="05050102010706020507" pitchFamily="18" charset="2"/>
              </a:rPr>
              <a:t>=</a:t>
            </a:r>
            <a:r>
              <a:rPr lang="en-US" altLang="cs-CZ" sz="1800" b="1" dirty="0">
                <a:sym typeface="Symbol" panose="05050102010706020507" pitchFamily="18" charset="2"/>
              </a:rPr>
              <a:t> (</a:t>
            </a:r>
            <a:r>
              <a:rPr lang="en-US" altLang="cs-CZ" sz="1800" dirty="0">
                <a:sym typeface="Symbol" panose="05050102010706020507" pitchFamily="18" charset="2"/>
              </a:rPr>
              <a:t>M\P)</a:t>
            </a:r>
            <a:r>
              <a:rPr lang="cs-CZ" altLang="cs-CZ" sz="1800" dirty="0">
                <a:sym typeface="Symbol" panose="05050102010706020507" pitchFamily="18" charset="2"/>
              </a:rPr>
              <a:t> </a:t>
            </a:r>
            <a:r>
              <a:rPr lang="en-US" altLang="cs-CZ" sz="1800" b="1" dirty="0">
                <a:sym typeface="Symbol" panose="05050102010706020507" pitchFamily="18" charset="2"/>
              </a:rPr>
              <a:t></a:t>
            </a:r>
            <a:r>
              <a:rPr lang="cs-CZ" altLang="cs-CZ" sz="1800" b="1" dirty="0"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ym typeface="Symbol" panose="05050102010706020507" pitchFamily="18" charset="2"/>
              </a:rPr>
              <a:t>(M\S)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	M</a:t>
            </a:r>
            <a:r>
              <a:rPr lang="cs-CZ" altLang="cs-CZ" sz="1800" dirty="0"/>
              <a:t>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en-US" altLang="cs-CZ" sz="1800" b="1" dirty="0">
                <a:sym typeface="Symbol" panose="05050102010706020507" pitchFamily="18" charset="2"/>
              </a:rPr>
              <a:t>(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 </a:t>
            </a:r>
            <a:r>
              <a:rPr lang="en-US" altLang="cs-CZ" sz="1800" dirty="0">
                <a:sym typeface="Symbol" panose="05050102010706020507" pitchFamily="18" charset="2"/>
              </a:rPr>
              <a:t>S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  <a:r>
              <a:rPr lang="en-US" altLang="cs-CZ" sz="1800" b="1" dirty="0">
                <a:sym typeface="Symbol" panose="05050102010706020507" pitchFamily="18" charset="2"/>
              </a:rPr>
              <a:t>) </a:t>
            </a:r>
            <a:r>
              <a:rPr lang="en-US" altLang="cs-CZ" sz="1800" dirty="0">
                <a:sym typeface="Symbol" panose="05050102010706020507" pitchFamily="18" charset="2"/>
              </a:rPr>
              <a:t> M</a:t>
            </a:r>
            <a:r>
              <a:rPr lang="cs-CZ" altLang="cs-CZ" sz="1800" dirty="0"/>
              <a:t>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en-US" altLang="cs-CZ" sz="1800" dirty="0">
                <a:sym typeface="Symbol" panose="05050102010706020507" pitchFamily="18" charset="2"/>
              </a:rPr>
              <a:t>S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endParaRPr lang="en-US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800" dirty="0">
                <a:sym typeface="Symbol" panose="05050102010706020507" pitchFamily="18" charset="2"/>
              </a:rPr>
              <a:t>H:  </a:t>
            </a:r>
            <a:r>
              <a:rPr lang="en-US" altLang="cs-CZ" sz="1800" dirty="0">
                <a:sym typeface="Symbol" panose="05050102010706020507" pitchFamily="18" charset="2"/>
              </a:rPr>
              <a:t>U \ </a:t>
            </a:r>
            <a:r>
              <a:rPr lang="en-US" altLang="cs-CZ" sz="1800" dirty="0"/>
              <a:t>(S </a:t>
            </a:r>
            <a:r>
              <a:rPr lang="en-US" altLang="cs-CZ" sz="1800" b="1" dirty="0">
                <a:sym typeface="Symbol" panose="05050102010706020507" pitchFamily="18" charset="2"/>
              </a:rPr>
              <a:t> </a:t>
            </a:r>
            <a:r>
              <a:rPr lang="en-US" altLang="cs-CZ" sz="1800" dirty="0">
                <a:sym typeface="Symbol" panose="05050102010706020507" pitchFamily="18" charset="2"/>
              </a:rPr>
              <a:t>P </a:t>
            </a:r>
            <a:r>
              <a:rPr lang="en-US" altLang="cs-CZ" sz="1800" b="1" dirty="0">
                <a:sym typeface="Symbol" panose="05050102010706020507" pitchFamily="18" charset="2"/>
              </a:rPr>
              <a:t></a:t>
            </a:r>
            <a:r>
              <a:rPr lang="en-US" altLang="cs-CZ" sz="1800" dirty="0">
                <a:sym typeface="Symbol" panose="05050102010706020507" pitchFamily="18" charset="2"/>
              </a:rPr>
              <a:t> M</a:t>
            </a:r>
            <a:r>
              <a:rPr lang="en-US" altLang="cs-CZ" sz="1800" b="1" dirty="0">
                <a:sym typeface="Symbol" panose="05050102010706020507" pitchFamily="18" charset="2"/>
              </a:rPr>
              <a:t>)</a:t>
            </a:r>
            <a:r>
              <a:rPr lang="en-US" altLang="cs-CZ" sz="1800" dirty="0">
                <a:sym typeface="Symbol" panose="05050102010706020507" pitchFamily="18" charset="2"/>
              </a:rPr>
              <a:t> = (U \ </a:t>
            </a:r>
            <a:r>
              <a:rPr lang="en-US" altLang="cs-CZ" sz="1800" dirty="0"/>
              <a:t>S </a:t>
            </a:r>
            <a:r>
              <a:rPr lang="en-US" altLang="cs-CZ" sz="1800" b="1" dirty="0">
                <a:sym typeface="Symbol" panose="05050102010706020507" pitchFamily="18" charset="2"/>
              </a:rPr>
              <a:t> </a:t>
            </a:r>
            <a:r>
              <a:rPr lang="en-US" altLang="cs-CZ" sz="1800" dirty="0">
                <a:sym typeface="Symbol" panose="05050102010706020507" pitchFamily="18" charset="2"/>
              </a:rPr>
              <a:t>U \ P </a:t>
            </a:r>
            <a:r>
              <a:rPr lang="en-US" altLang="cs-CZ" sz="1800" b="1" dirty="0">
                <a:sym typeface="Symbol" panose="05050102010706020507" pitchFamily="18" charset="2"/>
              </a:rPr>
              <a:t> </a:t>
            </a:r>
            <a:r>
              <a:rPr lang="en-US" altLang="cs-CZ" sz="1800" dirty="0">
                <a:sym typeface="Symbol" panose="05050102010706020507" pitchFamily="18" charset="2"/>
              </a:rPr>
              <a:t>U \ </a:t>
            </a:r>
            <a:r>
              <a:rPr lang="en-US" altLang="cs-CZ" sz="1800" dirty="0"/>
              <a:t>S</a:t>
            </a:r>
            <a:r>
              <a:rPr lang="en-US" altLang="cs-CZ" sz="1800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 	</a:t>
            </a:r>
            <a:r>
              <a:rPr lang="cs-CZ" altLang="cs-CZ" sz="1800" b="1" dirty="0">
                <a:sym typeface="Symbol" panose="05050102010706020507" pitchFamily="18" charset="2"/>
              </a:rPr>
              <a:t></a:t>
            </a:r>
            <a:r>
              <a:rPr lang="en-US" altLang="cs-CZ" sz="1800" b="1" dirty="0">
                <a:sym typeface="Symbol" panose="05050102010706020507" pitchFamily="18" charset="2"/>
              </a:rPr>
              <a:t>(</a:t>
            </a:r>
            <a:r>
              <a:rPr lang="cs-CZ" altLang="cs-CZ" sz="1800" dirty="0"/>
              <a:t>S(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 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 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  <a:r>
              <a:rPr lang="en-US" altLang="cs-CZ" sz="1800" b="1" dirty="0">
                <a:sym typeface="Symbol" panose="05050102010706020507" pitchFamily="18" charset="2"/>
              </a:rPr>
              <a:t>)  </a:t>
            </a:r>
            <a:r>
              <a:rPr lang="cs-CZ" altLang="cs-CZ" sz="1800" b="1" dirty="0">
                <a:sym typeface="Symbol" panose="05050102010706020507" pitchFamily="18" charset="2"/>
              </a:rPr>
              <a:t></a:t>
            </a:r>
            <a:r>
              <a:rPr lang="cs-CZ" altLang="cs-CZ" sz="1800" dirty="0"/>
              <a:t>S(</a:t>
            </a:r>
            <a:r>
              <a:rPr lang="cs-CZ" altLang="cs-CZ" sz="1800" i="1" dirty="0"/>
              <a:t>x</a:t>
            </a:r>
            <a:r>
              <a:rPr lang="cs-CZ" altLang="cs-CZ" sz="1800" dirty="0"/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cs-CZ" altLang="cs-CZ" sz="1800" dirty="0">
                <a:sym typeface="Symbol" panose="05050102010706020507" pitchFamily="18" charset="2"/>
              </a:rPr>
              <a:t>P(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 </a:t>
            </a:r>
            <a:r>
              <a:rPr lang="cs-CZ" altLang="cs-CZ" sz="1800" b="1" dirty="0">
                <a:sym typeface="Symbol" panose="05050102010706020507" pitchFamily="18" charset="2"/>
              </a:rPr>
              <a:t> </a:t>
            </a:r>
            <a:r>
              <a:rPr lang="cs-CZ" altLang="cs-CZ" sz="1800" dirty="0">
                <a:sym typeface="Symbol" panose="05050102010706020507" pitchFamily="18" charset="2"/>
              </a:rPr>
              <a:t>M(</a:t>
            </a:r>
            <a:r>
              <a:rPr lang="cs-CZ" altLang="cs-CZ" sz="1800" i="1" dirty="0">
                <a:sym typeface="Symbol" panose="05050102010706020507" pitchFamily="18" charset="2"/>
              </a:rPr>
              <a:t>x</a:t>
            </a:r>
            <a:r>
              <a:rPr lang="cs-CZ" altLang="cs-CZ" sz="1800" dirty="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33794" name="Zástupný symbol pro zápatí 3">
            <a:extLst>
              <a:ext uri="{FF2B5EF4-FFF2-40B4-BE49-F238E27FC236}">
                <a16:creationId xmlns:a16="http://schemas.microsoft.com/office/drawing/2014/main" id="{B8C7A68C-9378-444E-9D1F-D2DC4EA6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33795" name="Zástupný symbol pro číslo snímku 4">
            <a:extLst>
              <a:ext uri="{FF2B5EF4-FFF2-40B4-BE49-F238E27FC236}">
                <a16:creationId xmlns:a16="http://schemas.microsoft.com/office/drawing/2014/main" id="{985FA8DF-7F4C-4D51-B5D8-A4C05D604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03B453-F194-4365-8A78-35C86DC803C9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33798" name="Oval 4">
            <a:extLst>
              <a:ext uri="{FF2B5EF4-FFF2-40B4-BE49-F238E27FC236}">
                <a16:creationId xmlns:a16="http://schemas.microsoft.com/office/drawing/2014/main" id="{EC37A1B3-A23D-4FE1-81AE-915B79E71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1916113"/>
            <a:ext cx="2016125" cy="1873250"/>
          </a:xfrm>
          <a:prstGeom prst="ellipse">
            <a:avLst/>
          </a:prstGeom>
          <a:solidFill>
            <a:schemeClr val="accent1">
              <a:alpha val="34901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3799" name="Oval 5">
            <a:extLst>
              <a:ext uri="{FF2B5EF4-FFF2-40B4-BE49-F238E27FC236}">
                <a16:creationId xmlns:a16="http://schemas.microsoft.com/office/drawing/2014/main" id="{F85E94B5-A6F5-4081-AD2A-F50CA8F8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636839"/>
            <a:ext cx="1873250" cy="1944687"/>
          </a:xfrm>
          <a:prstGeom prst="ellipse">
            <a:avLst/>
          </a:prstGeom>
          <a:solidFill>
            <a:srgbClr val="FF6600">
              <a:alpha val="3294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3800" name="Oval 6">
            <a:extLst>
              <a:ext uri="{FF2B5EF4-FFF2-40B4-BE49-F238E27FC236}">
                <a16:creationId xmlns:a16="http://schemas.microsoft.com/office/drawing/2014/main" id="{1FC4E84C-C9F7-4A19-AF17-F7DC87DF7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2924175"/>
            <a:ext cx="2089150" cy="1873250"/>
          </a:xfrm>
          <a:prstGeom prst="ellipse">
            <a:avLst/>
          </a:prstGeom>
          <a:solidFill>
            <a:srgbClr val="00FFFF">
              <a:alpha val="2313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3801" name="Text Box 7">
            <a:extLst>
              <a:ext uri="{FF2B5EF4-FFF2-40B4-BE49-F238E27FC236}">
                <a16:creationId xmlns:a16="http://schemas.microsoft.com/office/drawing/2014/main" id="{5F3EDC5D-0F2A-4A67-B938-CE7189F88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7732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S</a:t>
            </a:r>
            <a:endParaRPr lang="en-US" altLang="cs-CZ" sz="1800"/>
          </a:p>
        </p:txBody>
      </p:sp>
      <p:sp>
        <p:nvSpPr>
          <p:cNvPr id="33802" name="Text Box 8">
            <a:extLst>
              <a:ext uri="{FF2B5EF4-FFF2-40B4-BE49-F238E27FC236}">
                <a16:creationId xmlns:a16="http://schemas.microsoft.com/office/drawing/2014/main" id="{C5D7CB05-80E6-4EDE-A26A-64EB9D4D2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436562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P</a:t>
            </a:r>
            <a:endParaRPr lang="en-US" altLang="cs-CZ" sz="1800"/>
          </a:p>
        </p:txBody>
      </p:sp>
      <p:sp>
        <p:nvSpPr>
          <p:cNvPr id="33803" name="Text Box 9">
            <a:extLst>
              <a:ext uri="{FF2B5EF4-FFF2-40B4-BE49-F238E27FC236}">
                <a16:creationId xmlns:a16="http://schemas.microsoft.com/office/drawing/2014/main" id="{DEAA4F63-1715-43C3-A1A5-4B225C0D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9" y="4581526"/>
            <a:ext cx="471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M</a:t>
            </a:r>
            <a:endParaRPr lang="en-US" altLang="cs-CZ" sz="1800"/>
          </a:p>
        </p:txBody>
      </p:sp>
      <p:sp>
        <p:nvSpPr>
          <p:cNvPr id="33804" name="Text Box 10">
            <a:extLst>
              <a:ext uri="{FF2B5EF4-FFF2-40B4-BE49-F238E27FC236}">
                <a16:creationId xmlns:a16="http://schemas.microsoft.com/office/drawing/2014/main" id="{17E8896B-C819-4275-9380-E787EF37A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2349501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A</a:t>
            </a:r>
            <a:endParaRPr lang="en-US" altLang="cs-CZ" sz="1800"/>
          </a:p>
        </p:txBody>
      </p:sp>
      <p:sp>
        <p:nvSpPr>
          <p:cNvPr id="33805" name="Text Box 11">
            <a:extLst>
              <a:ext uri="{FF2B5EF4-FFF2-40B4-BE49-F238E27FC236}">
                <a16:creationId xmlns:a16="http://schemas.microsoft.com/office/drawing/2014/main" id="{BC77F616-D23B-436F-AD98-04F7F9F5C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3860801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B</a:t>
            </a:r>
            <a:endParaRPr lang="en-US" altLang="cs-CZ" sz="1800"/>
          </a:p>
        </p:txBody>
      </p:sp>
      <p:sp>
        <p:nvSpPr>
          <p:cNvPr id="33806" name="Text Box 12">
            <a:extLst>
              <a:ext uri="{FF2B5EF4-FFF2-40B4-BE49-F238E27FC236}">
                <a16:creationId xmlns:a16="http://schemas.microsoft.com/office/drawing/2014/main" id="{75EC9E64-985A-41EA-9D2C-30E89BCFF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306863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C</a:t>
            </a:r>
            <a:endParaRPr lang="en-US" altLang="cs-CZ" sz="1800"/>
          </a:p>
        </p:txBody>
      </p:sp>
      <p:sp>
        <p:nvSpPr>
          <p:cNvPr id="33807" name="Text Box 13">
            <a:extLst>
              <a:ext uri="{FF2B5EF4-FFF2-40B4-BE49-F238E27FC236}">
                <a16:creationId xmlns:a16="http://schemas.microsoft.com/office/drawing/2014/main" id="{3F6C7E44-BA95-476F-87DD-1815556FE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6" y="328453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D</a:t>
            </a:r>
            <a:endParaRPr lang="en-US" altLang="cs-CZ" sz="1800"/>
          </a:p>
        </p:txBody>
      </p:sp>
      <p:sp>
        <p:nvSpPr>
          <p:cNvPr id="33808" name="Text Box 14">
            <a:extLst>
              <a:ext uri="{FF2B5EF4-FFF2-40B4-BE49-F238E27FC236}">
                <a16:creationId xmlns:a16="http://schemas.microsoft.com/office/drawing/2014/main" id="{D1B43096-4399-43FD-BCB0-81C7729D3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E</a:t>
            </a:r>
            <a:endParaRPr lang="en-US" altLang="cs-CZ" sz="1800"/>
          </a:p>
        </p:txBody>
      </p:sp>
      <p:sp>
        <p:nvSpPr>
          <p:cNvPr id="33809" name="Text Box 15">
            <a:extLst>
              <a:ext uri="{FF2B5EF4-FFF2-40B4-BE49-F238E27FC236}">
                <a16:creationId xmlns:a16="http://schemas.microsoft.com/office/drawing/2014/main" id="{22B05605-2714-4665-B38D-2BAE91AE6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3860801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F</a:t>
            </a:r>
            <a:endParaRPr lang="en-US" altLang="cs-CZ" sz="1800"/>
          </a:p>
        </p:txBody>
      </p:sp>
      <p:sp>
        <p:nvSpPr>
          <p:cNvPr id="33810" name="Text Box 16">
            <a:extLst>
              <a:ext uri="{FF2B5EF4-FFF2-40B4-BE49-F238E27FC236}">
                <a16:creationId xmlns:a16="http://schemas.microsoft.com/office/drawing/2014/main" id="{4A1F5F8A-4BDD-4FAD-A04F-82E142A33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371633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G</a:t>
            </a:r>
            <a:endParaRPr lang="en-US" altLang="cs-CZ" sz="1800"/>
          </a:p>
        </p:txBody>
      </p:sp>
      <p:sp>
        <p:nvSpPr>
          <p:cNvPr id="33811" name="Text Box 17">
            <a:extLst>
              <a:ext uri="{FF2B5EF4-FFF2-40B4-BE49-F238E27FC236}">
                <a16:creationId xmlns:a16="http://schemas.microsoft.com/office/drawing/2014/main" id="{EAC0A690-FA4B-448E-9EF8-5CB052DEE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530066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H</a:t>
            </a:r>
            <a:endParaRPr lang="en-US" altLang="cs-CZ" sz="1800"/>
          </a:p>
        </p:txBody>
      </p:sp>
      <p:sp>
        <p:nvSpPr>
          <p:cNvPr id="33812" name="Rectangle 18">
            <a:extLst>
              <a:ext uri="{FF2B5EF4-FFF2-40B4-BE49-F238E27FC236}">
                <a16:creationId xmlns:a16="http://schemas.microsoft.com/office/drawing/2014/main" id="{0E1F9B2E-F738-4799-9164-AA41B7724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557338"/>
            <a:ext cx="3744912" cy="4248150"/>
          </a:xfrm>
          <a:prstGeom prst="rect">
            <a:avLst/>
          </a:prstGeom>
          <a:solidFill>
            <a:schemeClr val="accent1">
              <a:alpha val="14902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702F4B8-FFC4-4A24-84A6-E6523CA3AD78}"/>
              </a:ext>
            </a:extLst>
          </p:cNvPr>
          <p:cNvSpPr txBox="1"/>
          <p:nvPr/>
        </p:nvSpPr>
        <p:spPr>
          <a:xfrm>
            <a:off x="1104900" y="1773238"/>
            <a:ext cx="598488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9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9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9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9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9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9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9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9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9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9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>
            <a:extLst>
              <a:ext uri="{FF2B5EF4-FFF2-40B4-BE49-F238E27FC236}">
                <a16:creationId xmlns:a16="http://schemas.microsoft.com/office/drawing/2014/main" id="{9BBD2689-900E-46D2-9497-3120D8369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1"/>
            <a:ext cx="8229600" cy="739775"/>
          </a:xfrm>
        </p:spPr>
        <p:txBody>
          <a:bodyPr/>
          <a:lstStyle/>
          <a:p>
            <a:pPr eaLnBrk="1" hangingPunct="1"/>
            <a:r>
              <a:rPr lang="en-US" altLang="cs-CZ" sz="4000" dirty="0"/>
              <a:t>Russell’s paradox</a:t>
            </a:r>
            <a:endParaRPr lang="cs-CZ" altLang="cs-CZ" sz="4000" dirty="0"/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1AEF2775-958C-4453-BBBE-EE7BCFFC93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41439"/>
            <a:ext cx="10668000" cy="49672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dirty="0"/>
              <a:t>Is it true that </a:t>
            </a:r>
            <a:r>
              <a:rPr lang="en-US" altLang="cs-CZ" sz="2400" i="1" dirty="0"/>
              <a:t>any </a:t>
            </a:r>
            <a:r>
              <a:rPr lang="en-US" altLang="cs-CZ" sz="2400" dirty="0"/>
              <a:t>collection of elements (i.e., the collection </a:t>
            </a:r>
            <a:r>
              <a:rPr lang="en-US" altLang="cs-CZ" sz="2400" i="1" dirty="0"/>
              <a:t>defined in an arbitrary way</a:t>
            </a:r>
            <a:r>
              <a:rPr lang="en-US" altLang="cs-CZ" sz="2400" dirty="0"/>
              <a:t>) can be considered to be a set?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dirty="0"/>
              <a:t>It is normal that a set and its elements are entities of different types. Hence a ‘normal set’ </a:t>
            </a:r>
            <a:r>
              <a:rPr lang="en-US" altLang="cs-CZ" sz="2400" i="1" dirty="0"/>
              <a:t>is not an element of itself</a:t>
            </a:r>
            <a:r>
              <a:rPr lang="en-US" altLang="cs-CZ" sz="2400" dirty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dirty="0"/>
              <a:t>Let </a:t>
            </a:r>
            <a:r>
              <a:rPr lang="en-US" altLang="cs-CZ" sz="2400" b="1" i="1" dirty="0"/>
              <a:t>N </a:t>
            </a:r>
            <a:r>
              <a:rPr lang="cs-CZ" altLang="cs-CZ" sz="2400" dirty="0" err="1"/>
              <a:t>be</a:t>
            </a:r>
            <a:r>
              <a:rPr lang="en-US" altLang="cs-CZ" sz="2400" dirty="0"/>
              <a:t> the set of </a:t>
            </a:r>
            <a:r>
              <a:rPr lang="en-US" altLang="cs-CZ" sz="2400" b="1" i="1" dirty="0"/>
              <a:t>all </a:t>
            </a:r>
            <a:r>
              <a:rPr lang="en-US" altLang="cs-CZ" sz="2400" dirty="0"/>
              <a:t>normal sets: </a:t>
            </a:r>
            <a:br>
              <a:rPr lang="en-US" altLang="cs-CZ" sz="2400" dirty="0"/>
            </a:br>
            <a:r>
              <a:rPr lang="en-US" altLang="cs-CZ" sz="2400" dirty="0"/>
              <a:t> 		</a:t>
            </a:r>
            <a:r>
              <a:rPr lang="en-US" altLang="cs-CZ" sz="2400" dirty="0">
                <a:solidFill>
                  <a:srgbClr val="0070C0"/>
                </a:solidFill>
              </a:rPr>
              <a:t>		</a:t>
            </a:r>
            <a:r>
              <a:rPr lang="en-US" altLang="cs-CZ" sz="2400" b="1" i="1" dirty="0">
                <a:solidFill>
                  <a:srgbClr val="0070C0"/>
                </a:solidFill>
              </a:rPr>
              <a:t>N</a:t>
            </a:r>
            <a:r>
              <a:rPr lang="en-US" altLang="cs-CZ" sz="2400" dirty="0">
                <a:solidFill>
                  <a:srgbClr val="0070C0"/>
                </a:solidFill>
              </a:rPr>
              <a:t> = {M | M </a:t>
            </a:r>
            <a:r>
              <a:rPr lang="en-US" altLang="cs-CZ" sz="2400" b="1" dirty="0">
                <a:solidFill>
                  <a:srgbClr val="0070C0"/>
                </a:solidFill>
                <a:sym typeface="Symbol" panose="05050102010706020507" pitchFamily="18" charset="2"/>
              </a:rPr>
              <a:t></a:t>
            </a:r>
            <a:r>
              <a:rPr lang="en-US" altLang="cs-CZ" sz="2400" dirty="0">
                <a:solidFill>
                  <a:srgbClr val="0070C0"/>
                </a:solidFill>
                <a:sym typeface="Symbol" panose="05050102010706020507" pitchFamily="18" charset="2"/>
              </a:rPr>
              <a:t> M}.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400" dirty="0">
                <a:solidFill>
                  <a:srgbClr val="0070C0"/>
                </a:solidFill>
              </a:rPr>
              <a:t>Question</a:t>
            </a:r>
            <a:r>
              <a:rPr lang="en-US" altLang="cs-CZ" sz="2400" dirty="0"/>
              <a:t>: Is </a:t>
            </a:r>
            <a:r>
              <a:rPr lang="en-US" altLang="cs-CZ" sz="2400" b="1" i="1" dirty="0">
                <a:solidFill>
                  <a:srgbClr val="0070C0"/>
                </a:solidFill>
              </a:rPr>
              <a:t>N</a:t>
            </a:r>
            <a:r>
              <a:rPr lang="en-US" altLang="cs-CZ" sz="2400" b="1" dirty="0">
                <a:solidFill>
                  <a:srgbClr val="0070C0"/>
                </a:solidFill>
              </a:rPr>
              <a:t> </a:t>
            </a:r>
            <a:r>
              <a:rPr lang="en-US" altLang="cs-CZ" sz="2400" b="1" dirty="0">
                <a:solidFill>
                  <a:srgbClr val="0070C0"/>
                </a:solidFill>
                <a:sym typeface="Symbol" panose="05050102010706020507" pitchFamily="18" charset="2"/>
              </a:rPr>
              <a:t> </a:t>
            </a:r>
            <a:r>
              <a:rPr lang="en-US" altLang="cs-CZ" sz="2400" b="1" i="1" dirty="0">
                <a:solidFill>
                  <a:srgbClr val="0070C0"/>
                </a:solidFill>
                <a:sym typeface="Symbol" panose="05050102010706020507" pitchFamily="18" charset="2"/>
              </a:rPr>
              <a:t>N</a:t>
            </a:r>
            <a:r>
              <a:rPr lang="en-US" altLang="cs-CZ" sz="2400" dirty="0">
                <a:sym typeface="Symbol" panose="05050102010706020507" pitchFamily="18" charset="2"/>
              </a:rPr>
              <a:t> ?</a:t>
            </a:r>
            <a:r>
              <a:rPr lang="en-US" altLang="cs-CZ" sz="2400" dirty="0"/>
              <a:t> In other words, is </a:t>
            </a:r>
            <a:r>
              <a:rPr lang="en-US" altLang="cs-CZ" sz="2400" b="1" i="1" dirty="0">
                <a:sym typeface="Symbol" panose="05050102010706020507" pitchFamily="18" charset="2"/>
              </a:rPr>
              <a:t>N</a:t>
            </a:r>
            <a:r>
              <a:rPr lang="en-US" altLang="cs-CZ" sz="2400" dirty="0"/>
              <a:t> itself normal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or</a:t>
            </a:r>
            <a:r>
              <a:rPr lang="cs-CZ" altLang="cs-CZ" sz="2400" dirty="0"/>
              <a:t> not</a:t>
            </a:r>
            <a:r>
              <a:rPr lang="en-US" altLang="cs-CZ" sz="2400" dirty="0"/>
              <a:t>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000" b="1" dirty="0"/>
              <a:t>Yes</a:t>
            </a:r>
            <a:r>
              <a:rPr lang="en-US" altLang="cs-CZ" sz="2000" dirty="0"/>
              <a:t>? </a:t>
            </a:r>
            <a:br>
              <a:rPr lang="en-US" altLang="cs-CZ" sz="2000" dirty="0"/>
            </a:br>
            <a:r>
              <a:rPr lang="en-US" altLang="cs-CZ" sz="2000" dirty="0"/>
              <a:t>But then </a:t>
            </a:r>
            <a:r>
              <a:rPr lang="en-US" altLang="cs-CZ" sz="2000" b="1" i="1" dirty="0"/>
              <a:t>N</a:t>
            </a:r>
            <a:r>
              <a:rPr lang="en-US" altLang="cs-CZ" sz="2000" dirty="0"/>
              <a:t> is </a:t>
            </a:r>
            <a:r>
              <a:rPr lang="cs-CZ" altLang="cs-CZ" sz="2000" i="1" dirty="0"/>
              <a:t>not </a:t>
            </a:r>
            <a:r>
              <a:rPr lang="en-US" altLang="cs-CZ" sz="2000" dirty="0"/>
              <a:t>normal, i.e., </a:t>
            </a:r>
            <a:r>
              <a:rPr lang="en-US" altLang="cs-CZ" sz="2000" b="1" i="1" dirty="0"/>
              <a:t>N</a:t>
            </a:r>
            <a:r>
              <a:rPr lang="cs-CZ" altLang="cs-CZ" sz="2000" b="1" i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</a:t>
            </a:r>
            <a:r>
              <a:rPr lang="cs-CZ" altLang="cs-CZ" sz="2000" b="1" dirty="0">
                <a:sym typeface="Symbol" panose="05050102010706020507" pitchFamily="18" charset="2"/>
              </a:rPr>
              <a:t> </a:t>
            </a:r>
            <a:r>
              <a:rPr lang="en-US" altLang="cs-CZ" sz="2000" b="1" i="1" dirty="0">
                <a:sym typeface="Symbol" panose="05050102010706020507" pitchFamily="18" charset="2"/>
              </a:rPr>
              <a:t>N</a:t>
            </a:r>
            <a:r>
              <a:rPr lang="en-US" altLang="cs-CZ" sz="2000" b="1" dirty="0">
                <a:sym typeface="Symbol" panose="05050102010706020507" pitchFamily="18" charset="2"/>
              </a:rPr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000" b="1" dirty="0">
                <a:sym typeface="Symbol" panose="05050102010706020507" pitchFamily="18" charset="2"/>
              </a:rPr>
              <a:t>No? </a:t>
            </a:r>
            <a:br>
              <a:rPr lang="en-US" altLang="cs-CZ" sz="2000" b="1" dirty="0">
                <a:sym typeface="Symbol" panose="05050102010706020507" pitchFamily="18" charset="2"/>
              </a:rPr>
            </a:br>
            <a:r>
              <a:rPr lang="en-US" altLang="cs-CZ" sz="2000" dirty="0">
                <a:sym typeface="Symbol" panose="05050102010706020507" pitchFamily="18" charset="2"/>
              </a:rPr>
              <a:t>But then </a:t>
            </a:r>
            <a:r>
              <a:rPr lang="en-US" altLang="cs-CZ" sz="2000" b="1" i="1" dirty="0"/>
              <a:t>N</a:t>
            </a:r>
            <a:r>
              <a:rPr lang="cs-CZ" altLang="cs-CZ" sz="2000" b="1" i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</a:t>
            </a:r>
            <a:r>
              <a:rPr lang="cs-CZ" altLang="cs-CZ" sz="2000" b="1" dirty="0">
                <a:sym typeface="Symbol" panose="05050102010706020507" pitchFamily="18" charset="2"/>
              </a:rPr>
              <a:t> </a:t>
            </a:r>
            <a:r>
              <a:rPr lang="en-US" altLang="cs-CZ" sz="2000" b="1" i="1" dirty="0">
                <a:sym typeface="Symbol" panose="05050102010706020507" pitchFamily="18" charset="2"/>
              </a:rPr>
              <a:t>N</a:t>
            </a:r>
            <a:r>
              <a:rPr lang="en-US" altLang="cs-CZ" sz="2000" dirty="0">
                <a:sym typeface="Symbol" panose="05050102010706020507" pitchFamily="18" charset="2"/>
              </a:rPr>
              <a:t>, hence </a:t>
            </a:r>
            <a:r>
              <a:rPr lang="en-US" altLang="cs-CZ" sz="2000" b="1" i="1" dirty="0"/>
              <a:t>N</a:t>
            </a:r>
            <a:r>
              <a:rPr lang="en-US" altLang="cs-CZ" sz="2000" dirty="0"/>
              <a:t> is normal, and therefore it belongs to </a:t>
            </a:r>
            <a:r>
              <a:rPr lang="en-US" altLang="cs-CZ" sz="2000" b="1" i="1" dirty="0"/>
              <a:t>N</a:t>
            </a:r>
            <a:r>
              <a:rPr lang="en-US" altLang="cs-CZ" sz="2000" dirty="0"/>
              <a:t>, i.e., </a:t>
            </a:r>
            <a:r>
              <a:rPr lang="en-US" altLang="cs-CZ" sz="2000" b="1" i="1" dirty="0"/>
              <a:t>N</a:t>
            </a:r>
            <a:r>
              <a:rPr lang="cs-CZ" altLang="cs-CZ" sz="2000" b="1" i="1" dirty="0"/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</a:t>
            </a:r>
            <a:r>
              <a:rPr lang="cs-CZ" altLang="cs-CZ" sz="2000" b="1" dirty="0">
                <a:sym typeface="Symbol" panose="05050102010706020507" pitchFamily="18" charset="2"/>
              </a:rPr>
              <a:t> </a:t>
            </a:r>
            <a:r>
              <a:rPr lang="en-US" altLang="cs-CZ" sz="2000" b="1" i="1" dirty="0">
                <a:sym typeface="Symbol" panose="05050102010706020507" pitchFamily="18" charset="2"/>
              </a:rPr>
              <a:t>N.</a:t>
            </a:r>
            <a:br>
              <a:rPr lang="en-US" altLang="cs-CZ" sz="2000" b="1" i="1" dirty="0">
                <a:sym typeface="Symbol" panose="05050102010706020507" pitchFamily="18" charset="2"/>
              </a:rPr>
            </a:br>
            <a:endParaRPr lang="en-US" altLang="cs-CZ" sz="2000" dirty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cs-CZ" sz="2400" dirty="0">
                <a:sym typeface="Symbol" panose="05050102010706020507" pitchFamily="18" charset="2"/>
              </a:rPr>
              <a:t>Both the answers yield a contradiction; </a:t>
            </a:r>
            <a:r>
              <a:rPr lang="en-US" altLang="cs-CZ" sz="2400" b="1" i="1" dirty="0"/>
              <a:t>N</a:t>
            </a:r>
            <a:r>
              <a:rPr lang="en-US" altLang="cs-CZ" sz="2400" dirty="0">
                <a:sym typeface="Symbol" panose="05050102010706020507" pitchFamily="18" charset="2"/>
              </a:rPr>
              <a:t> is 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not well defined</a:t>
            </a:r>
            <a:r>
              <a:rPr lang="en-US" altLang="cs-CZ" sz="2400" dirty="0">
                <a:sym typeface="Symbol" panose="05050102010706020507" pitchFamily="18" charset="2"/>
              </a:rPr>
              <a:t>. The definition does not determine a collection of elements that could be considered to be a set.</a:t>
            </a:r>
          </a:p>
        </p:txBody>
      </p:sp>
      <p:sp>
        <p:nvSpPr>
          <p:cNvPr id="34818" name="Zástupný symbol pro zápatí 3">
            <a:extLst>
              <a:ext uri="{FF2B5EF4-FFF2-40B4-BE49-F238E27FC236}">
                <a16:creationId xmlns:a16="http://schemas.microsoft.com/office/drawing/2014/main" id="{91BF4712-E8E8-4120-8527-481FDA6F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/>
              <a:t>Mathematical Logic</a:t>
            </a:r>
          </a:p>
        </p:txBody>
      </p:sp>
      <p:sp>
        <p:nvSpPr>
          <p:cNvPr id="34819" name="Zástupný symbol pro číslo snímku 4">
            <a:extLst>
              <a:ext uri="{FF2B5EF4-FFF2-40B4-BE49-F238E27FC236}">
                <a16:creationId xmlns:a16="http://schemas.microsoft.com/office/drawing/2014/main" id="{3453F5BB-9013-4149-A133-2F88AA41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EF68EA-D32B-4640-9DA6-E6CBE4F8663F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629</Words>
  <Application>Microsoft Office PowerPoint</Application>
  <PresentationFormat>Širokoúhlá obrazovka</PresentationFormat>
  <Paragraphs>102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Wingdings</vt:lpstr>
      <vt:lpstr>Motiv Office</vt:lpstr>
      <vt:lpstr>Cantor’s theory of sets</vt:lpstr>
      <vt:lpstr>Naïve theory of sets (George Cantor)</vt:lpstr>
      <vt:lpstr>Set-theoretical operations (create new sets from sets)</vt:lpstr>
      <vt:lpstr>Set-theoretical operations (create new sets from sets)</vt:lpstr>
      <vt:lpstr>Relations between sets</vt:lpstr>
      <vt:lpstr>Some other set-theoretical operations</vt:lpstr>
      <vt:lpstr>Some other set-theoretical operations</vt:lpstr>
      <vt:lpstr>Grafical illustration (in a universe U):</vt:lpstr>
      <vt:lpstr>Russell’s paradox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Cantor’s theory of sets</dc:title>
  <dc:creator>Marie Duží</dc:creator>
  <cp:lastModifiedBy>Marie Duží</cp:lastModifiedBy>
  <cp:revision>5</cp:revision>
  <dcterms:created xsi:type="dcterms:W3CDTF">2019-09-17T16:22:50Z</dcterms:created>
  <dcterms:modified xsi:type="dcterms:W3CDTF">2019-10-16T13:21:19Z</dcterms:modified>
</cp:coreProperties>
</file>