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1" r:id="rId27"/>
    <p:sldId id="282" r:id="rId2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0066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46111-C3D6-40B9-B835-FB4320AEDEEE}" type="datetimeFigureOut">
              <a:rPr lang="nl-NL" smtClean="0"/>
              <a:pPr/>
              <a:t>22-2-2013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6AAAA-2AE4-4D68-AABB-0B7A145CF34A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46111-C3D6-40B9-B835-FB4320AEDEEE}" type="datetimeFigureOut">
              <a:rPr lang="nl-NL" smtClean="0"/>
              <a:pPr/>
              <a:t>22-2-2013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6AAAA-2AE4-4D68-AABB-0B7A145CF34A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46111-C3D6-40B9-B835-FB4320AEDEEE}" type="datetimeFigureOut">
              <a:rPr lang="nl-NL" smtClean="0"/>
              <a:pPr/>
              <a:t>22-2-2013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6AAAA-2AE4-4D68-AABB-0B7A145CF34A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46111-C3D6-40B9-B835-FB4320AEDEEE}" type="datetimeFigureOut">
              <a:rPr lang="nl-NL" smtClean="0"/>
              <a:pPr/>
              <a:t>22-2-2013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6AAAA-2AE4-4D68-AABB-0B7A145CF34A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46111-C3D6-40B9-B835-FB4320AEDEEE}" type="datetimeFigureOut">
              <a:rPr lang="nl-NL" smtClean="0"/>
              <a:pPr/>
              <a:t>22-2-2013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6AAAA-2AE4-4D68-AABB-0B7A145CF34A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46111-C3D6-40B9-B835-FB4320AEDEEE}" type="datetimeFigureOut">
              <a:rPr lang="nl-NL" smtClean="0"/>
              <a:pPr/>
              <a:t>22-2-2013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6AAAA-2AE4-4D68-AABB-0B7A145CF34A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46111-C3D6-40B9-B835-FB4320AEDEEE}" type="datetimeFigureOut">
              <a:rPr lang="nl-NL" smtClean="0"/>
              <a:pPr/>
              <a:t>22-2-2013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6AAAA-2AE4-4D68-AABB-0B7A145CF34A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46111-C3D6-40B9-B835-FB4320AEDEEE}" type="datetimeFigureOut">
              <a:rPr lang="nl-NL" smtClean="0"/>
              <a:pPr/>
              <a:t>22-2-2013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6AAAA-2AE4-4D68-AABB-0B7A145CF34A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46111-C3D6-40B9-B835-FB4320AEDEEE}" type="datetimeFigureOut">
              <a:rPr lang="nl-NL" smtClean="0"/>
              <a:pPr/>
              <a:t>22-2-2013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6AAAA-2AE4-4D68-AABB-0B7A145CF34A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46111-C3D6-40B9-B835-FB4320AEDEEE}" type="datetimeFigureOut">
              <a:rPr lang="nl-NL" smtClean="0"/>
              <a:pPr/>
              <a:t>22-2-2013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6AAAA-2AE4-4D68-AABB-0B7A145CF34A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46111-C3D6-40B9-B835-FB4320AEDEEE}" type="datetimeFigureOut">
              <a:rPr lang="nl-NL" smtClean="0"/>
              <a:pPr/>
              <a:t>22-2-2013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6AAAA-2AE4-4D68-AABB-0B7A145CF34A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46111-C3D6-40B9-B835-FB4320AEDEEE}" type="datetimeFigureOut">
              <a:rPr lang="nl-NL" smtClean="0"/>
              <a:pPr/>
              <a:t>22-2-2013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6AAAA-2AE4-4D68-AABB-0B7A145CF34A}" type="slidenum">
              <a:rPr lang="nl-NL" smtClean="0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3024336"/>
          </a:xfrm>
        </p:spPr>
        <p:txBody>
          <a:bodyPr>
            <a:normAutofit fontScale="90000"/>
          </a:bodyPr>
          <a:lstStyle/>
          <a:p>
            <a:r>
              <a:rPr lang="nl-NL" sz="3900" b="1" i="1" spc="1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nl-NL" sz="3900" b="1" i="1" spc="1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nl-NL" sz="3900" b="1" i="1" spc="1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nl-NL" sz="3900" b="1" i="1" spc="1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oubleplusungood</a:t>
            </a:r>
            <a:r>
              <a:rPr lang="nl-NL" sz="3000" i="1" spc="1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nl-NL" sz="3000" i="1" spc="1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nl-NL" sz="2500" spc="1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nl-NL" sz="2500" spc="1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nl-NL" sz="2500" spc="1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double privation and multiply modified </a:t>
            </a:r>
            <a:br>
              <a:rPr lang="nl-NL" sz="2500" spc="1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nl-NL" sz="2500" spc="1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artefact properties</a:t>
            </a:r>
            <a:r>
              <a:rPr lang="nl-NL" sz="25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nl-NL" sz="25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nl-NL" sz="25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nl-NL" sz="25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nl-NL" sz="18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Tutorial in two parts</a:t>
            </a:r>
            <a:br>
              <a:rPr lang="nl-NL" sz="18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nl-NL" sz="18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Deparment of Computer Science</a:t>
            </a:r>
            <a:br>
              <a:rPr lang="nl-NL" sz="18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nl-NL" sz="18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Technical University of Ostrava</a:t>
            </a:r>
            <a:br>
              <a:rPr lang="nl-NL" sz="18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nl-NL" sz="18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26 February &amp; 1 March 2013</a:t>
            </a:r>
            <a:r>
              <a:rPr lang="nl-NL" sz="2500" dirty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nl-NL" sz="2500" dirty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nl-NL" sz="2500" dirty="0">
              <a:solidFill>
                <a:srgbClr val="00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nl-NL" sz="2600" spc="100" dirty="0" smtClean="0">
              <a:solidFill>
                <a:srgbClr val="00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nl-NL" sz="2400" spc="1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Bjørn </a:t>
            </a:r>
            <a:r>
              <a:rPr lang="nl-NL" sz="2400" spc="1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Jespersen</a:t>
            </a:r>
          </a:p>
          <a:p>
            <a:r>
              <a:rPr lang="nl-NL" sz="2400" spc="1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TU Ostrava</a:t>
            </a:r>
          </a:p>
          <a:p>
            <a:r>
              <a:rPr lang="nl-NL" sz="2400" spc="1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Dept. Computer Science</a:t>
            </a:r>
          </a:p>
          <a:p>
            <a:r>
              <a:rPr lang="nl-NL" sz="2400" spc="1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bjornjespersen@gmail.com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what just went wrong?</a:t>
            </a:r>
            <a:endParaRPr lang="nl-NL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  <a:sym typeface="Symbol"/>
              </a:rPr>
              <a:t></a:t>
            </a:r>
            <a:r>
              <a:rPr lang="en-GB" baseline="30000" dirty="0" smtClean="0">
                <a:solidFill>
                  <a:srgbClr val="0070C0"/>
                </a:solidFill>
                <a:sym typeface="Symbol"/>
              </a:rPr>
              <a:t>0</a:t>
            </a:r>
            <a:r>
              <a:rPr lang="en-GB" i="1" dirty="0" smtClean="0">
                <a:solidFill>
                  <a:srgbClr val="0070C0"/>
                </a:solidFill>
              </a:rPr>
              <a:t>Fake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smtClean="0">
                <a:solidFill>
                  <a:srgbClr val="0070C0"/>
                </a:solidFill>
                <a:sym typeface="Symbol"/>
              </a:rPr>
              <a:t></a:t>
            </a:r>
            <a:r>
              <a:rPr lang="en-GB" baseline="30000" dirty="0" smtClean="0">
                <a:solidFill>
                  <a:srgbClr val="0070C0"/>
                </a:solidFill>
                <a:sym typeface="Symbol"/>
              </a:rPr>
              <a:t>0</a:t>
            </a:r>
            <a:r>
              <a:rPr lang="en-GB" i="1" dirty="0" smtClean="0">
                <a:solidFill>
                  <a:srgbClr val="0070C0"/>
                </a:solidFill>
              </a:rPr>
              <a:t>Fake </a:t>
            </a:r>
            <a:r>
              <a:rPr lang="en-GB" baseline="30000" dirty="0" smtClean="0">
                <a:solidFill>
                  <a:srgbClr val="0070C0"/>
                </a:solidFill>
                <a:sym typeface="Symbol"/>
              </a:rPr>
              <a:t>0</a:t>
            </a:r>
            <a:r>
              <a:rPr lang="en-GB" i="1" dirty="0" smtClean="0">
                <a:solidFill>
                  <a:srgbClr val="0070C0"/>
                </a:solidFill>
              </a:rPr>
              <a:t>F</a:t>
            </a:r>
            <a:r>
              <a:rPr lang="en-GB" dirty="0">
                <a:solidFill>
                  <a:srgbClr val="0070C0"/>
                </a:solidFill>
                <a:sym typeface="Symbol"/>
              </a:rPr>
              <a:t></a:t>
            </a:r>
            <a:r>
              <a:rPr lang="en-US" i="1" baseline="-25000" dirty="0">
                <a:solidFill>
                  <a:srgbClr val="0070C0"/>
                </a:solidFill>
              </a:rPr>
              <a:t>wt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GB" baseline="30000" dirty="0" smtClean="0">
                <a:solidFill>
                  <a:srgbClr val="0070C0"/>
                </a:solidFill>
                <a:sym typeface="Symbol"/>
              </a:rPr>
              <a:t>0</a:t>
            </a:r>
            <a:r>
              <a:rPr lang="en-GB" i="1" dirty="0" smtClean="0">
                <a:solidFill>
                  <a:srgbClr val="0070C0"/>
                </a:solidFill>
              </a:rPr>
              <a:t>a</a:t>
            </a:r>
            <a:r>
              <a:rPr lang="en-GB" dirty="0" smtClean="0">
                <a:solidFill>
                  <a:srgbClr val="0070C0"/>
                </a:solidFill>
                <a:sym typeface="Symbol"/>
              </a:rPr>
              <a:t></a:t>
            </a:r>
            <a:r>
              <a:rPr lang="en-GB" i="1" dirty="0" smtClean="0"/>
              <a:t>, </a:t>
            </a:r>
          </a:p>
          <a:p>
            <a:pPr>
              <a:buNone/>
            </a:pPr>
            <a:r>
              <a:rPr lang="en-GB" i="1" dirty="0" smtClean="0"/>
              <a:t>	</a:t>
            </a:r>
            <a:r>
              <a:rPr lang="en-US" dirty="0" smtClean="0">
                <a:solidFill>
                  <a:srgbClr val="006600"/>
                </a:solidFill>
              </a:rPr>
              <a:t>[[[</a:t>
            </a:r>
            <a:r>
              <a:rPr lang="en-GB" baseline="30000" dirty="0" smtClean="0">
                <a:solidFill>
                  <a:srgbClr val="006600"/>
                </a:solidFill>
                <a:sym typeface="Symbol"/>
              </a:rPr>
              <a:t>0</a:t>
            </a:r>
            <a:r>
              <a:rPr lang="en-US" i="1" dirty="0" smtClean="0">
                <a:solidFill>
                  <a:srgbClr val="006600"/>
                </a:solidFill>
              </a:rPr>
              <a:t>Fake</a:t>
            </a:r>
            <a:r>
              <a:rPr lang="en-US" dirty="0">
                <a:solidFill>
                  <a:srgbClr val="006600"/>
                </a:solidFill>
              </a:rPr>
              <a:t>* </a:t>
            </a:r>
            <a:r>
              <a:rPr lang="en-GB" baseline="30000" dirty="0" smtClean="0">
                <a:solidFill>
                  <a:srgbClr val="006600"/>
                </a:solidFill>
                <a:sym typeface="Symbol"/>
              </a:rPr>
              <a:t>0</a:t>
            </a:r>
            <a:r>
              <a:rPr lang="en-US" i="1" dirty="0" smtClean="0">
                <a:solidFill>
                  <a:srgbClr val="006600"/>
                </a:solidFill>
              </a:rPr>
              <a:t>Fake</a:t>
            </a:r>
            <a:r>
              <a:rPr lang="en-US" dirty="0">
                <a:solidFill>
                  <a:srgbClr val="006600"/>
                </a:solidFill>
              </a:rPr>
              <a:t>] </a:t>
            </a:r>
            <a:r>
              <a:rPr lang="en-GB" baseline="30000" dirty="0" smtClean="0">
                <a:solidFill>
                  <a:srgbClr val="006600"/>
                </a:solidFill>
                <a:sym typeface="Symbol"/>
              </a:rPr>
              <a:t>0</a:t>
            </a:r>
            <a:r>
              <a:rPr lang="en-US" i="1" dirty="0" smtClean="0">
                <a:solidFill>
                  <a:srgbClr val="006600"/>
                </a:solidFill>
              </a:rPr>
              <a:t>F</a:t>
            </a:r>
            <a:r>
              <a:rPr lang="en-US" dirty="0" smtClean="0">
                <a:solidFill>
                  <a:srgbClr val="006600"/>
                </a:solidFill>
              </a:rPr>
              <a:t>]</a:t>
            </a:r>
            <a:r>
              <a:rPr lang="en-US" i="1" baseline="-25000" dirty="0" smtClean="0">
                <a:solidFill>
                  <a:srgbClr val="006600"/>
                </a:solidFill>
              </a:rPr>
              <a:t>wt</a:t>
            </a:r>
            <a:r>
              <a:rPr lang="en-US" i="1" dirty="0" smtClean="0">
                <a:solidFill>
                  <a:srgbClr val="006600"/>
                </a:solidFill>
              </a:rPr>
              <a:t> </a:t>
            </a:r>
            <a:r>
              <a:rPr lang="en-GB" baseline="30000" dirty="0" smtClean="0">
                <a:solidFill>
                  <a:srgbClr val="006600"/>
                </a:solidFill>
                <a:sym typeface="Symbol"/>
              </a:rPr>
              <a:t>0</a:t>
            </a:r>
            <a:r>
              <a:rPr lang="en-US" i="1" dirty="0" smtClean="0">
                <a:solidFill>
                  <a:srgbClr val="006600"/>
                </a:solidFill>
              </a:rPr>
              <a:t>a</a:t>
            </a:r>
            <a:r>
              <a:rPr lang="en-US" dirty="0" smtClean="0">
                <a:solidFill>
                  <a:srgbClr val="006600"/>
                </a:solidFill>
              </a:rPr>
              <a:t>] </a:t>
            </a:r>
            <a:r>
              <a:rPr lang="en-GB" dirty="0"/>
              <a:t>ought </a:t>
            </a:r>
            <a:r>
              <a:rPr lang="en-US" dirty="0"/>
              <a:t>obviously </a:t>
            </a:r>
            <a:r>
              <a:rPr lang="en-GB" i="1" dirty="0"/>
              <a:t>not</a:t>
            </a:r>
            <a:r>
              <a:rPr lang="en-GB" dirty="0"/>
              <a:t> to translate into 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</a:t>
            </a:r>
            <a:r>
              <a:rPr lang="en-GB" baseline="30000" dirty="0" smtClean="0">
                <a:solidFill>
                  <a:srgbClr val="FF0000"/>
                </a:solidFill>
                <a:sym typeface="Symbol"/>
              </a:rPr>
              <a:t>0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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 </a:t>
            </a:r>
            <a:r>
              <a:rPr lang="en-GB" baseline="30000" dirty="0" smtClean="0">
                <a:solidFill>
                  <a:srgbClr val="FF0000"/>
                </a:solidFill>
                <a:sym typeface="Symbol"/>
              </a:rPr>
              <a:t>0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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</a:t>
            </a:r>
            <a:r>
              <a:rPr lang="en-GB" baseline="30000" dirty="0" smtClean="0">
                <a:solidFill>
                  <a:srgbClr val="FF0000"/>
                </a:solidFill>
                <a:sym typeface="Symbol"/>
              </a:rPr>
              <a:t>0</a:t>
            </a:r>
            <a:r>
              <a:rPr lang="en-US" i="1" dirty="0" smtClean="0">
                <a:solidFill>
                  <a:srgbClr val="FF0000"/>
                </a:solidFill>
              </a:rPr>
              <a:t>F</a:t>
            </a:r>
            <a:r>
              <a:rPr lang="en-US" i="1" baseline="-25000" dirty="0" smtClean="0">
                <a:solidFill>
                  <a:srgbClr val="FF0000"/>
                </a:solidFill>
              </a:rPr>
              <a:t>wt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GB" baseline="30000" dirty="0" smtClean="0">
                <a:solidFill>
                  <a:srgbClr val="FF0000"/>
                </a:solidFill>
                <a:sym typeface="Symbol"/>
              </a:rPr>
              <a:t>0</a:t>
            </a:r>
            <a:r>
              <a:rPr lang="en-US" i="1" dirty="0" smtClean="0">
                <a:solidFill>
                  <a:srgbClr val="FF0000"/>
                </a:solidFill>
              </a:rPr>
              <a:t>a</a:t>
            </a:r>
            <a:r>
              <a:rPr lang="en-GB" dirty="0" smtClean="0">
                <a:solidFill>
                  <a:srgbClr val="FF0000"/>
                </a:solidFill>
                <a:sym typeface="Symbol"/>
              </a:rPr>
              <a:t></a:t>
            </a:r>
            <a:r>
              <a:rPr lang="en-GB" dirty="0" smtClean="0">
                <a:sym typeface="Symbol"/>
              </a:rPr>
              <a:t> </a:t>
            </a:r>
          </a:p>
          <a:p>
            <a:pPr>
              <a:buNone/>
            </a:pPr>
            <a:endParaRPr lang="en-GB" sz="600" dirty="0" smtClean="0">
              <a:sym typeface="Symbol"/>
            </a:endParaRPr>
          </a:p>
          <a:p>
            <a:pPr>
              <a:buNone/>
            </a:pPr>
            <a:r>
              <a:rPr lang="en-GB" dirty="0" smtClean="0">
                <a:sym typeface="Symbol"/>
              </a:rPr>
              <a:t>there’s negation, and there’s negation:</a:t>
            </a:r>
          </a:p>
          <a:p>
            <a:r>
              <a:rPr lang="en-US" b="1" i="1" dirty="0"/>
              <a:t>a</a:t>
            </a:r>
            <a:r>
              <a:rPr lang="en-US" b="1" dirty="0"/>
              <a:t> is a </a:t>
            </a:r>
            <a:r>
              <a:rPr lang="en-US" b="1" i="1" dirty="0" smtClean="0">
                <a:solidFill>
                  <a:srgbClr val="006600"/>
                </a:solidFill>
              </a:rPr>
              <a:t>non</a:t>
            </a:r>
            <a:r>
              <a:rPr lang="en-US" b="1" i="1" dirty="0" smtClean="0"/>
              <a:t>-F </a:t>
            </a:r>
            <a:r>
              <a:rPr lang="en-US" dirty="0" smtClean="0"/>
              <a:t>:</a:t>
            </a:r>
            <a:r>
              <a:rPr lang="en-US" b="1" dirty="0" smtClean="0">
                <a:solidFill>
                  <a:srgbClr val="006600"/>
                </a:solidFill>
              </a:rPr>
              <a:t> </a:t>
            </a:r>
            <a:r>
              <a:rPr lang="en-US" dirty="0" smtClean="0">
                <a:solidFill>
                  <a:srgbClr val="006600"/>
                </a:solidFill>
              </a:rPr>
              <a:t>property negation</a:t>
            </a:r>
            <a:endParaRPr lang="nl-NL" dirty="0">
              <a:solidFill>
                <a:srgbClr val="006600"/>
              </a:solidFill>
            </a:endParaRPr>
          </a:p>
          <a:p>
            <a:r>
              <a:rPr lang="en-US" b="1" i="1" dirty="0">
                <a:solidFill>
                  <a:srgbClr val="996633"/>
                </a:solidFill>
              </a:rPr>
              <a:t>Not</a:t>
            </a:r>
            <a:r>
              <a:rPr lang="en-US" b="1" dirty="0"/>
              <a:t> (</a:t>
            </a:r>
            <a:r>
              <a:rPr lang="en-US" b="1" i="1" dirty="0"/>
              <a:t>a</a:t>
            </a:r>
            <a:r>
              <a:rPr lang="en-US" b="1" dirty="0"/>
              <a:t> is an </a:t>
            </a:r>
            <a:r>
              <a:rPr lang="en-US" b="1" i="1" dirty="0" smtClean="0"/>
              <a:t>F</a:t>
            </a:r>
            <a:r>
              <a:rPr lang="en-US" b="1" dirty="0" smtClean="0"/>
              <a:t>)</a:t>
            </a:r>
            <a:r>
              <a:rPr lang="en-US" dirty="0" smtClean="0"/>
              <a:t> :</a:t>
            </a:r>
            <a:r>
              <a:rPr lang="en-US" b="1" dirty="0" smtClean="0"/>
              <a:t> </a:t>
            </a:r>
            <a:r>
              <a:rPr lang="en-US" dirty="0" smtClean="0">
                <a:solidFill>
                  <a:srgbClr val="996633"/>
                </a:solidFill>
              </a:rPr>
              <a:t>Boolean/propositional/truth-value negation</a:t>
            </a:r>
            <a:endParaRPr lang="nl-NL" dirty="0">
              <a:solidFill>
                <a:srgbClr val="996633"/>
              </a:solidFill>
            </a:endParaRPr>
          </a:p>
          <a:p>
            <a:endParaRPr lang="en-GB" dirty="0" smtClean="0">
              <a:sym typeface="Symbol"/>
            </a:endParaRP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property negation (informally)</a:t>
            </a:r>
            <a:endParaRPr lang="nl-NL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500" dirty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</a:t>
            </a:r>
            <a:r>
              <a:rPr lang="en-GB" sz="2500" i="1" dirty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sentences</a:t>
            </a:r>
            <a:r>
              <a:rPr lang="en-GB" sz="2500" dirty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</a:t>
            </a:r>
            <a:r>
              <a:rPr lang="en-GB" sz="2500" i="1" dirty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“It is a not-white log” and </a:t>
            </a:r>
            <a:r>
              <a:rPr lang="en-GB" sz="2500" i="1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“</a:t>
            </a:r>
            <a:r>
              <a:rPr lang="en-GB" sz="2500" i="1" dirty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It is not a white log” do not imply one another’s truth. For if “It is a not-white log</a:t>
            </a:r>
            <a:r>
              <a:rPr lang="en-GB" sz="2500" i="1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” </a:t>
            </a:r>
            <a:r>
              <a:rPr lang="en-GB" sz="25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</a:t>
            </a:r>
            <a:r>
              <a:rPr lang="en-GB" sz="25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true</a:t>
            </a:r>
            <a:r>
              <a:rPr lang="en-GB" sz="25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  <a:sym typeface="Symbol"/>
              </a:rPr>
              <a:t></a:t>
            </a:r>
            <a:r>
              <a:rPr lang="en-GB" sz="2500" i="1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GB" sz="2500" i="1" dirty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it must be a log: but that which is not a white log need not be a log at all</a:t>
            </a:r>
            <a:r>
              <a:rPr lang="en-GB" sz="2500" i="1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nl-NL" sz="2500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0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Prior Analytics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I, 46, 1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pPr>
              <a:buNone/>
            </a:pP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en-US" sz="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2500" i="1" dirty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From the fact that John is not dishonest we cannot conclude that John is honest, but only that he is possibly so.</a:t>
            </a:r>
            <a:r>
              <a:rPr lang="en-US" sz="2500" dirty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2500" dirty="0" smtClean="0"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r">
              <a:buNone/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La Palma Reyes et al. 1999, p. 255.)</a:t>
            </a:r>
            <a:endParaRPr lang="nl-NL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nl-N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non-Boolean </a:t>
            </a:r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negation</a:t>
            </a:r>
            <a:endParaRPr lang="nl-NL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[[</a:t>
            </a:r>
            <a:r>
              <a:rPr lang="en-US" baseline="30000" dirty="0" smtClean="0">
                <a:solidFill>
                  <a:srgbClr val="0070C0"/>
                </a:solidFill>
              </a:rPr>
              <a:t>0</a:t>
            </a:r>
            <a:r>
              <a:rPr lang="en-US" i="1" dirty="0" smtClean="0">
                <a:solidFill>
                  <a:srgbClr val="0070C0"/>
                </a:solidFill>
              </a:rPr>
              <a:t>M</a:t>
            </a:r>
            <a:r>
              <a:rPr lang="en-US" i="1" baseline="-25000" dirty="0" smtClean="0">
                <a:solidFill>
                  <a:srgbClr val="0070C0"/>
                </a:solidFill>
              </a:rPr>
              <a:t>p</a:t>
            </a:r>
            <a:r>
              <a:rPr lang="en-US" i="1" dirty="0" smtClean="0">
                <a:solidFill>
                  <a:srgbClr val="0070C0"/>
                </a:solidFill>
              </a:rPr>
              <a:t>’ </a:t>
            </a:r>
            <a:r>
              <a:rPr lang="en-US" dirty="0" smtClean="0">
                <a:solidFill>
                  <a:srgbClr val="0070C0"/>
                </a:solidFill>
              </a:rPr>
              <a:t>[</a:t>
            </a:r>
            <a:r>
              <a:rPr lang="en-US" baseline="30000" dirty="0" smtClean="0">
                <a:solidFill>
                  <a:srgbClr val="0070C0"/>
                </a:solidFill>
              </a:rPr>
              <a:t>0</a:t>
            </a:r>
            <a:r>
              <a:rPr lang="en-US" i="1" dirty="0" smtClean="0">
                <a:solidFill>
                  <a:srgbClr val="0070C0"/>
                </a:solidFill>
              </a:rPr>
              <a:t>M</a:t>
            </a:r>
            <a:r>
              <a:rPr lang="en-US" i="1" baseline="-25000" dirty="0" smtClean="0">
                <a:solidFill>
                  <a:srgbClr val="0070C0"/>
                </a:solidFill>
              </a:rPr>
              <a:t>p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baseline="30000" dirty="0" smtClean="0">
                <a:solidFill>
                  <a:srgbClr val="0070C0"/>
                </a:solidFill>
              </a:rPr>
              <a:t>0</a:t>
            </a:r>
            <a:r>
              <a:rPr lang="en-US" i="1" dirty="0" smtClean="0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]]</a:t>
            </a:r>
            <a:r>
              <a:rPr lang="en-US" i="1" baseline="-25000" dirty="0">
                <a:solidFill>
                  <a:srgbClr val="0070C0"/>
                </a:solidFill>
              </a:rPr>
              <a:t>wt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baseline="30000" dirty="0" smtClean="0">
                <a:solidFill>
                  <a:srgbClr val="0070C0"/>
                </a:solidFill>
              </a:rPr>
              <a:t>0</a:t>
            </a:r>
            <a:r>
              <a:rPr lang="en-US" i="1" dirty="0" smtClean="0">
                <a:solidFill>
                  <a:srgbClr val="0070C0"/>
                </a:solidFill>
              </a:rPr>
              <a:t>a</a:t>
            </a:r>
            <a:r>
              <a:rPr lang="en-US" dirty="0" smtClean="0">
                <a:solidFill>
                  <a:srgbClr val="0070C0"/>
                </a:solidFill>
              </a:rPr>
              <a:t>]</a:t>
            </a:r>
            <a:endParaRPr lang="nl-NL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dirty="0">
                <a:solidFill>
                  <a:srgbClr val="0070C0"/>
                </a:solidFill>
                <a:sym typeface="Symbol"/>
              </a:rPr>
              <a:t></a:t>
            </a:r>
            <a:endParaRPr lang="nl-NL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[[</a:t>
            </a:r>
            <a:r>
              <a:rPr lang="en-US" baseline="30000" dirty="0" smtClean="0">
                <a:solidFill>
                  <a:srgbClr val="0070C0"/>
                </a:solidFill>
              </a:rPr>
              <a:t>0</a:t>
            </a:r>
            <a:r>
              <a:rPr lang="en-US" i="1" dirty="0" smtClean="0">
                <a:solidFill>
                  <a:srgbClr val="0070C0"/>
                </a:solidFill>
              </a:rPr>
              <a:t>non </a:t>
            </a:r>
            <a:r>
              <a:rPr lang="en-US" dirty="0" smtClean="0">
                <a:solidFill>
                  <a:srgbClr val="0070C0"/>
                </a:solidFill>
              </a:rPr>
              <a:t>[</a:t>
            </a:r>
            <a:r>
              <a:rPr lang="en-US" baseline="30000" dirty="0" smtClean="0">
                <a:solidFill>
                  <a:srgbClr val="0070C0"/>
                </a:solidFill>
              </a:rPr>
              <a:t>0</a:t>
            </a:r>
            <a:r>
              <a:rPr lang="en-US" i="1" dirty="0" smtClean="0">
                <a:solidFill>
                  <a:srgbClr val="0070C0"/>
                </a:solidFill>
              </a:rPr>
              <a:t>M</a:t>
            </a:r>
            <a:r>
              <a:rPr lang="en-US" i="1" baseline="-25000" dirty="0" smtClean="0">
                <a:solidFill>
                  <a:srgbClr val="0070C0"/>
                </a:solidFill>
              </a:rPr>
              <a:t>p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baseline="30000" dirty="0" smtClean="0">
                <a:solidFill>
                  <a:srgbClr val="0070C0"/>
                </a:solidFill>
              </a:rPr>
              <a:t>0</a:t>
            </a:r>
            <a:r>
              <a:rPr lang="en-US" i="1" dirty="0" smtClean="0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]]</a:t>
            </a:r>
            <a:r>
              <a:rPr lang="en-US" i="1" baseline="-25000" dirty="0">
                <a:solidFill>
                  <a:srgbClr val="0070C0"/>
                </a:solidFill>
              </a:rPr>
              <a:t>wt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baseline="30000" dirty="0" smtClean="0">
                <a:solidFill>
                  <a:srgbClr val="0070C0"/>
                </a:solidFill>
              </a:rPr>
              <a:t>0</a:t>
            </a:r>
            <a:r>
              <a:rPr lang="en-US" i="1" dirty="0" smtClean="0">
                <a:solidFill>
                  <a:srgbClr val="0070C0"/>
                </a:solidFill>
              </a:rPr>
              <a:t>a</a:t>
            </a:r>
            <a:r>
              <a:rPr lang="en-US" dirty="0" smtClean="0">
                <a:solidFill>
                  <a:srgbClr val="0070C0"/>
                </a:solidFill>
              </a:rPr>
              <a:t>]</a:t>
            </a:r>
            <a:endParaRPr lang="nl-NL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dirty="0">
                <a:solidFill>
                  <a:srgbClr val="0070C0"/>
                </a:solidFill>
                <a:sym typeface="Symbol"/>
              </a:rPr>
              <a:t></a:t>
            </a:r>
            <a:endParaRPr lang="nl-NL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[[</a:t>
            </a:r>
            <a:r>
              <a:rPr lang="en-US" baseline="30000" dirty="0" smtClean="0">
                <a:solidFill>
                  <a:srgbClr val="0070C0"/>
                </a:solidFill>
              </a:rPr>
              <a:t>0</a:t>
            </a:r>
            <a:r>
              <a:rPr lang="en-US" i="1" dirty="0" smtClean="0">
                <a:solidFill>
                  <a:srgbClr val="0070C0"/>
                </a:solidFill>
              </a:rPr>
              <a:t>non </a:t>
            </a:r>
            <a:r>
              <a:rPr lang="en-US" dirty="0" smtClean="0">
                <a:solidFill>
                  <a:srgbClr val="0070C0"/>
                </a:solidFill>
              </a:rPr>
              <a:t>[</a:t>
            </a:r>
            <a:r>
              <a:rPr lang="en-US" baseline="30000" dirty="0" smtClean="0">
                <a:solidFill>
                  <a:srgbClr val="0070C0"/>
                </a:solidFill>
              </a:rPr>
              <a:t>0</a:t>
            </a:r>
            <a:r>
              <a:rPr lang="en-US" i="1" dirty="0" smtClean="0">
                <a:solidFill>
                  <a:srgbClr val="0070C0"/>
                </a:solidFill>
              </a:rPr>
              <a:t>non </a:t>
            </a:r>
            <a:r>
              <a:rPr lang="en-US" baseline="30000" dirty="0" smtClean="0">
                <a:solidFill>
                  <a:srgbClr val="0070C0"/>
                </a:solidFill>
              </a:rPr>
              <a:t>0</a:t>
            </a:r>
            <a:r>
              <a:rPr lang="en-US" i="1" dirty="0" smtClean="0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]]</a:t>
            </a:r>
            <a:r>
              <a:rPr lang="en-US" i="1" baseline="-25000" dirty="0">
                <a:solidFill>
                  <a:srgbClr val="0070C0"/>
                </a:solidFill>
              </a:rPr>
              <a:t>wt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baseline="30000" dirty="0" smtClean="0">
                <a:solidFill>
                  <a:srgbClr val="0070C0"/>
                </a:solidFill>
              </a:rPr>
              <a:t>0</a:t>
            </a:r>
            <a:r>
              <a:rPr lang="en-US" i="1" dirty="0" smtClean="0">
                <a:solidFill>
                  <a:srgbClr val="0070C0"/>
                </a:solidFill>
              </a:rPr>
              <a:t>a</a:t>
            </a:r>
            <a:r>
              <a:rPr lang="en-US" dirty="0" smtClean="0">
                <a:solidFill>
                  <a:srgbClr val="0070C0"/>
                </a:solidFill>
              </a:rPr>
              <a:t>]</a:t>
            </a:r>
            <a:endParaRPr lang="nl-NL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dirty="0">
                <a:solidFill>
                  <a:srgbClr val="0070C0"/>
                </a:solidFill>
                <a:sym typeface="Symbol"/>
              </a:rPr>
              <a:t></a:t>
            </a:r>
            <a:endParaRPr lang="nl-NL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dirty="0">
                <a:solidFill>
                  <a:srgbClr val="FF0000"/>
                </a:solidFill>
              </a:rPr>
              <a:t>?</a:t>
            </a:r>
            <a:endParaRPr lang="nl-NL" dirty="0">
              <a:solidFill>
                <a:srgbClr val="FF0000"/>
              </a:solidFill>
            </a:endParaRP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privative modifier</a:t>
            </a:r>
            <a:endParaRPr lang="nl-NL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DEFINITION </a:t>
            </a:r>
            <a:r>
              <a:rPr lang="en-US" dirty="0" smtClean="0"/>
              <a:t>3 </a:t>
            </a:r>
            <a:r>
              <a:rPr lang="en-US" dirty="0"/>
              <a:t>(</a:t>
            </a:r>
            <a:r>
              <a:rPr lang="en-US" i="1" dirty="0">
                <a:solidFill>
                  <a:srgbClr val="FF0000"/>
                </a:solidFill>
              </a:rPr>
              <a:t>privative property modifier</a:t>
            </a:r>
            <a:r>
              <a:rPr lang="en-US" dirty="0"/>
              <a:t>). </a:t>
            </a:r>
            <a:endParaRPr lang="en-US" dirty="0" smtClean="0"/>
          </a:p>
          <a:p>
            <a:pPr>
              <a:buNone/>
            </a:pPr>
            <a:r>
              <a:rPr lang="en-GB" dirty="0" smtClean="0"/>
              <a:t>Let </a:t>
            </a:r>
            <a:r>
              <a:rPr lang="en-GB" i="1" dirty="0"/>
              <a:t>M</a:t>
            </a:r>
            <a:r>
              <a:rPr lang="en-GB" dirty="0"/>
              <a:t>/</a:t>
            </a:r>
            <a:r>
              <a:rPr lang="en-US" dirty="0"/>
              <a:t>(</a:t>
            </a:r>
            <a:r>
              <a:rPr lang="en-US" dirty="0">
                <a:sym typeface="Symbol"/>
              </a:rPr>
              <a:t></a:t>
            </a:r>
            <a:r>
              <a:rPr lang="en-US" dirty="0"/>
              <a:t>); let </a:t>
            </a:r>
            <a:r>
              <a:rPr lang="en-GB" i="1" dirty="0" err="1"/>
              <a:t>g</a:t>
            </a:r>
            <a:r>
              <a:rPr lang="en-GB" i="1" baseline="-25000" dirty="0" err="1"/>
              <a:t>p</a:t>
            </a:r>
            <a:r>
              <a:rPr lang="en-GB" i="1" dirty="0"/>
              <a:t> </a:t>
            </a:r>
            <a:r>
              <a:rPr lang="en-GB" dirty="0"/>
              <a:t>range over </a:t>
            </a:r>
            <a:r>
              <a:rPr lang="en-US" dirty="0"/>
              <a:t>((</a:t>
            </a:r>
            <a:r>
              <a:rPr lang="en-US" dirty="0">
                <a:sym typeface="Symbol"/>
              </a:rPr>
              <a:t></a:t>
            </a:r>
            <a:r>
              <a:rPr lang="en-US" dirty="0"/>
              <a:t>)); let </a:t>
            </a:r>
            <a:r>
              <a:rPr lang="en-US" i="1" dirty="0"/>
              <a:t>x</a:t>
            </a:r>
            <a:r>
              <a:rPr lang="en-US" dirty="0"/>
              <a:t> range over </a:t>
            </a:r>
            <a:r>
              <a:rPr lang="en-GB" dirty="0">
                <a:sym typeface="Symbol"/>
              </a:rPr>
              <a:t></a:t>
            </a:r>
            <a:r>
              <a:rPr lang="en-US" dirty="0"/>
              <a:t>; let </a:t>
            </a:r>
            <a:r>
              <a:rPr lang="en-US" i="1" dirty="0"/>
              <a:t>F</a:t>
            </a:r>
            <a:r>
              <a:rPr lang="en-US" dirty="0"/>
              <a:t>/</a:t>
            </a:r>
            <a:r>
              <a:rPr lang="en-US" dirty="0">
                <a:sym typeface="Symbol"/>
              </a:rPr>
              <a:t></a:t>
            </a:r>
            <a:r>
              <a:rPr lang="en-US" dirty="0"/>
              <a:t>; let </a:t>
            </a:r>
            <a:r>
              <a:rPr lang="en-US" dirty="0">
                <a:sym typeface="Symbol"/>
              </a:rPr>
              <a:t></a:t>
            </a:r>
            <a:r>
              <a:rPr lang="en-US" dirty="0"/>
              <a:t>/(</a:t>
            </a:r>
            <a:r>
              <a:rPr lang="en-US" dirty="0">
                <a:sym typeface="Symbol"/>
              </a:rPr>
              <a:t></a:t>
            </a:r>
            <a:r>
              <a:rPr lang="en-US" dirty="0"/>
              <a:t>((</a:t>
            </a:r>
            <a:r>
              <a:rPr lang="en-US" dirty="0">
                <a:sym typeface="Symbol"/>
              </a:rPr>
              <a:t></a:t>
            </a:r>
            <a:r>
              <a:rPr lang="en-US" dirty="0"/>
              <a:t>) (</a:t>
            </a:r>
            <a:r>
              <a:rPr lang="en-US" dirty="0">
                <a:sym typeface="Symbol"/>
              </a:rPr>
              <a:t></a:t>
            </a:r>
            <a:r>
              <a:rPr lang="en-US" dirty="0"/>
              <a:t>(</a:t>
            </a:r>
            <a:r>
              <a:rPr lang="en-US" dirty="0">
                <a:sym typeface="Symbol"/>
              </a:rPr>
              <a:t></a:t>
            </a:r>
            <a:r>
              <a:rPr lang="en-US" dirty="0"/>
              <a:t>)))). </a:t>
            </a:r>
            <a:r>
              <a:rPr lang="en-GB" dirty="0"/>
              <a:t>Then</a:t>
            </a:r>
            <a:r>
              <a:rPr lang="en-GB" dirty="0" smtClean="0"/>
              <a:t>:</a:t>
            </a:r>
            <a:r>
              <a:rPr lang="en-GB" i="1" dirty="0"/>
              <a:t> </a:t>
            </a:r>
            <a:endParaRPr lang="en-GB" i="1" dirty="0" smtClean="0"/>
          </a:p>
          <a:p>
            <a:pPr>
              <a:buNone/>
            </a:pPr>
            <a:endParaRPr lang="nl-NL" sz="700" dirty="0"/>
          </a:p>
          <a:p>
            <a:pPr algn="ctr">
              <a:buNone/>
            </a:pPr>
            <a:r>
              <a:rPr lang="en-US" b="1" i="1" dirty="0">
                <a:solidFill>
                  <a:srgbClr val="FF0000"/>
                </a:solidFill>
              </a:rPr>
              <a:t>M is privative </a:t>
            </a:r>
            <a:r>
              <a:rPr lang="en-US" b="1" i="1" dirty="0" err="1">
                <a:solidFill>
                  <a:srgbClr val="FF0000"/>
                </a:solidFill>
              </a:rPr>
              <a:t>w.r.t</a:t>
            </a:r>
            <a:r>
              <a:rPr lang="en-US" b="1" i="1" dirty="0">
                <a:solidFill>
                  <a:srgbClr val="FF0000"/>
                </a:solidFill>
              </a:rPr>
              <a:t>. F </a:t>
            </a:r>
            <a:r>
              <a:rPr lang="en-US" b="1" dirty="0">
                <a:solidFill>
                  <a:srgbClr val="FF0000"/>
                </a:solidFill>
              </a:rPr>
              <a:t>iff 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M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</a:t>
            </a:r>
            <a:r>
              <a:rPr lang="en-GB" b="1" dirty="0">
                <a:solidFill>
                  <a:srgbClr val="FF0000"/>
                </a:solidFill>
                <a:sym typeface="Symbol"/>
              </a:rPr>
              <a:t></a:t>
            </a:r>
            <a:r>
              <a:rPr lang="en-US" b="1" i="1" dirty="0" err="1">
                <a:solidFill>
                  <a:srgbClr val="FF0000"/>
                </a:solidFill>
              </a:rPr>
              <a:t>g</a:t>
            </a:r>
            <a:r>
              <a:rPr lang="en-US" b="1" i="1" baseline="-25000" dirty="0" err="1">
                <a:solidFill>
                  <a:srgbClr val="FF0000"/>
                </a:solidFill>
              </a:rPr>
              <a:t>p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[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Req </a:t>
            </a:r>
            <a:r>
              <a:rPr lang="en-US" b="1" dirty="0" smtClean="0">
                <a:solidFill>
                  <a:srgbClr val="FF0000"/>
                </a:solidFill>
              </a:rPr>
              <a:t>[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non 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F</a:t>
            </a:r>
            <a:r>
              <a:rPr lang="en-US" b="1" dirty="0">
                <a:solidFill>
                  <a:srgbClr val="FF0000"/>
                </a:solidFill>
              </a:rPr>
              <a:t>] [</a:t>
            </a:r>
            <a:r>
              <a:rPr lang="en-US" b="1" i="1" dirty="0" err="1">
                <a:solidFill>
                  <a:srgbClr val="FF0000"/>
                </a:solidFill>
              </a:rPr>
              <a:t>g</a:t>
            </a:r>
            <a:r>
              <a:rPr lang="en-US" b="1" i="1" baseline="-25000" dirty="0" err="1">
                <a:solidFill>
                  <a:srgbClr val="FF0000"/>
                </a:solidFill>
              </a:rPr>
              <a:t>p</a:t>
            </a:r>
            <a:r>
              <a:rPr lang="en-US" b="1" i="1" baseline="-25000" dirty="0">
                <a:solidFill>
                  <a:srgbClr val="FF0000"/>
                </a:solidFill>
              </a:rPr>
              <a:t> 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F</a:t>
            </a:r>
            <a:r>
              <a:rPr lang="en-US" b="1" dirty="0" smtClean="0">
                <a:solidFill>
                  <a:srgbClr val="FF0000"/>
                </a:solidFill>
              </a:rPr>
              <a:t>]]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en-US" sz="2900" dirty="0" smtClean="0">
                <a:solidFill>
                  <a:srgbClr val="FF0000"/>
                </a:solidFill>
              </a:rPr>
              <a:t>	</a:t>
            </a:r>
            <a:r>
              <a:rPr lang="en-GB" sz="2900" dirty="0" smtClean="0">
                <a:sym typeface="Webdings"/>
              </a:rPr>
              <a:t></a:t>
            </a:r>
            <a:endParaRPr lang="nl-NL" sz="2900" dirty="0"/>
          </a:p>
          <a:p>
            <a:pPr>
              <a:buNone/>
            </a:pPr>
            <a:endParaRPr lang="nl-NL" sz="700" dirty="0"/>
          </a:p>
          <a:p>
            <a:pPr>
              <a:buNone/>
            </a:pPr>
            <a:r>
              <a:rPr lang="en-GB" dirty="0"/>
              <a:t>From Def. </a:t>
            </a:r>
            <a:r>
              <a:rPr lang="en-GB" dirty="0" smtClean="0"/>
              <a:t>3 </a:t>
            </a:r>
            <a:r>
              <a:rPr lang="en-GB" dirty="0"/>
              <a:t>we obtain the following </a:t>
            </a:r>
            <a:r>
              <a:rPr lang="en-GB" i="1" dirty="0">
                <a:solidFill>
                  <a:srgbClr val="FF0000"/>
                </a:solidFill>
              </a:rPr>
              <a:t>elimination rule</a:t>
            </a:r>
            <a:r>
              <a:rPr lang="en-GB" dirty="0"/>
              <a:t> for privative modifiers </a:t>
            </a:r>
            <a:r>
              <a:rPr lang="en-GB" i="1" dirty="0"/>
              <a:t>M</a:t>
            </a:r>
            <a:r>
              <a:rPr lang="en-GB" i="1" baseline="-25000" dirty="0"/>
              <a:t>p</a:t>
            </a:r>
            <a:r>
              <a:rPr lang="en-GB" dirty="0"/>
              <a:t>:</a:t>
            </a:r>
            <a:endParaRPr lang="nl-NL" dirty="0"/>
          </a:p>
          <a:p>
            <a:pPr algn="ctr">
              <a:buNone/>
            </a:pPr>
            <a:endParaRPr lang="nl-NL" sz="800" dirty="0"/>
          </a:p>
          <a:p>
            <a:pPr algn="ctr">
              <a:buNone/>
            </a:pPr>
            <a:r>
              <a:rPr lang="en-US" b="1" dirty="0" smtClean="0">
                <a:sym typeface="Symbol"/>
              </a:rPr>
              <a:t></a:t>
            </a:r>
            <a:r>
              <a:rPr lang="en-US" b="1" baseline="30000" dirty="0" smtClean="0">
                <a:solidFill>
                  <a:srgbClr val="FF0000"/>
                </a:solidFill>
                <a:sym typeface="Symbol"/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M</a:t>
            </a:r>
            <a:r>
              <a:rPr lang="en-US" b="1" i="1" baseline="-25000" dirty="0" smtClean="0">
                <a:solidFill>
                  <a:srgbClr val="FF0000"/>
                </a:solidFill>
              </a:rPr>
              <a:t>p</a:t>
            </a:r>
            <a:r>
              <a:rPr lang="en-US" b="1" i="1" dirty="0" smtClean="0"/>
              <a:t> </a:t>
            </a:r>
            <a:r>
              <a:rPr lang="en-US" b="1" i="1" dirty="0" err="1"/>
              <a:t>f</a:t>
            </a:r>
            <a:r>
              <a:rPr lang="en-US" b="1" dirty="0" err="1">
                <a:sym typeface="Symbol"/>
              </a:rPr>
              <a:t></a:t>
            </a:r>
            <a:r>
              <a:rPr lang="en-US" b="1" i="1" baseline="-25000" dirty="0" err="1"/>
              <a:t>wt</a:t>
            </a:r>
            <a:r>
              <a:rPr lang="en-US" b="1" dirty="0"/>
              <a:t> </a:t>
            </a:r>
            <a:r>
              <a:rPr lang="en-US" b="1" i="1" dirty="0" smtClean="0"/>
              <a:t>x</a:t>
            </a:r>
            <a:r>
              <a:rPr lang="en-US" b="1" dirty="0" smtClean="0">
                <a:sym typeface="Symbol"/>
              </a:rPr>
              <a:t></a:t>
            </a:r>
            <a:endParaRPr lang="nl-NL" b="1" dirty="0"/>
          </a:p>
          <a:p>
            <a:pPr algn="ctr">
              <a:buNone/>
            </a:pPr>
            <a:r>
              <a:rPr lang="en-US" b="1" dirty="0" smtClean="0">
                <a:sym typeface="Symbol"/>
              </a:rPr>
              <a:t></a:t>
            </a:r>
            <a:endParaRPr lang="nl-NL" b="1" dirty="0"/>
          </a:p>
          <a:p>
            <a:pPr algn="ctr">
              <a:buNone/>
            </a:pPr>
            <a:r>
              <a:rPr lang="en-US" b="1" dirty="0" smtClean="0">
                <a:sym typeface="Symbol"/>
              </a:rPr>
              <a:t></a:t>
            </a:r>
            <a:r>
              <a:rPr lang="en-US" b="1" baseline="30000" dirty="0" smtClean="0">
                <a:solidFill>
                  <a:srgbClr val="FF0000"/>
                </a:solidFill>
                <a:sym typeface="Symbol"/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non</a:t>
            </a:r>
            <a:r>
              <a:rPr lang="en-US" b="1" dirty="0" smtClean="0"/>
              <a:t> </a:t>
            </a:r>
            <a:r>
              <a:rPr lang="en-GB" b="1" i="1" dirty="0"/>
              <a:t>f</a:t>
            </a:r>
            <a:r>
              <a:rPr lang="en-US" b="1" dirty="0">
                <a:sym typeface="Symbol"/>
              </a:rPr>
              <a:t></a:t>
            </a:r>
            <a:r>
              <a:rPr lang="en-GB" b="1" i="1" baseline="-25000" dirty="0"/>
              <a:t>wt </a:t>
            </a:r>
            <a:r>
              <a:rPr lang="en-GB" b="1" i="1" dirty="0" smtClean="0"/>
              <a:t>x</a:t>
            </a:r>
            <a:r>
              <a:rPr lang="en-US" b="1" dirty="0" smtClean="0">
                <a:sym typeface="Symbol"/>
              </a:rPr>
              <a:t></a:t>
            </a:r>
            <a:endParaRPr lang="nl-NL" b="1" dirty="0"/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odal modifier</a:t>
            </a:r>
            <a:endParaRPr lang="nl-NL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GB" sz="4200" dirty="0"/>
              <a:t>DEFINITION </a:t>
            </a:r>
            <a:r>
              <a:rPr lang="en-GB" sz="4200" dirty="0" smtClean="0"/>
              <a:t>4 </a:t>
            </a:r>
            <a:r>
              <a:rPr lang="en-GB" sz="4200" dirty="0"/>
              <a:t>(</a:t>
            </a:r>
            <a:r>
              <a:rPr lang="en-GB" sz="4200" i="1" dirty="0">
                <a:solidFill>
                  <a:srgbClr val="996633"/>
                </a:solidFill>
              </a:rPr>
              <a:t>modal property modifier</a:t>
            </a:r>
            <a:r>
              <a:rPr lang="en-GB" sz="4200" dirty="0"/>
              <a:t>). </a:t>
            </a:r>
            <a:endParaRPr lang="en-GB" sz="4200" dirty="0" smtClean="0"/>
          </a:p>
          <a:p>
            <a:pPr>
              <a:buNone/>
            </a:pPr>
            <a:r>
              <a:rPr lang="en-GB" sz="4200" dirty="0" smtClean="0"/>
              <a:t>Let </a:t>
            </a:r>
            <a:r>
              <a:rPr lang="en-GB" sz="4200" i="1" dirty="0"/>
              <a:t>M</a:t>
            </a:r>
            <a:r>
              <a:rPr lang="en-GB" sz="4200" dirty="0"/>
              <a:t>/</a:t>
            </a:r>
            <a:r>
              <a:rPr lang="en-US" sz="4200" dirty="0"/>
              <a:t>(</a:t>
            </a:r>
            <a:r>
              <a:rPr lang="en-US" sz="4200" dirty="0">
                <a:sym typeface="Symbol"/>
              </a:rPr>
              <a:t></a:t>
            </a:r>
            <a:r>
              <a:rPr lang="en-US" sz="4200" dirty="0"/>
              <a:t>); let </a:t>
            </a:r>
            <a:r>
              <a:rPr lang="en-GB" sz="4200" i="1" dirty="0"/>
              <a:t>g</a:t>
            </a:r>
            <a:r>
              <a:rPr lang="en-GB" sz="4200" i="1" baseline="-25000" dirty="0"/>
              <a:t>m</a:t>
            </a:r>
            <a:r>
              <a:rPr lang="en-GB" sz="4200" i="1" dirty="0"/>
              <a:t> </a:t>
            </a:r>
            <a:r>
              <a:rPr lang="en-GB" sz="4200" dirty="0"/>
              <a:t>range over </a:t>
            </a:r>
            <a:r>
              <a:rPr lang="en-US" sz="4200" dirty="0"/>
              <a:t>((</a:t>
            </a:r>
            <a:r>
              <a:rPr lang="en-US" sz="4200" dirty="0">
                <a:sym typeface="Symbol"/>
              </a:rPr>
              <a:t></a:t>
            </a:r>
            <a:r>
              <a:rPr lang="en-US" sz="4200" dirty="0"/>
              <a:t>)); let </a:t>
            </a:r>
            <a:r>
              <a:rPr lang="en-US" sz="4200" i="1" dirty="0"/>
              <a:t>x</a:t>
            </a:r>
            <a:r>
              <a:rPr lang="en-US" sz="4200" dirty="0"/>
              <a:t> range over </a:t>
            </a:r>
            <a:r>
              <a:rPr lang="en-GB" sz="4200" dirty="0">
                <a:sym typeface="Symbol"/>
              </a:rPr>
              <a:t></a:t>
            </a:r>
            <a:r>
              <a:rPr lang="en-US" sz="4200" dirty="0"/>
              <a:t>; let </a:t>
            </a:r>
            <a:r>
              <a:rPr lang="en-US" sz="4200" i="1" dirty="0"/>
              <a:t>F</a:t>
            </a:r>
            <a:r>
              <a:rPr lang="en-US" sz="4200" dirty="0"/>
              <a:t>/</a:t>
            </a:r>
            <a:r>
              <a:rPr lang="en-US" sz="4200" dirty="0">
                <a:sym typeface="Symbol"/>
              </a:rPr>
              <a:t></a:t>
            </a:r>
            <a:r>
              <a:rPr lang="en-US" sz="4200" dirty="0"/>
              <a:t>; let </a:t>
            </a:r>
            <a:r>
              <a:rPr lang="en-US" sz="4200" dirty="0">
                <a:sym typeface="Symbol"/>
              </a:rPr>
              <a:t></a:t>
            </a:r>
            <a:r>
              <a:rPr lang="en-US" sz="4200" dirty="0"/>
              <a:t>/(</a:t>
            </a:r>
            <a:r>
              <a:rPr lang="en-US" sz="4200" dirty="0">
                <a:sym typeface="Symbol"/>
              </a:rPr>
              <a:t></a:t>
            </a:r>
            <a:r>
              <a:rPr lang="en-US" sz="4200" dirty="0"/>
              <a:t>((</a:t>
            </a:r>
            <a:r>
              <a:rPr lang="en-US" sz="4200" dirty="0">
                <a:sym typeface="Symbol"/>
              </a:rPr>
              <a:t></a:t>
            </a:r>
            <a:r>
              <a:rPr lang="en-US" sz="4200" dirty="0"/>
              <a:t>) (</a:t>
            </a:r>
            <a:r>
              <a:rPr lang="en-US" sz="4200" dirty="0">
                <a:sym typeface="Symbol"/>
              </a:rPr>
              <a:t></a:t>
            </a:r>
            <a:r>
              <a:rPr lang="en-US" sz="4200" dirty="0"/>
              <a:t>(</a:t>
            </a:r>
            <a:r>
              <a:rPr lang="en-US" sz="4200" dirty="0">
                <a:sym typeface="Symbol"/>
              </a:rPr>
              <a:t></a:t>
            </a:r>
            <a:r>
              <a:rPr lang="en-US" sz="4200" dirty="0" smtClean="0"/>
              <a:t>))));</a:t>
            </a:r>
          </a:p>
          <a:p>
            <a:pPr>
              <a:buNone/>
            </a:pPr>
            <a:r>
              <a:rPr lang="en-US" sz="4200" dirty="0" smtClean="0"/>
              <a:t>let </a:t>
            </a:r>
            <a:r>
              <a:rPr lang="en-US" sz="4200" dirty="0">
                <a:sym typeface="Symbol"/>
              </a:rPr>
              <a:t></a:t>
            </a:r>
            <a:r>
              <a:rPr lang="en-US" sz="4200" baseline="30000" dirty="0">
                <a:sym typeface="Symbol"/>
              </a:rPr>
              <a:t></a:t>
            </a:r>
            <a:r>
              <a:rPr lang="en-US" sz="4200" dirty="0"/>
              <a:t>/(</a:t>
            </a:r>
            <a:r>
              <a:rPr lang="en-US" sz="4200" dirty="0">
                <a:sym typeface="Symbol"/>
              </a:rPr>
              <a:t></a:t>
            </a:r>
            <a:r>
              <a:rPr lang="en-US" sz="4200" dirty="0"/>
              <a:t>(</a:t>
            </a:r>
            <a:r>
              <a:rPr lang="en-US" sz="4200" dirty="0">
                <a:sym typeface="Symbol"/>
              </a:rPr>
              <a:t></a:t>
            </a:r>
            <a:r>
              <a:rPr lang="en-US" sz="4200" dirty="0"/>
              <a:t>)) and </a:t>
            </a:r>
            <a:r>
              <a:rPr lang="en-US" sz="4200" dirty="0">
                <a:sym typeface="Symbol"/>
              </a:rPr>
              <a:t></a:t>
            </a:r>
            <a:r>
              <a:rPr lang="en-US" sz="4200" baseline="30000" dirty="0">
                <a:sym typeface="Symbol"/>
              </a:rPr>
              <a:t></a:t>
            </a:r>
            <a:r>
              <a:rPr lang="en-US" sz="4200" dirty="0"/>
              <a:t>/(</a:t>
            </a:r>
            <a:r>
              <a:rPr lang="en-US" sz="4200" dirty="0">
                <a:sym typeface="Symbol"/>
              </a:rPr>
              <a:t></a:t>
            </a:r>
            <a:r>
              <a:rPr lang="en-US" sz="4200" dirty="0"/>
              <a:t>(</a:t>
            </a:r>
            <a:r>
              <a:rPr lang="en-US" sz="4200" dirty="0">
                <a:sym typeface="Symbol"/>
              </a:rPr>
              <a:t></a:t>
            </a:r>
            <a:r>
              <a:rPr lang="en-US" sz="4200" dirty="0"/>
              <a:t>)). </a:t>
            </a:r>
            <a:r>
              <a:rPr lang="en-GB" sz="4200" dirty="0"/>
              <a:t>Then:</a:t>
            </a:r>
            <a:endParaRPr lang="nl-NL" sz="4200" dirty="0"/>
          </a:p>
          <a:p>
            <a:pPr algn="ctr">
              <a:buNone/>
            </a:pPr>
            <a:r>
              <a:rPr lang="en-GB" sz="4200" b="1" i="1" spc="100" dirty="0">
                <a:solidFill>
                  <a:srgbClr val="996633"/>
                </a:solidFill>
              </a:rPr>
              <a:t>M is modal </a:t>
            </a:r>
            <a:r>
              <a:rPr lang="en-US" sz="4200" b="1" i="1" spc="100" dirty="0" err="1">
                <a:solidFill>
                  <a:srgbClr val="996633"/>
                </a:solidFill>
              </a:rPr>
              <a:t>w.r.t</a:t>
            </a:r>
            <a:r>
              <a:rPr lang="en-US" sz="4200" b="1" i="1" spc="100" dirty="0">
                <a:solidFill>
                  <a:srgbClr val="996633"/>
                </a:solidFill>
              </a:rPr>
              <a:t>. F</a:t>
            </a:r>
            <a:r>
              <a:rPr lang="en-US" sz="4200" b="1" spc="100" dirty="0">
                <a:solidFill>
                  <a:srgbClr val="996633"/>
                </a:solidFill>
              </a:rPr>
              <a:t> iff </a:t>
            </a:r>
            <a:endParaRPr lang="en-US" sz="4200" b="1" spc="100" dirty="0" smtClean="0">
              <a:solidFill>
                <a:srgbClr val="996633"/>
              </a:solidFill>
            </a:endParaRPr>
          </a:p>
          <a:p>
            <a:pPr algn="ctr">
              <a:buNone/>
            </a:pPr>
            <a:r>
              <a:rPr lang="en-US" sz="4200" b="1" i="1" spc="100" dirty="0" smtClean="0">
                <a:solidFill>
                  <a:srgbClr val="996633"/>
                </a:solidFill>
              </a:rPr>
              <a:t>M 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 </a:t>
            </a:r>
            <a:r>
              <a:rPr lang="en-US" sz="4200" b="1" i="1" spc="100" dirty="0">
                <a:solidFill>
                  <a:srgbClr val="996633"/>
                </a:solidFill>
              </a:rPr>
              <a:t>g</a:t>
            </a:r>
            <a:r>
              <a:rPr lang="en-GB" sz="4200" b="1" i="1" spc="100" baseline="-25000" dirty="0">
                <a:solidFill>
                  <a:srgbClr val="996633"/>
                </a:solidFill>
              </a:rPr>
              <a:t>m</a:t>
            </a:r>
            <a:r>
              <a:rPr lang="en-GB" sz="4200" b="1" spc="100" dirty="0">
                <a:solidFill>
                  <a:srgbClr val="996633"/>
                </a:solidFill>
              </a:rPr>
              <a:t> 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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en-US" sz="4200" b="1" i="1" spc="100" dirty="0" smtClean="0">
                <a:solidFill>
                  <a:srgbClr val="996633"/>
                </a:solidFill>
              </a:rPr>
              <a:t>Req</a:t>
            </a:r>
            <a:r>
              <a:rPr lang="en-US" sz="4200" b="1" spc="100" dirty="0" smtClean="0">
                <a:solidFill>
                  <a:srgbClr val="996633"/>
                </a:solidFill>
              </a:rPr>
              <a:t> </a:t>
            </a:r>
            <a:r>
              <a:rPr lang="en-US" sz="4200" b="1" spc="100" dirty="0">
                <a:solidFill>
                  <a:srgbClr val="996633"/>
                </a:solidFill>
                <a:sym typeface="Symbol"/>
              </a:rPr>
              <a:t></a:t>
            </a:r>
            <a:r>
              <a:rPr lang="en-US" sz="4200" b="1" i="1" spc="100" dirty="0" err="1">
                <a:solidFill>
                  <a:srgbClr val="996633"/>
                </a:solidFill>
              </a:rPr>
              <a:t>w</a:t>
            </a:r>
            <a:r>
              <a:rPr lang="en-US" sz="4200" b="1" spc="100" dirty="0" err="1">
                <a:solidFill>
                  <a:srgbClr val="996633"/>
                </a:solidFill>
                <a:sym typeface="Symbol"/>
              </a:rPr>
              <a:t></a:t>
            </a:r>
            <a:r>
              <a:rPr lang="en-US" sz="4200" b="1" i="1" spc="100" dirty="0" err="1">
                <a:solidFill>
                  <a:srgbClr val="996633"/>
                </a:solidFill>
              </a:rPr>
              <a:t>t</a:t>
            </a:r>
            <a:r>
              <a:rPr lang="en-US" sz="4200" b="1" spc="100" dirty="0">
                <a:solidFill>
                  <a:srgbClr val="996633"/>
                </a:solidFill>
              </a:rPr>
              <a:t> </a:t>
            </a:r>
            <a:r>
              <a:rPr lang="en-US" sz="4200" b="1" spc="100" dirty="0">
                <a:solidFill>
                  <a:srgbClr val="996633"/>
                </a:solidFill>
                <a:sym typeface="Symbol"/>
              </a:rPr>
              <a:t></a:t>
            </a:r>
            <a:r>
              <a:rPr lang="en-US" sz="4200" b="1" i="1" spc="100" dirty="0">
                <a:solidFill>
                  <a:srgbClr val="996633"/>
                </a:solidFill>
              </a:rPr>
              <a:t>x</a:t>
            </a:r>
            <a:r>
              <a:rPr lang="en-US" sz="4200" b="1" spc="100" dirty="0">
                <a:solidFill>
                  <a:srgbClr val="996633"/>
                </a:solidFill>
              </a:rPr>
              <a:t> 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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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</a:t>
            </a:r>
            <a:r>
              <a:rPr lang="en-US" sz="4200" b="1" i="1" spc="100" dirty="0">
                <a:solidFill>
                  <a:srgbClr val="996633"/>
                </a:solidFill>
              </a:rPr>
              <a:t>w</a:t>
            </a:r>
            <a:r>
              <a:rPr lang="en-US" sz="4200" b="1" spc="100" dirty="0">
                <a:solidFill>
                  <a:srgbClr val="996633"/>
                </a:solidFill>
              </a:rPr>
              <a:t>´</a:t>
            </a:r>
            <a:r>
              <a:rPr lang="en-US" sz="4200" b="1" i="1" spc="100" dirty="0">
                <a:solidFill>
                  <a:srgbClr val="996633"/>
                </a:solidFill>
              </a:rPr>
              <a:t> 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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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</a:t>
            </a:r>
            <a:r>
              <a:rPr lang="en-US" sz="4200" b="1" i="1" spc="100" dirty="0">
                <a:solidFill>
                  <a:srgbClr val="996633"/>
                </a:solidFill>
              </a:rPr>
              <a:t>t</a:t>
            </a:r>
            <a:r>
              <a:rPr lang="en-US" sz="4200" b="1" spc="100" dirty="0">
                <a:solidFill>
                  <a:srgbClr val="996633"/>
                </a:solidFill>
              </a:rPr>
              <a:t>´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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en-US" sz="4200" b="1" i="1" spc="100" dirty="0" smtClean="0">
                <a:solidFill>
                  <a:srgbClr val="996633"/>
                </a:solidFill>
              </a:rPr>
              <a:t>M</a:t>
            </a:r>
            <a:r>
              <a:rPr lang="en-US" sz="4200" b="1" i="1" spc="100" baseline="-25000" dirty="0" smtClean="0">
                <a:solidFill>
                  <a:srgbClr val="996633"/>
                </a:solidFill>
              </a:rPr>
              <a:t>m 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en-US" sz="4200" b="1" i="1" spc="100" dirty="0" smtClean="0">
                <a:solidFill>
                  <a:srgbClr val="996633"/>
                </a:solidFill>
              </a:rPr>
              <a:t>F</a:t>
            </a:r>
            <a:r>
              <a:rPr lang="en-US" sz="4200" b="1" spc="100" dirty="0">
                <a:solidFill>
                  <a:srgbClr val="996633"/>
                </a:solidFill>
                <a:sym typeface="Symbol"/>
              </a:rPr>
              <a:t></a:t>
            </a:r>
            <a:r>
              <a:rPr lang="en-US" sz="4200" b="1" i="1" spc="100" baseline="-25000" dirty="0">
                <a:solidFill>
                  <a:srgbClr val="996633"/>
                </a:solidFill>
              </a:rPr>
              <a:t>wt</a:t>
            </a:r>
            <a:r>
              <a:rPr lang="en-US" sz="4200" b="1" i="1" spc="100" dirty="0">
                <a:solidFill>
                  <a:srgbClr val="996633"/>
                </a:solidFill>
              </a:rPr>
              <a:t> x</a:t>
            </a:r>
            <a:r>
              <a:rPr lang="en-US" sz="4200" b="1" spc="100" dirty="0">
                <a:solidFill>
                  <a:srgbClr val="996633"/>
                </a:solidFill>
                <a:sym typeface="Symbol"/>
              </a:rPr>
              <a:t></a:t>
            </a:r>
            <a:r>
              <a:rPr lang="en-US" sz="4200" b="1" spc="100" dirty="0">
                <a:solidFill>
                  <a:srgbClr val="996633"/>
                </a:solidFill>
              </a:rPr>
              <a:t> </a:t>
            </a:r>
            <a:r>
              <a:rPr lang="en-US" sz="4200" b="1" spc="100" dirty="0">
                <a:solidFill>
                  <a:srgbClr val="996633"/>
                </a:solidFill>
                <a:sym typeface="Symbol"/>
              </a:rPr>
              <a:t></a:t>
            </a:r>
            <a:endParaRPr lang="nl-NL" sz="4200" b="1" spc="100" dirty="0">
              <a:solidFill>
                <a:srgbClr val="996633"/>
              </a:solidFill>
            </a:endParaRPr>
          </a:p>
          <a:p>
            <a:pPr>
              <a:buNone/>
            </a:pP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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de-DE" sz="4200" b="1" i="1" spc="100" dirty="0" smtClean="0">
                <a:solidFill>
                  <a:srgbClr val="996633"/>
                </a:solidFill>
              </a:rPr>
              <a:t>F</a:t>
            </a:r>
            <a:r>
              <a:rPr lang="de-DE" sz="4200" b="1" i="1" spc="100" baseline="-25000" dirty="0" smtClean="0">
                <a:solidFill>
                  <a:srgbClr val="996633"/>
                </a:solidFill>
              </a:rPr>
              <a:t>w’t</a:t>
            </a:r>
            <a:r>
              <a:rPr lang="de-DE" sz="4200" b="1" i="1" spc="100" baseline="-25000" dirty="0">
                <a:solidFill>
                  <a:srgbClr val="996633"/>
                </a:solidFill>
              </a:rPr>
              <a:t>’</a:t>
            </a:r>
            <a:r>
              <a:rPr lang="de-DE" sz="4200" b="1" i="1" spc="100" dirty="0">
                <a:solidFill>
                  <a:srgbClr val="996633"/>
                </a:solidFill>
              </a:rPr>
              <a:t> x</a:t>
            </a:r>
            <a:r>
              <a:rPr lang="en-US" sz="4200" b="1" spc="100" dirty="0">
                <a:solidFill>
                  <a:srgbClr val="996633"/>
                </a:solidFill>
                <a:sym typeface="Symbol"/>
              </a:rPr>
              <a:t></a:t>
            </a:r>
            <a:r>
              <a:rPr lang="en-US" sz="4200" b="1" spc="100" dirty="0">
                <a:solidFill>
                  <a:srgbClr val="996633"/>
                </a:solidFill>
              </a:rPr>
              <a:t> </a:t>
            </a:r>
            <a:r>
              <a:rPr lang="en-US" sz="4200" b="1" spc="100" dirty="0">
                <a:solidFill>
                  <a:srgbClr val="996633"/>
                </a:solidFill>
                <a:sym typeface="Symbol"/>
              </a:rPr>
              <a:t></a:t>
            </a:r>
            <a:r>
              <a:rPr lang="en-US" sz="4200" b="1" spc="100" dirty="0">
                <a:solidFill>
                  <a:srgbClr val="996633"/>
                </a:solidFill>
              </a:rPr>
              <a:t> 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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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</a:t>
            </a:r>
            <a:r>
              <a:rPr lang="de-DE" sz="4200" b="1" i="1" spc="100" dirty="0">
                <a:solidFill>
                  <a:srgbClr val="996633"/>
                </a:solidFill>
              </a:rPr>
              <a:t>w</a:t>
            </a:r>
            <a:r>
              <a:rPr lang="de-DE" sz="4200" b="1" spc="100" dirty="0">
                <a:solidFill>
                  <a:srgbClr val="996633"/>
                </a:solidFill>
              </a:rPr>
              <a:t>´´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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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</a:t>
            </a:r>
            <a:r>
              <a:rPr lang="de-DE" sz="4200" b="1" i="1" spc="100" dirty="0">
                <a:solidFill>
                  <a:srgbClr val="996633"/>
                </a:solidFill>
              </a:rPr>
              <a:t>t</a:t>
            </a:r>
            <a:r>
              <a:rPr lang="de-DE" sz="4200" b="1" spc="100" dirty="0">
                <a:solidFill>
                  <a:srgbClr val="996633"/>
                </a:solidFill>
              </a:rPr>
              <a:t>´´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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de-DE" sz="4200" b="1" i="1" spc="100" dirty="0" smtClean="0">
                <a:solidFill>
                  <a:srgbClr val="996633"/>
                </a:solidFill>
              </a:rPr>
              <a:t>M</a:t>
            </a:r>
            <a:r>
              <a:rPr lang="de-DE" sz="4200" b="1" i="1" spc="100" baseline="-25000" dirty="0" smtClean="0">
                <a:solidFill>
                  <a:srgbClr val="996633"/>
                </a:solidFill>
              </a:rPr>
              <a:t>m 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de-DE" sz="4200" b="1" i="1" spc="100" dirty="0" smtClean="0">
                <a:solidFill>
                  <a:srgbClr val="996633"/>
                </a:solidFill>
              </a:rPr>
              <a:t>F</a:t>
            </a:r>
            <a:r>
              <a:rPr lang="en-US" sz="4200" b="1" spc="100" dirty="0">
                <a:solidFill>
                  <a:srgbClr val="996633"/>
                </a:solidFill>
                <a:sym typeface="Symbol"/>
              </a:rPr>
              <a:t></a:t>
            </a:r>
            <a:r>
              <a:rPr lang="de-DE" sz="4200" b="1" i="1" spc="100" baseline="-25000" dirty="0">
                <a:solidFill>
                  <a:srgbClr val="996633"/>
                </a:solidFill>
              </a:rPr>
              <a:t>wt</a:t>
            </a:r>
            <a:r>
              <a:rPr lang="de-DE" sz="4200" b="1" i="1" spc="100" dirty="0">
                <a:solidFill>
                  <a:srgbClr val="996633"/>
                </a:solidFill>
              </a:rPr>
              <a:t> x</a:t>
            </a:r>
            <a:r>
              <a:rPr lang="en-US" sz="4200" b="1" spc="100" dirty="0">
                <a:solidFill>
                  <a:srgbClr val="996633"/>
                </a:solidFill>
                <a:sym typeface="Symbol"/>
              </a:rPr>
              <a:t></a:t>
            </a:r>
            <a:r>
              <a:rPr lang="en-US" sz="4200" b="1" spc="100" dirty="0">
                <a:solidFill>
                  <a:srgbClr val="996633"/>
                </a:solidFill>
              </a:rPr>
              <a:t> </a:t>
            </a:r>
            <a:r>
              <a:rPr lang="en-US" sz="4200" b="1" spc="100" dirty="0">
                <a:solidFill>
                  <a:srgbClr val="996633"/>
                </a:solidFill>
                <a:sym typeface="Symbol"/>
              </a:rPr>
              <a:t></a:t>
            </a:r>
            <a:r>
              <a:rPr lang="en-US" sz="4200" b="1" spc="100" dirty="0">
                <a:solidFill>
                  <a:srgbClr val="996633"/>
                </a:solidFill>
              </a:rPr>
              <a:t> 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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de-DE" sz="4200" b="1" i="1" spc="100" dirty="0" smtClean="0">
                <a:solidFill>
                  <a:srgbClr val="996633"/>
                </a:solidFill>
              </a:rPr>
              <a:t>non 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de-DE" sz="4200" b="1" i="1" spc="100" dirty="0" smtClean="0">
                <a:solidFill>
                  <a:srgbClr val="996633"/>
                </a:solidFill>
              </a:rPr>
              <a:t>F</a:t>
            </a:r>
            <a:r>
              <a:rPr lang="en-US" sz="4200" b="1" spc="100" dirty="0">
                <a:solidFill>
                  <a:srgbClr val="996633"/>
                </a:solidFill>
                <a:sym typeface="Symbol"/>
              </a:rPr>
              <a:t></a:t>
            </a:r>
            <a:r>
              <a:rPr lang="de-DE" sz="4200" b="1" i="1" spc="100" baseline="-25000" dirty="0">
                <a:solidFill>
                  <a:srgbClr val="996633"/>
                </a:solidFill>
              </a:rPr>
              <a:t>w´´t´´</a:t>
            </a:r>
            <a:r>
              <a:rPr lang="de-DE" sz="4200" b="1" i="1" spc="100" dirty="0">
                <a:solidFill>
                  <a:srgbClr val="996633"/>
                </a:solidFill>
              </a:rPr>
              <a:t> x</a:t>
            </a:r>
            <a:r>
              <a:rPr lang="en-US" sz="4200" b="1" spc="100" dirty="0">
                <a:solidFill>
                  <a:srgbClr val="996633"/>
                </a:solidFill>
                <a:sym typeface="Symbol"/>
              </a:rPr>
              <a:t></a:t>
            </a:r>
            <a:r>
              <a:rPr lang="en-US" sz="4200" b="1" spc="100" dirty="0">
                <a:solidFill>
                  <a:srgbClr val="996633"/>
                </a:solidFill>
              </a:rPr>
              <a:t> </a:t>
            </a:r>
            <a:r>
              <a:rPr lang="en-US" sz="4200" b="1" spc="100" dirty="0">
                <a:solidFill>
                  <a:srgbClr val="996633"/>
                </a:solidFill>
                <a:sym typeface="Symbol"/>
              </a:rPr>
              <a:t></a:t>
            </a:r>
            <a:r>
              <a:rPr lang="de-DE" sz="4200" b="1" i="1" spc="100" dirty="0">
                <a:solidFill>
                  <a:srgbClr val="996633"/>
                </a:solidFill>
              </a:rPr>
              <a:t>g</a:t>
            </a:r>
            <a:r>
              <a:rPr lang="de-DE" sz="4200" b="1" i="1" spc="100" baseline="-25000" dirty="0">
                <a:solidFill>
                  <a:srgbClr val="996633"/>
                </a:solidFill>
              </a:rPr>
              <a:t>m 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de-DE" sz="4200" b="1" i="1" spc="100" dirty="0" smtClean="0">
                <a:solidFill>
                  <a:srgbClr val="996633"/>
                </a:solidFill>
              </a:rPr>
              <a:t>F</a:t>
            </a:r>
            <a:r>
              <a:rPr lang="en-US" sz="4200" b="1" spc="100" dirty="0">
                <a:solidFill>
                  <a:srgbClr val="996633"/>
                </a:solidFill>
                <a:sym typeface="Symbol"/>
              </a:rPr>
              <a:t></a:t>
            </a:r>
            <a:r>
              <a:rPr lang="de-DE" sz="4200" spc="100" dirty="0">
                <a:solidFill>
                  <a:srgbClr val="996633"/>
                </a:solidFill>
              </a:rPr>
              <a:t>. </a:t>
            </a:r>
            <a:r>
              <a:rPr lang="de-DE" sz="4200" spc="100" dirty="0" smtClean="0">
                <a:solidFill>
                  <a:srgbClr val="996633"/>
                </a:solidFill>
              </a:rPr>
              <a:t> </a:t>
            </a:r>
            <a:r>
              <a:rPr lang="en-GB" sz="4200" dirty="0" smtClean="0">
                <a:sym typeface="Webdings"/>
              </a:rPr>
              <a:t></a:t>
            </a:r>
            <a:endParaRPr lang="nl-NL" sz="4200" dirty="0"/>
          </a:p>
          <a:p>
            <a:pPr>
              <a:buNone/>
            </a:pPr>
            <a:endParaRPr lang="nl-NL" sz="4200" dirty="0"/>
          </a:p>
          <a:p>
            <a:pPr>
              <a:buNone/>
            </a:pPr>
            <a:r>
              <a:rPr lang="en-US" sz="4200" dirty="0"/>
              <a:t>From Def. </a:t>
            </a:r>
            <a:r>
              <a:rPr lang="en-US" sz="4200" dirty="0" smtClean="0"/>
              <a:t>4 </a:t>
            </a:r>
            <a:r>
              <a:rPr lang="en-US" sz="4200" dirty="0"/>
              <a:t>we obtain the following </a:t>
            </a:r>
            <a:r>
              <a:rPr lang="en-US" sz="4200" i="1" dirty="0">
                <a:solidFill>
                  <a:srgbClr val="996633"/>
                </a:solidFill>
              </a:rPr>
              <a:t>conditional elimination rule</a:t>
            </a:r>
            <a:r>
              <a:rPr lang="en-US" sz="4200" dirty="0"/>
              <a:t> for </a:t>
            </a:r>
            <a:r>
              <a:rPr lang="en-US" sz="4200" i="1" dirty="0"/>
              <a:t>M</a:t>
            </a:r>
            <a:r>
              <a:rPr lang="en-US" sz="4200" i="1" baseline="-25000" dirty="0"/>
              <a:t>m</a:t>
            </a:r>
            <a:r>
              <a:rPr lang="en-US" sz="4200" dirty="0"/>
              <a:t>:</a:t>
            </a:r>
            <a:endParaRPr lang="nl-NL" sz="4200" dirty="0"/>
          </a:p>
          <a:p>
            <a:pPr>
              <a:buNone/>
            </a:pPr>
            <a:endParaRPr lang="nl-NL" sz="4200" dirty="0"/>
          </a:p>
          <a:p>
            <a:pPr algn="ctr">
              <a:buNone/>
            </a:pP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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en-US" sz="4200" b="1" i="1" spc="100" dirty="0" smtClean="0">
                <a:solidFill>
                  <a:srgbClr val="996633"/>
                </a:solidFill>
              </a:rPr>
              <a:t>M</a:t>
            </a:r>
            <a:r>
              <a:rPr lang="en-US" sz="4200" b="1" i="1" spc="100" baseline="-25000" dirty="0" smtClean="0">
                <a:solidFill>
                  <a:srgbClr val="996633"/>
                </a:solidFill>
              </a:rPr>
              <a:t>m</a:t>
            </a:r>
            <a:r>
              <a:rPr lang="en-US" sz="4200" b="1" i="1" spc="100" dirty="0" smtClean="0">
                <a:solidFill>
                  <a:srgbClr val="996633"/>
                </a:solidFill>
              </a:rPr>
              <a:t> </a:t>
            </a:r>
            <a:r>
              <a:rPr lang="en-US" sz="4200" b="1" i="1" spc="100" dirty="0" err="1">
                <a:solidFill>
                  <a:srgbClr val="996633"/>
                </a:solidFill>
              </a:rPr>
              <a:t>f</a:t>
            </a:r>
            <a:r>
              <a:rPr lang="en-US" sz="4200" b="1" spc="100" dirty="0" err="1">
                <a:solidFill>
                  <a:srgbClr val="996633"/>
                </a:solidFill>
                <a:sym typeface="Symbol"/>
              </a:rPr>
              <a:t></a:t>
            </a:r>
            <a:r>
              <a:rPr lang="en-US" sz="4200" b="1" i="1" spc="100" baseline="-25000" dirty="0" err="1">
                <a:solidFill>
                  <a:srgbClr val="996633"/>
                </a:solidFill>
              </a:rPr>
              <a:t>wt</a:t>
            </a:r>
            <a:r>
              <a:rPr lang="en-US" sz="4200" b="1" spc="100" dirty="0">
                <a:solidFill>
                  <a:srgbClr val="996633"/>
                </a:solidFill>
              </a:rPr>
              <a:t> 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en-US" sz="4200" b="1" i="1" spc="100" dirty="0" smtClean="0">
                <a:solidFill>
                  <a:srgbClr val="996633"/>
                </a:solidFill>
              </a:rPr>
              <a:t>a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</a:t>
            </a:r>
            <a:endParaRPr lang="nl-NL" sz="4200" b="1" spc="100" dirty="0">
              <a:solidFill>
                <a:srgbClr val="996633"/>
              </a:solidFill>
            </a:endParaRPr>
          </a:p>
          <a:p>
            <a:pPr algn="ctr">
              <a:buNone/>
            </a:pPr>
            <a:r>
              <a:rPr lang="en-US" sz="4200" spc="100" dirty="0" smtClean="0">
                <a:solidFill>
                  <a:srgbClr val="996633"/>
                </a:solidFill>
                <a:sym typeface="Symbol"/>
              </a:rPr>
              <a:t></a:t>
            </a:r>
          </a:p>
          <a:p>
            <a:pPr algn="ctr">
              <a:buNone/>
            </a:pP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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</a:t>
            </a:r>
            <a:r>
              <a:rPr lang="en-US" sz="4200" b="1" i="1" spc="100" dirty="0">
                <a:solidFill>
                  <a:srgbClr val="996633"/>
                </a:solidFill>
              </a:rPr>
              <a:t>w</a:t>
            </a:r>
            <a:r>
              <a:rPr lang="en-US" sz="4200" b="1" spc="100" dirty="0">
                <a:solidFill>
                  <a:srgbClr val="996633"/>
                </a:solidFill>
              </a:rPr>
              <a:t>’ 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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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</a:t>
            </a:r>
            <a:r>
              <a:rPr lang="en-US" sz="4200" b="1" i="1" spc="100" dirty="0">
                <a:solidFill>
                  <a:srgbClr val="996633"/>
                </a:solidFill>
              </a:rPr>
              <a:t>t</a:t>
            </a:r>
            <a:r>
              <a:rPr lang="en-US" sz="4200" b="1" spc="100" dirty="0">
                <a:solidFill>
                  <a:srgbClr val="996633"/>
                </a:solidFill>
              </a:rPr>
              <a:t>’ 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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en-US" sz="4200" b="1" i="1" spc="100" dirty="0" smtClean="0">
                <a:solidFill>
                  <a:srgbClr val="996633"/>
                </a:solidFill>
              </a:rPr>
              <a:t>M</a:t>
            </a:r>
            <a:r>
              <a:rPr lang="en-US" sz="4200" b="1" i="1" spc="100" baseline="-25000" dirty="0" smtClean="0">
                <a:solidFill>
                  <a:srgbClr val="996633"/>
                </a:solidFill>
              </a:rPr>
              <a:t>m</a:t>
            </a:r>
            <a:r>
              <a:rPr lang="en-US" sz="4200" b="1" i="1" spc="100" dirty="0" smtClean="0">
                <a:solidFill>
                  <a:srgbClr val="996633"/>
                </a:solidFill>
              </a:rPr>
              <a:t> </a:t>
            </a:r>
            <a:r>
              <a:rPr lang="en-US" sz="4200" b="1" i="1" spc="100" dirty="0" err="1">
                <a:solidFill>
                  <a:srgbClr val="996633"/>
                </a:solidFill>
              </a:rPr>
              <a:t>f</a:t>
            </a:r>
            <a:r>
              <a:rPr lang="en-US" sz="4200" b="1" spc="100" dirty="0" err="1">
                <a:solidFill>
                  <a:srgbClr val="996633"/>
                </a:solidFill>
                <a:sym typeface="Symbol"/>
              </a:rPr>
              <a:t></a:t>
            </a:r>
            <a:r>
              <a:rPr lang="en-US" sz="4200" b="1" i="1" spc="100" baseline="-25000" dirty="0" err="1">
                <a:solidFill>
                  <a:srgbClr val="996633"/>
                </a:solidFill>
              </a:rPr>
              <a:t>wt</a:t>
            </a:r>
            <a:r>
              <a:rPr lang="en-US" sz="4200" b="1" i="1" spc="100" dirty="0">
                <a:solidFill>
                  <a:srgbClr val="996633"/>
                </a:solidFill>
              </a:rPr>
              <a:t> 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en-US" sz="4200" b="1" i="1" spc="100" dirty="0" smtClean="0">
                <a:solidFill>
                  <a:srgbClr val="996633"/>
                </a:solidFill>
              </a:rPr>
              <a:t>a</a:t>
            </a:r>
            <a:r>
              <a:rPr lang="en-US" sz="4200" b="1" spc="100" dirty="0">
                <a:solidFill>
                  <a:srgbClr val="996633"/>
                </a:solidFill>
                <a:sym typeface="Symbol"/>
              </a:rPr>
              <a:t></a:t>
            </a:r>
            <a:r>
              <a:rPr lang="en-US" sz="4200" b="1" spc="100" dirty="0">
                <a:solidFill>
                  <a:srgbClr val="996633"/>
                </a:solidFill>
              </a:rPr>
              <a:t> </a:t>
            </a:r>
            <a:r>
              <a:rPr lang="en-US" sz="4200" b="1" spc="100" dirty="0">
                <a:solidFill>
                  <a:srgbClr val="996633"/>
                </a:solidFill>
                <a:sym typeface="Symbol"/>
              </a:rPr>
              <a:t></a:t>
            </a:r>
            <a:r>
              <a:rPr lang="en-US" sz="4200" b="1" spc="100" dirty="0">
                <a:solidFill>
                  <a:srgbClr val="996633"/>
                </a:solidFill>
              </a:rPr>
              <a:t> </a:t>
            </a:r>
            <a:r>
              <a:rPr lang="en-US" sz="4200" b="1" spc="100" dirty="0">
                <a:solidFill>
                  <a:srgbClr val="996633"/>
                </a:solidFill>
                <a:sym typeface="Symbol"/>
              </a:rPr>
              <a:t></a:t>
            </a:r>
            <a:r>
              <a:rPr lang="en-US" sz="4200" b="1" i="1" spc="100" dirty="0" err="1">
                <a:solidFill>
                  <a:srgbClr val="996633"/>
                </a:solidFill>
              </a:rPr>
              <a:t>f</a:t>
            </a:r>
            <a:r>
              <a:rPr lang="en-US" sz="4200" b="1" i="1" spc="100" baseline="-25000" dirty="0" err="1">
                <a:solidFill>
                  <a:srgbClr val="996633"/>
                </a:solidFill>
              </a:rPr>
              <a:t>w’t</a:t>
            </a:r>
            <a:r>
              <a:rPr lang="en-US" sz="4200" b="1" i="1" spc="100" baseline="-25000" dirty="0">
                <a:solidFill>
                  <a:srgbClr val="996633"/>
                </a:solidFill>
              </a:rPr>
              <a:t>’</a:t>
            </a:r>
            <a:r>
              <a:rPr lang="en-US" sz="4200" b="1" i="1" spc="100" dirty="0">
                <a:solidFill>
                  <a:srgbClr val="996633"/>
                </a:solidFill>
              </a:rPr>
              <a:t> 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en-US" sz="4200" b="1" i="1" spc="100" dirty="0" smtClean="0">
                <a:solidFill>
                  <a:srgbClr val="996633"/>
                </a:solidFill>
              </a:rPr>
              <a:t>a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</a:t>
            </a:r>
            <a:r>
              <a:rPr lang="en-US" sz="4200" b="1" spc="100" dirty="0" smtClean="0">
                <a:solidFill>
                  <a:srgbClr val="996633"/>
                </a:solidFill>
              </a:rPr>
              <a:t> </a:t>
            </a:r>
            <a:r>
              <a:rPr lang="en-US" sz="4200" b="1" spc="100" dirty="0">
                <a:solidFill>
                  <a:srgbClr val="996633"/>
                </a:solidFill>
                <a:sym typeface="Symbol"/>
              </a:rPr>
              <a:t></a:t>
            </a:r>
            <a:r>
              <a:rPr lang="en-US" sz="4200" b="1" spc="100" dirty="0">
                <a:solidFill>
                  <a:srgbClr val="996633"/>
                </a:solidFill>
              </a:rPr>
              <a:t> </a:t>
            </a:r>
            <a:endParaRPr lang="en-US" sz="4200" b="1" spc="100" dirty="0" smtClean="0">
              <a:solidFill>
                <a:srgbClr val="996633"/>
              </a:solidFill>
            </a:endParaRPr>
          </a:p>
          <a:p>
            <a:pPr algn="ctr">
              <a:buNone/>
            </a:pP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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</a:t>
            </a:r>
            <a:r>
              <a:rPr lang="en-US" sz="4200" b="1" i="1" spc="100" dirty="0">
                <a:solidFill>
                  <a:srgbClr val="996633"/>
                </a:solidFill>
              </a:rPr>
              <a:t>w</a:t>
            </a:r>
            <a:r>
              <a:rPr lang="en-US" sz="4200" b="1" spc="100" dirty="0">
                <a:solidFill>
                  <a:srgbClr val="996633"/>
                </a:solidFill>
              </a:rPr>
              <a:t>’’ 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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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</a:t>
            </a:r>
            <a:r>
              <a:rPr lang="en-US" sz="4200" b="1" i="1" spc="100" dirty="0">
                <a:solidFill>
                  <a:srgbClr val="996633"/>
                </a:solidFill>
              </a:rPr>
              <a:t>t’’ 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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en-US" sz="4200" b="1" i="1" spc="100" dirty="0" smtClean="0">
                <a:solidFill>
                  <a:srgbClr val="996633"/>
                </a:solidFill>
              </a:rPr>
              <a:t>M</a:t>
            </a:r>
            <a:r>
              <a:rPr lang="en-US" sz="4200" b="1" i="1" spc="100" baseline="-25000" dirty="0" smtClean="0">
                <a:solidFill>
                  <a:srgbClr val="996633"/>
                </a:solidFill>
              </a:rPr>
              <a:t>m</a:t>
            </a:r>
            <a:r>
              <a:rPr lang="en-US" sz="4200" b="1" i="1" spc="100" dirty="0" smtClean="0">
                <a:solidFill>
                  <a:srgbClr val="996633"/>
                </a:solidFill>
              </a:rPr>
              <a:t> </a:t>
            </a:r>
            <a:r>
              <a:rPr lang="en-US" sz="4200" b="1" i="1" spc="100" dirty="0" err="1">
                <a:solidFill>
                  <a:srgbClr val="996633"/>
                </a:solidFill>
              </a:rPr>
              <a:t>f</a:t>
            </a:r>
            <a:r>
              <a:rPr lang="en-US" sz="4200" b="1" spc="100" dirty="0" err="1">
                <a:solidFill>
                  <a:srgbClr val="996633"/>
                </a:solidFill>
                <a:sym typeface="Symbol"/>
              </a:rPr>
              <a:t></a:t>
            </a:r>
            <a:r>
              <a:rPr lang="en-US" sz="4200" b="1" i="1" spc="100" baseline="-25000" dirty="0" err="1">
                <a:solidFill>
                  <a:srgbClr val="996633"/>
                </a:solidFill>
              </a:rPr>
              <a:t>wt</a:t>
            </a:r>
            <a:r>
              <a:rPr lang="en-US" sz="4200" b="1" i="1" spc="100" dirty="0">
                <a:solidFill>
                  <a:srgbClr val="996633"/>
                </a:solidFill>
              </a:rPr>
              <a:t> 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en-US" sz="4200" b="1" i="1" spc="100" dirty="0" smtClean="0">
                <a:solidFill>
                  <a:srgbClr val="996633"/>
                </a:solidFill>
              </a:rPr>
              <a:t>a</a:t>
            </a:r>
            <a:r>
              <a:rPr lang="en-US" sz="4200" b="1" spc="100" dirty="0">
                <a:solidFill>
                  <a:srgbClr val="996633"/>
                </a:solidFill>
                <a:sym typeface="Symbol"/>
              </a:rPr>
              <a:t></a:t>
            </a:r>
            <a:r>
              <a:rPr lang="en-US" sz="4200" b="1" spc="100" dirty="0">
                <a:solidFill>
                  <a:srgbClr val="996633"/>
                </a:solidFill>
              </a:rPr>
              <a:t> </a:t>
            </a:r>
            <a:r>
              <a:rPr lang="en-US" sz="4200" b="1" spc="100" dirty="0">
                <a:solidFill>
                  <a:srgbClr val="996633"/>
                </a:solidFill>
                <a:sym typeface="Symbol"/>
              </a:rPr>
              <a:t></a:t>
            </a:r>
            <a:r>
              <a:rPr lang="en-US" sz="4200" b="1" spc="100" dirty="0">
                <a:solidFill>
                  <a:srgbClr val="996633"/>
                </a:solidFill>
              </a:rPr>
              <a:t> 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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en-US" sz="4200" b="1" i="1" spc="100" dirty="0" smtClean="0">
                <a:solidFill>
                  <a:srgbClr val="996633"/>
                </a:solidFill>
              </a:rPr>
              <a:t>non</a:t>
            </a:r>
            <a:r>
              <a:rPr lang="en-US" sz="4200" b="1" spc="100" dirty="0" smtClean="0">
                <a:solidFill>
                  <a:srgbClr val="996633"/>
                </a:solidFill>
              </a:rPr>
              <a:t> </a:t>
            </a:r>
            <a:r>
              <a:rPr lang="en-US" sz="4200" b="1" i="1" spc="100" dirty="0" err="1">
                <a:solidFill>
                  <a:srgbClr val="996633"/>
                </a:solidFill>
              </a:rPr>
              <a:t>f</a:t>
            </a:r>
            <a:r>
              <a:rPr lang="en-US" sz="4200" b="1" spc="100" dirty="0" err="1">
                <a:solidFill>
                  <a:srgbClr val="996633"/>
                </a:solidFill>
                <a:sym typeface="Symbol"/>
              </a:rPr>
              <a:t></a:t>
            </a:r>
            <a:r>
              <a:rPr lang="en-US" sz="4200" b="1" i="1" spc="100" baseline="-25000" dirty="0" err="1">
                <a:solidFill>
                  <a:srgbClr val="996633"/>
                </a:solidFill>
              </a:rPr>
              <a:t>w’’t</a:t>
            </a:r>
            <a:r>
              <a:rPr lang="en-US" sz="4200" b="1" i="1" spc="100" baseline="-25000" dirty="0">
                <a:solidFill>
                  <a:srgbClr val="996633"/>
                </a:solidFill>
              </a:rPr>
              <a:t>’’</a:t>
            </a:r>
            <a:r>
              <a:rPr lang="en-US" sz="4200" b="1" i="1" spc="100" dirty="0">
                <a:solidFill>
                  <a:srgbClr val="996633"/>
                </a:solidFill>
              </a:rPr>
              <a:t> </a:t>
            </a:r>
            <a:r>
              <a:rPr lang="en-US" sz="4200" b="1" spc="100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en-US" sz="4200" b="1" i="1" spc="100" dirty="0" smtClean="0">
                <a:solidFill>
                  <a:srgbClr val="996633"/>
                </a:solidFill>
              </a:rPr>
              <a:t>a</a:t>
            </a:r>
            <a:r>
              <a:rPr lang="en-US" sz="4200" b="1" spc="100" dirty="0" smtClean="0">
                <a:solidFill>
                  <a:srgbClr val="996633"/>
                </a:solidFill>
                <a:sym typeface="Symbol"/>
              </a:rPr>
              <a:t></a:t>
            </a:r>
            <a:endParaRPr lang="nl-NL" sz="4200" b="1" spc="100" dirty="0">
              <a:solidFill>
                <a:srgbClr val="996633"/>
              </a:solidFill>
            </a:endParaRPr>
          </a:p>
          <a:p>
            <a:pPr>
              <a:buNone/>
            </a:pPr>
            <a:endParaRPr lang="nl-NL" sz="4200" dirty="0"/>
          </a:p>
          <a:p>
            <a:pPr>
              <a:buNone/>
            </a:pPr>
            <a:r>
              <a:rPr lang="en-US" sz="4200" dirty="0"/>
              <a:t>Gloss: “From </a:t>
            </a:r>
            <a:r>
              <a:rPr lang="en-US" sz="4200" i="1" dirty="0"/>
              <a:t>a</a:t>
            </a:r>
            <a:r>
              <a:rPr lang="en-US" sz="4200" dirty="0"/>
              <a:t> being an </a:t>
            </a:r>
            <a:r>
              <a:rPr lang="en-US" sz="4200" dirty="0" smtClean="0">
                <a:sym typeface="Symbol"/>
              </a:rPr>
              <a:t></a:t>
            </a:r>
            <a:r>
              <a:rPr lang="en-US" sz="4200" b="1" baseline="30000" dirty="0" smtClean="0">
                <a:sym typeface="Symbol"/>
              </a:rPr>
              <a:t>0</a:t>
            </a:r>
            <a:r>
              <a:rPr lang="en-US" sz="4200" i="1" dirty="0" smtClean="0"/>
              <a:t>M</a:t>
            </a:r>
            <a:r>
              <a:rPr lang="en-US" sz="4200" i="1" baseline="-25000" dirty="0" smtClean="0"/>
              <a:t>m</a:t>
            </a:r>
            <a:r>
              <a:rPr lang="en-US" sz="4200" i="1" dirty="0" smtClean="0"/>
              <a:t> </a:t>
            </a:r>
            <a:r>
              <a:rPr lang="en-US" sz="4200" i="1" dirty="0"/>
              <a:t>f</a:t>
            </a:r>
            <a:r>
              <a:rPr lang="en-US" sz="4200" dirty="0">
                <a:sym typeface="Symbol"/>
              </a:rPr>
              <a:t></a:t>
            </a:r>
            <a:r>
              <a:rPr lang="en-US" sz="4200" dirty="0"/>
              <a:t> at </a:t>
            </a:r>
            <a:r>
              <a:rPr lang="en-US" sz="4200" dirty="0">
                <a:sym typeface="Symbol"/>
              </a:rPr>
              <a:t></a:t>
            </a:r>
            <a:r>
              <a:rPr lang="en-US" sz="4200" i="1" dirty="0"/>
              <a:t>w</a:t>
            </a:r>
            <a:r>
              <a:rPr lang="en-US" sz="4200" dirty="0"/>
              <a:t>, </a:t>
            </a:r>
            <a:r>
              <a:rPr lang="en-US" sz="4200" i="1" dirty="0"/>
              <a:t>t</a:t>
            </a:r>
            <a:r>
              <a:rPr lang="en-US" sz="4200" dirty="0">
                <a:sym typeface="Symbol"/>
              </a:rPr>
              <a:t></a:t>
            </a:r>
            <a:r>
              <a:rPr lang="en-US" sz="4200" dirty="0"/>
              <a:t>, infer that there is a </a:t>
            </a:r>
            <a:r>
              <a:rPr lang="en-US" sz="4200" dirty="0">
                <a:sym typeface="Symbol"/>
              </a:rPr>
              <a:t></a:t>
            </a:r>
            <a:r>
              <a:rPr lang="en-US" sz="4200" i="1" dirty="0"/>
              <a:t>w</a:t>
            </a:r>
            <a:r>
              <a:rPr lang="en-US" sz="4200" dirty="0"/>
              <a:t>´, </a:t>
            </a:r>
            <a:r>
              <a:rPr lang="en-US" sz="4200" i="1" dirty="0"/>
              <a:t>t</a:t>
            </a:r>
            <a:r>
              <a:rPr lang="en-US" sz="4200" dirty="0"/>
              <a:t>´</a:t>
            </a:r>
            <a:r>
              <a:rPr lang="en-US" sz="4200" dirty="0">
                <a:sym typeface="Symbol"/>
              </a:rPr>
              <a:t></a:t>
            </a:r>
            <a:r>
              <a:rPr lang="en-US" sz="4200" dirty="0"/>
              <a:t> such that if </a:t>
            </a:r>
            <a:r>
              <a:rPr lang="en-US" sz="4200" i="1" dirty="0"/>
              <a:t>a</a:t>
            </a:r>
            <a:r>
              <a:rPr lang="en-US" sz="4200" dirty="0"/>
              <a:t> is an </a:t>
            </a:r>
            <a:r>
              <a:rPr lang="en-US" sz="4200" dirty="0" smtClean="0">
                <a:sym typeface="Symbol"/>
              </a:rPr>
              <a:t></a:t>
            </a:r>
            <a:r>
              <a:rPr lang="en-US" sz="4200" b="1" baseline="30000" dirty="0" smtClean="0">
                <a:sym typeface="Symbol"/>
              </a:rPr>
              <a:t>0</a:t>
            </a:r>
            <a:r>
              <a:rPr lang="en-US" sz="4200" i="1" dirty="0" smtClean="0"/>
              <a:t>M</a:t>
            </a:r>
            <a:r>
              <a:rPr lang="en-US" sz="4200" i="1" baseline="-25000" dirty="0" smtClean="0"/>
              <a:t>m</a:t>
            </a:r>
            <a:r>
              <a:rPr lang="en-US" sz="4200" i="1" dirty="0" smtClean="0"/>
              <a:t> </a:t>
            </a:r>
            <a:r>
              <a:rPr lang="en-US" sz="4200" i="1" dirty="0"/>
              <a:t>f</a:t>
            </a:r>
            <a:r>
              <a:rPr lang="en-US" sz="4200" dirty="0">
                <a:sym typeface="Symbol"/>
              </a:rPr>
              <a:t></a:t>
            </a:r>
            <a:r>
              <a:rPr lang="en-US" sz="4200" dirty="0"/>
              <a:t> at </a:t>
            </a:r>
            <a:r>
              <a:rPr lang="en-US" sz="4200" dirty="0">
                <a:sym typeface="Symbol"/>
              </a:rPr>
              <a:t></a:t>
            </a:r>
            <a:r>
              <a:rPr lang="en-US" sz="4200" i="1" dirty="0"/>
              <a:t>w</a:t>
            </a:r>
            <a:r>
              <a:rPr lang="en-US" sz="4200" dirty="0"/>
              <a:t>, </a:t>
            </a:r>
            <a:r>
              <a:rPr lang="en-US" sz="4200" i="1" dirty="0"/>
              <a:t>t</a:t>
            </a:r>
            <a:r>
              <a:rPr lang="en-US" sz="4200" dirty="0">
                <a:sym typeface="Symbol"/>
              </a:rPr>
              <a:t></a:t>
            </a:r>
            <a:r>
              <a:rPr lang="en-US" sz="4200" dirty="0"/>
              <a:t> then </a:t>
            </a:r>
            <a:r>
              <a:rPr lang="en-US" sz="4200" i="1" dirty="0"/>
              <a:t>a</a:t>
            </a:r>
            <a:r>
              <a:rPr lang="en-US" sz="4200" dirty="0"/>
              <a:t> is an </a:t>
            </a:r>
            <a:r>
              <a:rPr lang="en-US" sz="4200" i="1" dirty="0"/>
              <a:t>f</a:t>
            </a:r>
            <a:r>
              <a:rPr lang="en-US" sz="4200" dirty="0"/>
              <a:t> at </a:t>
            </a:r>
            <a:r>
              <a:rPr lang="en-US" sz="4200" dirty="0">
                <a:sym typeface="Symbol"/>
              </a:rPr>
              <a:t></a:t>
            </a:r>
            <a:r>
              <a:rPr lang="en-US" sz="4200" i="1" dirty="0"/>
              <a:t>w</a:t>
            </a:r>
            <a:r>
              <a:rPr lang="en-US" sz="4200" dirty="0"/>
              <a:t>´, </a:t>
            </a:r>
            <a:r>
              <a:rPr lang="en-US" sz="4200" i="1" dirty="0"/>
              <a:t>t</a:t>
            </a:r>
            <a:r>
              <a:rPr lang="en-US" sz="4200" dirty="0"/>
              <a:t>´</a:t>
            </a:r>
            <a:r>
              <a:rPr lang="en-US" sz="4200" dirty="0">
                <a:sym typeface="Symbol"/>
              </a:rPr>
              <a:t></a:t>
            </a:r>
            <a:r>
              <a:rPr lang="en-US" sz="4200" dirty="0"/>
              <a:t> and that there is an alternative </a:t>
            </a:r>
            <a:r>
              <a:rPr lang="en-US" sz="4200" dirty="0">
                <a:sym typeface="Symbol"/>
              </a:rPr>
              <a:t></a:t>
            </a:r>
            <a:r>
              <a:rPr lang="en-US" sz="4200" i="1" dirty="0"/>
              <a:t>w</a:t>
            </a:r>
            <a:r>
              <a:rPr lang="en-US" sz="4200" dirty="0"/>
              <a:t>´´, </a:t>
            </a:r>
            <a:r>
              <a:rPr lang="en-US" sz="4200" i="1" dirty="0"/>
              <a:t>t</a:t>
            </a:r>
            <a:r>
              <a:rPr lang="en-US" sz="4200" dirty="0"/>
              <a:t>´´</a:t>
            </a:r>
            <a:r>
              <a:rPr lang="en-US" sz="4200" dirty="0">
                <a:sym typeface="Symbol"/>
              </a:rPr>
              <a:t></a:t>
            </a:r>
            <a:r>
              <a:rPr lang="en-US" sz="4200" dirty="0"/>
              <a:t> such that if </a:t>
            </a:r>
            <a:r>
              <a:rPr lang="en-US" sz="4200" i="1" dirty="0"/>
              <a:t>a</a:t>
            </a:r>
            <a:r>
              <a:rPr lang="en-US" sz="4200" dirty="0"/>
              <a:t> is an </a:t>
            </a:r>
            <a:r>
              <a:rPr lang="en-US" sz="4200" dirty="0" smtClean="0">
                <a:sym typeface="Symbol"/>
              </a:rPr>
              <a:t></a:t>
            </a:r>
            <a:r>
              <a:rPr lang="en-US" sz="4200" b="1" baseline="30000" dirty="0" smtClean="0">
                <a:sym typeface="Symbol"/>
              </a:rPr>
              <a:t>0</a:t>
            </a:r>
            <a:r>
              <a:rPr lang="en-US" sz="4200" i="1" dirty="0" smtClean="0"/>
              <a:t>M</a:t>
            </a:r>
            <a:r>
              <a:rPr lang="en-US" sz="4200" i="1" baseline="-25000" dirty="0" smtClean="0"/>
              <a:t>m</a:t>
            </a:r>
            <a:r>
              <a:rPr lang="en-US" sz="4200" i="1" dirty="0" smtClean="0"/>
              <a:t> </a:t>
            </a:r>
            <a:r>
              <a:rPr lang="en-US" sz="4200" i="1" dirty="0"/>
              <a:t>f</a:t>
            </a:r>
            <a:r>
              <a:rPr lang="en-US" sz="4200" dirty="0">
                <a:sym typeface="Symbol"/>
              </a:rPr>
              <a:t></a:t>
            </a:r>
            <a:r>
              <a:rPr lang="en-US" sz="4200" dirty="0"/>
              <a:t> at </a:t>
            </a:r>
            <a:r>
              <a:rPr lang="en-US" sz="4200" dirty="0">
                <a:sym typeface="Symbol"/>
              </a:rPr>
              <a:t></a:t>
            </a:r>
            <a:r>
              <a:rPr lang="en-US" sz="4200" i="1" dirty="0"/>
              <a:t>w</a:t>
            </a:r>
            <a:r>
              <a:rPr lang="en-US" sz="4200" dirty="0"/>
              <a:t>, </a:t>
            </a:r>
            <a:r>
              <a:rPr lang="en-US" sz="4200" i="1" dirty="0"/>
              <a:t>t</a:t>
            </a:r>
            <a:r>
              <a:rPr lang="en-US" sz="4200" dirty="0">
                <a:sym typeface="Symbol"/>
              </a:rPr>
              <a:t></a:t>
            </a:r>
            <a:r>
              <a:rPr lang="en-US" sz="4200" dirty="0"/>
              <a:t> then </a:t>
            </a:r>
            <a:r>
              <a:rPr lang="en-US" sz="4200" i="1" dirty="0"/>
              <a:t>a</a:t>
            </a:r>
            <a:r>
              <a:rPr lang="en-US" sz="4200" dirty="0"/>
              <a:t> is a </a:t>
            </a:r>
            <a:r>
              <a:rPr lang="en-US" sz="4200" dirty="0" smtClean="0">
                <a:sym typeface="Symbol"/>
              </a:rPr>
              <a:t></a:t>
            </a:r>
            <a:r>
              <a:rPr lang="en-US" sz="4200" b="1" baseline="30000" dirty="0" smtClean="0">
                <a:sym typeface="Symbol"/>
              </a:rPr>
              <a:t>0</a:t>
            </a:r>
            <a:r>
              <a:rPr lang="en-US" sz="4200" i="1" dirty="0" smtClean="0"/>
              <a:t>non</a:t>
            </a:r>
            <a:r>
              <a:rPr lang="en-US" sz="4200" dirty="0" smtClean="0"/>
              <a:t> </a:t>
            </a:r>
            <a:r>
              <a:rPr lang="en-US" sz="4200" i="1" dirty="0" smtClean="0"/>
              <a:t>f</a:t>
            </a:r>
            <a:r>
              <a:rPr lang="en-US" sz="4200" dirty="0" smtClean="0">
                <a:sym typeface="Symbol"/>
              </a:rPr>
              <a:t></a:t>
            </a:r>
            <a:r>
              <a:rPr lang="en-US" sz="4200" dirty="0" smtClean="0"/>
              <a:t> </a:t>
            </a:r>
            <a:r>
              <a:rPr lang="en-US" sz="4200" dirty="0"/>
              <a:t>at </a:t>
            </a:r>
            <a:r>
              <a:rPr lang="en-US" sz="4200" dirty="0">
                <a:sym typeface="Symbol"/>
              </a:rPr>
              <a:t></a:t>
            </a:r>
            <a:r>
              <a:rPr lang="en-US" sz="4200" i="1" dirty="0"/>
              <a:t>w</a:t>
            </a:r>
            <a:r>
              <a:rPr lang="en-US" sz="4200" dirty="0"/>
              <a:t>´´, </a:t>
            </a:r>
            <a:r>
              <a:rPr lang="en-US" sz="4200" i="1" dirty="0"/>
              <a:t>t</a:t>
            </a:r>
            <a:r>
              <a:rPr lang="en-US" sz="4200" dirty="0"/>
              <a:t>´´</a:t>
            </a:r>
            <a:r>
              <a:rPr lang="en-US" sz="4200" dirty="0">
                <a:sym typeface="Symbol"/>
              </a:rPr>
              <a:t></a:t>
            </a:r>
            <a:r>
              <a:rPr lang="en-US" sz="4200" dirty="0"/>
              <a:t>.”</a:t>
            </a:r>
            <a:endParaRPr lang="nl-NL" sz="4200" dirty="0"/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rule 1</a:t>
            </a:r>
            <a:endParaRPr lang="nl-NL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r>
              <a:rPr lang="en-US" b="1" dirty="0" smtClean="0">
                <a:solidFill>
                  <a:srgbClr val="006600"/>
                </a:solidFill>
              </a:rPr>
              <a:t>[[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M</a:t>
            </a:r>
            <a:r>
              <a:rPr lang="en-US" b="1" i="1" baseline="-25000" dirty="0" smtClean="0">
                <a:solidFill>
                  <a:srgbClr val="006600"/>
                </a:solidFill>
              </a:rPr>
              <a:t>s</a:t>
            </a:r>
            <a:r>
              <a:rPr lang="en-US" b="1" i="1" dirty="0" smtClean="0">
                <a:solidFill>
                  <a:srgbClr val="006600"/>
                </a:solidFill>
              </a:rPr>
              <a:t>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F</a:t>
            </a:r>
            <a:r>
              <a:rPr lang="en-US" b="1" dirty="0" smtClean="0">
                <a:solidFill>
                  <a:srgbClr val="006600"/>
                </a:solidFill>
              </a:rPr>
              <a:t>]</a:t>
            </a:r>
            <a:r>
              <a:rPr lang="en-US" b="1" i="1" baseline="-25000" dirty="0" smtClean="0">
                <a:solidFill>
                  <a:srgbClr val="006600"/>
                </a:solidFill>
              </a:rPr>
              <a:t>wt</a:t>
            </a:r>
            <a:r>
              <a:rPr lang="en-US" b="1" dirty="0" smtClean="0">
                <a:solidFill>
                  <a:srgbClr val="006600"/>
                </a:solidFill>
              </a:rPr>
              <a:t>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a</a:t>
            </a:r>
            <a:r>
              <a:rPr lang="en-US" b="1" dirty="0" smtClean="0">
                <a:solidFill>
                  <a:srgbClr val="006600"/>
                </a:solidFill>
              </a:rPr>
              <a:t>]</a:t>
            </a:r>
            <a:endParaRPr lang="nl-NL" b="1" dirty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6600"/>
                </a:solidFill>
                <a:sym typeface="Symbol"/>
              </a:rPr>
              <a:t></a:t>
            </a:r>
            <a:r>
              <a:rPr lang="en-US" b="1" dirty="0" smtClean="0">
                <a:solidFill>
                  <a:srgbClr val="006600"/>
                </a:solidFill>
                <a:sym typeface="Symbol"/>
              </a:rPr>
              <a:t></a:t>
            </a:r>
            <a:r>
              <a:rPr lang="en-US" b="1" dirty="0" smtClean="0">
                <a:solidFill>
                  <a:srgbClr val="006600"/>
                </a:solidFill>
                <a:sym typeface="Symbol"/>
              </a:rPr>
              <a:t> </a:t>
            </a:r>
            <a:endParaRPr lang="nl-NL" b="1" dirty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6600"/>
                </a:solidFill>
              </a:rPr>
              <a:t>[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F</a:t>
            </a:r>
            <a:r>
              <a:rPr lang="en-US" b="1" i="1" baseline="-25000" dirty="0" smtClean="0">
                <a:solidFill>
                  <a:srgbClr val="006600"/>
                </a:solidFill>
              </a:rPr>
              <a:t>wt</a:t>
            </a:r>
            <a:r>
              <a:rPr lang="en-US" b="1" i="1" dirty="0" smtClean="0">
                <a:solidFill>
                  <a:srgbClr val="006600"/>
                </a:solidFill>
              </a:rPr>
              <a:t>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a</a:t>
            </a:r>
            <a:r>
              <a:rPr lang="en-US" b="1" dirty="0" smtClean="0">
                <a:solidFill>
                  <a:srgbClr val="006600"/>
                </a:solidFill>
              </a:rPr>
              <a:t>]</a:t>
            </a:r>
            <a:endParaRPr lang="nl-NL" b="1" dirty="0">
              <a:solidFill>
                <a:srgbClr val="006600"/>
              </a:solidFill>
            </a:endParaRP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rule 2</a:t>
            </a:r>
            <a:endParaRPr lang="nl-NL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[[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M</a:t>
            </a:r>
            <a:r>
              <a:rPr lang="en-US" b="1" i="1" baseline="-25000" dirty="0" smtClean="0">
                <a:solidFill>
                  <a:srgbClr val="FF0000"/>
                </a:solidFill>
              </a:rPr>
              <a:t>p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F</a:t>
            </a:r>
            <a:r>
              <a:rPr lang="en-US" b="1" dirty="0" smtClean="0">
                <a:solidFill>
                  <a:srgbClr val="FF0000"/>
                </a:solidFill>
              </a:rPr>
              <a:t>]</a:t>
            </a:r>
            <a:r>
              <a:rPr lang="en-US" b="1" i="1" baseline="-25000" dirty="0" smtClean="0">
                <a:solidFill>
                  <a:srgbClr val="FF0000"/>
                </a:solidFill>
              </a:rPr>
              <a:t>wt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]</a:t>
            </a:r>
            <a:endParaRPr lang="nl-NL" b="1" dirty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FF0000"/>
                </a:solidFill>
                <a:sym typeface="Symbol"/>
              </a:rPr>
              <a:t></a:t>
            </a:r>
            <a:endParaRPr lang="nl-NL" b="1" dirty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[[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non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F</a:t>
            </a:r>
            <a:r>
              <a:rPr lang="en-US" b="1" dirty="0" smtClean="0">
                <a:solidFill>
                  <a:srgbClr val="FF0000"/>
                </a:solidFill>
              </a:rPr>
              <a:t>]</a:t>
            </a:r>
            <a:r>
              <a:rPr lang="en-US" b="1" i="1" baseline="-25000" dirty="0" smtClean="0">
                <a:solidFill>
                  <a:srgbClr val="FF0000"/>
                </a:solidFill>
              </a:rPr>
              <a:t>wt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]</a:t>
            </a:r>
            <a:endParaRPr lang="nl-NL" b="1" dirty="0">
              <a:solidFill>
                <a:srgbClr val="FF0000"/>
              </a:solidFill>
            </a:endParaRP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</a:t>
            </a:r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ule 3</a:t>
            </a:r>
            <a:endParaRPr lang="nl-NL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r>
              <a:rPr lang="en-US" b="1" dirty="0" smtClean="0">
                <a:solidFill>
                  <a:srgbClr val="006600"/>
                </a:solidFill>
              </a:rPr>
              <a:t>[[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M</a:t>
            </a:r>
            <a:r>
              <a:rPr lang="en-US" b="1" i="1" baseline="-25000" dirty="0" smtClean="0">
                <a:solidFill>
                  <a:srgbClr val="006600"/>
                </a:solidFill>
              </a:rPr>
              <a:t>s</a:t>
            </a:r>
            <a:r>
              <a:rPr lang="en-US" b="1" i="1" dirty="0" smtClean="0">
                <a:solidFill>
                  <a:srgbClr val="006600"/>
                </a:solidFill>
              </a:rPr>
              <a:t>’</a:t>
            </a:r>
            <a:r>
              <a:rPr lang="en-US" b="1" dirty="0" smtClean="0">
                <a:solidFill>
                  <a:srgbClr val="006600"/>
                </a:solidFill>
              </a:rPr>
              <a:t> [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M</a:t>
            </a:r>
            <a:r>
              <a:rPr lang="en-US" b="1" i="1" baseline="-25000" dirty="0" smtClean="0">
                <a:solidFill>
                  <a:srgbClr val="006600"/>
                </a:solidFill>
              </a:rPr>
              <a:t>s</a:t>
            </a:r>
            <a:r>
              <a:rPr lang="en-US" b="1" baseline="30000" dirty="0" smtClean="0">
                <a:solidFill>
                  <a:srgbClr val="006600"/>
                </a:solidFill>
              </a:rPr>
              <a:t>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F</a:t>
            </a:r>
            <a:r>
              <a:rPr lang="en-US" b="1" dirty="0">
                <a:solidFill>
                  <a:srgbClr val="006600"/>
                </a:solidFill>
              </a:rPr>
              <a:t>]]</a:t>
            </a:r>
            <a:r>
              <a:rPr lang="en-US" b="1" i="1" baseline="-25000" dirty="0">
                <a:solidFill>
                  <a:srgbClr val="006600"/>
                </a:solidFill>
              </a:rPr>
              <a:t>wt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a</a:t>
            </a:r>
            <a:r>
              <a:rPr lang="en-US" b="1" dirty="0" smtClean="0">
                <a:solidFill>
                  <a:srgbClr val="006600"/>
                </a:solidFill>
              </a:rPr>
              <a:t>]</a:t>
            </a:r>
            <a:endParaRPr lang="nl-NL" b="1" dirty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6600"/>
                </a:solidFill>
                <a:sym typeface="Symbol"/>
              </a:rPr>
              <a:t></a:t>
            </a:r>
            <a:r>
              <a:rPr lang="en-US" b="1" dirty="0" smtClean="0">
                <a:solidFill>
                  <a:srgbClr val="006600"/>
                </a:solidFill>
                <a:sym typeface="Symbol"/>
              </a:rPr>
              <a:t></a:t>
            </a:r>
            <a:r>
              <a:rPr lang="en-US" b="1" dirty="0" smtClean="0">
                <a:solidFill>
                  <a:srgbClr val="006600"/>
                </a:solidFill>
                <a:sym typeface="Symbol"/>
              </a:rPr>
              <a:t></a:t>
            </a:r>
            <a:endParaRPr lang="nl-NL" b="1" dirty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6600"/>
                </a:solidFill>
              </a:rPr>
              <a:t>[[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M</a:t>
            </a:r>
            <a:r>
              <a:rPr lang="en-US" b="1" i="1" baseline="-25000" dirty="0" smtClean="0">
                <a:solidFill>
                  <a:srgbClr val="006600"/>
                </a:solidFill>
              </a:rPr>
              <a:t>s</a:t>
            </a:r>
            <a:r>
              <a:rPr lang="en-US" b="1" i="1" dirty="0" smtClean="0">
                <a:solidFill>
                  <a:srgbClr val="006600"/>
                </a:solidFill>
              </a:rPr>
              <a:t>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F</a:t>
            </a:r>
            <a:r>
              <a:rPr lang="en-US" b="1" dirty="0" smtClean="0">
                <a:solidFill>
                  <a:srgbClr val="006600"/>
                </a:solidFill>
              </a:rPr>
              <a:t>]</a:t>
            </a:r>
            <a:r>
              <a:rPr lang="en-US" b="1" i="1" baseline="-25000" dirty="0" smtClean="0">
                <a:solidFill>
                  <a:srgbClr val="006600"/>
                </a:solidFill>
              </a:rPr>
              <a:t>wt</a:t>
            </a:r>
            <a:r>
              <a:rPr lang="en-US" b="1" i="1" dirty="0" smtClean="0">
                <a:solidFill>
                  <a:srgbClr val="006600"/>
                </a:solidFill>
              </a:rPr>
              <a:t>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a</a:t>
            </a:r>
            <a:r>
              <a:rPr lang="en-US" b="1" dirty="0" smtClean="0">
                <a:solidFill>
                  <a:srgbClr val="006600"/>
                </a:solidFill>
              </a:rPr>
              <a:t>]</a:t>
            </a:r>
            <a:endParaRPr lang="nl-NL" b="1" dirty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6600"/>
                </a:solidFill>
                <a:sym typeface="Symbol"/>
              </a:rPr>
              <a:t>	</a:t>
            </a:r>
            <a:r>
              <a:rPr lang="en-US" b="1" dirty="0" smtClean="0">
                <a:solidFill>
                  <a:srgbClr val="006600"/>
                </a:solidFill>
                <a:sym typeface="Symbol"/>
              </a:rPr>
              <a:t>	</a:t>
            </a:r>
            <a:r>
              <a:rPr lang="en-US" b="1" dirty="0" smtClean="0">
                <a:solidFill>
                  <a:srgbClr val="006600"/>
                </a:solidFill>
              </a:rPr>
              <a:t> </a:t>
            </a:r>
            <a:r>
              <a:rPr lang="en-US" b="1" dirty="0">
                <a:solidFill>
                  <a:srgbClr val="006600"/>
                </a:solidFill>
              </a:rPr>
              <a:t>(1)</a:t>
            </a:r>
            <a:endParaRPr lang="nl-NL" b="1" dirty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6600"/>
                </a:solidFill>
              </a:rPr>
              <a:t>[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F</a:t>
            </a:r>
            <a:r>
              <a:rPr lang="en-US" b="1" i="1" baseline="-25000" dirty="0" smtClean="0">
                <a:solidFill>
                  <a:srgbClr val="006600"/>
                </a:solidFill>
              </a:rPr>
              <a:t> </a:t>
            </a:r>
            <a:r>
              <a:rPr lang="en-US" b="1" i="1" baseline="-25000" dirty="0">
                <a:solidFill>
                  <a:srgbClr val="006600"/>
                </a:solidFill>
              </a:rPr>
              <a:t>wt</a:t>
            </a:r>
            <a:r>
              <a:rPr lang="en-US" b="1" i="1" dirty="0">
                <a:solidFill>
                  <a:srgbClr val="006600"/>
                </a:solidFill>
              </a:rPr>
              <a:t>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a</a:t>
            </a:r>
            <a:r>
              <a:rPr lang="en-US" b="1" dirty="0" smtClean="0">
                <a:solidFill>
                  <a:srgbClr val="006600"/>
                </a:solidFill>
              </a:rPr>
              <a:t>]</a:t>
            </a:r>
            <a:endParaRPr lang="nl-NL" b="1" dirty="0">
              <a:solidFill>
                <a:srgbClr val="006600"/>
              </a:solidFill>
            </a:endParaRP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 smtClean="0"/>
              <a:t>r</a:t>
            </a:r>
            <a:r>
              <a:rPr lang="nl-NL" sz="2000" dirty="0" smtClean="0"/>
              <a:t>ule 4</a:t>
            </a:r>
            <a:endParaRPr lang="nl-NL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nl-NL" dirty="0"/>
          </a:p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[[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M</a:t>
            </a:r>
            <a:r>
              <a:rPr lang="en-US" b="1" i="1" baseline="-25000" dirty="0" smtClean="0">
                <a:solidFill>
                  <a:srgbClr val="006600"/>
                </a:solidFill>
              </a:rPr>
              <a:t>s</a:t>
            </a:r>
            <a:r>
              <a:rPr lang="en-US" b="1" i="1" dirty="0" smtClean="0">
                <a:solidFill>
                  <a:srgbClr val="0070C0"/>
                </a:solidFill>
              </a:rPr>
              <a:t>’ </a:t>
            </a:r>
            <a:r>
              <a:rPr lang="en-US" b="1" dirty="0" smtClean="0">
                <a:solidFill>
                  <a:srgbClr val="0070C0"/>
                </a:solidFill>
              </a:rPr>
              <a:t>[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M</a:t>
            </a:r>
            <a:r>
              <a:rPr lang="en-US" b="1" i="1" baseline="-25000" dirty="0" smtClean="0">
                <a:solidFill>
                  <a:srgbClr val="FF0000"/>
                </a:solidFill>
              </a:rPr>
              <a:t>p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F</a:t>
            </a:r>
            <a:r>
              <a:rPr lang="en-US" b="1" dirty="0">
                <a:solidFill>
                  <a:srgbClr val="0070C0"/>
                </a:solidFill>
              </a:rPr>
              <a:t>]]</a:t>
            </a:r>
            <a:r>
              <a:rPr lang="en-US" b="1" i="1" baseline="-25000" dirty="0">
                <a:solidFill>
                  <a:srgbClr val="0070C0"/>
                </a:solidFill>
              </a:rPr>
              <a:t>wt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a</a:t>
            </a:r>
            <a:r>
              <a:rPr lang="en-US" b="1" dirty="0" smtClean="0">
                <a:solidFill>
                  <a:srgbClr val="0070C0"/>
                </a:solidFill>
              </a:rPr>
              <a:t>]</a:t>
            </a:r>
            <a:endParaRPr lang="nl-NL" b="1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b="1" dirty="0">
                <a:solidFill>
                  <a:srgbClr val="0070C0"/>
                </a:solidFill>
                <a:sym typeface="Symbol"/>
              </a:rPr>
              <a:t></a:t>
            </a:r>
            <a:endParaRPr lang="nl-NL" b="1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[[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M</a:t>
            </a:r>
            <a:r>
              <a:rPr lang="en-US" b="1" i="1" baseline="-25000" dirty="0" smtClean="0">
                <a:solidFill>
                  <a:srgbClr val="0070C0"/>
                </a:solidFill>
              </a:rPr>
              <a:t>p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F</a:t>
            </a:r>
            <a:r>
              <a:rPr lang="en-US" b="1" dirty="0" smtClean="0">
                <a:solidFill>
                  <a:srgbClr val="0070C0"/>
                </a:solidFill>
              </a:rPr>
              <a:t>]</a:t>
            </a:r>
            <a:r>
              <a:rPr lang="en-US" b="1" i="1" baseline="-25000" dirty="0" smtClean="0">
                <a:solidFill>
                  <a:srgbClr val="0070C0"/>
                </a:solidFill>
              </a:rPr>
              <a:t>wt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a</a:t>
            </a:r>
            <a:r>
              <a:rPr lang="en-US" b="1" dirty="0" smtClean="0">
                <a:solidFill>
                  <a:srgbClr val="0070C0"/>
                </a:solidFill>
              </a:rPr>
              <a:t>]</a:t>
            </a:r>
            <a:endParaRPr lang="nl-NL" b="1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  <a:sym typeface="Symbol"/>
              </a:rPr>
              <a:t>      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(2)</a:t>
            </a:r>
            <a:endParaRPr lang="nl-NL" b="1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  <a:sym typeface="Symbol"/>
              </a:rPr>
              <a:t>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non 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F</a:t>
            </a:r>
            <a:r>
              <a:rPr lang="en-US" b="1" dirty="0">
                <a:solidFill>
                  <a:srgbClr val="0070C0"/>
                </a:solidFill>
                <a:sym typeface="Symbol"/>
              </a:rPr>
              <a:t></a:t>
            </a:r>
            <a:r>
              <a:rPr lang="en-US" b="1" i="1" baseline="-25000" dirty="0">
                <a:solidFill>
                  <a:srgbClr val="0070C0"/>
                </a:solidFill>
              </a:rPr>
              <a:t>wt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a</a:t>
            </a:r>
            <a:r>
              <a:rPr lang="en-US" b="1" dirty="0" smtClean="0">
                <a:solidFill>
                  <a:srgbClr val="0070C0"/>
                </a:solidFill>
                <a:sym typeface="Symbol"/>
              </a:rPr>
              <a:t></a:t>
            </a:r>
            <a:endParaRPr lang="nl-NL" b="1" dirty="0">
              <a:solidFill>
                <a:srgbClr val="0070C0"/>
              </a:solidFill>
            </a:endParaRP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rule 5</a:t>
            </a:r>
            <a:endParaRPr lang="nl-NL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nl-NL" b="1" dirty="0"/>
          </a:p>
          <a:p>
            <a:pPr algn="ctr">
              <a:buNone/>
            </a:pPr>
            <a:r>
              <a:rPr lang="en-US" b="1" dirty="0" smtClean="0">
                <a:solidFill>
                  <a:srgbClr val="006600"/>
                </a:solidFill>
              </a:rPr>
              <a:t>[[</a:t>
            </a:r>
            <a:r>
              <a:rPr lang="en-US" b="1" baseline="30000" dirty="0" smtClean="0">
                <a:solidFill>
                  <a:srgbClr val="006600"/>
                </a:solidFill>
                <a:sym typeface="Symbol"/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M</a:t>
            </a:r>
            <a:r>
              <a:rPr lang="en-US" b="1" i="1" baseline="-25000" dirty="0" smtClean="0">
                <a:solidFill>
                  <a:srgbClr val="FF0000"/>
                </a:solidFill>
              </a:rPr>
              <a:t>p</a:t>
            </a:r>
            <a:r>
              <a:rPr lang="en-US" b="1" i="1" dirty="0" smtClean="0">
                <a:solidFill>
                  <a:srgbClr val="006600"/>
                </a:solidFill>
              </a:rPr>
              <a:t> </a:t>
            </a:r>
            <a:r>
              <a:rPr lang="en-US" b="1" dirty="0" smtClean="0">
                <a:solidFill>
                  <a:srgbClr val="006600"/>
                </a:solidFill>
              </a:rPr>
              <a:t>[</a:t>
            </a:r>
            <a:r>
              <a:rPr lang="en-US" b="1" baseline="30000" dirty="0" smtClean="0">
                <a:solidFill>
                  <a:srgbClr val="006600"/>
                </a:solidFill>
                <a:sym typeface="Symbol"/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M</a:t>
            </a:r>
            <a:r>
              <a:rPr lang="en-US" b="1" i="1" baseline="-25000" dirty="0" smtClean="0">
                <a:solidFill>
                  <a:srgbClr val="0070C0"/>
                </a:solidFill>
              </a:rPr>
              <a:t>s</a:t>
            </a:r>
            <a:r>
              <a:rPr lang="en-US" b="1" i="1" dirty="0" smtClean="0">
                <a:solidFill>
                  <a:srgbClr val="006600"/>
                </a:solidFill>
              </a:rPr>
              <a:t> </a:t>
            </a:r>
            <a:r>
              <a:rPr lang="en-US" b="1" baseline="30000" dirty="0" smtClean="0">
                <a:solidFill>
                  <a:srgbClr val="006600"/>
                </a:solidFill>
                <a:sym typeface="Symbol"/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F</a:t>
            </a:r>
            <a:r>
              <a:rPr lang="en-US" b="1" dirty="0">
                <a:solidFill>
                  <a:srgbClr val="006600"/>
                </a:solidFill>
              </a:rPr>
              <a:t>]]</a:t>
            </a:r>
            <a:r>
              <a:rPr lang="en-US" b="1" i="1" baseline="-25000" dirty="0">
                <a:solidFill>
                  <a:srgbClr val="006600"/>
                </a:solidFill>
              </a:rPr>
              <a:t>wt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baseline="30000" dirty="0" smtClean="0">
                <a:solidFill>
                  <a:srgbClr val="006600"/>
                </a:solidFill>
                <a:sym typeface="Symbol"/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a</a:t>
            </a:r>
            <a:r>
              <a:rPr lang="en-US" b="1" dirty="0" smtClean="0">
                <a:solidFill>
                  <a:srgbClr val="006600"/>
                </a:solidFill>
              </a:rPr>
              <a:t>]</a:t>
            </a:r>
            <a:endParaRPr lang="nl-NL" b="1" dirty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6600"/>
                </a:solidFill>
                <a:sym typeface="Symbol"/>
              </a:rPr>
              <a:t></a:t>
            </a:r>
            <a:r>
              <a:rPr lang="en-US" b="1" dirty="0" smtClean="0">
                <a:solidFill>
                  <a:srgbClr val="006600"/>
                </a:solidFill>
                <a:sym typeface="Symbol"/>
              </a:rPr>
              <a:t></a:t>
            </a:r>
            <a:r>
              <a:rPr lang="en-US" b="1" dirty="0" smtClean="0">
                <a:solidFill>
                  <a:srgbClr val="006600"/>
                </a:solidFill>
                <a:sym typeface="Symbol"/>
              </a:rPr>
              <a:t></a:t>
            </a:r>
            <a:endParaRPr lang="nl-NL" b="1" dirty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6600"/>
                </a:solidFill>
              </a:rPr>
              <a:t>[[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non </a:t>
            </a:r>
            <a:r>
              <a:rPr lang="en-US" b="1" dirty="0" smtClean="0">
                <a:solidFill>
                  <a:srgbClr val="006600"/>
                </a:solidFill>
              </a:rPr>
              <a:t>[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M</a:t>
            </a:r>
            <a:r>
              <a:rPr lang="en-US" b="1" i="1" baseline="-25000" dirty="0" smtClean="0">
                <a:solidFill>
                  <a:srgbClr val="006600"/>
                </a:solidFill>
              </a:rPr>
              <a:t>s</a:t>
            </a:r>
            <a:r>
              <a:rPr lang="en-US" b="1" i="1" dirty="0" smtClean="0">
                <a:solidFill>
                  <a:srgbClr val="006600"/>
                </a:solidFill>
              </a:rPr>
              <a:t>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F</a:t>
            </a:r>
            <a:r>
              <a:rPr lang="en-US" b="1" dirty="0">
                <a:solidFill>
                  <a:srgbClr val="006600"/>
                </a:solidFill>
              </a:rPr>
              <a:t>]]</a:t>
            </a:r>
            <a:r>
              <a:rPr lang="en-US" b="1" i="1" baseline="-25000" dirty="0">
                <a:solidFill>
                  <a:srgbClr val="006600"/>
                </a:solidFill>
              </a:rPr>
              <a:t>wt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a</a:t>
            </a:r>
            <a:r>
              <a:rPr lang="en-US" b="1" dirty="0" smtClean="0">
                <a:solidFill>
                  <a:srgbClr val="006600"/>
                </a:solidFill>
              </a:rPr>
              <a:t>]</a:t>
            </a:r>
            <a:endParaRPr lang="nl-NL" b="1" dirty="0">
              <a:solidFill>
                <a:srgbClr val="006600"/>
              </a:solidFill>
            </a:endParaRP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relevant TIL literature</a:t>
            </a:r>
            <a:endParaRPr lang="nl-NL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>
                <a:solidFill>
                  <a:srgbClr val="006600"/>
                </a:solidFill>
              </a:rPr>
              <a:t>A new logic of technical malfunction </a:t>
            </a:r>
            <a:r>
              <a:rPr lang="en-US" sz="2000" dirty="0" smtClean="0"/>
              <a:t>(with M. Carrara), </a:t>
            </a:r>
            <a:r>
              <a:rPr lang="en-US" sz="2000" i="1" dirty="0" err="1" smtClean="0"/>
              <a:t>Studia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Logica</a:t>
            </a:r>
            <a:r>
              <a:rPr lang="en-US" sz="2000" dirty="0" smtClean="0"/>
              <a:t>, </a:t>
            </a:r>
            <a:endParaRPr lang="nl-NL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nl-NL" sz="2000" dirty="0" smtClean="0"/>
              <a:t>DOI 10.1007/s11225-012-9397-8,</a:t>
            </a:r>
            <a:r>
              <a:rPr lang="en-US" sz="2000" dirty="0" smtClean="0"/>
              <a:t> forthcoming</a:t>
            </a:r>
          </a:p>
          <a:p>
            <a:r>
              <a:rPr lang="en-US" sz="2000" b="1" dirty="0" smtClean="0">
                <a:solidFill>
                  <a:srgbClr val="006600"/>
                </a:solidFill>
              </a:rPr>
              <a:t>Alleged(ly)</a:t>
            </a:r>
            <a:r>
              <a:rPr lang="en-US" sz="2000" dirty="0" smtClean="0"/>
              <a:t> in: </a:t>
            </a:r>
            <a:r>
              <a:rPr lang="en-US" sz="2000" i="1" dirty="0" smtClean="0"/>
              <a:t>The </a:t>
            </a:r>
            <a:r>
              <a:rPr lang="en-US" sz="2000" i="1" dirty="0" err="1" smtClean="0"/>
              <a:t>Logica</a:t>
            </a:r>
            <a:r>
              <a:rPr lang="en-US" sz="2000" i="1" dirty="0" smtClean="0"/>
              <a:t> Yearbook 2012</a:t>
            </a:r>
            <a:r>
              <a:rPr lang="en-US" sz="2000" dirty="0" smtClean="0"/>
              <a:t>, V. </a:t>
            </a:r>
            <a:r>
              <a:rPr lang="en-US" sz="2000" dirty="0" err="1" smtClean="0"/>
              <a:t>Punčochář</a:t>
            </a:r>
            <a:r>
              <a:rPr lang="en-US" sz="2000" dirty="0" smtClean="0"/>
              <a:t>, P. </a:t>
            </a:r>
            <a:r>
              <a:rPr lang="en-US" sz="2000" dirty="0" err="1" smtClean="0"/>
              <a:t>Švarný</a:t>
            </a:r>
            <a:r>
              <a:rPr lang="en-US" sz="2000" dirty="0" smtClean="0"/>
              <a:t> (eds.),   </a:t>
            </a:r>
            <a:endParaRPr lang="nl-NL" sz="2000" dirty="0" smtClean="0"/>
          </a:p>
          <a:p>
            <a:pPr>
              <a:buNone/>
            </a:pPr>
            <a:r>
              <a:rPr lang="en-US" sz="2000" dirty="0" smtClean="0"/>
              <a:t>	College Publications, London, forthcoming</a:t>
            </a:r>
          </a:p>
          <a:p>
            <a:r>
              <a:rPr lang="en-US" sz="2000" b="1" dirty="0" smtClean="0">
                <a:solidFill>
                  <a:srgbClr val="006600"/>
                </a:solidFill>
              </a:rPr>
              <a:t>Alleged assassins: realist and constructivist semantics for modal modifiers</a:t>
            </a:r>
            <a:r>
              <a:rPr lang="en-US" sz="2000" b="1" dirty="0" smtClean="0"/>
              <a:t> </a:t>
            </a:r>
            <a:r>
              <a:rPr lang="en-US" sz="2000" dirty="0" smtClean="0"/>
              <a:t>(with G. Primiero), </a:t>
            </a:r>
            <a:r>
              <a:rPr lang="en-US" sz="2000" i="1" dirty="0" smtClean="0"/>
              <a:t>LNCS</a:t>
            </a:r>
            <a:r>
              <a:rPr lang="en-US" sz="2000" dirty="0" smtClean="0"/>
              <a:t> 7758 (2013), 94-114</a:t>
            </a:r>
          </a:p>
          <a:p>
            <a:r>
              <a:rPr lang="en-US" sz="2000" b="1" dirty="0" smtClean="0">
                <a:solidFill>
                  <a:srgbClr val="006600"/>
                </a:solidFill>
              </a:rPr>
              <a:t>Two kinds of procedural semantics for privative modification </a:t>
            </a:r>
            <a:r>
              <a:rPr lang="en-US" sz="2000" dirty="0" smtClean="0"/>
              <a:t>(with </a:t>
            </a:r>
            <a:endParaRPr lang="nl-NL" sz="2000" dirty="0" smtClean="0"/>
          </a:p>
          <a:p>
            <a:pPr>
              <a:buNone/>
            </a:pPr>
            <a:r>
              <a:rPr lang="en-US" sz="2000" dirty="0" smtClean="0"/>
              <a:t>	G. Primiero), </a:t>
            </a:r>
            <a:r>
              <a:rPr lang="en-US" sz="2000" i="1" dirty="0" smtClean="0"/>
              <a:t>LNAI</a:t>
            </a:r>
            <a:r>
              <a:rPr lang="en-US" sz="2000" dirty="0" smtClean="0"/>
              <a:t> 6284 (2010), 252-71</a:t>
            </a:r>
          </a:p>
          <a:p>
            <a:r>
              <a:rPr lang="en-US" sz="2000" b="1" dirty="0" smtClean="0">
                <a:solidFill>
                  <a:srgbClr val="FF0000"/>
                </a:solidFill>
              </a:rPr>
              <a:t>Double privation and multiply modified properties </a:t>
            </a:r>
            <a:r>
              <a:rPr lang="en-US" sz="2000" dirty="0" smtClean="0"/>
              <a:t>(with M. Carrara), </a:t>
            </a:r>
          </a:p>
          <a:p>
            <a:pPr>
              <a:buNone/>
            </a:pPr>
            <a:r>
              <a:rPr lang="en-US" sz="2000" dirty="0" smtClean="0"/>
              <a:t>	in submission</a:t>
            </a:r>
          </a:p>
          <a:p>
            <a:r>
              <a:rPr lang="en-US" sz="2000" b="1" dirty="0" smtClean="0">
                <a:solidFill>
                  <a:srgbClr val="006600"/>
                </a:solidFill>
              </a:rPr>
              <a:t>Left subsectivity</a:t>
            </a:r>
            <a:r>
              <a:rPr lang="en-US" sz="2000" dirty="0" smtClean="0"/>
              <a:t>, in submission</a:t>
            </a:r>
          </a:p>
          <a:p>
            <a:pPr>
              <a:buNone/>
            </a:pPr>
            <a:endParaRPr lang="nl-NL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 smtClean="0"/>
              <a:t>r</a:t>
            </a:r>
            <a:r>
              <a:rPr lang="nl-NL" sz="2000" dirty="0" smtClean="0"/>
              <a:t>ule 6</a:t>
            </a:r>
            <a:endParaRPr lang="nl-NL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nl-NL" b="1" dirty="0"/>
          </a:p>
          <a:p>
            <a:pPr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[[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M</a:t>
            </a:r>
            <a:r>
              <a:rPr lang="en-US" b="1" i="1" baseline="-25000" dirty="0" smtClean="0">
                <a:solidFill>
                  <a:srgbClr val="FF0000"/>
                </a:solidFill>
              </a:rPr>
              <a:t>p</a:t>
            </a:r>
            <a:r>
              <a:rPr lang="en-US" b="1" i="1" dirty="0" smtClean="0">
                <a:solidFill>
                  <a:srgbClr val="FF0000"/>
                </a:solidFill>
              </a:rPr>
              <a:t>’</a:t>
            </a:r>
            <a:r>
              <a:rPr lang="en-US" b="1" dirty="0" smtClean="0">
                <a:solidFill>
                  <a:srgbClr val="FF0000"/>
                </a:solidFill>
              </a:rPr>
              <a:t> [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M</a:t>
            </a:r>
            <a:r>
              <a:rPr lang="en-US" b="1" i="1" baseline="-25000" dirty="0" smtClean="0">
                <a:solidFill>
                  <a:srgbClr val="FF0000"/>
                </a:solidFill>
              </a:rPr>
              <a:t>p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F</a:t>
            </a:r>
            <a:r>
              <a:rPr lang="en-US" b="1" dirty="0">
                <a:solidFill>
                  <a:srgbClr val="FF0000"/>
                </a:solidFill>
              </a:rPr>
              <a:t>]]</a:t>
            </a:r>
            <a:r>
              <a:rPr lang="en-US" b="1" i="1" baseline="-25000" dirty="0">
                <a:solidFill>
                  <a:srgbClr val="FF0000"/>
                </a:solidFill>
              </a:rPr>
              <a:t>wt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]</a:t>
            </a:r>
            <a:endParaRPr lang="nl-NL" b="1" dirty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b="1" dirty="0" smtClean="0">
                <a:sym typeface="Symbol"/>
              </a:rPr>
              <a:t></a:t>
            </a:r>
            <a:r>
              <a:rPr lang="en-US" b="1" dirty="0" smtClean="0">
                <a:sym typeface="Symbol"/>
              </a:rPr>
              <a:t></a:t>
            </a:r>
            <a:endParaRPr lang="nl-NL" b="1" dirty="0"/>
          </a:p>
          <a:p>
            <a:pPr algn="ctr">
              <a:buNone/>
            </a:pPr>
            <a:r>
              <a:rPr lang="en-US" b="1" dirty="0" smtClean="0">
                <a:solidFill>
                  <a:srgbClr val="006600"/>
                </a:solidFill>
              </a:rPr>
              <a:t>[[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non</a:t>
            </a:r>
            <a:r>
              <a:rPr lang="en-US" b="1" dirty="0" smtClean="0">
                <a:solidFill>
                  <a:srgbClr val="006600"/>
                </a:solidFill>
              </a:rPr>
              <a:t> [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M</a:t>
            </a:r>
            <a:r>
              <a:rPr lang="en-US" b="1" i="1" baseline="-25000" dirty="0" smtClean="0">
                <a:solidFill>
                  <a:srgbClr val="006600"/>
                </a:solidFill>
              </a:rPr>
              <a:t>p</a:t>
            </a:r>
            <a:r>
              <a:rPr lang="en-US" b="1" i="1" dirty="0" smtClean="0">
                <a:solidFill>
                  <a:srgbClr val="006600"/>
                </a:solidFill>
              </a:rPr>
              <a:t>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F</a:t>
            </a:r>
            <a:r>
              <a:rPr lang="en-US" b="1" dirty="0">
                <a:solidFill>
                  <a:srgbClr val="006600"/>
                </a:solidFill>
              </a:rPr>
              <a:t>]]</a:t>
            </a:r>
            <a:r>
              <a:rPr lang="en-US" b="1" i="1" baseline="-25000" dirty="0">
                <a:solidFill>
                  <a:srgbClr val="006600"/>
                </a:solidFill>
              </a:rPr>
              <a:t>wt</a:t>
            </a:r>
            <a:r>
              <a:rPr lang="en-US" b="1" i="1" dirty="0">
                <a:solidFill>
                  <a:srgbClr val="006600"/>
                </a:solidFill>
              </a:rPr>
              <a:t>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a</a:t>
            </a:r>
            <a:r>
              <a:rPr lang="en-US" b="1" dirty="0" smtClean="0">
                <a:solidFill>
                  <a:srgbClr val="006600"/>
                </a:solidFill>
              </a:rPr>
              <a:t>]</a:t>
            </a:r>
            <a:r>
              <a:rPr lang="en-US" b="1" i="1" dirty="0" smtClean="0">
                <a:solidFill>
                  <a:srgbClr val="006600"/>
                </a:solidFill>
              </a:rPr>
              <a:t>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/</a:t>
            </a:r>
            <a:r>
              <a:rPr lang="en-US" b="1" dirty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[[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M</a:t>
            </a:r>
            <a:r>
              <a:rPr lang="en-US" b="1" i="1" baseline="-25000" dirty="0" smtClean="0">
                <a:solidFill>
                  <a:srgbClr val="0070C0"/>
                </a:solidFill>
              </a:rPr>
              <a:t>p</a:t>
            </a:r>
            <a:r>
              <a:rPr lang="en-US" b="1" i="1" dirty="0" smtClean="0">
                <a:solidFill>
                  <a:srgbClr val="0070C0"/>
                </a:solidFill>
              </a:rPr>
              <a:t>’</a:t>
            </a:r>
            <a:r>
              <a:rPr lang="en-US" b="1" dirty="0" smtClean="0">
                <a:solidFill>
                  <a:srgbClr val="0070C0"/>
                </a:solidFill>
              </a:rPr>
              <a:t> [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non 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F</a:t>
            </a:r>
            <a:r>
              <a:rPr lang="en-US" b="1" dirty="0">
                <a:solidFill>
                  <a:srgbClr val="0070C0"/>
                </a:solidFill>
              </a:rPr>
              <a:t>]]</a:t>
            </a:r>
            <a:r>
              <a:rPr lang="en-US" b="1" i="1" baseline="-25000" dirty="0">
                <a:solidFill>
                  <a:srgbClr val="0070C0"/>
                </a:solidFill>
              </a:rPr>
              <a:t>wt</a:t>
            </a:r>
            <a:r>
              <a:rPr lang="en-US" b="1" i="1" dirty="0">
                <a:solidFill>
                  <a:srgbClr val="0070C0"/>
                </a:solidFill>
              </a:rPr>
              <a:t> 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a</a:t>
            </a:r>
            <a:r>
              <a:rPr lang="en-US" b="1" dirty="0" smtClean="0">
                <a:solidFill>
                  <a:srgbClr val="0070C0"/>
                </a:solidFill>
              </a:rPr>
              <a:t>] </a:t>
            </a:r>
            <a:endParaRPr lang="nl-NL" b="1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b="1" dirty="0" smtClean="0">
                <a:sym typeface="Symbol"/>
              </a:rPr>
              <a:t></a:t>
            </a:r>
            <a:r>
              <a:rPr lang="en-US" b="1" dirty="0" smtClean="0">
                <a:sym typeface="Symbol"/>
              </a:rPr>
              <a:t></a:t>
            </a:r>
            <a:endParaRPr lang="nl-NL" b="1" dirty="0"/>
          </a:p>
          <a:p>
            <a:pPr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[[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non’</a:t>
            </a:r>
            <a:r>
              <a:rPr lang="en-US" b="1" dirty="0" smtClean="0">
                <a:solidFill>
                  <a:srgbClr val="FF0000"/>
                </a:solidFill>
              </a:rPr>
              <a:t> [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non 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F</a:t>
            </a:r>
            <a:r>
              <a:rPr lang="en-US" b="1" dirty="0">
                <a:solidFill>
                  <a:srgbClr val="FF0000"/>
                </a:solidFill>
              </a:rPr>
              <a:t>]]</a:t>
            </a:r>
            <a:r>
              <a:rPr lang="en-US" b="1" i="1" baseline="-25000" dirty="0">
                <a:solidFill>
                  <a:srgbClr val="FF0000"/>
                </a:solidFill>
              </a:rPr>
              <a:t>wt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]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endParaRPr lang="nl-NL" b="1" dirty="0">
              <a:solidFill>
                <a:srgbClr val="FF0000"/>
              </a:solidFill>
            </a:endParaRP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 smtClean="0"/>
              <a:t>rule 7</a:t>
            </a:r>
            <a:endParaRPr lang="nl-NL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nl-NL" dirty="0"/>
          </a:p>
          <a:p>
            <a:pPr algn="ctr">
              <a:buNone/>
            </a:pPr>
            <a:r>
              <a:rPr lang="en-US" b="1" dirty="0" smtClean="0">
                <a:solidFill>
                  <a:srgbClr val="006600"/>
                </a:solidFill>
              </a:rPr>
              <a:t>[[[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M</a:t>
            </a:r>
            <a:r>
              <a:rPr lang="en-US" b="1" i="1" baseline="-25000" dirty="0" smtClean="0">
                <a:solidFill>
                  <a:srgbClr val="006600"/>
                </a:solidFill>
              </a:rPr>
              <a:t>s</a:t>
            </a:r>
            <a:r>
              <a:rPr lang="en-US" b="1" i="1" dirty="0">
                <a:solidFill>
                  <a:srgbClr val="006600"/>
                </a:solidFill>
              </a:rPr>
              <a:t>*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M</a:t>
            </a:r>
            <a:r>
              <a:rPr lang="en-US" b="1" i="1" baseline="-25000" dirty="0" smtClean="0">
                <a:solidFill>
                  <a:srgbClr val="006600"/>
                </a:solidFill>
              </a:rPr>
              <a:t>s</a:t>
            </a:r>
            <a:r>
              <a:rPr lang="en-US" b="1" dirty="0">
                <a:solidFill>
                  <a:srgbClr val="006600"/>
                </a:solidFill>
              </a:rPr>
              <a:t>]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F</a:t>
            </a:r>
            <a:r>
              <a:rPr lang="en-US" b="1" dirty="0" smtClean="0">
                <a:solidFill>
                  <a:srgbClr val="006600"/>
                </a:solidFill>
              </a:rPr>
              <a:t>]</a:t>
            </a:r>
            <a:r>
              <a:rPr lang="en-US" b="1" i="1" baseline="-25000" dirty="0" smtClean="0">
                <a:solidFill>
                  <a:srgbClr val="006600"/>
                </a:solidFill>
              </a:rPr>
              <a:t>wt</a:t>
            </a:r>
            <a:r>
              <a:rPr lang="en-US" b="1" dirty="0" smtClean="0">
                <a:solidFill>
                  <a:srgbClr val="006600"/>
                </a:solidFill>
              </a:rPr>
              <a:t>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a</a:t>
            </a:r>
            <a:r>
              <a:rPr lang="en-US" b="1" dirty="0" smtClean="0">
                <a:solidFill>
                  <a:srgbClr val="006600"/>
                </a:solidFill>
              </a:rPr>
              <a:t>]</a:t>
            </a:r>
            <a:endParaRPr lang="nl-NL" b="1" dirty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en-US" b="1" dirty="0">
                <a:solidFill>
                  <a:srgbClr val="006600"/>
                </a:solidFill>
                <a:sym typeface="Symbol"/>
              </a:rPr>
              <a:t></a:t>
            </a:r>
            <a:endParaRPr lang="nl-NL" b="1" dirty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6600"/>
                </a:solidFill>
              </a:rPr>
              <a:t>[[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M</a:t>
            </a:r>
            <a:r>
              <a:rPr lang="en-US" b="1" i="1" baseline="-25000" dirty="0" smtClean="0">
                <a:solidFill>
                  <a:srgbClr val="006600"/>
                </a:solidFill>
              </a:rPr>
              <a:t>s</a:t>
            </a:r>
            <a:r>
              <a:rPr lang="en-US" b="1" i="1" dirty="0" smtClean="0">
                <a:solidFill>
                  <a:srgbClr val="006600"/>
                </a:solidFill>
              </a:rPr>
              <a:t>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F</a:t>
            </a:r>
            <a:r>
              <a:rPr lang="en-US" b="1" dirty="0" smtClean="0">
                <a:solidFill>
                  <a:srgbClr val="006600"/>
                </a:solidFill>
              </a:rPr>
              <a:t>]</a:t>
            </a:r>
            <a:r>
              <a:rPr lang="en-US" b="1" i="1" baseline="-25000" dirty="0" smtClean="0">
                <a:solidFill>
                  <a:srgbClr val="006600"/>
                </a:solidFill>
              </a:rPr>
              <a:t>wt</a:t>
            </a:r>
            <a:r>
              <a:rPr lang="en-US" b="1" i="1" dirty="0" smtClean="0">
                <a:solidFill>
                  <a:srgbClr val="006600"/>
                </a:solidFill>
              </a:rPr>
              <a:t>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a</a:t>
            </a:r>
            <a:r>
              <a:rPr lang="en-US" b="1" dirty="0" smtClean="0">
                <a:solidFill>
                  <a:srgbClr val="006600"/>
                </a:solidFill>
              </a:rPr>
              <a:t>]</a:t>
            </a:r>
            <a:endParaRPr lang="nl-NL" b="1" dirty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6600"/>
                </a:solidFill>
                <a:sym typeface="Symbol"/>
              </a:rPr>
              <a:t>      </a:t>
            </a:r>
            <a:r>
              <a:rPr lang="en-US" b="1" dirty="0" smtClean="0">
                <a:solidFill>
                  <a:srgbClr val="006600"/>
                </a:solidFill>
              </a:rPr>
              <a:t> </a:t>
            </a:r>
            <a:r>
              <a:rPr lang="en-US" b="1" dirty="0">
                <a:solidFill>
                  <a:srgbClr val="006600"/>
                </a:solidFill>
              </a:rPr>
              <a:t>(1)</a:t>
            </a:r>
            <a:endParaRPr lang="nl-NL" b="1" dirty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6600"/>
                </a:solidFill>
              </a:rPr>
              <a:t>[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F</a:t>
            </a:r>
            <a:r>
              <a:rPr lang="en-US" b="1" i="1" baseline="-25000" dirty="0" smtClean="0">
                <a:solidFill>
                  <a:srgbClr val="006600"/>
                </a:solidFill>
              </a:rPr>
              <a:t>wt</a:t>
            </a:r>
            <a:r>
              <a:rPr lang="en-US" b="1" i="1" dirty="0" smtClean="0">
                <a:solidFill>
                  <a:srgbClr val="006600"/>
                </a:solidFill>
              </a:rPr>
              <a:t>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a</a:t>
            </a:r>
            <a:r>
              <a:rPr lang="en-US" b="1" dirty="0" smtClean="0">
                <a:solidFill>
                  <a:srgbClr val="006600"/>
                </a:solidFill>
              </a:rPr>
              <a:t>]</a:t>
            </a:r>
            <a:endParaRPr lang="nl-NL" b="1" dirty="0">
              <a:solidFill>
                <a:srgbClr val="006600"/>
              </a:solidFill>
            </a:endParaRP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 smtClean="0"/>
              <a:t>rule 8</a:t>
            </a:r>
            <a:endParaRPr lang="nl-NL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nl-NL" dirty="0"/>
          </a:p>
          <a:p>
            <a:pPr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[[[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M</a:t>
            </a:r>
            <a:r>
              <a:rPr lang="en-US" b="1" i="1" baseline="-25000" dirty="0" smtClean="0">
                <a:solidFill>
                  <a:srgbClr val="FF0000"/>
                </a:solidFill>
              </a:rPr>
              <a:t>p</a:t>
            </a:r>
            <a:r>
              <a:rPr lang="en-US" b="1" i="1" dirty="0">
                <a:solidFill>
                  <a:srgbClr val="FF0000"/>
                </a:solidFill>
              </a:rPr>
              <a:t>* 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M</a:t>
            </a:r>
            <a:r>
              <a:rPr lang="en-US" b="1" i="1" baseline="-25000" dirty="0" smtClean="0">
                <a:solidFill>
                  <a:srgbClr val="FF0000"/>
                </a:solidFill>
              </a:rPr>
              <a:t>p</a:t>
            </a:r>
            <a:r>
              <a:rPr lang="en-US" b="1" dirty="0">
                <a:solidFill>
                  <a:srgbClr val="FF0000"/>
                </a:solidFill>
              </a:rPr>
              <a:t>] 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F</a:t>
            </a:r>
            <a:r>
              <a:rPr lang="en-US" b="1" dirty="0" smtClean="0">
                <a:solidFill>
                  <a:srgbClr val="FF0000"/>
                </a:solidFill>
              </a:rPr>
              <a:t>]</a:t>
            </a:r>
            <a:r>
              <a:rPr lang="en-US" b="1" i="1" baseline="-25000" dirty="0" smtClean="0">
                <a:solidFill>
                  <a:srgbClr val="FF0000"/>
                </a:solidFill>
              </a:rPr>
              <a:t>wt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]</a:t>
            </a:r>
            <a:endParaRPr lang="nl-NL" b="1" dirty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b="1" dirty="0" smtClean="0">
                <a:sym typeface="Symbol"/>
              </a:rPr>
              <a:t></a:t>
            </a:r>
            <a:r>
              <a:rPr lang="en-US" b="1" dirty="0" smtClean="0">
                <a:sym typeface="Symbol"/>
              </a:rPr>
              <a:t></a:t>
            </a:r>
            <a:r>
              <a:rPr lang="en-US" b="1" dirty="0" smtClean="0">
                <a:sym typeface="Symbol"/>
              </a:rPr>
              <a:t></a:t>
            </a:r>
            <a:endParaRPr lang="nl-NL" b="1" dirty="0"/>
          </a:p>
          <a:p>
            <a:pPr algn="ctr">
              <a:buNone/>
            </a:pPr>
            <a:r>
              <a:rPr lang="en-US" b="1" dirty="0" smtClean="0">
                <a:solidFill>
                  <a:srgbClr val="006600"/>
                </a:solidFill>
              </a:rPr>
              <a:t>[[[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non</a:t>
            </a:r>
            <a:r>
              <a:rPr lang="en-US" b="1" i="1" dirty="0">
                <a:solidFill>
                  <a:srgbClr val="006600"/>
                </a:solidFill>
              </a:rPr>
              <a:t>*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M</a:t>
            </a:r>
            <a:r>
              <a:rPr lang="en-US" b="1" i="1" baseline="-25000" dirty="0" smtClean="0">
                <a:solidFill>
                  <a:srgbClr val="006600"/>
                </a:solidFill>
              </a:rPr>
              <a:t>p</a:t>
            </a:r>
            <a:r>
              <a:rPr lang="en-US" b="1" dirty="0">
                <a:solidFill>
                  <a:srgbClr val="006600"/>
                </a:solidFill>
              </a:rPr>
              <a:t>]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F</a:t>
            </a:r>
            <a:r>
              <a:rPr lang="en-US" b="1" dirty="0" smtClean="0">
                <a:solidFill>
                  <a:srgbClr val="006600"/>
                </a:solidFill>
              </a:rPr>
              <a:t>]</a:t>
            </a:r>
            <a:r>
              <a:rPr lang="en-US" b="1" i="1" baseline="-25000" dirty="0" smtClean="0">
                <a:solidFill>
                  <a:srgbClr val="006600"/>
                </a:solidFill>
              </a:rPr>
              <a:t>wt</a:t>
            </a:r>
            <a:r>
              <a:rPr lang="en-US" b="1" i="1" dirty="0" smtClean="0">
                <a:solidFill>
                  <a:srgbClr val="006600"/>
                </a:solidFill>
              </a:rPr>
              <a:t>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a</a:t>
            </a:r>
            <a:r>
              <a:rPr lang="en-US" b="1" dirty="0" smtClean="0">
                <a:solidFill>
                  <a:srgbClr val="006600"/>
                </a:solidFill>
              </a:rPr>
              <a:t>]</a:t>
            </a:r>
            <a:r>
              <a:rPr lang="en-US" b="1" i="1" dirty="0" smtClean="0">
                <a:solidFill>
                  <a:srgbClr val="006600"/>
                </a:solidFill>
              </a:rPr>
              <a:t> 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/</a:t>
            </a:r>
            <a:r>
              <a:rPr lang="en-US" b="1" dirty="0" smtClean="0">
                <a:solidFill>
                  <a:srgbClr val="0070C0"/>
                </a:solidFill>
              </a:rPr>
              <a:t> [[[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M</a:t>
            </a:r>
            <a:r>
              <a:rPr lang="en-US" b="1" i="1" baseline="-25000" dirty="0" smtClean="0">
                <a:solidFill>
                  <a:srgbClr val="0070C0"/>
                </a:solidFill>
              </a:rPr>
              <a:t>p</a:t>
            </a:r>
            <a:r>
              <a:rPr lang="en-US" b="1" i="1" dirty="0">
                <a:solidFill>
                  <a:srgbClr val="0070C0"/>
                </a:solidFill>
              </a:rPr>
              <a:t>* 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non</a:t>
            </a:r>
            <a:r>
              <a:rPr lang="en-US" b="1" dirty="0">
                <a:solidFill>
                  <a:srgbClr val="0070C0"/>
                </a:solidFill>
              </a:rPr>
              <a:t>] 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F</a:t>
            </a:r>
            <a:r>
              <a:rPr lang="en-US" b="1" dirty="0" smtClean="0">
                <a:solidFill>
                  <a:srgbClr val="0070C0"/>
                </a:solidFill>
              </a:rPr>
              <a:t>]</a:t>
            </a:r>
            <a:r>
              <a:rPr lang="en-US" b="1" i="1" baseline="-25000" dirty="0" smtClean="0">
                <a:solidFill>
                  <a:srgbClr val="0070C0"/>
                </a:solidFill>
              </a:rPr>
              <a:t>wt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a</a:t>
            </a:r>
            <a:r>
              <a:rPr lang="en-US" b="1" dirty="0" smtClean="0">
                <a:solidFill>
                  <a:srgbClr val="0070C0"/>
                </a:solidFill>
              </a:rPr>
              <a:t>]</a:t>
            </a:r>
            <a:endParaRPr lang="nl-NL" b="1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b="1" dirty="0" smtClean="0">
                <a:sym typeface="Symbol"/>
              </a:rPr>
              <a:t></a:t>
            </a:r>
            <a:r>
              <a:rPr lang="en-US" b="1" dirty="0" smtClean="0">
                <a:sym typeface="Symbol"/>
              </a:rPr>
              <a:t></a:t>
            </a:r>
            <a:endParaRPr lang="nl-NL" b="1" dirty="0"/>
          </a:p>
          <a:p>
            <a:pPr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[[[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non</a:t>
            </a:r>
            <a:r>
              <a:rPr lang="en-US" b="1" i="1" dirty="0">
                <a:solidFill>
                  <a:srgbClr val="FF0000"/>
                </a:solidFill>
              </a:rPr>
              <a:t>* 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non</a:t>
            </a:r>
            <a:r>
              <a:rPr lang="en-US" b="1" dirty="0">
                <a:solidFill>
                  <a:srgbClr val="FF0000"/>
                </a:solidFill>
              </a:rPr>
              <a:t>] 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F</a:t>
            </a:r>
            <a:r>
              <a:rPr lang="en-US" b="1" dirty="0" smtClean="0">
                <a:solidFill>
                  <a:srgbClr val="FF0000"/>
                </a:solidFill>
              </a:rPr>
              <a:t>]</a:t>
            </a:r>
            <a:r>
              <a:rPr lang="en-US" b="1" i="1" baseline="-25000" dirty="0" smtClean="0">
                <a:solidFill>
                  <a:srgbClr val="FF0000"/>
                </a:solidFill>
              </a:rPr>
              <a:t>wt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baseline="30000" dirty="0" smtClean="0">
                <a:solidFill>
                  <a:srgbClr val="FF0000"/>
                </a:solidFill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]</a:t>
            </a:r>
            <a:endParaRPr lang="nl-NL" b="1" dirty="0">
              <a:solidFill>
                <a:srgbClr val="FF0000"/>
              </a:solidFill>
            </a:endParaRP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 smtClean="0"/>
              <a:t>rule 9</a:t>
            </a:r>
            <a:endParaRPr lang="nl-NL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nl-NL" dirty="0"/>
          </a:p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[[[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M</a:t>
            </a:r>
            <a:r>
              <a:rPr lang="en-US" b="1" i="1" baseline="-25000" dirty="0" smtClean="0">
                <a:solidFill>
                  <a:srgbClr val="0070C0"/>
                </a:solidFill>
              </a:rPr>
              <a:t>s</a:t>
            </a:r>
            <a:r>
              <a:rPr lang="en-US" b="1" i="1" dirty="0">
                <a:solidFill>
                  <a:srgbClr val="0070C0"/>
                </a:solidFill>
              </a:rPr>
              <a:t>* 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M</a:t>
            </a:r>
            <a:r>
              <a:rPr lang="en-US" b="1" i="1" baseline="-25000" dirty="0" smtClean="0">
                <a:solidFill>
                  <a:srgbClr val="FF0000"/>
                </a:solidFill>
              </a:rPr>
              <a:t>p</a:t>
            </a:r>
            <a:r>
              <a:rPr lang="en-US" b="1" dirty="0">
                <a:solidFill>
                  <a:srgbClr val="0070C0"/>
                </a:solidFill>
              </a:rPr>
              <a:t>] 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F</a:t>
            </a:r>
            <a:r>
              <a:rPr lang="en-US" b="1" dirty="0" smtClean="0">
                <a:solidFill>
                  <a:srgbClr val="0070C0"/>
                </a:solidFill>
              </a:rPr>
              <a:t>]</a:t>
            </a:r>
            <a:r>
              <a:rPr lang="en-US" b="1" i="1" baseline="-25000" dirty="0" smtClean="0">
                <a:solidFill>
                  <a:srgbClr val="0070C0"/>
                </a:solidFill>
              </a:rPr>
              <a:t>wt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a</a:t>
            </a:r>
            <a:r>
              <a:rPr lang="en-US" b="1" dirty="0" smtClean="0">
                <a:solidFill>
                  <a:srgbClr val="0070C0"/>
                </a:solidFill>
              </a:rPr>
              <a:t>]</a:t>
            </a:r>
            <a:endParaRPr lang="nl-NL" b="1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b="1" dirty="0">
                <a:solidFill>
                  <a:srgbClr val="0070C0"/>
                </a:solidFill>
                <a:sym typeface="Symbol"/>
              </a:rPr>
              <a:t></a:t>
            </a:r>
            <a:endParaRPr lang="nl-NL" b="1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[[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M</a:t>
            </a:r>
            <a:r>
              <a:rPr lang="en-US" b="1" i="1" baseline="-25000" dirty="0" smtClean="0">
                <a:solidFill>
                  <a:srgbClr val="0070C0"/>
                </a:solidFill>
              </a:rPr>
              <a:t>p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F</a:t>
            </a:r>
            <a:r>
              <a:rPr lang="en-US" b="1" dirty="0" smtClean="0">
                <a:solidFill>
                  <a:srgbClr val="0070C0"/>
                </a:solidFill>
              </a:rPr>
              <a:t>]</a:t>
            </a:r>
            <a:r>
              <a:rPr lang="en-US" b="1" i="1" baseline="-25000" dirty="0" smtClean="0">
                <a:solidFill>
                  <a:srgbClr val="0070C0"/>
                </a:solidFill>
              </a:rPr>
              <a:t>wt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a</a:t>
            </a:r>
            <a:r>
              <a:rPr lang="en-US" b="1" dirty="0" smtClean="0">
                <a:solidFill>
                  <a:srgbClr val="0070C0"/>
                </a:solidFill>
              </a:rPr>
              <a:t>]</a:t>
            </a:r>
            <a:endParaRPr lang="nl-NL" b="1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  <a:sym typeface="Symbol"/>
              </a:rPr>
              <a:t>	  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(2)</a:t>
            </a:r>
            <a:endParaRPr lang="nl-NL" b="1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[[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non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F</a:t>
            </a:r>
            <a:r>
              <a:rPr lang="en-US" b="1" dirty="0" smtClean="0">
                <a:solidFill>
                  <a:srgbClr val="0070C0"/>
                </a:solidFill>
              </a:rPr>
              <a:t>]</a:t>
            </a:r>
            <a:r>
              <a:rPr lang="en-US" b="1" i="1" baseline="-25000" dirty="0" smtClean="0">
                <a:solidFill>
                  <a:srgbClr val="0070C0"/>
                </a:solidFill>
              </a:rPr>
              <a:t>wt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baseline="30000" dirty="0" smtClean="0">
                <a:solidFill>
                  <a:srgbClr val="0070C0"/>
                </a:solidFill>
              </a:rPr>
              <a:t>0</a:t>
            </a:r>
            <a:r>
              <a:rPr lang="en-US" b="1" i="1" dirty="0" smtClean="0">
                <a:solidFill>
                  <a:srgbClr val="0070C0"/>
                </a:solidFill>
              </a:rPr>
              <a:t>a</a:t>
            </a:r>
            <a:r>
              <a:rPr lang="en-US" b="1" dirty="0" smtClean="0">
                <a:solidFill>
                  <a:srgbClr val="0070C0"/>
                </a:solidFill>
              </a:rPr>
              <a:t>]</a:t>
            </a:r>
            <a:endParaRPr lang="nl-NL" b="1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/>
              <a:t> </a:t>
            </a:r>
            <a:endParaRPr lang="nl-NL" dirty="0"/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 smtClean="0"/>
              <a:t>rule 10</a:t>
            </a:r>
            <a:endParaRPr lang="nl-NL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nl-NL" dirty="0"/>
          </a:p>
          <a:p>
            <a:pPr algn="ctr">
              <a:buNone/>
            </a:pPr>
            <a:r>
              <a:rPr lang="en-US" b="1" dirty="0" smtClean="0">
                <a:solidFill>
                  <a:srgbClr val="006600"/>
                </a:solidFill>
              </a:rPr>
              <a:t>[[[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M</a:t>
            </a:r>
            <a:r>
              <a:rPr lang="en-US" b="1" i="1" baseline="-25000" dirty="0" smtClean="0">
                <a:solidFill>
                  <a:srgbClr val="FF0000"/>
                </a:solidFill>
              </a:rPr>
              <a:t>p</a:t>
            </a:r>
            <a:r>
              <a:rPr lang="en-US" b="1" i="1" dirty="0">
                <a:solidFill>
                  <a:srgbClr val="006600"/>
                </a:solidFill>
              </a:rPr>
              <a:t>*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M</a:t>
            </a:r>
            <a:r>
              <a:rPr lang="en-US" b="1" i="1" baseline="-25000" dirty="0" smtClean="0">
                <a:solidFill>
                  <a:srgbClr val="006600"/>
                </a:solidFill>
              </a:rPr>
              <a:t>s</a:t>
            </a:r>
            <a:r>
              <a:rPr lang="en-US" b="1" dirty="0">
                <a:solidFill>
                  <a:srgbClr val="006600"/>
                </a:solidFill>
              </a:rPr>
              <a:t>]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F</a:t>
            </a:r>
            <a:r>
              <a:rPr lang="en-US" b="1" dirty="0" smtClean="0">
                <a:solidFill>
                  <a:srgbClr val="006600"/>
                </a:solidFill>
              </a:rPr>
              <a:t>]</a:t>
            </a:r>
            <a:r>
              <a:rPr lang="en-US" b="1" i="1" baseline="-25000" dirty="0" smtClean="0">
                <a:solidFill>
                  <a:srgbClr val="006600"/>
                </a:solidFill>
              </a:rPr>
              <a:t>wt</a:t>
            </a:r>
            <a:r>
              <a:rPr lang="en-US" b="1" dirty="0" smtClean="0">
                <a:solidFill>
                  <a:srgbClr val="006600"/>
                </a:solidFill>
              </a:rPr>
              <a:t>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a</a:t>
            </a:r>
            <a:r>
              <a:rPr lang="en-US" b="1" dirty="0" smtClean="0">
                <a:solidFill>
                  <a:srgbClr val="006600"/>
                </a:solidFill>
              </a:rPr>
              <a:t>]</a:t>
            </a:r>
            <a:endParaRPr lang="nl-NL" b="1" dirty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6600"/>
                </a:solidFill>
                <a:sym typeface="Symbol"/>
              </a:rPr>
              <a:t></a:t>
            </a:r>
            <a:endParaRPr lang="nl-NL" b="1" dirty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6600"/>
                </a:solidFill>
              </a:rPr>
              <a:t>[[[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non</a:t>
            </a:r>
            <a:r>
              <a:rPr lang="en-US" b="1" i="1" dirty="0">
                <a:solidFill>
                  <a:srgbClr val="006600"/>
                </a:solidFill>
              </a:rPr>
              <a:t>*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M</a:t>
            </a:r>
            <a:r>
              <a:rPr lang="en-US" b="1" i="1" baseline="-25000" dirty="0" smtClean="0">
                <a:solidFill>
                  <a:srgbClr val="006600"/>
                </a:solidFill>
              </a:rPr>
              <a:t>s</a:t>
            </a:r>
            <a:r>
              <a:rPr lang="en-US" b="1" dirty="0">
                <a:solidFill>
                  <a:srgbClr val="006600"/>
                </a:solidFill>
              </a:rPr>
              <a:t>]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F</a:t>
            </a:r>
            <a:r>
              <a:rPr lang="en-US" b="1" dirty="0" smtClean="0">
                <a:solidFill>
                  <a:srgbClr val="006600"/>
                </a:solidFill>
              </a:rPr>
              <a:t>]</a:t>
            </a:r>
            <a:r>
              <a:rPr lang="en-US" b="1" i="1" baseline="-25000" dirty="0" smtClean="0">
                <a:solidFill>
                  <a:srgbClr val="006600"/>
                </a:solidFill>
              </a:rPr>
              <a:t>wt</a:t>
            </a:r>
            <a:r>
              <a:rPr lang="en-US" b="1" i="1" dirty="0" smtClean="0">
                <a:solidFill>
                  <a:srgbClr val="006600"/>
                </a:solidFill>
              </a:rPr>
              <a:t> </a:t>
            </a:r>
            <a:r>
              <a:rPr lang="en-US" b="1" baseline="30000" dirty="0" smtClean="0">
                <a:solidFill>
                  <a:srgbClr val="006600"/>
                </a:solidFill>
              </a:rPr>
              <a:t>0</a:t>
            </a:r>
            <a:r>
              <a:rPr lang="en-US" b="1" i="1" dirty="0" smtClean="0">
                <a:solidFill>
                  <a:srgbClr val="006600"/>
                </a:solidFill>
              </a:rPr>
              <a:t>a</a:t>
            </a:r>
            <a:r>
              <a:rPr lang="en-US" b="1" dirty="0" smtClean="0">
                <a:solidFill>
                  <a:srgbClr val="006600"/>
                </a:solidFill>
              </a:rPr>
              <a:t>]</a:t>
            </a:r>
            <a:endParaRPr lang="nl-NL" b="1" dirty="0">
              <a:solidFill>
                <a:srgbClr val="006600"/>
              </a:solidFill>
            </a:endParaRPr>
          </a:p>
          <a:p>
            <a:pPr>
              <a:buNone/>
            </a:pPr>
            <a:endParaRPr lang="nl-NL" dirty="0">
              <a:solidFill>
                <a:srgbClr val="0066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he logic of </a:t>
            </a:r>
            <a:r>
              <a:rPr lang="nl-NL" sz="20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non</a:t>
            </a:r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(intuitive sketch)</a:t>
            </a:r>
            <a:endParaRPr lang="nl-NL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Formally, </a:t>
            </a:r>
            <a:r>
              <a:rPr lang="en-US" b="1" i="1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non</a:t>
            </a:r>
            <a:r>
              <a:rPr lang="en-US" b="1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takes a </a:t>
            </a:r>
            <a:r>
              <a:rPr lang="en-US" b="1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(modified or basic) property </a:t>
            </a:r>
            <a:r>
              <a:rPr lang="en-US" b="1" dirty="0" smtClean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 one of its contraries, leaving it open which particular contrary. </a:t>
            </a:r>
            <a:endParaRPr lang="en-US" b="1" dirty="0" smtClean="0">
              <a:solidFill>
                <a:srgbClr val="00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en-US" sz="1000" dirty="0" smtClean="0">
              <a:solidFill>
                <a:srgbClr val="99663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99663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Imagine </a:t>
            </a:r>
            <a:r>
              <a:rPr lang="en-US" i="1" dirty="0">
                <a:solidFill>
                  <a:srgbClr val="99663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>
                <a:solidFill>
                  <a:srgbClr val="99663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residing in the capital of some country. </a:t>
            </a:r>
            <a:endParaRPr lang="en-US" dirty="0" smtClean="0">
              <a:solidFill>
                <a:srgbClr val="99663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en-US" sz="1000" dirty="0" smtClean="0">
              <a:solidFill>
                <a:srgbClr val="00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When </a:t>
            </a:r>
            <a:r>
              <a:rPr lang="en-US" i="1" dirty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leaves the </a:t>
            </a:r>
            <a:r>
              <a:rPr lang="en-US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capital, </a:t>
            </a:r>
            <a:r>
              <a:rPr lang="en-US" i="1" dirty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moves to a town in the province. </a:t>
            </a:r>
            <a:endParaRPr lang="en-US" dirty="0" smtClean="0"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en-US" sz="1000" dirty="0" smtClean="0">
              <a:solidFill>
                <a:srgbClr val="0070C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When </a:t>
            </a:r>
            <a:r>
              <a:rPr lang="en-US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leaves that town, </a:t>
            </a:r>
            <a:r>
              <a:rPr lang="en-US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has the choice between returning to the capital or going to some other town in the province. </a:t>
            </a:r>
            <a:endParaRPr lang="en-US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en-US" sz="1000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99663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From </a:t>
            </a:r>
            <a:r>
              <a:rPr lang="en-US" dirty="0">
                <a:solidFill>
                  <a:srgbClr val="99663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point of view of the first town </a:t>
            </a:r>
            <a:r>
              <a:rPr lang="en-US" i="1" dirty="0">
                <a:solidFill>
                  <a:srgbClr val="99663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n-US" dirty="0">
                <a:solidFill>
                  <a:srgbClr val="99663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goes to, its complement includes both the capital and all the other towns in the province. </a:t>
            </a:r>
            <a:r>
              <a:rPr lang="en-US" dirty="0" smtClean="0">
                <a:solidFill>
                  <a:srgbClr val="99663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 </a:t>
            </a:r>
            <a:r>
              <a:rPr lang="en-US" dirty="0">
                <a:solidFill>
                  <a:srgbClr val="99663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each new privation introduces a shift in </a:t>
            </a:r>
            <a:r>
              <a:rPr lang="en-US" dirty="0" smtClean="0">
                <a:solidFill>
                  <a:srgbClr val="99663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perspective</a:t>
            </a:r>
            <a:r>
              <a:rPr lang="en-US" dirty="0" smtClean="0">
                <a:solidFill>
                  <a:srgbClr val="99663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smtClean="0">
                <a:solidFill>
                  <a:srgbClr val="99663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 to what the complement is.</a:t>
            </a:r>
            <a:endParaRPr lang="en-US" sz="1000" dirty="0" smtClean="0">
              <a:solidFill>
                <a:srgbClr val="99663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en-US" sz="1000" dirty="0" smtClean="0">
              <a:solidFill>
                <a:srgbClr val="99663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It 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is crucial not to confuse </a:t>
            </a:r>
            <a:r>
              <a:rPr lang="en-US" b="1" i="1" dirty="0">
                <a:solidFill>
                  <a:srgbClr val="00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non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, which operates on properties, with the complement function </a:t>
            </a:r>
            <a:r>
              <a:rPr lang="en-GB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\</a:t>
            </a:r>
            <a:r>
              <a:rPr lang="en-GB" dirty="0">
                <a:latin typeface="Verdana" pitchFamily="34" charset="0"/>
                <a:ea typeface="Verdana" pitchFamily="34" charset="0"/>
                <a:cs typeface="Verdana" pitchFamily="34" charset="0"/>
              </a:rPr>
              <a:t>, which operates on sets. The complement of a complement is the original set, thereby reinstalling the problem with Boolean </a:t>
            </a:r>
            <a:r>
              <a:rPr lang="en-GB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negation.</a:t>
            </a:r>
          </a:p>
          <a:p>
            <a:pPr>
              <a:buNone/>
            </a:pPr>
            <a:r>
              <a:rPr lang="en-GB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nl-NL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conclusions</a:t>
            </a:r>
            <a:endParaRPr lang="nl-NL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2800" dirty="0" smtClean="0"/>
              <a:t>The </a:t>
            </a:r>
            <a:r>
              <a:rPr lang="nl-NL" sz="2800" i="1" dirty="0" smtClean="0"/>
              <a:t>general rule of privation </a:t>
            </a:r>
            <a:r>
              <a:rPr lang="nl-NL" sz="2800" dirty="0" smtClean="0"/>
              <a:t>replaces the property constructed by </a:t>
            </a:r>
            <a:r>
              <a:rPr lang="nl-NL" sz="2800" dirty="0" smtClean="0">
                <a:solidFill>
                  <a:srgbClr val="FF0000"/>
                </a:solidFill>
                <a:sym typeface="Symbol"/>
              </a:rPr>
              <a:t></a:t>
            </a:r>
            <a:r>
              <a:rPr lang="nl-NL" sz="2800" baseline="30000" dirty="0" smtClean="0">
                <a:solidFill>
                  <a:srgbClr val="FF0000"/>
                </a:solidFill>
                <a:sym typeface="Symbol"/>
              </a:rPr>
              <a:t>0</a:t>
            </a:r>
            <a:r>
              <a:rPr lang="nl-NL" sz="2800" i="1" dirty="0" smtClean="0">
                <a:solidFill>
                  <a:srgbClr val="FF0000"/>
                </a:solidFill>
                <a:sym typeface="Symbol"/>
              </a:rPr>
              <a:t>M</a:t>
            </a:r>
            <a:r>
              <a:rPr lang="nl-NL" sz="2800" i="1" baseline="-25000" dirty="0" smtClean="0">
                <a:solidFill>
                  <a:srgbClr val="FF0000"/>
                </a:solidFill>
                <a:sym typeface="Symbol"/>
              </a:rPr>
              <a:t>p</a:t>
            </a:r>
            <a:r>
              <a:rPr lang="nl-NL" sz="280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nl-NL" sz="2800" baseline="30000" dirty="0" smtClean="0">
                <a:solidFill>
                  <a:srgbClr val="FF0000"/>
                </a:solidFill>
                <a:sym typeface="Symbol"/>
              </a:rPr>
              <a:t>0</a:t>
            </a:r>
            <a:r>
              <a:rPr lang="nl-NL" sz="2800" i="1" dirty="0" smtClean="0">
                <a:solidFill>
                  <a:srgbClr val="FF0000"/>
                </a:solidFill>
                <a:sym typeface="Symbol"/>
              </a:rPr>
              <a:t>F</a:t>
            </a:r>
            <a:r>
              <a:rPr lang="nl-NL" sz="2800" dirty="0" smtClean="0">
                <a:solidFill>
                  <a:srgbClr val="FF0000"/>
                </a:solidFill>
                <a:sym typeface="Symbol"/>
              </a:rPr>
              <a:t> </a:t>
            </a:r>
            <a:r>
              <a:rPr lang="nl-NL" sz="2800" dirty="0" smtClean="0">
                <a:sym typeface="Symbol"/>
              </a:rPr>
              <a:t>by the property constructed by </a:t>
            </a:r>
            <a:r>
              <a:rPr lang="nl-NL" sz="2800" dirty="0" smtClean="0">
                <a:solidFill>
                  <a:srgbClr val="006600"/>
                </a:solidFill>
                <a:sym typeface="Symbol"/>
              </a:rPr>
              <a:t></a:t>
            </a:r>
            <a:r>
              <a:rPr lang="nl-NL" sz="2800" baseline="30000" dirty="0" smtClean="0">
                <a:solidFill>
                  <a:srgbClr val="006600"/>
                </a:solidFill>
                <a:sym typeface="Symbol"/>
              </a:rPr>
              <a:t>0</a:t>
            </a:r>
            <a:r>
              <a:rPr lang="nl-NL" sz="2800" i="1" dirty="0" smtClean="0">
                <a:solidFill>
                  <a:srgbClr val="006600"/>
                </a:solidFill>
                <a:sym typeface="Symbol"/>
              </a:rPr>
              <a:t>non</a:t>
            </a:r>
            <a:r>
              <a:rPr lang="nl-NL" sz="2800" dirty="0" smtClean="0">
                <a:solidFill>
                  <a:srgbClr val="006600"/>
                </a:solidFill>
                <a:sym typeface="Symbol"/>
              </a:rPr>
              <a:t> </a:t>
            </a:r>
            <a:r>
              <a:rPr lang="nl-NL" sz="2800" baseline="30000" dirty="0" smtClean="0">
                <a:solidFill>
                  <a:srgbClr val="006600"/>
                </a:solidFill>
                <a:sym typeface="Symbol"/>
              </a:rPr>
              <a:t>0</a:t>
            </a:r>
            <a:r>
              <a:rPr lang="nl-NL" sz="2800" i="1" dirty="0" smtClean="0">
                <a:solidFill>
                  <a:srgbClr val="006600"/>
                </a:solidFill>
                <a:sym typeface="Symbol"/>
              </a:rPr>
              <a:t>F</a:t>
            </a:r>
            <a:r>
              <a:rPr lang="nl-NL" sz="2800" dirty="0" smtClean="0">
                <a:solidFill>
                  <a:srgbClr val="006600"/>
                </a:solidFill>
                <a:sym typeface="Symbol"/>
              </a:rPr>
              <a:t></a:t>
            </a:r>
            <a:r>
              <a:rPr lang="nl-NL" sz="2800" dirty="0" smtClean="0">
                <a:solidFill>
                  <a:srgbClr val="006600"/>
                </a:solidFill>
                <a:sym typeface="Symbol"/>
              </a:rPr>
              <a:t> </a:t>
            </a:r>
          </a:p>
          <a:p>
            <a:r>
              <a:rPr lang="nl-NL" sz="2800" dirty="0" smtClean="0">
                <a:sym typeface="Symbol"/>
              </a:rPr>
              <a:t>A pair of privative modifiers is equivalent to one modal modifier</a:t>
            </a:r>
          </a:p>
          <a:p>
            <a:r>
              <a:rPr lang="nl-NL" sz="2800" dirty="0" smtClean="0">
                <a:sym typeface="Symbol"/>
              </a:rPr>
              <a:t>The present framework serves an extensional, set-theoretic purpose: is </a:t>
            </a:r>
            <a:r>
              <a:rPr lang="nl-NL" sz="2800" i="1" dirty="0" smtClean="0">
                <a:sym typeface="Symbol"/>
              </a:rPr>
              <a:t>a</a:t>
            </a:r>
            <a:r>
              <a:rPr lang="nl-NL" sz="2800" dirty="0" smtClean="0">
                <a:sym typeface="Symbol"/>
              </a:rPr>
              <a:t> in or out?</a:t>
            </a:r>
          </a:p>
          <a:p>
            <a:pPr algn="ctr"/>
            <a:r>
              <a:rPr lang="nl-NL" sz="2800" dirty="0" smtClean="0">
                <a:sym typeface="Symbol"/>
              </a:rPr>
              <a:t>Further research will be hyperintensional, semantic: </a:t>
            </a:r>
            <a:r>
              <a:rPr lang="nl-NL" sz="2800" b="1" dirty="0" smtClean="0">
                <a:solidFill>
                  <a:srgbClr val="006600"/>
                </a:solidFill>
                <a:sym typeface="Symbol"/>
              </a:rPr>
              <a:t>‘is an almost finished meal’</a:t>
            </a:r>
            <a:r>
              <a:rPr lang="nl-NL" sz="2800" dirty="0" smtClean="0">
                <a:sym typeface="Symbol"/>
              </a:rPr>
              <a:t> </a:t>
            </a:r>
            <a:r>
              <a:rPr lang="nl-NL" sz="2800" dirty="0" smtClean="0">
                <a:sym typeface="Symbol"/>
              </a:rPr>
              <a:t>versus </a:t>
            </a:r>
          </a:p>
          <a:p>
            <a:pPr algn="ctr">
              <a:buNone/>
            </a:pPr>
            <a:r>
              <a:rPr lang="nl-NL" sz="2800" dirty="0" smtClean="0">
                <a:solidFill>
                  <a:srgbClr val="FF0000"/>
                </a:solidFill>
                <a:sym typeface="Symbol"/>
              </a:rPr>
              <a:t>	</a:t>
            </a:r>
            <a:r>
              <a:rPr lang="nl-NL" sz="2800" b="1" dirty="0" smtClean="0">
                <a:solidFill>
                  <a:srgbClr val="FF0000"/>
                </a:solidFill>
                <a:sym typeface="Symbol"/>
              </a:rPr>
              <a:t>‘is almost half a pound’</a:t>
            </a:r>
            <a:endParaRPr lang="nl-NL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i="1" dirty="0" smtClean="0"/>
              <a:t>exercise</a:t>
            </a:r>
            <a:r>
              <a:rPr lang="nl-NL" dirty="0" smtClean="0"/>
              <a:t> </a:t>
            </a:r>
            <a:r>
              <a:rPr lang="nl-NL" b="1" dirty="0" smtClean="0">
                <a:solidFill>
                  <a:srgbClr val="FFFF00"/>
                </a:solidFill>
                <a:sym typeface="Wingdings" pitchFamily="2" charset="2"/>
              </a:rPr>
              <a:t></a:t>
            </a:r>
            <a:endParaRPr lang="nl-NL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sz="2700" dirty="0" smtClean="0"/>
              <a:t>(1) What are the various ways of carving up the scopes of the adjective ‘doubleplusungood’? (Orwell, </a:t>
            </a:r>
            <a:r>
              <a:rPr lang="nl-NL" sz="2700" i="1" dirty="0" smtClean="0"/>
              <a:t>1984</a:t>
            </a:r>
            <a:r>
              <a:rPr lang="nl-NL" sz="2700" dirty="0" smtClean="0"/>
              <a:t>, 1949)</a:t>
            </a:r>
          </a:p>
          <a:p>
            <a:pPr>
              <a:buNone/>
            </a:pPr>
            <a:r>
              <a:rPr lang="nl-NL" sz="2700" dirty="0" smtClean="0"/>
              <a:t>(2) Is any one analysis superior? </a:t>
            </a:r>
          </a:p>
          <a:p>
            <a:pPr algn="ctr">
              <a:buNone/>
            </a:pPr>
            <a:endParaRPr lang="nl-NL" sz="2500" spc="100" dirty="0" smtClean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nl-NL" sz="7000" spc="100" dirty="0" smtClean="0">
                <a:solidFill>
                  <a:srgbClr val="006600"/>
                </a:solidFill>
              </a:rPr>
              <a:t>double</a:t>
            </a:r>
            <a:r>
              <a:rPr lang="nl-NL" sz="7000" spc="100" dirty="0" smtClean="0">
                <a:solidFill>
                  <a:srgbClr val="FF0000"/>
                </a:solidFill>
              </a:rPr>
              <a:t>plus</a:t>
            </a:r>
            <a:r>
              <a:rPr lang="nl-NL" sz="7000" spc="100" dirty="0" smtClean="0">
                <a:solidFill>
                  <a:srgbClr val="0070C0"/>
                </a:solidFill>
              </a:rPr>
              <a:t>un</a:t>
            </a:r>
            <a:r>
              <a:rPr lang="nl-NL" sz="7000" spc="100" dirty="0" smtClean="0">
                <a:solidFill>
                  <a:srgbClr val="996633"/>
                </a:solidFill>
              </a:rPr>
              <a:t>good</a:t>
            </a:r>
            <a:endParaRPr lang="nl-NL" sz="7000" spc="100" dirty="0">
              <a:solidFill>
                <a:srgbClr val="996633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he </a:t>
            </a:r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problem</a:t>
            </a:r>
            <a:endParaRPr lang="nl-NL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algn="ctr">
              <a:buNone/>
            </a:pPr>
            <a:r>
              <a:rPr lang="en-GB" dirty="0"/>
              <a:t>If a property </a:t>
            </a:r>
            <a:r>
              <a:rPr lang="en-GB" i="1" dirty="0"/>
              <a:t>F</a:t>
            </a:r>
            <a:r>
              <a:rPr lang="en-GB" dirty="0"/>
              <a:t> has been </a:t>
            </a:r>
            <a:r>
              <a:rPr lang="en-GB" i="1" dirty="0"/>
              <a:t>multiply</a:t>
            </a:r>
            <a:r>
              <a:rPr lang="en-GB" dirty="0"/>
              <a:t> </a:t>
            </a:r>
            <a:r>
              <a:rPr lang="en-GB" i="1" dirty="0"/>
              <a:t>modified</a:t>
            </a:r>
            <a:r>
              <a:rPr lang="en-GB" dirty="0"/>
              <a:t> in </a:t>
            </a:r>
            <a:r>
              <a:rPr lang="en-GB" dirty="0" smtClean="0"/>
              <a:t>this or that </a:t>
            </a:r>
            <a:r>
              <a:rPr lang="en-GB" dirty="0"/>
              <a:t>manner, is an individual </a:t>
            </a:r>
            <a:r>
              <a:rPr lang="en-GB" i="1" dirty="0"/>
              <a:t>a</a:t>
            </a:r>
            <a:r>
              <a:rPr lang="en-GB" dirty="0"/>
              <a:t> that has the so modified property an </a:t>
            </a:r>
            <a:r>
              <a:rPr lang="en-GB" i="1" dirty="0"/>
              <a:t>F</a:t>
            </a:r>
            <a:r>
              <a:rPr lang="en-GB" dirty="0"/>
              <a:t>?  </a:t>
            </a:r>
            <a:endParaRPr lang="nl-NL" dirty="0"/>
          </a:p>
          <a:p>
            <a:pPr>
              <a:buNone/>
            </a:pPr>
            <a:endParaRPr lang="nl-NL" sz="1200" dirty="0" smtClean="0"/>
          </a:p>
          <a:p>
            <a:pPr algn="ctr">
              <a:buNone/>
            </a:pPr>
            <a:r>
              <a:rPr lang="nl-NL" b="1" dirty="0" smtClean="0">
                <a:sym typeface="Symbol"/>
              </a:rPr>
              <a:t></a:t>
            </a:r>
            <a:r>
              <a:rPr lang="nl-NL" b="1" baseline="30000" dirty="0" smtClean="0">
                <a:sym typeface="Symbol"/>
              </a:rPr>
              <a:t> 0</a:t>
            </a:r>
            <a:r>
              <a:rPr lang="nl-NL" b="1" i="1" dirty="0" smtClean="0">
                <a:sym typeface="Symbol"/>
              </a:rPr>
              <a:t>M’ </a:t>
            </a:r>
            <a:r>
              <a:rPr lang="nl-NL" b="1" dirty="0" smtClean="0">
                <a:sym typeface="Symbol"/>
              </a:rPr>
              <a:t></a:t>
            </a:r>
            <a:r>
              <a:rPr lang="nl-NL" b="1" baseline="30000" dirty="0" smtClean="0">
                <a:sym typeface="Symbol"/>
              </a:rPr>
              <a:t>0</a:t>
            </a:r>
            <a:r>
              <a:rPr lang="nl-NL" b="1" i="1" dirty="0" smtClean="0">
                <a:sym typeface="Symbol"/>
              </a:rPr>
              <a:t>M </a:t>
            </a:r>
            <a:r>
              <a:rPr lang="nl-NL" b="1" baseline="30000" dirty="0" smtClean="0">
                <a:sym typeface="Symbol"/>
              </a:rPr>
              <a:t>0</a:t>
            </a:r>
            <a:r>
              <a:rPr lang="nl-NL" b="1" i="1" dirty="0" smtClean="0">
                <a:sym typeface="Symbol"/>
              </a:rPr>
              <a:t>F</a:t>
            </a:r>
            <a:r>
              <a:rPr lang="nl-NL" b="1" dirty="0" smtClean="0">
                <a:sym typeface="Symbol"/>
              </a:rPr>
              <a:t></a:t>
            </a:r>
            <a:r>
              <a:rPr lang="nl-NL" dirty="0" smtClean="0">
                <a:sym typeface="Symbol"/>
              </a:rPr>
              <a:t> , ‘a happy bald child’</a:t>
            </a:r>
          </a:p>
          <a:p>
            <a:pPr algn="ctr">
              <a:buNone/>
            </a:pPr>
            <a:r>
              <a:rPr lang="nl-NL" i="1" dirty="0" smtClean="0">
                <a:solidFill>
                  <a:srgbClr val="006600"/>
                </a:solidFill>
                <a:sym typeface="Symbol"/>
              </a:rPr>
              <a:t>F</a:t>
            </a:r>
            <a:r>
              <a:rPr lang="nl-NL" dirty="0" smtClean="0">
                <a:sym typeface="Symbol"/>
              </a:rPr>
              <a:t>/()</a:t>
            </a:r>
            <a:r>
              <a:rPr lang="nl-NL" baseline="-25000" dirty="0" smtClean="0">
                <a:sym typeface="Symbol"/>
              </a:rPr>
              <a:t></a:t>
            </a:r>
            <a:r>
              <a:rPr lang="nl-NL" dirty="0" smtClean="0">
                <a:sym typeface="Symbol"/>
              </a:rPr>
              <a:t> (</a:t>
            </a:r>
            <a:r>
              <a:rPr lang="nl-NL" dirty="0" smtClean="0">
                <a:solidFill>
                  <a:srgbClr val="00B050"/>
                </a:solidFill>
                <a:sym typeface="Symbol"/>
              </a:rPr>
              <a:t></a:t>
            </a:r>
            <a:r>
              <a:rPr lang="nl-NL" dirty="0" smtClean="0">
                <a:sym typeface="Symbol"/>
              </a:rPr>
              <a:t>); </a:t>
            </a:r>
            <a:r>
              <a:rPr lang="nl-NL" i="1" dirty="0" smtClean="0">
                <a:solidFill>
                  <a:srgbClr val="0070C0"/>
                </a:solidFill>
                <a:sym typeface="Symbol"/>
              </a:rPr>
              <a:t>M, M’</a:t>
            </a:r>
            <a:r>
              <a:rPr lang="nl-NL" dirty="0" smtClean="0">
                <a:sym typeface="Symbol"/>
              </a:rPr>
              <a:t>/(()</a:t>
            </a:r>
            <a:r>
              <a:rPr lang="nl-NL" baseline="-25000" dirty="0" smtClean="0">
                <a:sym typeface="Symbol"/>
              </a:rPr>
              <a:t> </a:t>
            </a:r>
            <a:r>
              <a:rPr lang="nl-NL" dirty="0" smtClean="0">
                <a:sym typeface="Symbol"/>
              </a:rPr>
              <a:t>()</a:t>
            </a:r>
            <a:r>
              <a:rPr lang="nl-NL" baseline="-25000" dirty="0" smtClean="0">
                <a:sym typeface="Symbol"/>
              </a:rPr>
              <a:t></a:t>
            </a:r>
            <a:r>
              <a:rPr lang="nl-NL" dirty="0" smtClean="0">
                <a:sym typeface="Symbol"/>
              </a:rPr>
              <a:t>) </a:t>
            </a:r>
            <a:r>
              <a:rPr lang="nl-NL" dirty="0" smtClean="0">
                <a:solidFill>
                  <a:srgbClr val="0070C0"/>
                </a:solidFill>
                <a:sym typeface="Symbol"/>
              </a:rPr>
              <a:t>()</a:t>
            </a:r>
          </a:p>
          <a:p>
            <a:pPr>
              <a:buNone/>
            </a:pPr>
            <a:endParaRPr lang="nl-NL" sz="1200" dirty="0" smtClean="0">
              <a:sym typeface="Symbol"/>
            </a:endParaRPr>
          </a:p>
          <a:p>
            <a:pPr algn="ctr">
              <a:buNone/>
            </a:pPr>
            <a:r>
              <a:rPr lang="nl-NL" b="1" dirty="0" smtClean="0">
                <a:sym typeface="Symbol"/>
              </a:rPr>
              <a:t></a:t>
            </a:r>
            <a:r>
              <a:rPr lang="nl-NL" b="1" baseline="30000" dirty="0" smtClean="0">
                <a:sym typeface="Symbol"/>
              </a:rPr>
              <a:t>0</a:t>
            </a:r>
            <a:r>
              <a:rPr lang="nl-NL" b="1" i="1" dirty="0" smtClean="0">
                <a:sym typeface="Symbol"/>
              </a:rPr>
              <a:t>M</a:t>
            </a:r>
            <a:r>
              <a:rPr lang="nl-NL" b="1" dirty="0" smtClean="0">
                <a:sym typeface="Symbol"/>
              </a:rPr>
              <a:t>* </a:t>
            </a:r>
            <a:r>
              <a:rPr lang="nl-NL" b="1" baseline="30000" dirty="0" smtClean="0">
                <a:sym typeface="Symbol"/>
              </a:rPr>
              <a:t>0</a:t>
            </a:r>
            <a:r>
              <a:rPr lang="nl-NL" b="1" i="1" dirty="0" smtClean="0">
                <a:sym typeface="Symbol"/>
              </a:rPr>
              <a:t>M </a:t>
            </a:r>
            <a:r>
              <a:rPr lang="nl-NL" b="1" baseline="30000" dirty="0" smtClean="0">
                <a:sym typeface="Symbol"/>
              </a:rPr>
              <a:t>0</a:t>
            </a:r>
            <a:r>
              <a:rPr lang="nl-NL" b="1" i="1" dirty="0" smtClean="0">
                <a:sym typeface="Symbol"/>
              </a:rPr>
              <a:t>F</a:t>
            </a:r>
            <a:r>
              <a:rPr lang="nl-NL" b="1" dirty="0" smtClean="0">
                <a:sym typeface="Symbol"/>
              </a:rPr>
              <a:t></a:t>
            </a:r>
            <a:r>
              <a:rPr lang="nl-NL" dirty="0" smtClean="0">
                <a:sym typeface="Symbol"/>
              </a:rPr>
              <a:t>, ‘a very happy child’</a:t>
            </a:r>
          </a:p>
          <a:p>
            <a:pPr algn="ctr">
              <a:buNone/>
            </a:pPr>
            <a:r>
              <a:rPr lang="nl-NL" i="1" dirty="0" smtClean="0">
                <a:solidFill>
                  <a:srgbClr val="FF0000"/>
                </a:solidFill>
                <a:sym typeface="Symbol"/>
              </a:rPr>
              <a:t>M</a:t>
            </a:r>
            <a:r>
              <a:rPr lang="nl-NL" dirty="0" smtClean="0">
                <a:sym typeface="Symbol"/>
              </a:rPr>
              <a:t>* /((()</a:t>
            </a:r>
            <a:r>
              <a:rPr lang="nl-NL" baseline="-25000" dirty="0" smtClean="0">
                <a:sym typeface="Symbol"/>
              </a:rPr>
              <a:t> </a:t>
            </a:r>
            <a:r>
              <a:rPr lang="nl-NL" dirty="0" smtClean="0">
                <a:sym typeface="Symbol"/>
              </a:rPr>
              <a:t>()</a:t>
            </a:r>
            <a:r>
              <a:rPr lang="nl-NL" baseline="-25000" dirty="0" smtClean="0">
                <a:sym typeface="Symbol"/>
              </a:rPr>
              <a:t></a:t>
            </a:r>
            <a:r>
              <a:rPr lang="nl-NL" dirty="0" smtClean="0">
                <a:sym typeface="Symbol"/>
              </a:rPr>
              <a:t>) /(()</a:t>
            </a:r>
            <a:r>
              <a:rPr lang="nl-NL" baseline="-25000" dirty="0" smtClean="0">
                <a:sym typeface="Symbol"/>
              </a:rPr>
              <a:t> </a:t>
            </a:r>
            <a:r>
              <a:rPr lang="nl-NL" dirty="0" smtClean="0">
                <a:sym typeface="Symbol"/>
              </a:rPr>
              <a:t>()</a:t>
            </a:r>
            <a:r>
              <a:rPr lang="nl-NL" baseline="-25000" dirty="0" smtClean="0">
                <a:sym typeface="Symbol"/>
              </a:rPr>
              <a:t></a:t>
            </a:r>
            <a:r>
              <a:rPr lang="nl-NL" dirty="0" smtClean="0">
                <a:sym typeface="Symbol"/>
              </a:rPr>
              <a:t>)) </a:t>
            </a:r>
            <a:r>
              <a:rPr lang="nl-NL" dirty="0" smtClean="0">
                <a:solidFill>
                  <a:srgbClr val="FF0000"/>
                </a:solidFill>
                <a:sym typeface="Symbol"/>
              </a:rPr>
              <a:t>(() ())</a:t>
            </a:r>
            <a:r>
              <a:rPr lang="nl-NL" dirty="0" smtClean="0">
                <a:sym typeface="Symbol"/>
              </a:rPr>
              <a:t> </a:t>
            </a:r>
            <a:r>
              <a:rPr lang="nl-NL" dirty="0" smtClean="0"/>
              <a:t> </a:t>
            </a:r>
            <a:endParaRPr lang="nl-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subsective, privative, modal</a:t>
            </a:r>
            <a:endParaRPr lang="nl-NL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GB" b="1" dirty="0" smtClean="0">
                <a:solidFill>
                  <a:srgbClr val="0070C0"/>
                </a:solidFill>
                <a:sym typeface="Symbol"/>
              </a:rPr>
              <a:t></a:t>
            </a:r>
            <a:r>
              <a:rPr lang="en-GB" b="1" baseline="30000" dirty="0" smtClean="0">
                <a:solidFill>
                  <a:srgbClr val="0070C0"/>
                </a:solidFill>
                <a:sym typeface="Symbol"/>
              </a:rPr>
              <a:t>0</a:t>
            </a:r>
            <a:r>
              <a:rPr lang="en-GB" b="1" i="1" dirty="0" smtClean="0">
                <a:solidFill>
                  <a:srgbClr val="0070C0"/>
                </a:solidFill>
              </a:rPr>
              <a:t>M</a:t>
            </a:r>
            <a:r>
              <a:rPr lang="en-GB" b="1" i="1" baseline="-25000" dirty="0" smtClean="0">
                <a:solidFill>
                  <a:srgbClr val="0070C0"/>
                </a:solidFill>
              </a:rPr>
              <a:t>s </a:t>
            </a:r>
            <a:r>
              <a:rPr lang="en-GB" b="1" baseline="30000" dirty="0" smtClean="0">
                <a:solidFill>
                  <a:srgbClr val="0070C0"/>
                </a:solidFill>
                <a:sym typeface="Symbol"/>
              </a:rPr>
              <a:t>0</a:t>
            </a:r>
            <a:r>
              <a:rPr lang="en-GB" b="1" i="1" dirty="0" smtClean="0">
                <a:solidFill>
                  <a:srgbClr val="0070C0"/>
                </a:solidFill>
              </a:rPr>
              <a:t>F</a:t>
            </a:r>
            <a:r>
              <a:rPr lang="en-GB" b="1" dirty="0" smtClean="0">
                <a:solidFill>
                  <a:srgbClr val="0070C0"/>
                </a:solidFill>
                <a:sym typeface="Symbol"/>
              </a:rPr>
              <a:t></a:t>
            </a:r>
            <a:r>
              <a:rPr lang="en-GB" b="1" i="1" baseline="-25000" dirty="0" smtClean="0">
                <a:solidFill>
                  <a:srgbClr val="0070C0"/>
                </a:solidFill>
                <a:sym typeface="Symbol"/>
              </a:rPr>
              <a:t>wt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baseline="30000" dirty="0" smtClean="0">
                <a:solidFill>
                  <a:srgbClr val="0070C0"/>
                </a:solidFill>
                <a:sym typeface="Symbol"/>
              </a:rPr>
              <a:t>0</a:t>
            </a:r>
            <a:r>
              <a:rPr lang="en-GB" b="1" i="1" dirty="0" smtClean="0">
                <a:solidFill>
                  <a:srgbClr val="0070C0"/>
                </a:solidFill>
              </a:rPr>
              <a:t>a</a:t>
            </a:r>
            <a:r>
              <a:rPr lang="en-GB" b="1" dirty="0" smtClean="0">
                <a:solidFill>
                  <a:srgbClr val="0070C0"/>
                </a:solidFill>
                <a:sym typeface="Symbol"/>
              </a:rPr>
              <a:t> </a:t>
            </a:r>
            <a:r>
              <a:rPr lang="en-GB" i="1" dirty="0"/>
              <a:t>			</a:t>
            </a:r>
            <a:r>
              <a:rPr lang="en-GB" i="1" dirty="0" smtClean="0"/>
              <a:t>	</a:t>
            </a:r>
            <a:r>
              <a:rPr lang="en-GB" b="1" dirty="0" smtClean="0">
                <a:solidFill>
                  <a:srgbClr val="FF0000"/>
                </a:solidFill>
                <a:sym typeface="Symbol"/>
              </a:rPr>
              <a:t></a:t>
            </a:r>
            <a:r>
              <a:rPr lang="en-GB" b="1" baseline="30000" dirty="0" smtClean="0">
                <a:solidFill>
                  <a:srgbClr val="FF0000"/>
                </a:solidFill>
                <a:sym typeface="Symbol"/>
              </a:rPr>
              <a:t>0</a:t>
            </a:r>
            <a:r>
              <a:rPr lang="en-GB" b="1" i="1" dirty="0" smtClean="0">
                <a:solidFill>
                  <a:srgbClr val="FF0000"/>
                </a:solidFill>
              </a:rPr>
              <a:t>M</a:t>
            </a:r>
            <a:r>
              <a:rPr lang="en-GB" b="1" i="1" baseline="-25000" dirty="0" smtClean="0">
                <a:solidFill>
                  <a:srgbClr val="FF0000"/>
                </a:solidFill>
              </a:rPr>
              <a:t>p </a:t>
            </a:r>
            <a:r>
              <a:rPr lang="en-GB" b="1" baseline="30000" dirty="0" smtClean="0">
                <a:solidFill>
                  <a:srgbClr val="FF0000"/>
                </a:solidFill>
                <a:sym typeface="Symbol"/>
              </a:rPr>
              <a:t>0</a:t>
            </a:r>
            <a:r>
              <a:rPr lang="en-GB" b="1" i="1" dirty="0" smtClean="0">
                <a:solidFill>
                  <a:srgbClr val="FF0000"/>
                </a:solidFill>
              </a:rPr>
              <a:t>F</a:t>
            </a:r>
            <a:r>
              <a:rPr lang="en-GB" b="1" dirty="0" smtClean="0">
                <a:solidFill>
                  <a:srgbClr val="FF0000"/>
                </a:solidFill>
                <a:sym typeface="Symbol"/>
              </a:rPr>
              <a:t></a:t>
            </a:r>
            <a:r>
              <a:rPr lang="en-GB" b="1" i="1" baseline="-25000" dirty="0" smtClean="0">
                <a:solidFill>
                  <a:srgbClr val="FF0000"/>
                </a:solidFill>
                <a:sym typeface="Symbol"/>
              </a:rPr>
              <a:t>wt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baseline="30000" dirty="0" smtClean="0">
                <a:solidFill>
                  <a:srgbClr val="FF0000"/>
                </a:solidFill>
                <a:sym typeface="Symbol"/>
              </a:rPr>
              <a:t>0</a:t>
            </a:r>
            <a:r>
              <a:rPr lang="en-GB" b="1" i="1" dirty="0" smtClean="0">
                <a:solidFill>
                  <a:srgbClr val="FF0000"/>
                </a:solidFill>
              </a:rPr>
              <a:t>a</a:t>
            </a:r>
            <a:r>
              <a:rPr lang="en-GB" b="1" dirty="0" smtClean="0">
                <a:solidFill>
                  <a:srgbClr val="FF0000"/>
                </a:solidFill>
                <a:sym typeface="Symbol"/>
              </a:rPr>
              <a:t></a:t>
            </a:r>
          </a:p>
          <a:p>
            <a:pPr>
              <a:buNone/>
            </a:pPr>
            <a:r>
              <a:rPr lang="en-GB" dirty="0" smtClean="0">
                <a:sym typeface="Symbol"/>
              </a:rPr>
              <a:t>      			</a:t>
            </a:r>
            <a:r>
              <a:rPr lang="en-GB" dirty="0" smtClean="0">
                <a:sym typeface="Symbol"/>
              </a:rPr>
              <a:t>	</a:t>
            </a:r>
            <a:endParaRPr lang="nl-NL" dirty="0"/>
          </a:p>
          <a:p>
            <a:pPr>
              <a:buNone/>
            </a:pPr>
            <a:r>
              <a:rPr lang="en-GB" b="1" dirty="0" smtClean="0">
                <a:solidFill>
                  <a:srgbClr val="0070C0"/>
                </a:solidFill>
                <a:sym typeface="Symbol"/>
              </a:rPr>
              <a:t></a:t>
            </a:r>
            <a:r>
              <a:rPr lang="en-GB" b="1" baseline="30000" dirty="0" smtClean="0">
                <a:solidFill>
                  <a:srgbClr val="0070C0"/>
                </a:solidFill>
                <a:sym typeface="Symbol"/>
              </a:rPr>
              <a:t>0</a:t>
            </a:r>
            <a:r>
              <a:rPr lang="en-GB" b="1" i="1" dirty="0" smtClean="0">
                <a:solidFill>
                  <a:srgbClr val="0070C0"/>
                </a:solidFill>
              </a:rPr>
              <a:t>F</a:t>
            </a:r>
            <a:r>
              <a:rPr lang="en-GB" b="1" i="1" baseline="-25000" dirty="0" smtClean="0">
                <a:solidFill>
                  <a:srgbClr val="0070C0"/>
                </a:solidFill>
                <a:sym typeface="Symbol"/>
              </a:rPr>
              <a:t>wt</a:t>
            </a:r>
            <a:r>
              <a:rPr lang="en-GB" b="1" i="1" baseline="-25000" dirty="0" smtClean="0">
                <a:solidFill>
                  <a:srgbClr val="0070C0"/>
                </a:solidFill>
              </a:rPr>
              <a:t> </a:t>
            </a:r>
            <a:r>
              <a:rPr lang="en-GB" b="1" baseline="30000" dirty="0" smtClean="0">
                <a:solidFill>
                  <a:srgbClr val="0070C0"/>
                </a:solidFill>
                <a:sym typeface="Symbol"/>
              </a:rPr>
              <a:t>0</a:t>
            </a:r>
            <a:r>
              <a:rPr lang="en-GB" b="1" i="1" dirty="0" smtClean="0">
                <a:solidFill>
                  <a:srgbClr val="0070C0"/>
                </a:solidFill>
              </a:rPr>
              <a:t>a</a:t>
            </a:r>
            <a:r>
              <a:rPr lang="en-GB" b="1" dirty="0" smtClean="0">
                <a:solidFill>
                  <a:srgbClr val="0070C0"/>
                </a:solidFill>
                <a:sym typeface="Symbol"/>
              </a:rPr>
              <a:t></a:t>
            </a:r>
            <a:r>
              <a:rPr lang="en-GB" dirty="0"/>
              <a:t>					</a:t>
            </a:r>
            <a:r>
              <a:rPr lang="en-GB" b="1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GB" b="1" dirty="0" smtClean="0">
                <a:solidFill>
                  <a:srgbClr val="FF0000"/>
                </a:solidFill>
                <a:sym typeface="Symbol"/>
              </a:rPr>
              <a:t></a:t>
            </a:r>
            <a:r>
              <a:rPr lang="en-GB" b="1" baseline="30000" dirty="0" smtClean="0">
                <a:solidFill>
                  <a:srgbClr val="FF0000"/>
                </a:solidFill>
                <a:sym typeface="Symbol"/>
              </a:rPr>
              <a:t>0</a:t>
            </a:r>
            <a:r>
              <a:rPr lang="en-GB" b="1" dirty="0" smtClean="0">
                <a:solidFill>
                  <a:srgbClr val="FF0000"/>
                </a:solidFill>
                <a:sym typeface="Symbol"/>
              </a:rPr>
              <a:t> </a:t>
            </a:r>
            <a:r>
              <a:rPr lang="en-GB" b="1" baseline="30000" dirty="0" smtClean="0">
                <a:solidFill>
                  <a:srgbClr val="FF0000"/>
                </a:solidFill>
                <a:sym typeface="Symbol"/>
              </a:rPr>
              <a:t>0</a:t>
            </a:r>
            <a:r>
              <a:rPr lang="en-GB" b="1" i="1" dirty="0" smtClean="0">
                <a:solidFill>
                  <a:srgbClr val="FF0000"/>
                </a:solidFill>
              </a:rPr>
              <a:t>F</a:t>
            </a:r>
            <a:r>
              <a:rPr lang="en-GB" b="1" i="1" baseline="-25000" dirty="0" smtClean="0">
                <a:solidFill>
                  <a:srgbClr val="FF0000"/>
                </a:solidFill>
                <a:sym typeface="Symbol"/>
              </a:rPr>
              <a:t>wt</a:t>
            </a:r>
            <a:r>
              <a:rPr lang="en-GB" b="1" i="1" baseline="-25000" dirty="0" smtClean="0">
                <a:solidFill>
                  <a:srgbClr val="FF0000"/>
                </a:solidFill>
              </a:rPr>
              <a:t> </a:t>
            </a:r>
            <a:r>
              <a:rPr lang="en-GB" b="1" baseline="30000" dirty="0" smtClean="0">
                <a:solidFill>
                  <a:srgbClr val="FF0000"/>
                </a:solidFill>
                <a:sym typeface="Symbol"/>
              </a:rPr>
              <a:t>0</a:t>
            </a:r>
            <a:r>
              <a:rPr lang="en-GB" b="1" i="1" dirty="0" smtClean="0">
                <a:solidFill>
                  <a:srgbClr val="FF0000"/>
                </a:solidFill>
              </a:rPr>
              <a:t>a</a:t>
            </a:r>
            <a:r>
              <a:rPr lang="en-GB" b="1" dirty="0" smtClean="0">
                <a:solidFill>
                  <a:srgbClr val="FF0000"/>
                </a:solidFill>
                <a:sym typeface="Symbol"/>
              </a:rPr>
              <a:t> </a:t>
            </a:r>
            <a:endParaRPr lang="nl-NL" b="1" dirty="0">
              <a:solidFill>
                <a:srgbClr val="FF0000"/>
              </a:solidFill>
            </a:endParaRP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en-US" dirty="0"/>
              <a:t>A </a:t>
            </a:r>
            <a:r>
              <a:rPr lang="en-US" b="1" i="1" dirty="0">
                <a:solidFill>
                  <a:srgbClr val="006600"/>
                </a:solidFill>
              </a:rPr>
              <a:t>modal</a:t>
            </a:r>
            <a:r>
              <a:rPr lang="en-US" dirty="0"/>
              <a:t> modifier, preliminarily speaking, is one that oscillates between being subsective and being privative. 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Subsection</a:t>
            </a:r>
            <a:r>
              <a:rPr lang="en-US" dirty="0" smtClean="0"/>
              <a:t> </a:t>
            </a:r>
            <a:r>
              <a:rPr lang="en-US" dirty="0"/>
              <a:t>says what something </a:t>
            </a:r>
            <a:r>
              <a:rPr lang="en-US" i="1" dirty="0"/>
              <a:t>is</a:t>
            </a:r>
            <a:r>
              <a:rPr lang="en-US" dirty="0"/>
              <a:t>; </a:t>
            </a:r>
            <a:r>
              <a:rPr lang="en-US" dirty="0">
                <a:solidFill>
                  <a:srgbClr val="FF0000"/>
                </a:solidFill>
              </a:rPr>
              <a:t>privation</a:t>
            </a:r>
            <a:r>
              <a:rPr lang="en-US" dirty="0"/>
              <a:t>, what something </a:t>
            </a:r>
            <a:r>
              <a:rPr lang="en-US" i="1" dirty="0"/>
              <a:t>is</a:t>
            </a:r>
            <a:r>
              <a:rPr lang="en-US" dirty="0"/>
              <a:t> </a:t>
            </a:r>
            <a:r>
              <a:rPr lang="en-US" i="1" dirty="0"/>
              <a:t>not</a:t>
            </a:r>
            <a:r>
              <a:rPr lang="en-US" dirty="0"/>
              <a:t>; and </a:t>
            </a:r>
            <a:r>
              <a:rPr lang="en-US" dirty="0">
                <a:solidFill>
                  <a:srgbClr val="006600"/>
                </a:solidFill>
              </a:rPr>
              <a:t>modal</a:t>
            </a:r>
            <a:r>
              <a:rPr lang="en-US" dirty="0"/>
              <a:t> modification, what something </a:t>
            </a:r>
            <a:r>
              <a:rPr lang="en-US" i="1" dirty="0"/>
              <a:t>may be</a:t>
            </a:r>
            <a:r>
              <a:rPr lang="en-US" dirty="0"/>
              <a:t>.</a:t>
            </a:r>
            <a:endParaRPr lang="nl-N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two main findings + main hypothesis + open question</a:t>
            </a:r>
            <a:endParaRPr lang="nl-NL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r>
              <a:rPr lang="en-GB" sz="2500" b="1" dirty="0" smtClean="0">
                <a:solidFill>
                  <a:srgbClr val="006600"/>
                </a:solidFill>
              </a:rPr>
              <a:t>Problem</a:t>
            </a:r>
            <a:r>
              <a:rPr lang="en-GB" sz="2500" dirty="0" smtClean="0"/>
              <a:t>: the </a:t>
            </a:r>
            <a:r>
              <a:rPr lang="en-GB" sz="2500" dirty="0"/>
              <a:t>received rule for single privative modification </a:t>
            </a:r>
            <a:r>
              <a:rPr lang="en-GB" sz="2500" dirty="0" smtClean="0"/>
              <a:t>is </a:t>
            </a:r>
            <a:r>
              <a:rPr lang="en-GB" sz="2500" dirty="0"/>
              <a:t>too strong when extended to multiple privation. </a:t>
            </a:r>
            <a:endParaRPr lang="en-GB" sz="2500" dirty="0" smtClean="0"/>
          </a:p>
          <a:p>
            <a:r>
              <a:rPr lang="en-GB" sz="2500" b="1" dirty="0" smtClean="0">
                <a:solidFill>
                  <a:srgbClr val="006600"/>
                </a:solidFill>
              </a:rPr>
              <a:t>Solution</a:t>
            </a:r>
            <a:r>
              <a:rPr lang="en-GB" sz="2500" dirty="0" smtClean="0"/>
              <a:t>: replace propositional (Boolean) </a:t>
            </a:r>
            <a:r>
              <a:rPr lang="en-GB" sz="2500" dirty="0"/>
              <a:t>negation by property negation in order to operate on the contraries of properties. </a:t>
            </a:r>
            <a:r>
              <a:rPr lang="en-GB" sz="2500" dirty="0" smtClean="0"/>
              <a:t>Intuitive, since </a:t>
            </a:r>
            <a:r>
              <a:rPr lang="en-GB" sz="2500" dirty="0"/>
              <a:t>something that operates on properties (a modifier) is replaced by something else that also operates on properties (property negation). </a:t>
            </a:r>
            <a:endParaRPr lang="en-GB" sz="2500" dirty="0" smtClean="0"/>
          </a:p>
          <a:p>
            <a:r>
              <a:rPr lang="en-GB" sz="2500" b="1" dirty="0" smtClean="0">
                <a:solidFill>
                  <a:srgbClr val="006600"/>
                </a:solidFill>
              </a:rPr>
              <a:t>Result</a:t>
            </a:r>
            <a:r>
              <a:rPr lang="en-GB" sz="2500" dirty="0" smtClean="0"/>
              <a:t>: a pair of privative modifiers is equivalent to one modal modifier.</a:t>
            </a:r>
          </a:p>
          <a:p>
            <a:r>
              <a:rPr lang="en-GB" sz="2500" b="1" dirty="0" smtClean="0">
                <a:solidFill>
                  <a:srgbClr val="006600"/>
                </a:solidFill>
              </a:rPr>
              <a:t>Hypothesis</a:t>
            </a:r>
            <a:r>
              <a:rPr lang="en-GB" sz="2500" dirty="0" smtClean="0"/>
              <a:t>: the </a:t>
            </a:r>
            <a:r>
              <a:rPr lang="en-GB" sz="2500" dirty="0"/>
              <a:t>logic of multiple privation is a logic of </a:t>
            </a:r>
            <a:r>
              <a:rPr lang="en-GB" sz="2500" dirty="0" smtClean="0"/>
              <a:t>contraries.</a:t>
            </a:r>
          </a:p>
          <a:p>
            <a:r>
              <a:rPr lang="en-GB" sz="2500" b="1" dirty="0" smtClean="0">
                <a:solidFill>
                  <a:srgbClr val="006600"/>
                </a:solidFill>
              </a:rPr>
              <a:t>Open question</a:t>
            </a:r>
            <a:r>
              <a:rPr lang="en-GB" sz="2500" dirty="0" smtClean="0"/>
              <a:t>: where does logic end and semantics begin?</a:t>
            </a:r>
            <a:endParaRPr lang="nl-NL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000" dirty="0" smtClean="0"/>
              <a:t>double privation, 1</a:t>
            </a:r>
            <a:r>
              <a:rPr lang="nl-NL" sz="2000" baseline="30000" dirty="0" smtClean="0"/>
              <a:t>st</a:t>
            </a:r>
            <a:r>
              <a:rPr lang="nl-NL" sz="2000" dirty="0" smtClean="0"/>
              <a:t> and 2</a:t>
            </a:r>
            <a:r>
              <a:rPr lang="nl-NL" sz="2000" baseline="30000" dirty="0" smtClean="0"/>
              <a:t>nd</a:t>
            </a:r>
            <a:r>
              <a:rPr lang="nl-NL" sz="2000" dirty="0" smtClean="0"/>
              <a:t> </a:t>
            </a:r>
            <a:r>
              <a:rPr lang="nl-NL" sz="2000" dirty="0" smtClean="0"/>
              <a:t>order (TIL: degree): examples</a:t>
            </a:r>
            <a:endParaRPr lang="nl-NL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006600"/>
                </a:solidFill>
                <a:sym typeface="Symbol"/>
              </a:rPr>
              <a:t></a:t>
            </a:r>
            <a:r>
              <a:rPr lang="en-GB" b="1" baseline="30000" dirty="0" smtClean="0">
                <a:solidFill>
                  <a:srgbClr val="006600"/>
                </a:solidFill>
                <a:sym typeface="Symbol"/>
              </a:rPr>
              <a:t>0</a:t>
            </a:r>
            <a:r>
              <a:rPr lang="en-GB" b="1" i="1" dirty="0" smtClean="0">
                <a:solidFill>
                  <a:srgbClr val="006600"/>
                </a:solidFill>
              </a:rPr>
              <a:t>Almost* </a:t>
            </a:r>
            <a:r>
              <a:rPr lang="en-GB" b="1" baseline="30000" dirty="0" smtClean="0">
                <a:solidFill>
                  <a:srgbClr val="006600"/>
                </a:solidFill>
                <a:sym typeface="Symbol"/>
              </a:rPr>
              <a:t>0</a:t>
            </a:r>
            <a:r>
              <a:rPr lang="en-GB" b="1" i="1" dirty="0" smtClean="0">
                <a:solidFill>
                  <a:srgbClr val="006600"/>
                </a:solidFill>
              </a:rPr>
              <a:t>Finished</a:t>
            </a:r>
            <a:r>
              <a:rPr lang="en-GB" b="1" dirty="0" smtClean="0">
                <a:solidFill>
                  <a:srgbClr val="006600"/>
                </a:solidFill>
                <a:sym typeface="Symbol"/>
              </a:rPr>
              <a:t></a:t>
            </a:r>
            <a:r>
              <a:rPr lang="en-GB" b="1" dirty="0" smtClean="0">
                <a:solidFill>
                  <a:srgbClr val="006600"/>
                </a:solidFill>
              </a:rPr>
              <a:t> </a:t>
            </a:r>
            <a:r>
              <a:rPr lang="en-GB" b="1" baseline="30000" dirty="0" smtClean="0">
                <a:solidFill>
                  <a:srgbClr val="006600"/>
                </a:solidFill>
                <a:sym typeface="Symbol"/>
              </a:rPr>
              <a:t>0</a:t>
            </a:r>
            <a:r>
              <a:rPr lang="en-GB" b="1" i="1" dirty="0" smtClean="0">
                <a:solidFill>
                  <a:srgbClr val="006600"/>
                </a:solidFill>
              </a:rPr>
              <a:t>Meal</a:t>
            </a:r>
            <a:r>
              <a:rPr lang="en-GB" b="1" dirty="0" smtClean="0">
                <a:solidFill>
                  <a:srgbClr val="006600"/>
                </a:solidFill>
                <a:sym typeface="Symbol"/>
              </a:rPr>
              <a:t></a:t>
            </a:r>
          </a:p>
          <a:p>
            <a:pPr>
              <a:buNone/>
            </a:pPr>
            <a:endParaRPr lang="en-GB" sz="1200" dirty="0" smtClean="0">
              <a:solidFill>
                <a:srgbClr val="006600"/>
              </a:solidFill>
            </a:endParaRPr>
          </a:p>
          <a:p>
            <a:r>
              <a:rPr lang="en-GB" b="1" dirty="0" smtClean="0">
                <a:solidFill>
                  <a:srgbClr val="996633"/>
                </a:solidFill>
                <a:sym typeface="Symbol"/>
              </a:rPr>
              <a:t></a:t>
            </a:r>
            <a:r>
              <a:rPr lang="en-GB" b="1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en-GB" b="1" i="1" dirty="0" smtClean="0">
                <a:solidFill>
                  <a:srgbClr val="996633"/>
                </a:solidFill>
              </a:rPr>
              <a:t>Almost* </a:t>
            </a:r>
            <a:r>
              <a:rPr lang="en-GB" b="1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en-GB" b="1" i="1" dirty="0" smtClean="0">
                <a:solidFill>
                  <a:srgbClr val="996633"/>
                </a:solidFill>
              </a:rPr>
              <a:t>Half</a:t>
            </a:r>
            <a:r>
              <a:rPr lang="en-GB" b="1" dirty="0" smtClean="0">
                <a:solidFill>
                  <a:srgbClr val="996633"/>
                </a:solidFill>
                <a:sym typeface="Symbol"/>
              </a:rPr>
              <a:t></a:t>
            </a:r>
            <a:r>
              <a:rPr lang="en-GB" b="1" dirty="0" smtClean="0">
                <a:solidFill>
                  <a:srgbClr val="996633"/>
                </a:solidFill>
              </a:rPr>
              <a:t> </a:t>
            </a:r>
            <a:r>
              <a:rPr lang="en-GB" b="1" baseline="30000" dirty="0" smtClean="0">
                <a:solidFill>
                  <a:srgbClr val="996633"/>
                </a:solidFill>
                <a:sym typeface="Symbol"/>
              </a:rPr>
              <a:t>0</a:t>
            </a:r>
            <a:r>
              <a:rPr lang="en-GB" b="1" i="1" dirty="0" smtClean="0">
                <a:solidFill>
                  <a:srgbClr val="996633"/>
                </a:solidFill>
              </a:rPr>
              <a:t>Pound</a:t>
            </a:r>
            <a:r>
              <a:rPr lang="en-GB" b="1" dirty="0" smtClean="0">
                <a:solidFill>
                  <a:srgbClr val="996633"/>
                </a:solidFill>
                <a:sym typeface="Symbol"/>
              </a:rPr>
              <a:t></a:t>
            </a:r>
          </a:p>
          <a:p>
            <a:pPr>
              <a:buNone/>
            </a:pPr>
            <a:endParaRPr lang="en-GB" sz="1200" b="1" dirty="0" smtClean="0">
              <a:solidFill>
                <a:srgbClr val="996633"/>
              </a:solidFill>
            </a:endParaRPr>
          </a:p>
          <a:p>
            <a:r>
              <a:rPr lang="en-GB" b="1" dirty="0" smtClean="0">
                <a:solidFill>
                  <a:srgbClr val="0070C0"/>
                </a:solidFill>
                <a:sym typeface="Symbol"/>
              </a:rPr>
              <a:t></a:t>
            </a:r>
            <a:r>
              <a:rPr lang="en-GB" b="1" baseline="30000" dirty="0" smtClean="0">
                <a:solidFill>
                  <a:srgbClr val="0070C0"/>
                </a:solidFill>
                <a:sym typeface="Symbol"/>
              </a:rPr>
              <a:t>0</a:t>
            </a:r>
            <a:r>
              <a:rPr lang="en-GB" b="1" i="1" dirty="0" smtClean="0">
                <a:solidFill>
                  <a:srgbClr val="0070C0"/>
                </a:solidFill>
              </a:rPr>
              <a:t>Former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smtClean="0">
                <a:solidFill>
                  <a:srgbClr val="0070C0"/>
                </a:solidFill>
                <a:sym typeface="Symbol"/>
              </a:rPr>
              <a:t></a:t>
            </a:r>
            <a:r>
              <a:rPr lang="en-GB" b="1" baseline="30000" dirty="0" smtClean="0">
                <a:solidFill>
                  <a:srgbClr val="0070C0"/>
                </a:solidFill>
                <a:sym typeface="Symbol"/>
              </a:rPr>
              <a:t>0</a:t>
            </a:r>
            <a:r>
              <a:rPr lang="en-GB" b="1" i="1" dirty="0" smtClean="0">
                <a:solidFill>
                  <a:srgbClr val="0070C0"/>
                </a:solidFill>
              </a:rPr>
              <a:t>Apparent </a:t>
            </a:r>
            <a:r>
              <a:rPr lang="en-GB" b="1" baseline="30000" dirty="0" smtClean="0">
                <a:solidFill>
                  <a:srgbClr val="0070C0"/>
                </a:solidFill>
                <a:sym typeface="Symbol"/>
              </a:rPr>
              <a:t>0</a:t>
            </a:r>
            <a:r>
              <a:rPr lang="en-GB" b="1" i="1" dirty="0" smtClean="0">
                <a:solidFill>
                  <a:srgbClr val="0070C0"/>
                </a:solidFill>
              </a:rPr>
              <a:t>Heir</a:t>
            </a:r>
            <a:r>
              <a:rPr lang="en-GB" b="1" dirty="0" smtClean="0">
                <a:solidFill>
                  <a:srgbClr val="0070C0"/>
                </a:solidFill>
                <a:sym typeface="Symbol"/>
              </a:rPr>
              <a:t>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</a:p>
          <a:p>
            <a:pPr>
              <a:buNone/>
            </a:pPr>
            <a:endParaRPr lang="en-GB" sz="1200" dirty="0" smtClean="0">
              <a:solidFill>
                <a:srgbClr val="0070C0"/>
              </a:solidFill>
            </a:endParaRPr>
          </a:p>
          <a:p>
            <a:r>
              <a:rPr lang="en-GB" b="1" dirty="0" smtClean="0">
                <a:solidFill>
                  <a:srgbClr val="FF0000"/>
                </a:solidFill>
                <a:sym typeface="Symbol"/>
              </a:rPr>
              <a:t></a:t>
            </a:r>
            <a:r>
              <a:rPr lang="en-GB" b="1" baseline="30000" dirty="0" smtClean="0">
                <a:solidFill>
                  <a:srgbClr val="FF0000"/>
                </a:solidFill>
                <a:sym typeface="Symbol"/>
              </a:rPr>
              <a:t>0</a:t>
            </a:r>
            <a:r>
              <a:rPr lang="en-GB" b="1" i="1" dirty="0" smtClean="0">
                <a:solidFill>
                  <a:srgbClr val="FF0000"/>
                </a:solidFill>
              </a:rPr>
              <a:t>Former</a:t>
            </a:r>
            <a:r>
              <a:rPr lang="en-GB" b="1" dirty="0">
                <a:solidFill>
                  <a:srgbClr val="FF0000"/>
                </a:solidFill>
              </a:rPr>
              <a:t>* </a:t>
            </a:r>
            <a:r>
              <a:rPr lang="en-GB" b="1" baseline="30000" dirty="0" smtClean="0">
                <a:solidFill>
                  <a:srgbClr val="FF0000"/>
                </a:solidFill>
                <a:sym typeface="Symbol"/>
              </a:rPr>
              <a:t>0</a:t>
            </a:r>
            <a:r>
              <a:rPr lang="en-GB" b="1" i="1" dirty="0" smtClean="0">
                <a:solidFill>
                  <a:srgbClr val="FF0000"/>
                </a:solidFill>
              </a:rPr>
              <a:t>Apparent</a:t>
            </a:r>
            <a:r>
              <a:rPr lang="en-GB" b="1" dirty="0" smtClean="0">
                <a:solidFill>
                  <a:srgbClr val="FF0000"/>
                </a:solidFill>
                <a:sym typeface="Symbol"/>
              </a:rPr>
              <a:t>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baseline="30000" dirty="0" smtClean="0">
                <a:solidFill>
                  <a:srgbClr val="FF0000"/>
                </a:solidFill>
                <a:sym typeface="Symbol"/>
              </a:rPr>
              <a:t>0</a:t>
            </a:r>
            <a:r>
              <a:rPr lang="en-GB" b="1" i="1" dirty="0" smtClean="0">
                <a:solidFill>
                  <a:srgbClr val="FF0000"/>
                </a:solidFill>
              </a:rPr>
              <a:t>Heir</a:t>
            </a:r>
            <a:r>
              <a:rPr lang="en-GB" b="1" dirty="0" smtClean="0">
                <a:solidFill>
                  <a:srgbClr val="FF0000"/>
                </a:solidFill>
                <a:sym typeface="Symbol"/>
              </a:rPr>
              <a:t></a:t>
            </a:r>
          </a:p>
          <a:p>
            <a:pPr>
              <a:buNone/>
            </a:pPr>
            <a:endParaRPr lang="en-GB" sz="1200" dirty="0" smtClean="0">
              <a:solidFill>
                <a:srgbClr val="FF0000"/>
              </a:solidFill>
            </a:endParaRPr>
          </a:p>
          <a:p>
            <a:endParaRPr lang="nl-N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odifiers of propositions, of properties, of other modifiers</a:t>
            </a:r>
            <a:endParaRPr lang="nl-NL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DEFINITION 1  </a:t>
            </a:r>
            <a:r>
              <a:rPr lang="en-US" dirty="0"/>
              <a:t>(</a:t>
            </a:r>
            <a:r>
              <a:rPr lang="en-US" i="1" dirty="0">
                <a:solidFill>
                  <a:srgbClr val="006600"/>
                </a:solidFill>
              </a:rPr>
              <a:t>first- and second-order modifier</a:t>
            </a:r>
            <a:r>
              <a:rPr lang="en-US" dirty="0" smtClean="0"/>
              <a:t>).</a:t>
            </a:r>
          </a:p>
          <a:p>
            <a:pPr>
              <a:buNone/>
            </a:pPr>
            <a:r>
              <a:rPr lang="en-US" dirty="0" smtClean="0"/>
              <a:t>A</a:t>
            </a:r>
            <a:r>
              <a:rPr lang="en-US" i="1" dirty="0" smtClean="0"/>
              <a:t> </a:t>
            </a:r>
            <a:r>
              <a:rPr lang="en-US" i="1" dirty="0">
                <a:solidFill>
                  <a:srgbClr val="996633"/>
                </a:solidFill>
              </a:rPr>
              <a:t>propositional modifier</a:t>
            </a:r>
            <a:r>
              <a:rPr lang="en-US" dirty="0"/>
              <a:t> is of type (</a:t>
            </a:r>
            <a:r>
              <a:rPr lang="en-US" dirty="0">
                <a:sym typeface="Symbol"/>
              </a:rPr>
              <a:t></a:t>
            </a:r>
            <a:r>
              <a:rPr lang="en-US" baseline="-25000" dirty="0">
                <a:sym typeface="Symbol"/>
              </a:rPr>
              <a:t>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</a:t>
            </a:r>
            <a:r>
              <a:rPr lang="en-US" baseline="-25000" dirty="0">
                <a:sym typeface="Symbol"/>
              </a:rPr>
              <a:t></a:t>
            </a:r>
            <a:r>
              <a:rPr lang="en-US" dirty="0"/>
              <a:t>), forming a proposition from a proposition.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 </a:t>
            </a:r>
            <a:r>
              <a:rPr lang="en-US" i="1" dirty="0">
                <a:solidFill>
                  <a:srgbClr val="0070C0"/>
                </a:solidFill>
              </a:rPr>
              <a:t>property modifier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is of type </a:t>
            </a:r>
            <a:r>
              <a:rPr lang="en-US" dirty="0" smtClean="0"/>
              <a:t>(</a:t>
            </a:r>
            <a:r>
              <a:rPr lang="en-US" dirty="0" smtClean="0">
                <a:sym typeface="Symbol"/>
              </a:rPr>
              <a:t></a:t>
            </a:r>
            <a:r>
              <a:rPr lang="en-US" dirty="0" smtClean="0"/>
              <a:t>), forming </a:t>
            </a:r>
            <a:r>
              <a:rPr lang="en-US" dirty="0"/>
              <a:t>a property from a property, and is thus a </a:t>
            </a:r>
            <a:r>
              <a:rPr lang="en-US" i="1" dirty="0"/>
              <a:t>first-order </a:t>
            </a:r>
            <a:r>
              <a:rPr lang="en-US" dirty="0" smtClean="0"/>
              <a:t>(in TIL:</a:t>
            </a:r>
            <a:r>
              <a:rPr lang="en-US" i="1" dirty="0" smtClean="0"/>
              <a:t> first-degree</a:t>
            </a:r>
            <a:r>
              <a:rPr lang="en-US" dirty="0" smtClean="0"/>
              <a:t>)</a:t>
            </a:r>
            <a:r>
              <a:rPr lang="en-US" i="1" dirty="0" smtClean="0"/>
              <a:t> modifier</a:t>
            </a:r>
            <a:r>
              <a:rPr lang="en-US" dirty="0"/>
              <a:t>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 </a:t>
            </a:r>
            <a:r>
              <a:rPr lang="en-US" i="1" dirty="0" smtClean="0">
                <a:solidFill>
                  <a:srgbClr val="FF0000"/>
                </a:solidFill>
              </a:rPr>
              <a:t>modifier </a:t>
            </a:r>
            <a:r>
              <a:rPr lang="en-US" i="1" dirty="0">
                <a:solidFill>
                  <a:srgbClr val="FF0000"/>
                </a:solidFill>
              </a:rPr>
              <a:t>of property modifiers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is of type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((</a:t>
            </a:r>
            <a:r>
              <a:rPr lang="en-US" dirty="0">
                <a:sym typeface="Symbol"/>
              </a:rPr>
              <a:t></a:t>
            </a:r>
            <a:r>
              <a:rPr lang="en-US" dirty="0"/>
              <a:t>) (</a:t>
            </a:r>
            <a:r>
              <a:rPr lang="en-US" dirty="0">
                <a:sym typeface="Symbol"/>
              </a:rPr>
              <a:t></a:t>
            </a:r>
            <a:r>
              <a:rPr lang="en-US" dirty="0"/>
              <a:t>)), i.e. a </a:t>
            </a:r>
            <a:r>
              <a:rPr lang="en-US" i="1" dirty="0"/>
              <a:t>second-order </a:t>
            </a:r>
            <a:r>
              <a:rPr lang="en-US" dirty="0" smtClean="0"/>
              <a:t>(in TIL: </a:t>
            </a:r>
            <a:r>
              <a:rPr lang="en-US" i="1" dirty="0" smtClean="0"/>
              <a:t>second-degree</a:t>
            </a:r>
            <a:r>
              <a:rPr lang="en-US" dirty="0" smtClean="0"/>
              <a:t>)</a:t>
            </a:r>
            <a:r>
              <a:rPr lang="en-US" i="1" dirty="0" smtClean="0"/>
              <a:t> modifier</a:t>
            </a:r>
            <a:r>
              <a:rPr lang="en-US" dirty="0"/>
              <a:t>. </a:t>
            </a:r>
            <a:r>
              <a:rPr lang="en-GB" dirty="0">
                <a:sym typeface="Webdings"/>
              </a:rPr>
              <a:t></a:t>
            </a:r>
            <a:r>
              <a:rPr lang="en-GB" dirty="0"/>
              <a:t>  </a:t>
            </a:r>
            <a:r>
              <a:rPr lang="en-US" dirty="0"/>
              <a:t> </a:t>
            </a:r>
            <a:endParaRPr lang="nl-NL" dirty="0"/>
          </a:p>
          <a:p>
            <a:endParaRPr lang="nl-N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</a:t>
            </a:r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ubsective </a:t>
            </a:r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modifier</a:t>
            </a:r>
            <a:endParaRPr lang="nl-NL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DEFINITION </a:t>
            </a:r>
            <a:r>
              <a:rPr lang="en-US" dirty="0" smtClean="0"/>
              <a:t>2 </a:t>
            </a:r>
            <a:r>
              <a:rPr lang="en-US" dirty="0"/>
              <a:t>(</a:t>
            </a:r>
            <a:r>
              <a:rPr lang="en-US" i="1" dirty="0">
                <a:solidFill>
                  <a:srgbClr val="006600"/>
                </a:solidFill>
              </a:rPr>
              <a:t>subsective property modifier</a:t>
            </a:r>
            <a:r>
              <a:rPr lang="en-US" dirty="0"/>
              <a:t>). </a:t>
            </a:r>
            <a:endParaRPr lang="en-US" dirty="0" smtClean="0"/>
          </a:p>
          <a:p>
            <a:pPr>
              <a:buNone/>
            </a:pPr>
            <a:r>
              <a:rPr lang="en-GB" dirty="0" smtClean="0"/>
              <a:t>Let </a:t>
            </a:r>
            <a:r>
              <a:rPr lang="en-GB" i="1" dirty="0"/>
              <a:t>M</a:t>
            </a:r>
            <a:r>
              <a:rPr lang="en-GB" dirty="0"/>
              <a:t>/</a:t>
            </a:r>
            <a:r>
              <a:rPr lang="en-US" dirty="0"/>
              <a:t>(</a:t>
            </a:r>
            <a:r>
              <a:rPr lang="en-US" dirty="0">
                <a:sym typeface="Symbol"/>
              </a:rPr>
              <a:t></a:t>
            </a:r>
            <a:r>
              <a:rPr lang="en-US" dirty="0"/>
              <a:t>); let </a:t>
            </a:r>
            <a:r>
              <a:rPr lang="en-GB" i="1" dirty="0" err="1"/>
              <a:t>g</a:t>
            </a:r>
            <a:r>
              <a:rPr lang="en-GB" i="1" baseline="-25000" dirty="0" err="1"/>
              <a:t>s</a:t>
            </a:r>
            <a:r>
              <a:rPr lang="en-GB" i="1" dirty="0"/>
              <a:t> </a:t>
            </a:r>
            <a:r>
              <a:rPr lang="en-GB" dirty="0"/>
              <a:t>range over </a:t>
            </a:r>
            <a:r>
              <a:rPr lang="en-US" dirty="0"/>
              <a:t>((</a:t>
            </a:r>
            <a:r>
              <a:rPr lang="en-US" dirty="0">
                <a:sym typeface="Symbol"/>
              </a:rPr>
              <a:t></a:t>
            </a:r>
            <a:r>
              <a:rPr lang="en-US" dirty="0"/>
              <a:t>)); let </a:t>
            </a:r>
            <a:r>
              <a:rPr lang="en-US" i="1" dirty="0"/>
              <a:t>x</a:t>
            </a:r>
            <a:r>
              <a:rPr lang="en-US" dirty="0"/>
              <a:t> range over </a:t>
            </a:r>
            <a:r>
              <a:rPr lang="en-GB" dirty="0">
                <a:sym typeface="Symbol"/>
              </a:rPr>
              <a:t></a:t>
            </a:r>
            <a:r>
              <a:rPr lang="en-US" dirty="0"/>
              <a:t>; let </a:t>
            </a:r>
            <a:r>
              <a:rPr lang="en-US" i="1" dirty="0"/>
              <a:t>F</a:t>
            </a:r>
            <a:r>
              <a:rPr lang="en-US" dirty="0"/>
              <a:t>/</a:t>
            </a:r>
            <a:r>
              <a:rPr lang="en-US" dirty="0">
                <a:sym typeface="Symbol"/>
              </a:rPr>
              <a:t></a:t>
            </a:r>
            <a:r>
              <a:rPr lang="en-US" dirty="0"/>
              <a:t>; let </a:t>
            </a:r>
            <a:r>
              <a:rPr lang="en-US" dirty="0">
                <a:sym typeface="Symbol"/>
              </a:rPr>
              <a:t></a:t>
            </a:r>
            <a:r>
              <a:rPr lang="en-US" dirty="0"/>
              <a:t>/(</a:t>
            </a:r>
            <a:r>
              <a:rPr lang="en-US" dirty="0">
                <a:sym typeface="Symbol"/>
              </a:rPr>
              <a:t></a:t>
            </a:r>
            <a:r>
              <a:rPr lang="en-US" dirty="0"/>
              <a:t>((</a:t>
            </a:r>
            <a:r>
              <a:rPr lang="en-US" dirty="0">
                <a:sym typeface="Symbol"/>
              </a:rPr>
              <a:t></a:t>
            </a:r>
            <a:r>
              <a:rPr lang="en-US" dirty="0"/>
              <a:t>) (</a:t>
            </a:r>
            <a:r>
              <a:rPr lang="en-US" dirty="0">
                <a:sym typeface="Symbol"/>
              </a:rPr>
              <a:t></a:t>
            </a:r>
            <a:r>
              <a:rPr lang="en-US" dirty="0"/>
              <a:t>(</a:t>
            </a:r>
            <a:r>
              <a:rPr lang="en-US" dirty="0">
                <a:sym typeface="Symbol"/>
              </a:rPr>
              <a:t></a:t>
            </a:r>
            <a:r>
              <a:rPr lang="en-US" dirty="0"/>
              <a:t>)))): it is true or else false that a particular </a:t>
            </a:r>
            <a:r>
              <a:rPr lang="en-US" dirty="0" smtClean="0"/>
              <a:t>modifier </a:t>
            </a:r>
            <a:r>
              <a:rPr lang="en-US" i="1" dirty="0" smtClean="0"/>
              <a:t>M</a:t>
            </a:r>
            <a:r>
              <a:rPr lang="en-US" dirty="0" smtClean="0"/>
              <a:t> </a:t>
            </a:r>
            <a:r>
              <a:rPr lang="en-US" dirty="0"/>
              <a:t>is an element of a particular set of modifiers. </a:t>
            </a:r>
            <a:r>
              <a:rPr lang="en-GB" dirty="0"/>
              <a:t>Then</a:t>
            </a:r>
            <a:r>
              <a:rPr lang="en-GB" dirty="0" smtClean="0"/>
              <a:t>:</a:t>
            </a:r>
            <a:endParaRPr lang="nl-NL" dirty="0"/>
          </a:p>
          <a:p>
            <a:pPr algn="ctr">
              <a:buNone/>
            </a:pPr>
            <a:r>
              <a:rPr lang="en-GB" b="1" i="1" dirty="0">
                <a:solidFill>
                  <a:srgbClr val="006600"/>
                </a:solidFill>
              </a:rPr>
              <a:t>M is subsective </a:t>
            </a:r>
            <a:r>
              <a:rPr lang="en-GB" b="1" i="1" dirty="0" err="1">
                <a:solidFill>
                  <a:srgbClr val="006600"/>
                </a:solidFill>
              </a:rPr>
              <a:t>w.r.t</a:t>
            </a:r>
            <a:r>
              <a:rPr lang="en-GB" b="1" i="1" dirty="0">
                <a:solidFill>
                  <a:srgbClr val="006600"/>
                </a:solidFill>
              </a:rPr>
              <a:t>. F</a:t>
            </a:r>
            <a:r>
              <a:rPr lang="en-GB" b="1" dirty="0">
                <a:solidFill>
                  <a:srgbClr val="006600"/>
                </a:solidFill>
              </a:rPr>
              <a:t> </a:t>
            </a:r>
            <a:endParaRPr lang="en-GB" b="1" dirty="0" smtClean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en-GB" b="1" dirty="0" smtClean="0">
                <a:solidFill>
                  <a:srgbClr val="006600"/>
                </a:solidFill>
              </a:rPr>
              <a:t>iff </a:t>
            </a:r>
            <a:r>
              <a:rPr lang="en-US" b="1" i="1" dirty="0" smtClean="0">
                <a:solidFill>
                  <a:srgbClr val="006600"/>
                </a:solidFill>
              </a:rPr>
              <a:t>M</a:t>
            </a:r>
            <a:r>
              <a:rPr lang="en-US" b="1" dirty="0">
                <a:solidFill>
                  <a:srgbClr val="006600"/>
                </a:solidFill>
                <a:sym typeface="Symbol"/>
              </a:rPr>
              <a:t></a:t>
            </a:r>
            <a:r>
              <a:rPr lang="en-GB" b="1" dirty="0">
                <a:solidFill>
                  <a:srgbClr val="006600"/>
                </a:solidFill>
                <a:sym typeface="Symbol"/>
              </a:rPr>
              <a:t></a:t>
            </a:r>
            <a:r>
              <a:rPr lang="en-GB" b="1" i="1" dirty="0">
                <a:solidFill>
                  <a:srgbClr val="006600"/>
                </a:solidFill>
              </a:rPr>
              <a:t>g </a:t>
            </a:r>
            <a:r>
              <a:rPr lang="en-GB" b="1" dirty="0" smtClean="0">
                <a:solidFill>
                  <a:srgbClr val="006600"/>
                </a:solidFill>
              </a:rPr>
              <a:t>[</a:t>
            </a:r>
            <a:r>
              <a:rPr lang="en-GB" b="1" baseline="30000" dirty="0" smtClean="0">
                <a:solidFill>
                  <a:srgbClr val="006600"/>
                </a:solidFill>
              </a:rPr>
              <a:t>0</a:t>
            </a:r>
            <a:r>
              <a:rPr lang="en-GB" b="1" i="1" dirty="0" smtClean="0">
                <a:solidFill>
                  <a:srgbClr val="006600"/>
                </a:solidFill>
              </a:rPr>
              <a:t>Req</a:t>
            </a:r>
            <a:r>
              <a:rPr lang="en-GB" b="1" dirty="0" smtClean="0">
                <a:solidFill>
                  <a:srgbClr val="006600"/>
                </a:solidFill>
              </a:rPr>
              <a:t> </a:t>
            </a:r>
            <a:r>
              <a:rPr lang="en-GB" b="1" baseline="30000" dirty="0" smtClean="0">
                <a:solidFill>
                  <a:srgbClr val="006600"/>
                </a:solidFill>
              </a:rPr>
              <a:t>0</a:t>
            </a:r>
            <a:r>
              <a:rPr lang="en-GB" b="1" i="1" dirty="0" smtClean="0">
                <a:solidFill>
                  <a:srgbClr val="006600"/>
                </a:solidFill>
              </a:rPr>
              <a:t>F </a:t>
            </a:r>
            <a:r>
              <a:rPr lang="en-GB" b="1" dirty="0">
                <a:solidFill>
                  <a:srgbClr val="006600"/>
                </a:solidFill>
              </a:rPr>
              <a:t>[</a:t>
            </a:r>
            <a:r>
              <a:rPr lang="en-GB" b="1" i="1" dirty="0" err="1">
                <a:solidFill>
                  <a:srgbClr val="006600"/>
                </a:solidFill>
              </a:rPr>
              <a:t>g</a:t>
            </a:r>
            <a:r>
              <a:rPr lang="en-GB" b="1" i="1" baseline="-25000" dirty="0" err="1">
                <a:solidFill>
                  <a:srgbClr val="006600"/>
                </a:solidFill>
              </a:rPr>
              <a:t>s</a:t>
            </a:r>
            <a:r>
              <a:rPr lang="en-GB" b="1" i="1" baseline="-25000" dirty="0">
                <a:solidFill>
                  <a:srgbClr val="006600"/>
                </a:solidFill>
              </a:rPr>
              <a:t> </a:t>
            </a:r>
            <a:r>
              <a:rPr lang="en-GB" b="1" baseline="30000" dirty="0" smtClean="0">
                <a:solidFill>
                  <a:srgbClr val="006600"/>
                </a:solidFill>
              </a:rPr>
              <a:t>0</a:t>
            </a:r>
            <a:r>
              <a:rPr lang="en-GB" b="1" i="1" dirty="0" smtClean="0">
                <a:solidFill>
                  <a:srgbClr val="006600"/>
                </a:solidFill>
              </a:rPr>
              <a:t>F</a:t>
            </a:r>
            <a:r>
              <a:rPr lang="en-GB" b="1" dirty="0" smtClean="0">
                <a:solidFill>
                  <a:srgbClr val="006600"/>
                </a:solidFill>
              </a:rPr>
              <a:t>]]</a:t>
            </a:r>
            <a:r>
              <a:rPr lang="en-GB" dirty="0" smtClean="0"/>
              <a:t>.	</a:t>
            </a:r>
            <a:r>
              <a:rPr lang="en-GB" dirty="0" smtClean="0">
                <a:sym typeface="Webdings"/>
              </a:rPr>
              <a:t></a:t>
            </a:r>
            <a:endParaRPr lang="nl-NL" dirty="0"/>
          </a:p>
          <a:p>
            <a:endParaRPr lang="nl-N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double privation as double </a:t>
            </a:r>
            <a:r>
              <a:rPr lang="nl-NL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Boolean negation</a:t>
            </a:r>
            <a:endParaRPr lang="nl-NL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endParaRPr lang="en-US" sz="4000" b="1" spc="100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sz="4000" b="1" spc="100" dirty="0" smtClean="0">
                <a:solidFill>
                  <a:srgbClr val="0070C0"/>
                </a:solidFill>
              </a:rPr>
              <a:t>[[</a:t>
            </a:r>
            <a:r>
              <a:rPr lang="en-US" sz="4000" b="1" spc="100" baseline="30000" dirty="0" smtClean="0">
                <a:solidFill>
                  <a:srgbClr val="0070C0"/>
                </a:solidFill>
              </a:rPr>
              <a:t>0</a:t>
            </a:r>
            <a:r>
              <a:rPr lang="en-US" sz="4000" b="1" i="1" spc="100" dirty="0" smtClean="0">
                <a:solidFill>
                  <a:srgbClr val="0070C0"/>
                </a:solidFill>
              </a:rPr>
              <a:t>M</a:t>
            </a:r>
            <a:r>
              <a:rPr lang="en-US" sz="4000" b="1" i="1" spc="100" baseline="-25000" dirty="0" smtClean="0">
                <a:solidFill>
                  <a:srgbClr val="0070C0"/>
                </a:solidFill>
              </a:rPr>
              <a:t>p</a:t>
            </a:r>
            <a:r>
              <a:rPr lang="en-US" sz="4000" b="1" spc="100" dirty="0" smtClean="0">
                <a:solidFill>
                  <a:srgbClr val="0070C0"/>
                </a:solidFill>
              </a:rPr>
              <a:t> [</a:t>
            </a:r>
            <a:r>
              <a:rPr lang="en-US" sz="4000" b="1" spc="100" baseline="30000" dirty="0" smtClean="0">
                <a:solidFill>
                  <a:srgbClr val="0070C0"/>
                </a:solidFill>
              </a:rPr>
              <a:t>0</a:t>
            </a:r>
            <a:r>
              <a:rPr lang="en-US" sz="4000" b="1" i="1" spc="100" dirty="0" smtClean="0">
                <a:solidFill>
                  <a:srgbClr val="0070C0"/>
                </a:solidFill>
              </a:rPr>
              <a:t>M</a:t>
            </a:r>
            <a:r>
              <a:rPr lang="en-US" sz="4000" b="1" i="1" spc="100" baseline="-25000" dirty="0" smtClean="0">
                <a:solidFill>
                  <a:srgbClr val="0070C0"/>
                </a:solidFill>
              </a:rPr>
              <a:t>p</a:t>
            </a:r>
            <a:r>
              <a:rPr lang="en-US" sz="4000" b="1" i="1" spc="100" dirty="0" smtClean="0">
                <a:solidFill>
                  <a:srgbClr val="0070C0"/>
                </a:solidFill>
              </a:rPr>
              <a:t> </a:t>
            </a:r>
            <a:r>
              <a:rPr lang="en-US" sz="4000" b="1" spc="100" baseline="30000" dirty="0" smtClean="0">
                <a:solidFill>
                  <a:srgbClr val="0070C0"/>
                </a:solidFill>
              </a:rPr>
              <a:t>0</a:t>
            </a:r>
            <a:r>
              <a:rPr lang="en-US" sz="4000" b="1" i="1" spc="100" dirty="0" smtClean="0">
                <a:solidFill>
                  <a:srgbClr val="0070C0"/>
                </a:solidFill>
              </a:rPr>
              <a:t>F</a:t>
            </a:r>
            <a:r>
              <a:rPr lang="en-US" sz="4000" b="1" spc="100" dirty="0">
                <a:solidFill>
                  <a:srgbClr val="0070C0"/>
                </a:solidFill>
              </a:rPr>
              <a:t>]]</a:t>
            </a:r>
            <a:r>
              <a:rPr lang="en-US" sz="4000" b="1" i="1" spc="100" baseline="-25000" dirty="0">
                <a:solidFill>
                  <a:srgbClr val="0070C0"/>
                </a:solidFill>
              </a:rPr>
              <a:t>wt</a:t>
            </a:r>
            <a:r>
              <a:rPr lang="en-US" sz="4000" b="1" spc="100" dirty="0">
                <a:solidFill>
                  <a:srgbClr val="0070C0"/>
                </a:solidFill>
              </a:rPr>
              <a:t> </a:t>
            </a:r>
            <a:r>
              <a:rPr lang="en-US" sz="4000" b="1" spc="100" baseline="30000" dirty="0" smtClean="0">
                <a:solidFill>
                  <a:srgbClr val="0070C0"/>
                </a:solidFill>
              </a:rPr>
              <a:t>0</a:t>
            </a:r>
            <a:r>
              <a:rPr lang="en-US" sz="4000" b="1" i="1" spc="100" dirty="0" smtClean="0">
                <a:solidFill>
                  <a:srgbClr val="0070C0"/>
                </a:solidFill>
              </a:rPr>
              <a:t>a</a:t>
            </a:r>
            <a:r>
              <a:rPr lang="en-US" sz="4000" b="1" spc="100" dirty="0" smtClean="0">
                <a:solidFill>
                  <a:srgbClr val="0070C0"/>
                </a:solidFill>
              </a:rPr>
              <a:t>]</a:t>
            </a:r>
            <a:endParaRPr lang="nl-NL" sz="4000" b="1" spc="100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sz="4000" b="1" spc="100" dirty="0">
                <a:solidFill>
                  <a:srgbClr val="0070C0"/>
                </a:solidFill>
                <a:sym typeface="Symbol"/>
              </a:rPr>
              <a:t></a:t>
            </a:r>
            <a:endParaRPr lang="nl-NL" sz="4000" b="1" spc="100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sz="4000" b="1" spc="100" dirty="0" smtClean="0">
                <a:solidFill>
                  <a:srgbClr val="0070C0"/>
                </a:solidFill>
              </a:rPr>
              <a:t>[[</a:t>
            </a:r>
            <a:r>
              <a:rPr lang="en-US" sz="4000" b="1" spc="100" baseline="30000" dirty="0" smtClean="0">
                <a:solidFill>
                  <a:srgbClr val="0070C0"/>
                </a:solidFill>
              </a:rPr>
              <a:t>0</a:t>
            </a:r>
            <a:r>
              <a:rPr lang="en-US" sz="4000" b="1" spc="100" dirty="0" smtClean="0">
                <a:solidFill>
                  <a:srgbClr val="0070C0"/>
                </a:solidFill>
                <a:sym typeface="Symbol"/>
              </a:rPr>
              <a:t></a:t>
            </a:r>
            <a:r>
              <a:rPr lang="en-US" sz="4000" b="1" spc="100" dirty="0" smtClean="0">
                <a:solidFill>
                  <a:srgbClr val="0070C0"/>
                </a:solidFill>
              </a:rPr>
              <a:t>[</a:t>
            </a:r>
            <a:r>
              <a:rPr lang="en-US" sz="4000" b="1" spc="100" baseline="30000" dirty="0" smtClean="0">
                <a:solidFill>
                  <a:srgbClr val="0070C0"/>
                </a:solidFill>
              </a:rPr>
              <a:t>0</a:t>
            </a:r>
            <a:r>
              <a:rPr lang="en-US" sz="4000" b="1" spc="100" dirty="0" smtClean="0">
                <a:solidFill>
                  <a:srgbClr val="FF0000"/>
                </a:solidFill>
                <a:sym typeface="Symbol"/>
              </a:rPr>
              <a:t></a:t>
            </a:r>
            <a:r>
              <a:rPr lang="en-US" sz="4000" b="1" spc="100" dirty="0" smtClean="0">
                <a:solidFill>
                  <a:srgbClr val="0070C0"/>
                </a:solidFill>
                <a:sym typeface="Symbol"/>
              </a:rPr>
              <a:t> </a:t>
            </a:r>
            <a:r>
              <a:rPr lang="en-US" sz="4000" b="1" spc="100" baseline="30000" dirty="0" smtClean="0">
                <a:solidFill>
                  <a:srgbClr val="0070C0"/>
                </a:solidFill>
              </a:rPr>
              <a:t>0</a:t>
            </a:r>
            <a:r>
              <a:rPr lang="en-US" sz="4000" b="1" i="1" spc="100" dirty="0" smtClean="0">
                <a:solidFill>
                  <a:srgbClr val="0070C0"/>
                </a:solidFill>
              </a:rPr>
              <a:t>F</a:t>
            </a:r>
            <a:r>
              <a:rPr lang="en-US" sz="4000" b="1" spc="100" dirty="0">
                <a:solidFill>
                  <a:srgbClr val="0070C0"/>
                </a:solidFill>
              </a:rPr>
              <a:t>]]</a:t>
            </a:r>
            <a:r>
              <a:rPr lang="en-US" sz="4000" b="1" i="1" spc="100" baseline="-25000" dirty="0">
                <a:solidFill>
                  <a:srgbClr val="0070C0"/>
                </a:solidFill>
              </a:rPr>
              <a:t>wt</a:t>
            </a:r>
            <a:r>
              <a:rPr lang="en-US" sz="4000" b="1" i="1" spc="100" dirty="0">
                <a:solidFill>
                  <a:srgbClr val="0070C0"/>
                </a:solidFill>
              </a:rPr>
              <a:t> </a:t>
            </a:r>
            <a:r>
              <a:rPr lang="en-US" sz="4000" b="1" spc="100" baseline="30000" dirty="0" smtClean="0">
                <a:solidFill>
                  <a:srgbClr val="0070C0"/>
                </a:solidFill>
              </a:rPr>
              <a:t>0</a:t>
            </a:r>
            <a:r>
              <a:rPr lang="en-US" sz="4000" b="1" i="1" spc="100" dirty="0" smtClean="0">
                <a:solidFill>
                  <a:srgbClr val="0070C0"/>
                </a:solidFill>
              </a:rPr>
              <a:t>a</a:t>
            </a:r>
            <a:r>
              <a:rPr lang="en-US" sz="4000" b="1" spc="100" dirty="0" smtClean="0">
                <a:solidFill>
                  <a:srgbClr val="0070C0"/>
                </a:solidFill>
              </a:rPr>
              <a:t>]</a:t>
            </a:r>
            <a:endParaRPr lang="nl-NL" sz="4000" b="1" spc="100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sz="4000" b="1" spc="100" dirty="0">
                <a:solidFill>
                  <a:srgbClr val="0070C0"/>
                </a:solidFill>
                <a:sym typeface="Symbol"/>
              </a:rPr>
              <a:t></a:t>
            </a:r>
            <a:endParaRPr lang="nl-NL" sz="4000" b="1" spc="100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sz="4000" b="1" spc="100" dirty="0" smtClean="0">
                <a:solidFill>
                  <a:srgbClr val="0070C0"/>
                </a:solidFill>
              </a:rPr>
              <a:t>[</a:t>
            </a:r>
            <a:r>
              <a:rPr lang="en-US" sz="4000" b="1" spc="100" baseline="30000" dirty="0" smtClean="0">
                <a:solidFill>
                  <a:srgbClr val="0070C0"/>
                </a:solidFill>
              </a:rPr>
              <a:t>0</a:t>
            </a:r>
            <a:r>
              <a:rPr lang="en-US" sz="4000" b="1" spc="100" dirty="0" smtClean="0">
                <a:solidFill>
                  <a:srgbClr val="0070C0"/>
                </a:solidFill>
                <a:sym typeface="Symbol"/>
              </a:rPr>
              <a:t> </a:t>
            </a:r>
            <a:r>
              <a:rPr lang="en-US" sz="4000" b="1" spc="100" dirty="0" smtClean="0">
                <a:solidFill>
                  <a:srgbClr val="0070C0"/>
                </a:solidFill>
              </a:rPr>
              <a:t>[</a:t>
            </a:r>
            <a:r>
              <a:rPr lang="en-US" sz="4000" b="1" spc="100" baseline="30000" dirty="0" smtClean="0">
                <a:solidFill>
                  <a:srgbClr val="0070C0"/>
                </a:solidFill>
              </a:rPr>
              <a:t>0</a:t>
            </a:r>
            <a:r>
              <a:rPr lang="en-US" sz="4000" b="1" spc="100" dirty="0" smtClean="0">
                <a:solidFill>
                  <a:srgbClr val="0070C0"/>
                </a:solidFill>
                <a:sym typeface="Symbol"/>
              </a:rPr>
              <a:t></a:t>
            </a:r>
            <a:r>
              <a:rPr lang="en-US" sz="4000" b="1" spc="100" dirty="0" smtClean="0">
                <a:solidFill>
                  <a:srgbClr val="0070C0"/>
                </a:solidFill>
              </a:rPr>
              <a:t>[</a:t>
            </a:r>
            <a:r>
              <a:rPr lang="en-US" sz="4000" b="1" spc="100" baseline="30000" dirty="0" smtClean="0">
                <a:solidFill>
                  <a:srgbClr val="0070C0"/>
                </a:solidFill>
              </a:rPr>
              <a:t>0</a:t>
            </a:r>
            <a:r>
              <a:rPr lang="en-US" sz="4000" b="1" i="1" spc="100" dirty="0" smtClean="0">
                <a:solidFill>
                  <a:srgbClr val="0070C0"/>
                </a:solidFill>
              </a:rPr>
              <a:t>F</a:t>
            </a:r>
            <a:r>
              <a:rPr lang="en-US" sz="4000" b="1" i="1" spc="100" baseline="-25000" dirty="0" smtClean="0">
                <a:solidFill>
                  <a:srgbClr val="0070C0"/>
                </a:solidFill>
              </a:rPr>
              <a:t>wt </a:t>
            </a:r>
            <a:r>
              <a:rPr lang="en-US" sz="4000" b="1" spc="100" baseline="30000" dirty="0" smtClean="0">
                <a:solidFill>
                  <a:srgbClr val="0070C0"/>
                </a:solidFill>
              </a:rPr>
              <a:t>0</a:t>
            </a:r>
            <a:r>
              <a:rPr lang="en-US" sz="4000" b="1" i="1" spc="100" dirty="0" smtClean="0">
                <a:solidFill>
                  <a:srgbClr val="0070C0"/>
                </a:solidFill>
              </a:rPr>
              <a:t>a</a:t>
            </a:r>
            <a:r>
              <a:rPr lang="en-US" sz="4000" b="1" spc="100" dirty="0" smtClean="0">
                <a:solidFill>
                  <a:srgbClr val="0070C0"/>
                </a:solidFill>
              </a:rPr>
              <a:t>]]]</a:t>
            </a:r>
            <a:endParaRPr lang="nl-NL" sz="4000" b="1" spc="100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sz="4000" b="1" spc="100" dirty="0">
                <a:solidFill>
                  <a:srgbClr val="0070C0"/>
                </a:solidFill>
                <a:sym typeface="Symbol"/>
              </a:rPr>
              <a:t></a:t>
            </a:r>
            <a:endParaRPr lang="nl-NL" sz="4000" b="1" spc="100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sz="4000" b="1" spc="100" dirty="0" smtClean="0">
                <a:solidFill>
                  <a:srgbClr val="0070C0"/>
                </a:solidFill>
              </a:rPr>
              <a:t>[</a:t>
            </a:r>
            <a:r>
              <a:rPr lang="en-US" sz="4000" b="1" spc="100" baseline="30000" dirty="0" smtClean="0">
                <a:solidFill>
                  <a:srgbClr val="0070C0"/>
                </a:solidFill>
              </a:rPr>
              <a:t>0</a:t>
            </a:r>
            <a:r>
              <a:rPr lang="en-US" sz="4000" b="1" i="1" spc="100" dirty="0" smtClean="0">
                <a:solidFill>
                  <a:srgbClr val="0070C0"/>
                </a:solidFill>
              </a:rPr>
              <a:t>F</a:t>
            </a:r>
            <a:r>
              <a:rPr lang="en-US" sz="4000" b="1" i="1" spc="100" baseline="-25000" dirty="0" smtClean="0">
                <a:solidFill>
                  <a:srgbClr val="0070C0"/>
                </a:solidFill>
              </a:rPr>
              <a:t> </a:t>
            </a:r>
            <a:r>
              <a:rPr lang="en-US" sz="4000" b="1" i="1" spc="100" baseline="-25000" dirty="0">
                <a:solidFill>
                  <a:srgbClr val="0070C0"/>
                </a:solidFill>
              </a:rPr>
              <a:t>wt</a:t>
            </a:r>
            <a:r>
              <a:rPr lang="en-US" sz="4000" b="1" i="1" spc="100" dirty="0">
                <a:solidFill>
                  <a:srgbClr val="0070C0"/>
                </a:solidFill>
              </a:rPr>
              <a:t> </a:t>
            </a:r>
            <a:r>
              <a:rPr lang="en-US" sz="4000" b="1" spc="100" baseline="30000" dirty="0" smtClean="0">
                <a:solidFill>
                  <a:srgbClr val="0070C0"/>
                </a:solidFill>
              </a:rPr>
              <a:t>0</a:t>
            </a:r>
            <a:r>
              <a:rPr lang="en-US" sz="4000" b="1" i="1" spc="100" dirty="0" smtClean="0">
                <a:solidFill>
                  <a:srgbClr val="0070C0"/>
                </a:solidFill>
              </a:rPr>
              <a:t>a</a:t>
            </a:r>
            <a:r>
              <a:rPr lang="en-US" sz="4000" b="1" spc="100" dirty="0" smtClean="0">
                <a:solidFill>
                  <a:srgbClr val="0070C0"/>
                </a:solidFill>
              </a:rPr>
              <a:t>]</a:t>
            </a:r>
            <a:endParaRPr lang="nl-NL" spc="100" dirty="0">
              <a:solidFill>
                <a:srgbClr val="0070C0"/>
              </a:solidFill>
            </a:endParaRPr>
          </a:p>
          <a:p>
            <a:pPr algn="ctr">
              <a:buNone/>
            </a:pPr>
            <a:endParaRPr lang="en-US" spc="100" dirty="0" smtClean="0"/>
          </a:p>
          <a:p>
            <a:pPr algn="ctr">
              <a:buNone/>
            </a:pPr>
            <a:r>
              <a:rPr lang="en-US" sz="4000" b="1" spc="100" dirty="0" smtClean="0">
                <a:solidFill>
                  <a:srgbClr val="006600"/>
                </a:solidFill>
              </a:rPr>
              <a:t>[[[</a:t>
            </a:r>
            <a:r>
              <a:rPr lang="en-US" sz="4000" b="1" spc="100" baseline="30000" dirty="0" smtClean="0">
                <a:solidFill>
                  <a:srgbClr val="006600"/>
                </a:solidFill>
              </a:rPr>
              <a:t>0</a:t>
            </a:r>
            <a:r>
              <a:rPr lang="en-US" sz="4000" b="1" i="1" spc="100" dirty="0" smtClean="0">
                <a:solidFill>
                  <a:srgbClr val="006600"/>
                </a:solidFill>
              </a:rPr>
              <a:t>M</a:t>
            </a:r>
            <a:r>
              <a:rPr lang="en-US" sz="4000" b="1" i="1" spc="100" baseline="-25000" dirty="0" smtClean="0">
                <a:solidFill>
                  <a:srgbClr val="006600"/>
                </a:solidFill>
              </a:rPr>
              <a:t>p</a:t>
            </a:r>
            <a:r>
              <a:rPr lang="en-US" sz="4000" b="1" spc="100" dirty="0">
                <a:solidFill>
                  <a:srgbClr val="006600"/>
                </a:solidFill>
              </a:rPr>
              <a:t>* </a:t>
            </a:r>
            <a:r>
              <a:rPr lang="en-US" sz="4000" b="1" spc="100" baseline="30000" dirty="0" smtClean="0">
                <a:solidFill>
                  <a:srgbClr val="006600"/>
                </a:solidFill>
              </a:rPr>
              <a:t>0</a:t>
            </a:r>
            <a:r>
              <a:rPr lang="en-US" sz="4000" b="1" i="1" spc="100" dirty="0" smtClean="0">
                <a:solidFill>
                  <a:srgbClr val="006600"/>
                </a:solidFill>
              </a:rPr>
              <a:t>M</a:t>
            </a:r>
            <a:r>
              <a:rPr lang="en-US" sz="4000" b="1" i="1" spc="100" baseline="-25000" dirty="0" smtClean="0">
                <a:solidFill>
                  <a:srgbClr val="006600"/>
                </a:solidFill>
              </a:rPr>
              <a:t>p</a:t>
            </a:r>
            <a:r>
              <a:rPr lang="en-US" sz="4000" b="1" spc="100" dirty="0">
                <a:solidFill>
                  <a:srgbClr val="006600"/>
                </a:solidFill>
              </a:rPr>
              <a:t>] </a:t>
            </a:r>
            <a:r>
              <a:rPr lang="en-US" sz="4000" b="1" spc="100" baseline="30000" dirty="0" smtClean="0">
                <a:solidFill>
                  <a:srgbClr val="006600"/>
                </a:solidFill>
              </a:rPr>
              <a:t>0</a:t>
            </a:r>
            <a:r>
              <a:rPr lang="en-US" sz="4000" b="1" i="1" spc="100" dirty="0" smtClean="0">
                <a:solidFill>
                  <a:srgbClr val="006600"/>
                </a:solidFill>
              </a:rPr>
              <a:t>F</a:t>
            </a:r>
            <a:r>
              <a:rPr lang="en-US" sz="4000" b="1" spc="100" dirty="0" smtClean="0">
                <a:solidFill>
                  <a:srgbClr val="006600"/>
                </a:solidFill>
              </a:rPr>
              <a:t>]</a:t>
            </a:r>
            <a:r>
              <a:rPr lang="en-US" sz="4000" b="1" i="1" spc="100" baseline="-25000" dirty="0" smtClean="0">
                <a:solidFill>
                  <a:srgbClr val="006600"/>
                </a:solidFill>
              </a:rPr>
              <a:t>wt</a:t>
            </a:r>
            <a:r>
              <a:rPr lang="en-US" sz="4000" b="1" i="1" spc="100" dirty="0" smtClean="0">
                <a:solidFill>
                  <a:srgbClr val="006600"/>
                </a:solidFill>
              </a:rPr>
              <a:t> </a:t>
            </a:r>
            <a:r>
              <a:rPr lang="en-US" sz="4000" b="1" spc="100" baseline="30000" dirty="0" smtClean="0">
                <a:solidFill>
                  <a:srgbClr val="006600"/>
                </a:solidFill>
              </a:rPr>
              <a:t>0</a:t>
            </a:r>
            <a:r>
              <a:rPr lang="en-US" sz="4000" b="1" i="1" spc="100" dirty="0" smtClean="0">
                <a:solidFill>
                  <a:srgbClr val="006600"/>
                </a:solidFill>
              </a:rPr>
              <a:t>a</a:t>
            </a:r>
            <a:r>
              <a:rPr lang="en-US" sz="4000" b="1" spc="100" dirty="0" smtClean="0">
                <a:solidFill>
                  <a:srgbClr val="006600"/>
                </a:solidFill>
              </a:rPr>
              <a:t>]</a:t>
            </a:r>
            <a:endParaRPr lang="nl-NL" sz="4000" b="1" spc="100" dirty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en-US" sz="4000" b="1" spc="100" dirty="0">
                <a:solidFill>
                  <a:srgbClr val="006600"/>
                </a:solidFill>
                <a:sym typeface="Symbol"/>
              </a:rPr>
              <a:t></a:t>
            </a:r>
            <a:endParaRPr lang="nl-NL" sz="4000" b="1" spc="100" dirty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en-US" sz="4000" b="1" spc="100" dirty="0" smtClean="0">
                <a:solidFill>
                  <a:srgbClr val="006600"/>
                </a:solidFill>
              </a:rPr>
              <a:t>[[[</a:t>
            </a:r>
            <a:r>
              <a:rPr lang="en-US" sz="4000" b="1" spc="100" baseline="30000" dirty="0" smtClean="0">
                <a:solidFill>
                  <a:srgbClr val="006600"/>
                </a:solidFill>
              </a:rPr>
              <a:t>0</a:t>
            </a:r>
            <a:r>
              <a:rPr lang="en-US" sz="4000" b="1" spc="100" dirty="0" smtClean="0">
                <a:solidFill>
                  <a:srgbClr val="FF0000"/>
                </a:solidFill>
                <a:sym typeface="Symbol"/>
              </a:rPr>
              <a:t></a:t>
            </a:r>
            <a:r>
              <a:rPr lang="en-US" sz="4000" b="1" spc="100" dirty="0" smtClean="0">
                <a:solidFill>
                  <a:srgbClr val="006600"/>
                </a:solidFill>
                <a:sym typeface="Symbol"/>
              </a:rPr>
              <a:t> </a:t>
            </a:r>
            <a:r>
              <a:rPr lang="en-US" sz="4000" b="1" spc="100" baseline="30000" dirty="0" smtClean="0">
                <a:solidFill>
                  <a:srgbClr val="006600"/>
                </a:solidFill>
              </a:rPr>
              <a:t>0</a:t>
            </a:r>
            <a:r>
              <a:rPr lang="en-US" sz="4000" b="1" spc="100" dirty="0" smtClean="0">
                <a:solidFill>
                  <a:srgbClr val="006600"/>
                </a:solidFill>
                <a:sym typeface="Symbol"/>
              </a:rPr>
              <a:t></a:t>
            </a:r>
            <a:r>
              <a:rPr lang="en-US" sz="4000" b="1" spc="100" dirty="0">
                <a:solidFill>
                  <a:srgbClr val="006600"/>
                </a:solidFill>
              </a:rPr>
              <a:t>] </a:t>
            </a:r>
            <a:r>
              <a:rPr lang="en-US" sz="4000" b="1" spc="100" baseline="30000" dirty="0" smtClean="0">
                <a:solidFill>
                  <a:srgbClr val="006600"/>
                </a:solidFill>
              </a:rPr>
              <a:t>0</a:t>
            </a:r>
            <a:r>
              <a:rPr lang="en-US" sz="4000" b="1" i="1" spc="100" dirty="0" smtClean="0">
                <a:solidFill>
                  <a:srgbClr val="006600"/>
                </a:solidFill>
              </a:rPr>
              <a:t>F</a:t>
            </a:r>
            <a:r>
              <a:rPr lang="en-US" sz="4000" b="1" spc="100" dirty="0" smtClean="0">
                <a:solidFill>
                  <a:srgbClr val="006600"/>
                </a:solidFill>
              </a:rPr>
              <a:t>]</a:t>
            </a:r>
            <a:r>
              <a:rPr lang="en-US" sz="4000" b="1" i="1" spc="100" baseline="-25000" dirty="0" smtClean="0">
                <a:solidFill>
                  <a:srgbClr val="006600"/>
                </a:solidFill>
              </a:rPr>
              <a:t>wt</a:t>
            </a:r>
            <a:r>
              <a:rPr lang="en-US" sz="4000" b="1" i="1" spc="100" dirty="0" smtClean="0">
                <a:solidFill>
                  <a:srgbClr val="006600"/>
                </a:solidFill>
              </a:rPr>
              <a:t> </a:t>
            </a:r>
            <a:r>
              <a:rPr lang="en-US" sz="4000" b="1" spc="100" baseline="30000" dirty="0" smtClean="0">
                <a:solidFill>
                  <a:srgbClr val="006600"/>
                </a:solidFill>
              </a:rPr>
              <a:t>0</a:t>
            </a:r>
            <a:r>
              <a:rPr lang="en-US" sz="4000" b="1" i="1" spc="100" dirty="0" smtClean="0">
                <a:solidFill>
                  <a:srgbClr val="006600"/>
                </a:solidFill>
              </a:rPr>
              <a:t>a</a:t>
            </a:r>
            <a:r>
              <a:rPr lang="en-US" sz="4000" b="1" spc="100" dirty="0" smtClean="0">
                <a:solidFill>
                  <a:srgbClr val="006600"/>
                </a:solidFill>
              </a:rPr>
              <a:t>]</a:t>
            </a:r>
            <a:endParaRPr lang="nl-NL" sz="4000" b="1" spc="100" dirty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en-US" sz="4000" b="1" spc="100" dirty="0">
                <a:solidFill>
                  <a:srgbClr val="006600"/>
                </a:solidFill>
                <a:sym typeface="Symbol"/>
              </a:rPr>
              <a:t></a:t>
            </a:r>
            <a:endParaRPr lang="nl-NL" sz="4000" b="1" spc="100" dirty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en-US" sz="4000" b="1" spc="100" dirty="0" smtClean="0">
                <a:solidFill>
                  <a:srgbClr val="006600"/>
                </a:solidFill>
              </a:rPr>
              <a:t>[</a:t>
            </a:r>
            <a:r>
              <a:rPr lang="en-US" sz="4000" b="1" spc="100" baseline="30000" dirty="0" smtClean="0">
                <a:solidFill>
                  <a:srgbClr val="006600"/>
                </a:solidFill>
              </a:rPr>
              <a:t>0</a:t>
            </a:r>
            <a:r>
              <a:rPr lang="en-US" sz="4000" b="1" spc="100" dirty="0" smtClean="0">
                <a:solidFill>
                  <a:srgbClr val="006600"/>
                </a:solidFill>
                <a:sym typeface="Symbol"/>
              </a:rPr>
              <a:t></a:t>
            </a:r>
            <a:r>
              <a:rPr lang="en-US" sz="4000" b="1" spc="100" baseline="30000" dirty="0" smtClean="0">
                <a:solidFill>
                  <a:srgbClr val="006600"/>
                </a:solidFill>
              </a:rPr>
              <a:t> </a:t>
            </a:r>
            <a:r>
              <a:rPr lang="en-US" sz="4000" b="1" spc="100" dirty="0" smtClean="0">
                <a:solidFill>
                  <a:srgbClr val="006600"/>
                </a:solidFill>
              </a:rPr>
              <a:t>[</a:t>
            </a:r>
            <a:r>
              <a:rPr lang="en-US" sz="4000" b="1" spc="100" baseline="30000" dirty="0" smtClean="0">
                <a:solidFill>
                  <a:srgbClr val="006600"/>
                </a:solidFill>
              </a:rPr>
              <a:t>0</a:t>
            </a:r>
            <a:r>
              <a:rPr lang="en-US" sz="4000" b="1" spc="100" dirty="0" smtClean="0">
                <a:solidFill>
                  <a:srgbClr val="006600"/>
                </a:solidFill>
                <a:sym typeface="Symbol"/>
              </a:rPr>
              <a:t></a:t>
            </a:r>
            <a:r>
              <a:rPr lang="en-US" sz="4000" b="1" spc="100" dirty="0" smtClean="0">
                <a:solidFill>
                  <a:srgbClr val="006600"/>
                </a:solidFill>
              </a:rPr>
              <a:t>[</a:t>
            </a:r>
            <a:r>
              <a:rPr lang="en-US" sz="4000" b="1" spc="100" baseline="30000" dirty="0" smtClean="0">
                <a:solidFill>
                  <a:srgbClr val="006600"/>
                </a:solidFill>
              </a:rPr>
              <a:t>0</a:t>
            </a:r>
            <a:r>
              <a:rPr lang="en-US" sz="4000" b="1" i="1" spc="100" dirty="0" smtClean="0">
                <a:solidFill>
                  <a:srgbClr val="006600"/>
                </a:solidFill>
              </a:rPr>
              <a:t>F</a:t>
            </a:r>
            <a:r>
              <a:rPr lang="en-US" sz="4000" b="1" i="1" spc="100" baseline="-25000" dirty="0" smtClean="0">
                <a:solidFill>
                  <a:srgbClr val="006600"/>
                </a:solidFill>
              </a:rPr>
              <a:t>wt</a:t>
            </a:r>
            <a:r>
              <a:rPr lang="en-US" sz="4000" b="1" i="1" spc="100" dirty="0" smtClean="0">
                <a:solidFill>
                  <a:srgbClr val="006600"/>
                </a:solidFill>
              </a:rPr>
              <a:t> </a:t>
            </a:r>
            <a:r>
              <a:rPr lang="en-US" sz="4000" b="1" spc="100" baseline="30000" dirty="0" smtClean="0">
                <a:solidFill>
                  <a:srgbClr val="006600"/>
                </a:solidFill>
              </a:rPr>
              <a:t>0</a:t>
            </a:r>
            <a:r>
              <a:rPr lang="en-US" sz="4000" b="1" i="1" spc="100" dirty="0" smtClean="0">
                <a:solidFill>
                  <a:srgbClr val="006600"/>
                </a:solidFill>
              </a:rPr>
              <a:t>a</a:t>
            </a:r>
            <a:r>
              <a:rPr lang="en-US" sz="4000" b="1" spc="100" dirty="0" smtClean="0">
                <a:solidFill>
                  <a:srgbClr val="006600"/>
                </a:solidFill>
              </a:rPr>
              <a:t>]]]</a:t>
            </a:r>
            <a:endParaRPr lang="nl-NL" sz="4000" b="1" spc="100" dirty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en-US" sz="4000" b="1" spc="100" dirty="0">
                <a:solidFill>
                  <a:srgbClr val="006600"/>
                </a:solidFill>
                <a:sym typeface="Symbol"/>
              </a:rPr>
              <a:t></a:t>
            </a:r>
            <a:endParaRPr lang="nl-NL" sz="4000" b="1" spc="100" dirty="0">
              <a:solidFill>
                <a:srgbClr val="006600"/>
              </a:solidFill>
            </a:endParaRPr>
          </a:p>
          <a:p>
            <a:pPr algn="ctr">
              <a:buNone/>
            </a:pPr>
            <a:r>
              <a:rPr lang="en-US" sz="4000" b="1" spc="100" dirty="0" smtClean="0">
                <a:solidFill>
                  <a:srgbClr val="006600"/>
                </a:solidFill>
              </a:rPr>
              <a:t>[</a:t>
            </a:r>
            <a:r>
              <a:rPr lang="en-US" sz="4000" b="1" spc="100" baseline="30000" dirty="0" smtClean="0">
                <a:solidFill>
                  <a:srgbClr val="006600"/>
                </a:solidFill>
              </a:rPr>
              <a:t>0</a:t>
            </a:r>
            <a:r>
              <a:rPr lang="en-US" sz="4000" b="1" i="1" spc="100" dirty="0" smtClean="0">
                <a:solidFill>
                  <a:srgbClr val="006600"/>
                </a:solidFill>
              </a:rPr>
              <a:t>F</a:t>
            </a:r>
            <a:r>
              <a:rPr lang="en-US" sz="4000" b="1" i="1" spc="100" baseline="-25000" dirty="0" smtClean="0">
                <a:solidFill>
                  <a:srgbClr val="006600"/>
                </a:solidFill>
              </a:rPr>
              <a:t>wt</a:t>
            </a:r>
            <a:r>
              <a:rPr lang="en-US" sz="4000" b="1" i="1" spc="100" dirty="0" smtClean="0">
                <a:solidFill>
                  <a:srgbClr val="006600"/>
                </a:solidFill>
              </a:rPr>
              <a:t> </a:t>
            </a:r>
            <a:r>
              <a:rPr lang="en-US" sz="4000" b="1" spc="100" baseline="30000" dirty="0" smtClean="0">
                <a:solidFill>
                  <a:srgbClr val="006600"/>
                </a:solidFill>
              </a:rPr>
              <a:t>0</a:t>
            </a:r>
            <a:r>
              <a:rPr lang="en-US" sz="4000" b="1" i="1" spc="100" dirty="0" smtClean="0">
                <a:solidFill>
                  <a:srgbClr val="006600"/>
                </a:solidFill>
              </a:rPr>
              <a:t>a</a:t>
            </a:r>
            <a:r>
              <a:rPr lang="en-US" sz="4000" b="1" spc="100" dirty="0">
                <a:solidFill>
                  <a:srgbClr val="006600"/>
                </a:solidFill>
              </a:rPr>
              <a:t>]</a:t>
            </a:r>
            <a:endParaRPr lang="nl-NL" sz="4000" b="1" spc="100" dirty="0">
              <a:solidFill>
                <a:srgbClr val="006600"/>
              </a:solidFill>
            </a:endParaRP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1058</TotalTime>
  <Words>1588</Words>
  <Application>Microsoft Office PowerPoint</Application>
  <PresentationFormat>On-screen Show (4:3)</PresentationFormat>
  <Paragraphs>210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 Doubleplusungood  double privation and multiply modified  artefact properties  Tutorial in two parts Deparment of Computer Science Technical University of Ostrava 26 February &amp; 1 March 2013 </vt:lpstr>
      <vt:lpstr>relevant TIL literature</vt:lpstr>
      <vt:lpstr>the problem</vt:lpstr>
      <vt:lpstr>subsective, privative, modal</vt:lpstr>
      <vt:lpstr> two main findings + main hypothesis + open question</vt:lpstr>
      <vt:lpstr>double privation, 1st and 2nd order (TIL: degree): examples</vt:lpstr>
      <vt:lpstr>modifiers of propositions, of properties, of other modifiers</vt:lpstr>
      <vt:lpstr>subsective modifier</vt:lpstr>
      <vt:lpstr>double privation as double Boolean negation</vt:lpstr>
      <vt:lpstr>what just went wrong?</vt:lpstr>
      <vt:lpstr>property negation (informally)</vt:lpstr>
      <vt:lpstr>non-Boolean negation</vt:lpstr>
      <vt:lpstr>privative modifier</vt:lpstr>
      <vt:lpstr>modal modifier</vt:lpstr>
      <vt:lpstr>rule 1</vt:lpstr>
      <vt:lpstr>rule 2</vt:lpstr>
      <vt:lpstr>rule 3</vt:lpstr>
      <vt:lpstr>rule 4</vt:lpstr>
      <vt:lpstr>rule 5</vt:lpstr>
      <vt:lpstr>rule 6</vt:lpstr>
      <vt:lpstr>rule 7</vt:lpstr>
      <vt:lpstr>rule 8</vt:lpstr>
      <vt:lpstr>rule 9</vt:lpstr>
      <vt:lpstr>rule 10</vt:lpstr>
      <vt:lpstr>the logic of non (intuitive sketch)</vt:lpstr>
      <vt:lpstr>conclusions</vt:lpstr>
      <vt:lpstr>exercise 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Doubleplusungood:</dc:title>
  <dc:creator>Bjørn</dc:creator>
  <cp:lastModifiedBy>Bjørn</cp:lastModifiedBy>
  <cp:revision>174</cp:revision>
  <dcterms:created xsi:type="dcterms:W3CDTF">2013-02-18T17:03:49Z</dcterms:created>
  <dcterms:modified xsi:type="dcterms:W3CDTF">2013-02-22T13:36:28Z</dcterms:modified>
</cp:coreProperties>
</file>