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2" r:id="rId3"/>
    <p:sldId id="301" r:id="rId4"/>
    <p:sldId id="303" r:id="rId5"/>
    <p:sldId id="282" r:id="rId6"/>
    <p:sldId id="285" r:id="rId7"/>
    <p:sldId id="304" r:id="rId8"/>
    <p:sldId id="283" r:id="rId9"/>
    <p:sldId id="287" r:id="rId10"/>
    <p:sldId id="288" r:id="rId11"/>
    <p:sldId id="291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7" r:id="rId20"/>
    <p:sldId id="312" r:id="rId21"/>
    <p:sldId id="313" r:id="rId22"/>
    <p:sldId id="322" r:id="rId23"/>
    <p:sldId id="323" r:id="rId24"/>
    <p:sldId id="314" r:id="rId25"/>
    <p:sldId id="315" r:id="rId26"/>
    <p:sldId id="318" r:id="rId27"/>
    <p:sldId id="316" r:id="rId28"/>
    <p:sldId id="319" r:id="rId29"/>
    <p:sldId id="320" r:id="rId30"/>
    <p:sldId id="321" r:id="rId31"/>
    <p:sldId id="324" r:id="rId32"/>
    <p:sldId id="325" r:id="rId33"/>
    <p:sldId id="327" r:id="rId34"/>
    <p:sldId id="328" r:id="rId35"/>
    <p:sldId id="331" r:id="rId36"/>
    <p:sldId id="326" r:id="rId37"/>
    <p:sldId id="329" r:id="rId38"/>
    <p:sldId id="330" r:id="rId39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DA7E5245-6E47-4AC5-B707-79F79F593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AEC0ECC-851A-43C1-BB60-1334B3B03C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cs-CZ" altLang="en-US" noProof="0"/>
              <a:t>Klepnutím lze upravit styl předlohy nadpisů.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cs-CZ" altLang="en-US" noProof="0"/>
              <a:t>Klepnutím lze upravit styl předlohy podnadpisů.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1D67D17-290D-489B-A6AB-2450F0912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86343ED-4025-4FF6-867F-32C6C205FF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64F60B5-7FBC-4234-A47C-A5A31D617B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7FC0-3C10-4D83-B0E8-3916031E1F15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57933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75AEE3-7D2B-4B29-8C07-8CFFEE220A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A2590ED-6B93-4AD1-8FB1-77F3E6AAC6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890330-1A18-49FF-A301-BC22863E82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5F27-C03C-48D0-A34C-0C91E23F0AB1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7410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F048EBA-0705-4986-A038-4BF5D05F0B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1151C7-15B6-4F29-966C-11FE09D3D1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55D9CF-2518-473E-A8D1-A5CB357363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D9C21-492F-487E-942E-2CA90A50D384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85018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F4738E-6FF8-4548-B894-8B3FC6D01A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E018FE-A826-466C-8746-E5035429AE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5C1D9A-7CEB-4196-A5E1-48466150CC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DC5D-D679-4480-A5C1-2E0C51BEA279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43168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EC9787A-9884-48CB-AA15-CB88A596F0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4C9AF3-DDB3-4388-A53E-04722DF0F8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2CD1A5E-BE15-4A7D-AC0F-AAF5651CE8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DAFBB-B1D3-4040-AB9C-8C14598CCB7A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22214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F91574-D35B-4562-916D-7A00C56D46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E4BD93-818B-4F49-BC31-7F6BF01873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513C09-E1FD-4660-94A2-853823A503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26F28-C7B9-428D-8D43-8BE03184FEA3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053365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89F5D3A-08D6-47D5-AB99-87BADED93D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FB1E6E7-B490-4F46-B979-D91B101472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B0C28A-A14D-4C8B-9149-ED96F27347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D6D2A-3EAE-450C-B999-99D20138D898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03878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E9E40C5-81F9-4B5B-A78D-172F3DF239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4451007-6BC6-4077-B64E-5D9620AF11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D294CDC-7AB7-41FA-89C2-E9B662D1DD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68E68-2777-4F05-8EE3-D249E90C832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22802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41DC27F-2DD7-4FA0-9219-5825B2C2A4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DE2C542-1811-4A5B-BB33-2559E705D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489AF22-1CE1-4ED0-BAB9-E8A0753502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FDD7-C342-4A81-888C-AC88C17B1B8C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89428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FC6130-7203-401B-8FEF-F97CDECA4D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62977B-8AAC-4481-A842-01A7367AF6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060AD2-8633-4931-B468-156EFB98E1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6A45D-B8D9-4131-87AF-C590140E774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33818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A40C28-2953-4942-AA9F-48A7AAD0A8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9E1FF7-1062-4099-A06F-81F7283B15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4F8894-FAFC-4A46-ACD1-91AEECC8EE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C2682-0EB1-4A57-BAA2-DFFD963EF7A3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510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A639ECD-BBBF-47C7-B8BE-4B2ED3C29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AEBE67E-FA4B-4D06-93BD-872E7C0349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16EC12AF-B16E-4DC0-8A77-8B775191564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0BC63A18-3169-4B27-8EFF-71395CA0528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cs-CZ" altLang="en-US"/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B41540C8-A1AD-4F5D-B3EE-027BF1928E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B6E741AB-A939-4C0D-A4DF-DA2923A4742D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A8B70489-7019-43D4-9389-4E3945084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525117C9-AC72-484B-B1A2-BB19D56A41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vsb.cz/duzi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06D741A-DD3C-4B5E-A06C-3974CE13E1D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TIL 5 (13.11. 2017) 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CD9370D-E5C5-4425-9AB0-7D177B9260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Marie Duží</a:t>
            </a:r>
          </a:p>
          <a:p>
            <a:pPr eaLnBrk="1" hangingPunct="1"/>
            <a:r>
              <a:rPr lang="cs-CZ" altLang="cs-CZ">
                <a:hlinkClick r:id="rId2"/>
              </a:rPr>
              <a:t>http://www.cs.vsb.cz/duzi/</a:t>
            </a:r>
            <a:r>
              <a:rPr lang="cs-CZ" altLang="cs-CZ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108FA99-84D2-474E-B4C2-FECEB297C1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/>
              <a:t>Tři druhy kontextu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A13CBCEE-F1E4-4646-9553-B881213984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500">
                <a:sym typeface="Symbol" panose="05050102010706020507" pitchFamily="18" charset="2"/>
              </a:rPr>
              <a:t>Pokud výskyt </a:t>
            </a:r>
            <a:r>
              <a:rPr lang="cs-CZ" altLang="cs-CZ" sz="2500" i="1">
                <a:sym typeface="Symbol" panose="05050102010706020507" pitchFamily="18" charset="2"/>
              </a:rPr>
              <a:t>C</a:t>
            </a:r>
            <a:r>
              <a:rPr lang="cs-CZ" altLang="cs-CZ" sz="2500">
                <a:sym typeface="Symbol" panose="05050102010706020507" pitchFamily="18" charset="2"/>
              </a:rPr>
              <a:t> v </a:t>
            </a:r>
            <a:r>
              <a:rPr lang="cs-CZ" altLang="cs-CZ" sz="2500" i="1">
                <a:sym typeface="Symbol" panose="05050102010706020507" pitchFamily="18" charset="2"/>
              </a:rPr>
              <a:t>D</a:t>
            </a:r>
            <a:r>
              <a:rPr lang="cs-CZ" altLang="cs-CZ" sz="2500">
                <a:sym typeface="Symbol" panose="05050102010706020507" pitchFamily="18" charset="2"/>
              </a:rPr>
              <a:t> </a:t>
            </a:r>
            <a:r>
              <a:rPr lang="cs-CZ" altLang="cs-CZ" sz="2500" i="1">
                <a:sym typeface="Symbol" panose="05050102010706020507" pitchFamily="18" charset="2"/>
              </a:rPr>
              <a:t>není hyperintensionální</a:t>
            </a:r>
            <a:r>
              <a:rPr lang="cs-CZ" altLang="cs-CZ" sz="2500">
                <a:sym typeface="Symbol" panose="05050102010706020507" pitchFamily="18" charset="2"/>
              </a:rPr>
              <a:t>, je 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konstrukce C užita v módu provádění, tj. je </a:t>
            </a:r>
            <a:r>
              <a:rPr lang="cs-CZ" altLang="cs-CZ" sz="25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konstituentem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D. </a:t>
            </a:r>
            <a:r>
              <a:rPr lang="cs-CZ" altLang="cs-CZ" sz="2500">
                <a:sym typeface="Symbol" panose="05050102010706020507" pitchFamily="18" charset="2"/>
              </a:rPr>
              <a:t>Pak může být výskyt C v D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intenzionální </a:t>
            </a:r>
            <a:r>
              <a:rPr lang="cs-CZ" altLang="cs-CZ" sz="2500">
                <a:sym typeface="Symbol" panose="05050102010706020507" pitchFamily="18" charset="2"/>
              </a:rPr>
              <a:t>nebo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extenzionální. </a:t>
            </a:r>
          </a:p>
          <a:p>
            <a:pPr marL="571500" indent="-5715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5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Intenzionální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výskyt C 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</a:t>
            </a:r>
            <a:r>
              <a:rPr lang="cs-CZ" altLang="cs-CZ" sz="25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v 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f: celá funkce f </a:t>
            </a:r>
            <a:r>
              <a:rPr lang="cs-CZ" altLang="cs-CZ" sz="2500" i="1">
                <a:sym typeface="Symbol" panose="05050102010706020507" pitchFamily="18" charset="2"/>
              </a:rPr>
              <a:t>v-konstruovaná konstrukcí C (může to být i nulární funkce, tj. atomický objekt)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je objektem predikace. 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1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	Pak všechny konstituenty C mají rovněž výskyt intenzionální.</a:t>
            </a:r>
          </a:p>
          <a:p>
            <a:pPr marL="571500" indent="-5715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5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Extenzionální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výskyt C 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</a:t>
            </a:r>
            <a:r>
              <a:rPr lang="cs-CZ" altLang="cs-CZ" sz="25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v 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f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/():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-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hodnota funkce f </a:t>
            </a:r>
            <a:r>
              <a:rPr lang="cs-CZ" altLang="cs-CZ" sz="2500" i="1">
                <a:sym typeface="Symbol" panose="05050102010706020507" pitchFamily="18" charset="2"/>
              </a:rPr>
              <a:t>v-konstruované konstrukcí C (funkce f je alespoň unární)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je objektem predikace.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AF12FD9-30D7-472B-8159-5AE80610D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/>
              <a:t>Tři druhy kontextu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660C6ECB-E075-46AF-BFC2-4B17067C2F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 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Resit</a:t>
            </a:r>
            <a:r>
              <a:rPr lang="cs-CZ" altLang="cs-CZ" sz="20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wt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cs-CZ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Tom</a:t>
            </a:r>
            <a:r>
              <a:rPr lang="cs-CZ" altLang="cs-CZ" sz="2000" i="1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x 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[[</a:t>
            </a:r>
            <a:r>
              <a:rPr lang="da-DK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da-DK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Sin x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da-DK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= 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0]</a:t>
            </a:r>
            <a:r>
              <a:rPr lang="en-US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70000"/>
              </a:spcBef>
              <a:defRPr/>
            </a:pPr>
            <a:r>
              <a:rPr lang="cs-CZ" altLang="cs-CZ" sz="2000">
                <a:sym typeface="Symbol" panose="05050102010706020507" pitchFamily="18" charset="2"/>
              </a:rPr>
              <a:t>Konstituenty Kompozice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Resit</a:t>
            </a:r>
            <a:r>
              <a:rPr lang="cs-CZ" altLang="cs-CZ" sz="20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wt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cs-CZ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Tom</a:t>
            </a:r>
            <a:r>
              <a:rPr lang="cs-CZ" altLang="cs-CZ" sz="2000" i="1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x 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[[</a:t>
            </a:r>
            <a:r>
              <a:rPr lang="da-DK" altLang="cs-CZ" sz="20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da-DK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Sin x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da-DK" altLang="cs-CZ" sz="20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= </a:t>
            </a:r>
            <a:r>
              <a:rPr lang="da-DK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0]</a:t>
            </a:r>
            <a:r>
              <a:rPr lang="en-US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, </a:t>
            </a:r>
            <a:r>
              <a:rPr lang="cs-CZ" altLang="cs-CZ" sz="2000">
                <a:sym typeface="Symbol" panose="05050102010706020507" pitchFamily="18" charset="2"/>
              </a:rPr>
              <a:t>tedy podkonstrukce, které je nutno vykonat k získání pravdivostní hodnoty v libovolném světočase 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w, t</a:t>
            </a:r>
            <a:r>
              <a:rPr lang="cs-CZ" altLang="cs-CZ" sz="2000">
                <a:sym typeface="Symbol" panose="05050102010706020507" pitchFamily="18" charset="2"/>
              </a:rPr>
              <a:t>, jsou (kromě této Kompozice samotné) tyto: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[[</a:t>
            </a:r>
            <a:r>
              <a:rPr lang="cs-CZ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Resit 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</a:t>
            </a: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</a:t>
            </a: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Resit</a:t>
            </a: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w],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Resit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,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w,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t,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Tom,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US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x 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[[</a:t>
            </a:r>
            <a:r>
              <a:rPr lang="da-DK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da-DK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Sin x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da-DK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= 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0]</a:t>
            </a: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.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Podkonstrukce </a:t>
            </a: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x 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[[</a:t>
            </a:r>
            <a:r>
              <a:rPr lang="da-DK" altLang="cs-CZ" sz="2000" baseline="30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da-DK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Sin x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da-DK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= </a:t>
            </a:r>
            <a:r>
              <a:rPr lang="da-DK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0]</a:t>
            </a:r>
            <a:r>
              <a:rPr lang="en-US" altLang="cs-CZ" sz="200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</a:t>
            </a:r>
            <a:r>
              <a:rPr lang="cs-CZ" altLang="cs-CZ" sz="2000" i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není konstituentem, je pouze objektem, o kterém se zde vypovídá, že Tom zjišťuje, co tato konstrukce konstruuje.</a:t>
            </a:r>
            <a:r>
              <a:rPr lang="cs-CZ" altLang="cs-CZ" sz="2000">
                <a:sym typeface="Symbol" panose="05050102010706020507" pitchFamily="18" charset="2"/>
              </a:rPr>
              <a:t> </a:t>
            </a:r>
            <a:r>
              <a:rPr lang="en-US" altLang="cs-CZ" sz="2000">
                <a:sym typeface="Symbol" panose="05050102010706020507" pitchFamily="18" charset="2"/>
              </a:rPr>
              <a:t> </a:t>
            </a:r>
            <a:endParaRPr lang="cs-CZ" altLang="cs-CZ" sz="200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D682F89-A44B-4604-824E-DA313D421B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en-US" altLang="cs-CZ" i="1"/>
              <a:t>Logika postoj</a:t>
            </a:r>
            <a:r>
              <a:rPr lang="cs-CZ" altLang="cs-CZ" i="1"/>
              <a:t>ů</a:t>
            </a:r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F6429644-CE6C-4DF5-98E6-591637A20F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4862512"/>
          </a:xfrm>
        </p:spPr>
        <p:txBody>
          <a:bodyPr/>
          <a:lstStyle/>
          <a:p>
            <a:pPr marL="571500" indent="-5715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„propoziční“ postoje</a:t>
            </a:r>
          </a:p>
          <a:p>
            <a:pPr marL="839788" lvl="1" indent="-495300" eaLnBrk="1" hangingPunct="1">
              <a:buFont typeface="Wingdings" panose="05000000000000000000" pitchFamily="2" charset="2"/>
              <a:buChar char="n"/>
              <a:defRPr/>
            </a:pPr>
            <a:r>
              <a:rPr lang="cs-CZ" altLang="cs-CZ" sz="2200" dirty="0"/>
              <a:t>Tom </a:t>
            </a:r>
            <a:r>
              <a:rPr lang="cs-CZ" altLang="cs-CZ" sz="2200" i="1" dirty="0"/>
              <a:t>Att</a:t>
            </a:r>
            <a:r>
              <a:rPr lang="cs-CZ" altLang="cs-CZ" sz="2200" baseline="-25000" dirty="0"/>
              <a:t>1</a:t>
            </a:r>
            <a:r>
              <a:rPr lang="cs-CZ" altLang="cs-CZ" sz="2200" i="1" dirty="0"/>
              <a:t> </a:t>
            </a:r>
            <a:r>
              <a:rPr lang="cs-CZ" altLang="cs-CZ" sz="2200" dirty="0"/>
              <a:t>(věří, ví, myslí si), že </a:t>
            </a:r>
            <a:r>
              <a:rPr lang="cs-CZ" altLang="cs-CZ" sz="2200" i="1" dirty="0"/>
              <a:t>P</a:t>
            </a:r>
          </a:p>
          <a:p>
            <a:pPr marL="839788" lvl="1" indent="-4953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200" i="1" dirty="0"/>
              <a:t>Att</a:t>
            </a:r>
            <a:r>
              <a:rPr lang="cs-CZ" altLang="cs-CZ" sz="2200" baseline="-25000" dirty="0"/>
              <a:t>1</a:t>
            </a:r>
            <a:r>
              <a:rPr lang="cs-CZ" altLang="cs-CZ" sz="2200" dirty="0"/>
              <a:t>/(</a:t>
            </a:r>
            <a:r>
              <a:rPr lang="cs-CZ" altLang="cs-CZ" sz="2200" dirty="0">
                <a:sym typeface="Symbol" panose="05050102010706020507" pitchFamily="18" charset="2"/>
              </a:rPr>
              <a:t>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/>
              <a:t>)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>
                <a:sym typeface="Symbol" panose="05050102010706020507" pitchFamily="18" charset="2"/>
              </a:rPr>
              <a:t>: vztah individua k </a:t>
            </a:r>
            <a:r>
              <a:rPr lang="cs-CZ" altLang="cs-CZ" sz="22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propozici</a:t>
            </a:r>
          </a:p>
          <a:p>
            <a:pPr marL="839788" lvl="1" indent="-4953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200" i="1" dirty="0"/>
              <a:t>Att</a:t>
            </a:r>
            <a:r>
              <a:rPr lang="cs-CZ" altLang="cs-CZ" sz="2200" baseline="-25000" dirty="0"/>
              <a:t>1</a:t>
            </a:r>
            <a:r>
              <a:rPr lang="cs-CZ" altLang="cs-CZ" sz="2200" dirty="0"/>
              <a:t>*/(</a:t>
            </a:r>
            <a:r>
              <a:rPr lang="cs-CZ" altLang="cs-CZ" sz="2200" dirty="0">
                <a:sym typeface="Symbol" panose="05050102010706020507" pitchFamily="18" charset="2"/>
              </a:rPr>
              <a:t></a:t>
            </a:r>
            <a:r>
              <a:rPr lang="cs-CZ" altLang="cs-CZ" sz="2200" i="1" baseline="-25000" dirty="0">
                <a:sym typeface="Symbol" panose="05050102010706020507" pitchFamily="18" charset="2"/>
              </a:rPr>
              <a:t>n</a:t>
            </a:r>
            <a:r>
              <a:rPr lang="cs-CZ" altLang="cs-CZ" sz="2200" dirty="0"/>
              <a:t>)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>
                <a:sym typeface="Symbol" panose="05050102010706020507" pitchFamily="18" charset="2"/>
              </a:rPr>
              <a:t>: vztah individua k </a:t>
            </a:r>
            <a:r>
              <a:rPr lang="cs-CZ" altLang="cs-CZ" sz="22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hyperpropozici</a:t>
            </a:r>
            <a:endParaRPr lang="cs-CZ" altLang="cs-CZ" sz="2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71500" indent="-5715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„pojmové“ postoje</a:t>
            </a:r>
          </a:p>
          <a:p>
            <a:pPr marL="839788" lvl="1" indent="-495300" eaLnBrk="1" hangingPunct="1">
              <a:buFont typeface="Wingdings" panose="05000000000000000000" pitchFamily="2" charset="2"/>
              <a:buChar char="n"/>
              <a:defRPr/>
            </a:pPr>
            <a:r>
              <a:rPr lang="cs-CZ" altLang="cs-CZ" sz="2200" dirty="0"/>
              <a:t>Tom </a:t>
            </a:r>
            <a:r>
              <a:rPr lang="cs-CZ" altLang="cs-CZ" sz="2200" i="1" dirty="0"/>
              <a:t>Att</a:t>
            </a:r>
            <a:r>
              <a:rPr lang="cs-CZ" altLang="cs-CZ" sz="2200" baseline="-25000" dirty="0"/>
              <a:t>2</a:t>
            </a:r>
            <a:r>
              <a:rPr lang="cs-CZ" altLang="cs-CZ" sz="2200" dirty="0"/>
              <a:t> (hledá, nachází, řeší, chce být, myslí na, …) </a:t>
            </a:r>
            <a:r>
              <a:rPr lang="cs-CZ" altLang="cs-CZ" sz="2200" i="1" dirty="0"/>
              <a:t>Q</a:t>
            </a:r>
          </a:p>
          <a:p>
            <a:pPr marL="839788" lvl="1" indent="-4953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200" i="1" dirty="0"/>
              <a:t>Att</a:t>
            </a:r>
            <a:r>
              <a:rPr lang="cs-CZ" altLang="cs-CZ" sz="2200" baseline="-25000" dirty="0"/>
              <a:t>2</a:t>
            </a:r>
            <a:r>
              <a:rPr lang="cs-CZ" altLang="cs-CZ" sz="2200" dirty="0"/>
              <a:t>/(</a:t>
            </a:r>
            <a:r>
              <a:rPr lang="cs-CZ" altLang="cs-CZ" sz="2200" dirty="0">
                <a:sym typeface="Symbol" panose="05050102010706020507" pitchFamily="18" charset="2"/>
              </a:rPr>
              <a:t>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/>
              <a:t>)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>
                <a:sym typeface="Symbol" panose="05050102010706020507" pitchFamily="18" charset="2"/>
              </a:rPr>
              <a:t>: vztah individua k </a:t>
            </a:r>
            <a:r>
              <a:rPr lang="cs-CZ" altLang="cs-CZ" sz="2200" i="1" dirty="0">
                <a:sym typeface="Symbol" panose="05050102010706020507" pitchFamily="18" charset="2"/>
              </a:rPr>
              <a:t>intenzi</a:t>
            </a:r>
          </a:p>
          <a:p>
            <a:pPr marL="839788" lvl="1" indent="-495300" eaLnBrk="1" hangingPunct="1">
              <a:buFont typeface="Wingdings" panose="05000000000000000000" pitchFamily="2" charset="2"/>
              <a:buAutoNum type="alphaLcParenR"/>
              <a:defRPr/>
            </a:pPr>
            <a:r>
              <a:rPr lang="cs-CZ" altLang="cs-CZ" sz="2200" i="1" dirty="0"/>
              <a:t>Att</a:t>
            </a:r>
            <a:r>
              <a:rPr lang="cs-CZ" altLang="cs-CZ" sz="2200" baseline="-25000" dirty="0"/>
              <a:t>2</a:t>
            </a:r>
            <a:r>
              <a:rPr lang="cs-CZ" altLang="cs-CZ" sz="2200" dirty="0"/>
              <a:t>*/(</a:t>
            </a:r>
            <a:r>
              <a:rPr lang="cs-CZ" altLang="cs-CZ" sz="2200" dirty="0">
                <a:sym typeface="Symbol" panose="05050102010706020507" pitchFamily="18" charset="2"/>
              </a:rPr>
              <a:t></a:t>
            </a:r>
            <a:r>
              <a:rPr lang="cs-CZ" altLang="cs-CZ" sz="2200" i="1" baseline="-25000" dirty="0">
                <a:sym typeface="Symbol" panose="05050102010706020507" pitchFamily="18" charset="2"/>
              </a:rPr>
              <a:t>n</a:t>
            </a:r>
            <a:r>
              <a:rPr lang="cs-CZ" altLang="cs-CZ" sz="2200" dirty="0"/>
              <a:t>)</a:t>
            </a:r>
            <a:r>
              <a:rPr lang="cs-CZ" altLang="cs-CZ" sz="22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200" dirty="0">
                <a:sym typeface="Symbol" panose="05050102010706020507" pitchFamily="18" charset="2"/>
              </a:rPr>
              <a:t>: vztah individua k </a:t>
            </a:r>
            <a:r>
              <a:rPr lang="cs-CZ" altLang="cs-CZ" sz="2200" i="1" dirty="0" err="1">
                <a:sym typeface="Symbol" panose="05050102010706020507" pitchFamily="18" charset="2"/>
              </a:rPr>
              <a:t>hyperintenzi</a:t>
            </a:r>
            <a:endParaRPr lang="cs-CZ" altLang="cs-CZ" sz="2200" dirty="0">
              <a:sym typeface="Symbol" panose="05050102010706020507" pitchFamily="18" charset="2"/>
            </a:endParaRPr>
          </a:p>
          <a:p>
            <a:pPr marL="571500" indent="-571500" eaLnBrk="1" hangingPunct="1">
              <a:spcBef>
                <a:spcPct val="90000"/>
              </a:spcBef>
              <a:defRPr/>
            </a:pPr>
            <a:r>
              <a:rPr lang="cs-CZ" altLang="cs-CZ" sz="2600" dirty="0">
                <a:sym typeface="Symbol" panose="05050102010706020507" pitchFamily="18" charset="2"/>
              </a:rPr>
              <a:t>Oba druhy ještě ve dvou variantách: </a:t>
            </a:r>
            <a:r>
              <a:rPr lang="cs-CZ" altLang="cs-CZ" sz="2600" i="1" dirty="0">
                <a:sym typeface="Symbol" panose="05050102010706020507" pitchFamily="18" charset="2"/>
              </a:rPr>
              <a:t>de </a:t>
            </a:r>
            <a:r>
              <a:rPr lang="cs-CZ" altLang="cs-CZ" sz="2600" i="1" dirty="0" err="1">
                <a:sym typeface="Symbol" panose="05050102010706020507" pitchFamily="18" charset="2"/>
              </a:rPr>
              <a:t>dicto</a:t>
            </a:r>
            <a:r>
              <a:rPr lang="cs-CZ" altLang="cs-CZ" sz="2600" i="1" dirty="0">
                <a:sym typeface="Symbol" panose="05050102010706020507" pitchFamily="18" charset="2"/>
              </a:rPr>
              <a:t> </a:t>
            </a:r>
            <a:r>
              <a:rPr lang="cs-CZ" altLang="cs-CZ" sz="2600" dirty="0">
                <a:sym typeface="Symbol" panose="05050102010706020507" pitchFamily="18" charset="2"/>
              </a:rPr>
              <a:t>a </a:t>
            </a:r>
            <a:r>
              <a:rPr lang="cs-CZ" altLang="cs-CZ" sz="2600" i="1" dirty="0">
                <a:sym typeface="Symbol" panose="05050102010706020507" pitchFamily="18" charset="2"/>
              </a:rPr>
              <a:t>de re</a:t>
            </a:r>
          </a:p>
          <a:p>
            <a:pPr marL="839788" lvl="1" indent="-495300" eaLnBrk="1" hangingPunct="1">
              <a:buFont typeface="Wingdings" panose="05000000000000000000" pitchFamily="2" charset="2"/>
              <a:buChar char="n"/>
              <a:defRPr/>
            </a:pPr>
            <a:r>
              <a:rPr lang="cs-CZ" altLang="cs-CZ" sz="2200" i="1" dirty="0"/>
              <a:t>De re</a:t>
            </a:r>
            <a:r>
              <a:rPr lang="cs-CZ" altLang="cs-CZ" sz="2200" dirty="0"/>
              <a:t>: Tom </a:t>
            </a:r>
            <a:r>
              <a:rPr lang="cs-CZ" altLang="cs-CZ" sz="2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něčem</a:t>
            </a:r>
            <a:r>
              <a:rPr lang="cs-CZ" altLang="cs-CZ" sz="2200" dirty="0"/>
              <a:t> </a:t>
            </a:r>
            <a:r>
              <a:rPr lang="cs-CZ" altLang="cs-CZ" sz="2200" i="1" dirty="0"/>
              <a:t>Att</a:t>
            </a:r>
            <a:r>
              <a:rPr lang="cs-CZ" altLang="cs-CZ" sz="2200" baseline="-25000" dirty="0"/>
              <a:t>1</a:t>
            </a:r>
            <a:r>
              <a:rPr lang="cs-CZ" altLang="cs-CZ" sz="2200" dirty="0"/>
              <a:t>, že </a:t>
            </a:r>
            <a:r>
              <a:rPr lang="cs-CZ" altLang="cs-CZ" sz="2200" i="1" dirty="0"/>
              <a:t>P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5EB0680-BCFA-4977-95D4-3849530E87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en-US" altLang="cs-CZ" i="1"/>
              <a:t>Logika postoj</a:t>
            </a:r>
            <a:r>
              <a:rPr lang="cs-CZ" altLang="cs-CZ" i="1"/>
              <a:t>ů: (hyper-)propoziční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C7C0A4B6-E231-45AF-8CD0-6FBEAB2E5A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4862512"/>
          </a:xfrm>
        </p:spPr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/>
              <a:t>Postoje </a:t>
            </a:r>
            <a:r>
              <a:rPr lang="cs-CZ" altLang="cs-CZ" sz="26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doxastické</a:t>
            </a:r>
            <a:r>
              <a:rPr lang="cs-CZ" altLang="cs-CZ" sz="2600" i="1" dirty="0"/>
              <a:t> („</a:t>
            </a:r>
            <a:r>
              <a:rPr lang="cs-CZ" altLang="cs-CZ" sz="2600" i="1" dirty="0" err="1"/>
              <a:t>doxa</a:t>
            </a:r>
            <a:r>
              <a:rPr lang="cs-CZ" altLang="cs-CZ" sz="2600" i="1" dirty="0"/>
              <a:t>“ je řecky mínění) jsou reprezentovány větami tvaru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 dirty="0"/>
              <a:t>	„Osoba a se </a:t>
            </a:r>
            <a:r>
              <a:rPr lang="cs-CZ" altLang="cs-CZ" sz="2600" i="1" dirty="0">
                <a:solidFill>
                  <a:schemeClr val="tx2"/>
                </a:solidFill>
              </a:rPr>
              <a:t>domnívá</a:t>
            </a:r>
            <a:r>
              <a:rPr lang="cs-CZ" altLang="cs-CZ" sz="2600" i="1" dirty="0"/>
              <a:t> (věří, myslí si, pochybuje, zda …) že P“,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/>
              <a:t>kdežto postoje </a:t>
            </a: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epistémické</a:t>
            </a:r>
            <a:r>
              <a:rPr lang="cs-CZ" altLang="cs-CZ" sz="2600" i="1" dirty="0"/>
              <a:t> („epistémé“ je řecky poznání) jsou vyjádřen větami tvaru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 dirty="0"/>
              <a:t>	„Osoba a </a:t>
            </a: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ví</a:t>
            </a:r>
            <a:r>
              <a:rPr lang="cs-CZ" altLang="cs-CZ" sz="2600" i="1" dirty="0"/>
              <a:t>, že P“.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>
                <a:solidFill>
                  <a:schemeClr val="tx2"/>
                </a:solidFill>
              </a:rPr>
              <a:t>Epistémické postoje</a:t>
            </a:r>
            <a:r>
              <a:rPr lang="cs-CZ" altLang="cs-CZ" sz="2600" i="1" dirty="0"/>
              <a:t> se chovají jistým způsobem odlišně od postojů </a:t>
            </a:r>
            <a:r>
              <a:rPr lang="cs-CZ" altLang="cs-CZ" sz="2600" i="1" dirty="0" err="1"/>
              <a:t>doxastických</a:t>
            </a:r>
            <a:r>
              <a:rPr lang="cs-CZ" altLang="cs-CZ" sz="2600" i="1" dirty="0"/>
              <a:t> (neboť to, co je věděno, musí být pravda, jsou to tzv. </a:t>
            </a: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faktiva, pravdivost věděného je presupozicí celé věty</a:t>
            </a:r>
            <a:r>
              <a:rPr lang="cs-CZ" altLang="cs-CZ" sz="2600" i="1" dirty="0"/>
              <a:t>), ale jinak jsou podstatné problémy logické analýzy sdíleny oběma druhy.</a:t>
            </a:r>
            <a:r>
              <a:rPr lang="cs-CZ" altLang="cs-CZ" sz="2600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37A2402-96C4-4052-B405-0AB06BF34A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 i="1"/>
              <a:t>(hyper-)propoziční postoje</a:t>
            </a:r>
          </a:p>
        </p:txBody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D4580970-FF91-4162-9B26-6B21DF47F6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4862512"/>
          </a:xfrm>
        </p:spPr>
        <p:txBody>
          <a:bodyPr/>
          <a:lstStyle/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dirty="0"/>
              <a:t>a) Vedlejší věta je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matematická</a:t>
            </a:r>
            <a:r>
              <a:rPr lang="cs-CZ" altLang="cs-CZ" sz="2600" i="1" dirty="0"/>
              <a:t> </a:t>
            </a:r>
            <a:r>
              <a:rPr lang="cs-CZ" altLang="cs-CZ" sz="2600" dirty="0"/>
              <a:t>nebo</a:t>
            </a:r>
            <a:r>
              <a:rPr lang="cs-CZ" altLang="cs-CZ" sz="2600" i="1" dirty="0"/>
              <a:t>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logická</a:t>
            </a:r>
            <a:r>
              <a:rPr lang="cs-CZ" altLang="cs-CZ" sz="2600" dirty="0"/>
              <a:t>. 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 dirty="0"/>
              <a:t>„</a:t>
            </a:r>
            <a:r>
              <a:rPr lang="cs-CZ" altLang="cs-CZ" sz="2200" i="1" dirty="0"/>
              <a:t>Karel se domnívá, že všechna prvočísla jsou lichá.</a:t>
            </a:r>
            <a:r>
              <a:rPr lang="cs-CZ" altLang="cs-CZ" sz="2200" dirty="0"/>
              <a:t>“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dirty="0"/>
              <a:t>b) Vedlejší věta je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analyticky pravdivá (nepravdivá)</a:t>
            </a:r>
            <a:r>
              <a:rPr lang="cs-CZ" altLang="cs-CZ" sz="2600" dirty="0"/>
              <a:t> a obsahuje empirické výrazy. 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 dirty="0"/>
              <a:t>„</a:t>
            </a:r>
            <a:r>
              <a:rPr lang="cs-CZ" altLang="cs-CZ" sz="2200" i="1" dirty="0"/>
              <a:t>Karel není přesvědčen, že (nutně) velryby jsou savci.</a:t>
            </a:r>
            <a:r>
              <a:rPr lang="cs-CZ" altLang="cs-CZ" sz="2200" dirty="0"/>
              <a:t>“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dirty="0"/>
              <a:t>c) Vedlejší věta je sice empirická, ale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obsahuje matematické výrazy</a:t>
            </a:r>
            <a:r>
              <a:rPr lang="cs-CZ" altLang="cs-CZ" sz="2600" dirty="0"/>
              <a:t>. 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 dirty="0"/>
              <a:t>„</a:t>
            </a:r>
            <a:r>
              <a:rPr lang="cs-CZ" altLang="cs-CZ" sz="2200" i="1" dirty="0"/>
              <a:t>Karel souhlasí, že počet obyvatel Prahy je 1048576.</a:t>
            </a:r>
            <a:r>
              <a:rPr lang="cs-CZ" altLang="cs-CZ" sz="2200" dirty="0"/>
              <a:t>“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dirty="0"/>
              <a:t>d) Vedlejší věta je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empirická</a:t>
            </a:r>
            <a:r>
              <a:rPr lang="cs-CZ" altLang="cs-CZ" sz="2600" dirty="0"/>
              <a:t> a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neobsahuje matematické výrazy</a:t>
            </a:r>
            <a:r>
              <a:rPr lang="cs-CZ" altLang="cs-CZ" sz="2600" dirty="0"/>
              <a:t>.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 dirty="0"/>
              <a:t>„</a:t>
            </a:r>
            <a:r>
              <a:rPr lang="cs-CZ" altLang="cs-CZ" sz="2200" i="1" dirty="0"/>
              <a:t>Karel si myslí, že Praha je západně od Plzně.</a:t>
            </a:r>
            <a:r>
              <a:rPr lang="cs-CZ" altLang="cs-CZ" sz="2200" dirty="0"/>
              <a:t>“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B09467D-9611-4FF0-9BE7-742897B29D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/>
            <a:r>
              <a:rPr lang="cs-CZ" altLang="cs-CZ" sz="3800" i="1"/>
              <a:t>(hyper-)propoziční postoje</a:t>
            </a:r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683A63A9-8BD8-416C-A820-4BBCF0DB9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713787" cy="5078412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defRPr/>
            </a:pPr>
            <a:r>
              <a:rPr lang="cs-CZ" altLang="cs-CZ" sz="2100" dirty="0"/>
              <a:t>V případech a) – c) nemáme na vybranou: </a:t>
            </a:r>
            <a:r>
              <a:rPr lang="cs-CZ" altLang="cs-CZ" sz="2100" dirty="0" err="1"/>
              <a:t>hyperintenzionální</a:t>
            </a:r>
            <a:r>
              <a:rPr lang="cs-CZ" altLang="cs-CZ" sz="2100" dirty="0"/>
              <a:t>. </a:t>
            </a:r>
            <a:endParaRPr lang="cs-CZ" altLang="cs-CZ" sz="2100" i="1" dirty="0"/>
          </a:p>
          <a:p>
            <a:pPr marL="571500" indent="-571500" eaLnBrk="1" hangingPunct="1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100" i="1" dirty="0"/>
              <a:t>Ad a)</a:t>
            </a:r>
            <a:r>
              <a:rPr lang="cs-CZ" altLang="cs-CZ" sz="2100" dirty="0"/>
              <a:t> „</a:t>
            </a:r>
            <a:r>
              <a:rPr lang="cs-CZ" altLang="cs-CZ" sz="2100" i="1" dirty="0"/>
              <a:t>Karel se domnívá, že všechna prvočísla jsou lichá.</a:t>
            </a:r>
            <a:r>
              <a:rPr lang="cs-CZ" altLang="cs-CZ" sz="2100" dirty="0"/>
              <a:t>“ 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1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1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1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Domnívat*</a:t>
            </a:r>
            <a:r>
              <a:rPr lang="cs-CZ" altLang="cs-CZ" sz="21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Karel 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[[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Prime</a:t>
            </a: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cs-CZ" altLang="cs-CZ" sz="21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Lichá</a:t>
            </a:r>
            <a:r>
              <a:rPr lang="cs-CZ" altLang="cs-CZ" sz="21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</a:p>
          <a:p>
            <a:pPr marL="839788" lvl="1" indent="-495300" eaLnBrk="1" hangingPunct="1">
              <a:lnSpc>
                <a:spcPct val="80000"/>
              </a:lnSpc>
              <a:defRPr/>
            </a:pPr>
            <a:r>
              <a:rPr lang="cs-CZ" altLang="cs-CZ" sz="2000" dirty="0"/>
              <a:t>Typy: </a:t>
            </a:r>
            <a:r>
              <a:rPr lang="cs-CZ" altLang="cs-CZ" sz="2000" i="1" dirty="0"/>
              <a:t>All</a:t>
            </a:r>
            <a:r>
              <a:rPr lang="cs-CZ" altLang="cs-CZ" sz="2000" dirty="0"/>
              <a:t>/((</a:t>
            </a:r>
            <a:r>
              <a:rPr lang="cs-CZ" altLang="cs-CZ" sz="2000" dirty="0">
                <a:sym typeface="Symbol" panose="05050102010706020507" pitchFamily="18" charset="2"/>
              </a:rPr>
              <a:t></a:t>
            </a:r>
            <a:r>
              <a:rPr lang="cs-CZ" altLang="cs-CZ" sz="2000" dirty="0"/>
              <a:t>(</a:t>
            </a:r>
            <a:r>
              <a:rPr lang="cs-CZ" altLang="cs-CZ" sz="2000" dirty="0">
                <a:sym typeface="Symbol" panose="05050102010706020507" pitchFamily="18" charset="2"/>
              </a:rPr>
              <a:t></a:t>
            </a:r>
            <a:r>
              <a:rPr lang="cs-CZ" altLang="cs-CZ" sz="2000" dirty="0"/>
              <a:t>))(</a:t>
            </a:r>
            <a:r>
              <a:rPr lang="cs-CZ" altLang="cs-CZ" sz="2000" dirty="0">
                <a:sym typeface="Symbol" panose="05050102010706020507" pitchFamily="18" charset="2"/>
              </a:rPr>
              <a:t></a:t>
            </a:r>
            <a:r>
              <a:rPr lang="cs-CZ" altLang="cs-CZ" sz="2000" dirty="0"/>
              <a:t>)): omezený kvantifikátor, který dané množině čísel přiřadí množinu všech jejích nadmnožin;</a:t>
            </a:r>
            <a:r>
              <a:rPr lang="cs-CZ" altLang="cs-CZ" sz="2000" i="1" dirty="0"/>
              <a:t> Prime</a:t>
            </a:r>
            <a:r>
              <a:rPr lang="cs-CZ" altLang="cs-CZ" sz="2000" dirty="0"/>
              <a:t>, </a:t>
            </a:r>
            <a:r>
              <a:rPr lang="cs-CZ" altLang="cs-CZ" sz="2000" i="1" dirty="0"/>
              <a:t>Lichá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</a:t>
            </a:r>
            <a:r>
              <a:rPr lang="cs-CZ" altLang="cs-CZ" sz="2000" dirty="0"/>
              <a:t>); </a:t>
            </a:r>
            <a:r>
              <a:rPr lang="cs-CZ" altLang="cs-CZ" sz="2000" i="1" dirty="0"/>
              <a:t>Domnívat</a:t>
            </a:r>
            <a:r>
              <a:rPr lang="cs-CZ" altLang="cs-CZ" sz="2000" dirty="0">
                <a:sym typeface="Symbol" panose="05050102010706020507" pitchFamily="18" charset="2"/>
              </a:rPr>
              <a:t>*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</a:t>
            </a:r>
            <a:r>
              <a:rPr lang="cs-CZ" altLang="cs-CZ" sz="2000" baseline="-25000" dirty="0"/>
              <a:t>1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.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cs-CZ" altLang="cs-CZ" sz="2100" dirty="0"/>
              <a:t>Kdyby analýza nebyla </a:t>
            </a:r>
            <a:r>
              <a:rPr lang="cs-CZ" altLang="cs-CZ" sz="2100" dirty="0" err="1"/>
              <a:t>hyperintensionální</a:t>
            </a:r>
            <a:r>
              <a:rPr lang="cs-CZ" altLang="cs-CZ" sz="2100" dirty="0"/>
              <a:t>, pak by z této věty plynulo, že Karel se domnívá každou analytickou Nepravdu – „</a:t>
            </a:r>
            <a:r>
              <a:rPr lang="cs-CZ" altLang="cs-CZ" sz="2100" i="1" dirty="0">
                <a:solidFill>
                  <a:srgbClr val="0070C0"/>
                </a:solidFill>
              </a:rPr>
              <a:t>paradox idiocie</a:t>
            </a:r>
            <a:r>
              <a:rPr lang="cs-CZ" altLang="cs-CZ" sz="2100" dirty="0"/>
              <a:t>“. </a:t>
            </a:r>
          </a:p>
          <a:p>
            <a:pPr marL="839788" lvl="1" indent="-495300" eaLnBrk="1" hangingPunct="1">
              <a:lnSpc>
                <a:spcPct val="80000"/>
              </a:lnSpc>
              <a:defRPr/>
            </a:pPr>
            <a:r>
              <a:rPr lang="cs-CZ" altLang="cs-CZ" sz="2000" dirty="0"/>
              <a:t>Např. „Karel se domnívá, že 1+1=3“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cs-CZ" altLang="cs-CZ" sz="2100" dirty="0"/>
              <a:t>Častěji se uvádí problém epistémických logik – </a:t>
            </a:r>
            <a:r>
              <a:rPr lang="cs-CZ" altLang="cs-CZ" sz="21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paradox </a:t>
            </a:r>
            <a:r>
              <a:rPr lang="cs-CZ" altLang="cs-CZ" sz="2100" i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logicko</a:t>
            </a:r>
            <a:r>
              <a:rPr lang="cs-CZ" altLang="cs-CZ" sz="21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 matematické vševědoucnosti</a:t>
            </a:r>
            <a:r>
              <a:rPr lang="cs-CZ" altLang="cs-CZ" sz="2100" dirty="0"/>
              <a:t> 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>
                <a:solidFill>
                  <a:schemeClr val="tx2"/>
                </a:solidFill>
              </a:rPr>
              <a:t>Karel ví, že 1+1=2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>
                <a:solidFill>
                  <a:schemeClr val="tx2"/>
                </a:solidFill>
              </a:rPr>
              <a:t>1+1=2 </a:t>
            </a:r>
            <a:r>
              <a:rPr lang="cs-CZ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 aritmetika přirozených čísel je neúplná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----------------------------------------------------------------------------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Karel ví, že aritmetika přirozených čísel je neúplná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DC58205-65F3-4207-8768-D0ED0ECB25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/>
            <a:r>
              <a:rPr lang="cs-CZ" altLang="cs-CZ" sz="3800" i="1"/>
              <a:t>(hyper-)propoziční postoje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3DC77C0-2432-4BD8-94A4-FA852D5781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569325" cy="4862512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cs-CZ" altLang="cs-CZ">
                <a:sym typeface="Symbol" panose="05050102010706020507" pitchFamily="18" charset="2"/>
              </a:rPr>
              <a:t>Jakmile je vedlejší věta v domněnkové větě matematická, je příslušný postoj nutně hyperintenzionální, tj. citlivý na způsob zadání pravdivostní hodnoty. 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cs-CZ" altLang="cs-CZ">
                <a:sym typeface="Symbol" panose="05050102010706020507" pitchFamily="18" charset="2"/>
              </a:rPr>
              <a:t>Nezapomínejme, že všechny pravdivé matematické věty označují </a:t>
            </a:r>
            <a:r>
              <a:rPr lang="cs-CZ" altLang="cs-CZ" b="1">
                <a:sym typeface="Symbol" panose="05050102010706020507" pitchFamily="18" charset="2"/>
              </a:rPr>
              <a:t>T</a:t>
            </a:r>
            <a:r>
              <a:rPr lang="cs-CZ" altLang="cs-CZ">
                <a:sym typeface="Symbol" panose="05050102010706020507" pitchFamily="18" charset="2"/>
              </a:rPr>
              <a:t> a všechny nepravdivé </a:t>
            </a:r>
            <a:r>
              <a:rPr lang="cs-CZ" altLang="cs-CZ" b="1">
                <a:sym typeface="Symbol" panose="05050102010706020507" pitchFamily="18" charset="2"/>
              </a:rPr>
              <a:t>F</a:t>
            </a:r>
            <a:r>
              <a:rPr lang="cs-CZ" altLang="cs-CZ">
                <a:sym typeface="Symbol" panose="05050102010706020507" pitchFamily="18" charset="2"/>
              </a:rPr>
              <a:t>. A domnívat se, že </a:t>
            </a:r>
            <a:r>
              <a:rPr lang="cs-CZ" altLang="cs-CZ" b="1">
                <a:sym typeface="Symbol" panose="05050102010706020507" pitchFamily="18" charset="2"/>
              </a:rPr>
              <a:t>T </a:t>
            </a:r>
            <a:r>
              <a:rPr lang="cs-CZ" altLang="cs-CZ">
                <a:sym typeface="Symbol" panose="05050102010706020507" pitchFamily="18" charset="2"/>
              </a:rPr>
              <a:t>nebo že </a:t>
            </a:r>
            <a:r>
              <a:rPr lang="cs-CZ" altLang="cs-CZ" b="1">
                <a:sym typeface="Symbol" panose="05050102010706020507" pitchFamily="18" charset="2"/>
              </a:rPr>
              <a:t>F</a:t>
            </a:r>
            <a:r>
              <a:rPr lang="cs-CZ" altLang="cs-CZ">
                <a:sym typeface="Symbol" panose="05050102010706020507" pitchFamily="18" charset="2"/>
              </a:rPr>
              <a:t> nedává smysl.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cs-CZ" altLang="cs-CZ">
                <a:sym typeface="Symbol" panose="05050102010706020507" pitchFamily="18" charset="2"/>
              </a:rPr>
              <a:t>To, co je na matematice zajímavé, jsou právě </a:t>
            </a:r>
            <a:r>
              <a:rPr lang="cs-CZ" altLang="cs-CZ" i="1">
                <a:sym typeface="Symbol" panose="05050102010706020507" pitchFamily="18" charset="2"/>
              </a:rPr>
              <a:t>konstrukce</a:t>
            </a:r>
            <a:r>
              <a:rPr lang="cs-CZ" altLang="cs-CZ">
                <a:sym typeface="Symbol" panose="05050102010706020507" pitchFamily="18" charset="2"/>
              </a:rPr>
              <a:t>, které nejrozmanitějším způsobem vedou k pravdivostní hodnotě.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748C18F-6DA5-4CD5-BE19-6913723D2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/>
            <a:r>
              <a:rPr lang="cs-CZ" altLang="cs-CZ" sz="3200" i="1"/>
              <a:t>(hyper-)propoziční postoje 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BB225D44-2D0A-49F6-A20A-23438BD20C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569325" cy="5005387"/>
          </a:xfrm>
        </p:spPr>
        <p:txBody>
          <a:bodyPr/>
          <a:lstStyle/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500">
                <a:sym typeface="Symbol" panose="05050102010706020507" pitchFamily="18" charset="2"/>
              </a:rPr>
              <a:t>b) 	Postoj k analyticky pravdivé (analyticky nepravdivé) větě je hyperintensionální, jinak bychom obdrželi variantu paradoxu vševědoucnosti (idiocie)</a:t>
            </a:r>
          </a:p>
          <a:p>
            <a:pPr marL="571500" indent="-571500" eaLnBrk="1" hangingPunct="1">
              <a:defRPr/>
            </a:pPr>
            <a:r>
              <a:rPr lang="cs-CZ" altLang="cs-CZ" sz="2500">
                <a:sym typeface="Symbol" panose="05050102010706020507" pitchFamily="18" charset="2"/>
              </a:rPr>
              <a:t>Analyticky pravdivé (nepravdivé) věty označují propozici </a:t>
            </a:r>
            <a:r>
              <a:rPr lang="cs-CZ" altLang="cs-CZ" sz="2500" i="1">
                <a:sym typeface="Symbol" panose="05050102010706020507" pitchFamily="18" charset="2"/>
              </a:rPr>
              <a:t>TRUE (FALSE),</a:t>
            </a:r>
            <a:r>
              <a:rPr lang="cs-CZ" altLang="cs-CZ" sz="2500">
                <a:sym typeface="Symbol" panose="05050102010706020507" pitchFamily="18" charset="2"/>
              </a:rPr>
              <a:t> která je pravdivá (nepravdivá) ve všech </a:t>
            </a:r>
            <a:r>
              <a:rPr lang="cs-CZ" altLang="cs-CZ" sz="2500" i="1">
                <a:sym typeface="Symbol" panose="05050102010706020507" pitchFamily="18" charset="2"/>
              </a:rPr>
              <a:t>w, t.</a:t>
            </a:r>
          </a:p>
          <a:p>
            <a:pPr marL="571500" indent="-571500" eaLnBrk="1" hangingPunct="1">
              <a:defRPr/>
            </a:pPr>
            <a:r>
              <a:rPr lang="cs-CZ" altLang="cs-CZ" sz="2500">
                <a:sym typeface="Symbol" panose="05050102010706020507" pitchFamily="18" charset="2"/>
              </a:rPr>
              <a:t>Př.:</a:t>
            </a:r>
            <a:r>
              <a:rPr lang="cs-CZ" altLang="cs-CZ" sz="2500" i="1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Velryba je savec</a:t>
            </a:r>
            <a:r>
              <a:rPr lang="cs-CZ" altLang="cs-CZ" sz="2500" i="1">
                <a:sym typeface="Symbol" panose="05050102010706020507" pitchFamily="18" charset="2"/>
              </a:rPr>
              <a:t>.</a:t>
            </a:r>
          </a:p>
          <a:p>
            <a:pPr marL="1090613" lvl="2" indent="-419100" eaLnBrk="1" hangingPunct="1">
              <a:defRPr/>
            </a:pPr>
            <a:r>
              <a:rPr lang="cs-CZ" altLang="cs-CZ" sz="2000">
                <a:sym typeface="Symbol" panose="05050102010706020507" pitchFamily="18" charset="2"/>
              </a:rPr>
              <a:t>Čteme</a:t>
            </a:r>
            <a:r>
              <a:rPr lang="cs-CZ" altLang="cs-CZ" sz="2000" i="1">
                <a:sym typeface="Symbol" panose="05050102010706020507" pitchFamily="18" charset="2"/>
              </a:rPr>
              <a:t> </a:t>
            </a:r>
            <a:r>
              <a:rPr lang="cs-CZ" altLang="cs-CZ" sz="2000" b="1" i="1">
                <a:sym typeface="Symbol" panose="05050102010706020507" pitchFamily="18" charset="2"/>
              </a:rPr>
              <a:t>de dicto</a:t>
            </a:r>
            <a:r>
              <a:rPr lang="cs-CZ" altLang="cs-CZ" sz="2000">
                <a:sym typeface="Symbol" panose="05050102010706020507" pitchFamily="18" charset="2"/>
              </a:rPr>
              <a:t>, tj. ne tak, že určitá jedna velryba má vlastnost být savcem, ale že </a:t>
            </a:r>
            <a:r>
              <a:rPr lang="cs-CZ" altLang="cs-CZ" sz="2000" i="1">
                <a:sym typeface="Symbol" panose="05050102010706020507" pitchFamily="18" charset="2"/>
              </a:rPr>
              <a:t>vlastnost být savcem je </a:t>
            </a:r>
            <a:r>
              <a:rPr lang="cs-CZ" altLang="cs-CZ" sz="20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rekvizitou</a:t>
            </a:r>
            <a:r>
              <a:rPr lang="cs-CZ" altLang="cs-CZ" sz="2000" i="1">
                <a:sym typeface="Symbol" panose="05050102010706020507" pitchFamily="18" charset="2"/>
              </a:rPr>
              <a:t> vlastnosti být velrybou. </a:t>
            </a:r>
          </a:p>
          <a:p>
            <a:pPr marL="839788" lvl="1" indent="-495300" eaLnBrk="1" hangingPunct="1">
              <a:defRPr/>
            </a:pPr>
            <a:r>
              <a:rPr lang="cs-CZ" altLang="cs-CZ" sz="24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Rekvizita</a:t>
            </a:r>
            <a:r>
              <a:rPr lang="cs-CZ" altLang="cs-CZ" sz="2400">
                <a:sym typeface="Symbol" panose="05050102010706020507" pitchFamily="18" charset="2"/>
              </a:rPr>
              <a:t>/(()</a:t>
            </a:r>
            <a:r>
              <a:rPr lang="cs-CZ" altLang="cs-CZ" sz="2400" baseline="-25000">
                <a:sym typeface="Symbol" panose="05050102010706020507" pitchFamily="18" charset="2"/>
              </a:rPr>
              <a:t></a:t>
            </a:r>
            <a:r>
              <a:rPr lang="cs-CZ" altLang="cs-CZ" sz="2400">
                <a:sym typeface="Symbol" panose="05050102010706020507" pitchFamily="18" charset="2"/>
              </a:rPr>
              <a:t>()</a:t>
            </a:r>
            <a:r>
              <a:rPr lang="cs-CZ" altLang="cs-CZ" sz="2400" baseline="-25000">
                <a:sym typeface="Symbol" panose="05050102010706020507" pitchFamily="18" charset="2"/>
              </a:rPr>
              <a:t></a:t>
            </a:r>
            <a:r>
              <a:rPr lang="cs-CZ" altLang="cs-CZ" sz="2400">
                <a:sym typeface="Symbol" panose="05050102010706020507" pitchFamily="18" charset="2"/>
              </a:rPr>
              <a:t>);</a:t>
            </a:r>
            <a:r>
              <a:rPr lang="en-US" altLang="cs-CZ" sz="2400" i="1">
                <a:sym typeface="Symbol" panose="05050102010706020507" pitchFamily="18" charset="2"/>
              </a:rPr>
              <a:t> </a:t>
            </a:r>
            <a:r>
              <a:rPr lang="cs-CZ" altLang="cs-CZ" sz="2400" i="1">
                <a:sym typeface="Symbol" panose="05050102010706020507" pitchFamily="18" charset="2"/>
              </a:rPr>
              <a:t>Savec, Velryba</a:t>
            </a:r>
            <a:r>
              <a:rPr lang="cs-CZ" altLang="cs-CZ" sz="2400">
                <a:sym typeface="Symbol" panose="05050102010706020507" pitchFamily="18" charset="2"/>
              </a:rPr>
              <a:t>/()</a:t>
            </a:r>
            <a:r>
              <a:rPr lang="cs-CZ" altLang="cs-CZ" sz="2400" baseline="-25000">
                <a:sym typeface="Symbol" panose="05050102010706020507" pitchFamily="18" charset="2"/>
              </a:rPr>
              <a:t></a:t>
            </a:r>
            <a:r>
              <a:rPr lang="cs-CZ" altLang="cs-CZ" sz="2400" i="1">
                <a:sym typeface="Symbol" panose="05050102010706020507" pitchFamily="18" charset="2"/>
              </a:rPr>
              <a:t>.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 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[[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Domnívat*</a:t>
            </a:r>
            <a:r>
              <a:rPr lang="cs-CZ" altLang="cs-CZ" sz="25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wt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Karel 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Rekvizita 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Savec </a:t>
            </a:r>
            <a:r>
              <a:rPr lang="cs-CZ" altLang="cs-CZ" sz="25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5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Velryba</a:t>
            </a:r>
            <a:r>
              <a:rPr lang="cs-CZ" altLang="cs-CZ" sz="2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]]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E37587C-D5C1-40F0-96AE-E98739271E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/>
            <a:r>
              <a:rPr lang="en-US" altLang="cs-CZ" sz="3200" i="1"/>
              <a:t>Rekvizity</a:t>
            </a:r>
            <a:r>
              <a:rPr lang="cs-CZ" altLang="cs-CZ" sz="3200" i="1"/>
              <a:t> - definice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4B82C589-88E2-448C-8A98-90441966B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9325" cy="5400675"/>
          </a:xfrm>
        </p:spPr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Rekvizita</a:t>
            </a:r>
            <a:r>
              <a:rPr lang="en-US" altLang="cs-CZ" sz="2000" dirty="0">
                <a:sym typeface="Symbol" panose="05050102010706020507" pitchFamily="18" charset="2"/>
              </a:rPr>
              <a:t> = </a:t>
            </a:r>
            <a:br>
              <a:rPr lang="en-US" altLang="cs-CZ" sz="2000" dirty="0">
                <a:sym typeface="Symbol" panose="05050102010706020507" pitchFamily="18" charset="2"/>
              </a:rPr>
            </a:br>
            <a:r>
              <a:rPr lang="cs-CZ" altLang="cs-CZ" sz="2000" dirty="0">
                <a:sym typeface="Symbol" panose="05050102010706020507" pitchFamily="18" charset="2"/>
              </a:rPr>
              <a:t></a:t>
            </a:r>
            <a:r>
              <a:rPr lang="en-US" altLang="cs-CZ" sz="2000" i="1" dirty="0" err="1">
                <a:sym typeface="Symbol" panose="05050102010706020507" pitchFamily="18" charset="2"/>
              </a:rPr>
              <a:t>pq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[</a:t>
            </a:r>
            <a:r>
              <a:rPr lang="en-US" altLang="cs-CZ" sz="2000" i="1" dirty="0" err="1">
                <a:sym typeface="Symbol" panose="05050102010706020507" pitchFamily="18" charset="2"/>
              </a:rPr>
              <a:t>w</a:t>
            </a:r>
            <a:r>
              <a:rPr lang="en-US" altLang="cs-CZ" sz="2000" dirty="0" err="1">
                <a:sym typeface="Symbol" panose="05050102010706020507" pitchFamily="18" charset="2"/>
              </a:rPr>
              <a:t></a:t>
            </a:r>
            <a:r>
              <a:rPr lang="en-US" altLang="cs-CZ" sz="2000" i="1" dirty="0" err="1">
                <a:sym typeface="Symbol" panose="05050102010706020507" pitchFamily="18" charset="2"/>
              </a:rPr>
              <a:t>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</a:t>
            </a:r>
            <a:r>
              <a:rPr lang="en-US" altLang="cs-CZ" sz="2000" i="1" dirty="0">
                <a:sym typeface="Symbol" panose="05050102010706020507" pitchFamily="18" charset="2"/>
              </a:rPr>
              <a:t>x </a:t>
            </a:r>
            <a:r>
              <a:rPr lang="en-US" altLang="cs-CZ" sz="2000" dirty="0">
                <a:sym typeface="Symbol" panose="05050102010706020507" pitchFamily="18" charset="2"/>
              </a:rPr>
              <a:t>[[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i="1" dirty="0" err="1">
                <a:sym typeface="Symbol" panose="05050102010706020507" pitchFamily="18" charset="2"/>
              </a:rPr>
              <a:t>q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 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i="1" dirty="0" err="1">
                <a:sym typeface="Symbol" panose="05050102010706020507" pitchFamily="18" charset="2"/>
              </a:rPr>
              <a:t>p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]]]] 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000" i="1" dirty="0" err="1">
                <a:sym typeface="Symbol" panose="05050102010706020507" pitchFamily="18" charset="2"/>
              </a:rPr>
              <a:t>p,q</a:t>
            </a:r>
            <a:r>
              <a:rPr lang="en-US" altLang="cs-CZ" sz="2000" dirty="0">
                <a:sym typeface="Symbol" panose="05050102010706020507" pitchFamily="18" charset="2"/>
              </a:rPr>
              <a:t> 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v</a:t>
            </a:r>
            <a:r>
              <a:rPr lang="en-US" altLang="cs-CZ" sz="2000" dirty="0">
                <a:sym typeface="Symbol" panose="05050102010706020507" pitchFamily="18" charset="2"/>
              </a:rPr>
              <a:t> (</a:t>
            </a:r>
            <a:r>
              <a:rPr lang="cs-CZ" altLang="cs-CZ" sz="2000" dirty="0">
                <a:sym typeface="Symbol" panose="05050102010706020507" pitchFamily="18" charset="2"/>
              </a:rPr>
              <a:t></a:t>
            </a:r>
            <a:r>
              <a:rPr lang="en-US" altLang="cs-CZ" sz="2000" dirty="0">
                <a:sym typeface="Symbol" panose="05050102010706020507" pitchFamily="18" charset="2"/>
              </a:rPr>
              <a:t>)</a:t>
            </a:r>
            <a:r>
              <a:rPr lang="en-US" altLang="cs-CZ" sz="2000" baseline="-25000" dirty="0">
                <a:sym typeface="Symbol" panose="05050102010706020507" pitchFamily="18" charset="2"/>
              </a:rPr>
              <a:t></a:t>
            </a:r>
            <a:r>
              <a:rPr lang="en-US" altLang="cs-CZ" sz="2000" dirty="0">
                <a:sym typeface="Symbol" panose="05050102010706020507" pitchFamily="18" charset="2"/>
              </a:rPr>
              <a:t>;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 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v</a:t>
            </a:r>
            <a:r>
              <a:rPr lang="en-US" altLang="cs-CZ" sz="2000" dirty="0">
                <a:sym typeface="Symbol" panose="05050102010706020507" pitchFamily="18" charset="2"/>
              </a:rPr>
              <a:t> </a:t>
            </a:r>
          </a:p>
          <a:p>
            <a:pPr marL="571500" indent="-571500"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ym typeface="Symbol" panose="05050102010706020507" pitchFamily="18" charset="2"/>
              </a:rPr>
              <a:t>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Rekvizita 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Savec 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Velryba</a:t>
            </a:r>
            <a:r>
              <a:rPr lang="cs-CZ" altLang="cs-CZ" sz="2000" dirty="0">
                <a:sym typeface="Symbol" panose="05050102010706020507" pitchFamily="18" charset="2"/>
              </a:rPr>
              <a:t>]</a:t>
            </a:r>
            <a:r>
              <a:rPr lang="en-US" altLang="cs-CZ" sz="2000" dirty="0">
                <a:sym typeface="Symbol" panose="05050102010706020507" pitchFamily="18" charset="2"/>
              </a:rPr>
              <a:t> = 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000" dirty="0">
                <a:sym typeface="Symbol" panose="05050102010706020507" pitchFamily="18" charset="2"/>
              </a:rPr>
              <a:t>[</a:t>
            </a:r>
            <a:r>
              <a:rPr lang="en-US" altLang="cs-CZ" sz="2000" i="1" dirty="0" err="1">
                <a:sym typeface="Symbol" panose="05050102010706020507" pitchFamily="18" charset="2"/>
              </a:rPr>
              <a:t>w</a:t>
            </a:r>
            <a:r>
              <a:rPr lang="en-US" altLang="cs-CZ" sz="2000" dirty="0" err="1">
                <a:sym typeface="Symbol" panose="05050102010706020507" pitchFamily="18" charset="2"/>
              </a:rPr>
              <a:t></a:t>
            </a:r>
            <a:r>
              <a:rPr lang="en-US" altLang="cs-CZ" sz="2000" i="1" dirty="0" err="1">
                <a:sym typeface="Symbol" panose="05050102010706020507" pitchFamily="18" charset="2"/>
              </a:rPr>
              <a:t>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</a:t>
            </a:r>
            <a:r>
              <a:rPr lang="en-US" altLang="cs-CZ" sz="2000" i="1" dirty="0">
                <a:sym typeface="Symbol" panose="05050102010706020507" pitchFamily="18" charset="2"/>
              </a:rPr>
              <a:t>x </a:t>
            </a:r>
            <a:r>
              <a:rPr lang="en-US" altLang="cs-CZ" sz="2000" dirty="0">
                <a:sym typeface="Symbol" panose="05050102010706020507" pitchFamily="18" charset="2"/>
              </a:rPr>
              <a:t>[[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Velryba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 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Savec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]]]]</a:t>
            </a:r>
          </a:p>
          <a:p>
            <a:pPr marL="571500" indent="-571500"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True </a:t>
            </a:r>
            <a:r>
              <a:rPr lang="cs-CZ" altLang="cs-CZ" sz="2000" i="1" dirty="0">
                <a:sym typeface="Symbol" panose="05050102010706020507" pitchFamily="18" charset="2"/>
              </a:rPr>
              <a:t>nám ošetří </a:t>
            </a:r>
            <a:r>
              <a:rPr lang="cs-CZ" altLang="cs-CZ" sz="2000" i="1" dirty="0" err="1">
                <a:sym typeface="Symbol" panose="05050102010706020507" pitchFamily="18" charset="2"/>
              </a:rPr>
              <a:t>parcialitu</a:t>
            </a:r>
            <a:r>
              <a:rPr lang="cs-CZ" altLang="cs-CZ" sz="2000" dirty="0">
                <a:sym typeface="Symbol" panose="05050102010706020507" pitchFamily="18" charset="2"/>
              </a:rPr>
              <a:t>: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Přesta</a:t>
            </a:r>
            <a:r>
              <a:rPr lang="en-US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l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 kouřit </a:t>
            </a:r>
            <a:r>
              <a:rPr lang="en-US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|= </a:t>
            </a:r>
            <a:r>
              <a:rPr lang="en-US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kou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ř</a:t>
            </a:r>
            <a:r>
              <a:rPr lang="en-US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il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, </a:t>
            </a:r>
            <a:r>
              <a:rPr lang="cs-CZ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nepřesta</a:t>
            </a:r>
            <a:r>
              <a:rPr lang="en-US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l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 kouřit </a:t>
            </a:r>
            <a:r>
              <a:rPr lang="en-US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|= </a:t>
            </a:r>
            <a:r>
              <a:rPr lang="en-US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kou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ř</a:t>
            </a:r>
            <a:r>
              <a:rPr lang="en-US" altLang="cs-CZ" sz="1900" i="1" dirty="0" err="1">
                <a:solidFill>
                  <a:schemeClr val="tx2"/>
                </a:solidFill>
                <a:sym typeface="Symbol" panose="05050102010706020507" pitchFamily="18" charset="2"/>
              </a:rPr>
              <a:t>il</a:t>
            </a:r>
            <a:r>
              <a:rPr lang="cs-CZ" altLang="cs-CZ" sz="1900" i="1" dirty="0">
                <a:solidFill>
                  <a:schemeClr val="tx2"/>
                </a:solidFill>
                <a:sym typeface="Symbol" panose="05050102010706020507" pitchFamily="18" charset="2"/>
              </a:rPr>
              <a:t>, </a:t>
            </a:r>
            <a:r>
              <a:rPr lang="cs-CZ" altLang="cs-CZ" sz="1900" dirty="0">
                <a:sym typeface="Symbol" panose="05050102010706020507" pitchFamily="18" charset="2"/>
              </a:rPr>
              <a:t>tedy pokud nekouřil, nemůže být pravda ani že přestal ani že nepřestal – </a:t>
            </a:r>
            <a:r>
              <a:rPr lang="cs-CZ" altLang="cs-CZ" sz="19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presupozice </a:t>
            </a:r>
            <a:r>
              <a:rPr lang="cs-CZ" altLang="cs-CZ" sz="19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!!!</a:t>
            </a:r>
            <a:endParaRPr lang="cs-CZ" altLang="cs-CZ" sz="19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anose="05050102010706020507" pitchFamily="18" charset="2"/>
            </a:endParaRP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>
                <a:sym typeface="Symbol" panose="05050102010706020507" pitchFamily="18" charset="2"/>
              </a:rPr>
              <a:t>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Rekvizita 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Přestal_kouřit 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Kouřil</a:t>
            </a:r>
            <a:r>
              <a:rPr lang="cs-CZ" altLang="cs-CZ" sz="1900" dirty="0">
                <a:sym typeface="Symbol" panose="05050102010706020507" pitchFamily="18" charset="2"/>
              </a:rPr>
              <a:t>]</a:t>
            </a:r>
            <a:r>
              <a:rPr lang="en-US" altLang="cs-CZ" sz="1900" dirty="0">
                <a:sym typeface="Symbol" panose="05050102010706020507" pitchFamily="18" charset="2"/>
              </a:rPr>
              <a:t> = </a:t>
            </a:r>
            <a:endParaRPr lang="cs-CZ" altLang="cs-CZ" sz="1900" dirty="0">
              <a:sym typeface="Symbol" panose="05050102010706020507" pitchFamily="18" charset="2"/>
            </a:endParaRP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1900" dirty="0">
                <a:sym typeface="Symbol" panose="05050102010706020507" pitchFamily="18" charset="2"/>
              </a:rPr>
              <a:t>[</a:t>
            </a:r>
            <a:r>
              <a:rPr lang="en-US" altLang="cs-CZ" sz="1900" i="1" dirty="0" err="1">
                <a:sym typeface="Symbol" panose="05050102010706020507" pitchFamily="18" charset="2"/>
              </a:rPr>
              <a:t>w</a:t>
            </a:r>
            <a:r>
              <a:rPr lang="en-US" altLang="cs-CZ" sz="1900" dirty="0" err="1">
                <a:sym typeface="Symbol" panose="05050102010706020507" pitchFamily="18" charset="2"/>
              </a:rPr>
              <a:t></a:t>
            </a:r>
            <a:r>
              <a:rPr lang="en-US" altLang="cs-CZ" sz="1900" i="1" dirty="0" err="1">
                <a:sym typeface="Symbol" panose="05050102010706020507" pitchFamily="18" charset="2"/>
              </a:rPr>
              <a:t>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</a:t>
            </a:r>
            <a:r>
              <a:rPr lang="en-US" altLang="cs-CZ" sz="1900" i="1" dirty="0">
                <a:sym typeface="Symbol" panose="05050102010706020507" pitchFamily="18" charset="2"/>
              </a:rPr>
              <a:t>x </a:t>
            </a:r>
            <a:r>
              <a:rPr lang="en-US" altLang="cs-CZ" sz="1900" dirty="0">
                <a:sym typeface="Symbol" panose="05050102010706020507" pitchFamily="18" charset="2"/>
              </a:rPr>
              <a:t>[[</a:t>
            </a:r>
            <a:r>
              <a:rPr lang="en-US" altLang="cs-CZ" sz="1900" baseline="30000" dirty="0">
                <a:sym typeface="Symbol" panose="05050102010706020507" pitchFamily="18" charset="2"/>
              </a:rPr>
              <a:t>0</a:t>
            </a:r>
            <a:r>
              <a:rPr lang="en-US" altLang="cs-CZ" sz="1900" i="1" dirty="0">
                <a:sym typeface="Symbol" panose="05050102010706020507" pitchFamily="18" charset="2"/>
              </a:rPr>
              <a:t>True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1900" dirty="0">
                <a:sym typeface="Symbol" panose="05050102010706020507" pitchFamily="18" charset="2"/>
              </a:rPr>
              <a:t> </a:t>
            </a:r>
            <a:r>
              <a:rPr lang="cs-CZ" altLang="cs-CZ" sz="1900" i="1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ym typeface="Symbol" panose="05050102010706020507" pitchFamily="18" charset="2"/>
              </a:rPr>
              <a:t>wt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Přestal_kouřit</a:t>
            </a:r>
            <a:r>
              <a:rPr lang="en-US" altLang="cs-CZ" sz="19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900" i="1" dirty="0">
                <a:sym typeface="Symbol" panose="05050102010706020507" pitchFamily="18" charset="2"/>
              </a:rPr>
              <a:t>x</a:t>
            </a:r>
            <a:r>
              <a:rPr lang="en-US" altLang="cs-CZ" sz="1900" dirty="0">
                <a:sym typeface="Symbol" panose="05050102010706020507" pitchFamily="18" charset="2"/>
              </a:rPr>
              <a:t>]] 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[</a:t>
            </a:r>
            <a:r>
              <a:rPr lang="en-US" altLang="cs-CZ" sz="1900" baseline="30000" dirty="0">
                <a:sym typeface="Symbol" panose="05050102010706020507" pitchFamily="18" charset="2"/>
              </a:rPr>
              <a:t>0</a:t>
            </a:r>
            <a:r>
              <a:rPr lang="en-US" altLang="cs-CZ" sz="1900" i="1" dirty="0">
                <a:sym typeface="Symbol" panose="05050102010706020507" pitchFamily="18" charset="2"/>
              </a:rPr>
              <a:t>True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1900" dirty="0">
                <a:sym typeface="Symbol" panose="05050102010706020507" pitchFamily="18" charset="2"/>
              </a:rPr>
              <a:t> </a:t>
            </a:r>
            <a:r>
              <a:rPr lang="cs-CZ" altLang="cs-CZ" sz="1900" i="1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ym typeface="Symbol" panose="05050102010706020507" pitchFamily="18" charset="2"/>
              </a:rPr>
              <a:t>wt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Kouřil</a:t>
            </a:r>
            <a:r>
              <a:rPr lang="en-US" altLang="cs-CZ" sz="19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900" i="1" dirty="0">
                <a:sym typeface="Symbol" panose="05050102010706020507" pitchFamily="18" charset="2"/>
              </a:rPr>
              <a:t>x</a:t>
            </a:r>
            <a:r>
              <a:rPr lang="en-US" altLang="cs-CZ" sz="1900" dirty="0">
                <a:sym typeface="Symbol" panose="05050102010706020507" pitchFamily="18" charset="2"/>
              </a:rPr>
              <a:t>]]]]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>
                <a:sym typeface="Symbol" panose="05050102010706020507" pitchFamily="18" charset="2"/>
              </a:rPr>
              <a:t>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Rekvizita 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Nepřestal_kouřit 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Kouřil</a:t>
            </a:r>
            <a:r>
              <a:rPr lang="cs-CZ" altLang="cs-CZ" sz="1900" dirty="0">
                <a:sym typeface="Symbol" panose="05050102010706020507" pitchFamily="18" charset="2"/>
              </a:rPr>
              <a:t>]</a:t>
            </a:r>
            <a:r>
              <a:rPr lang="en-US" altLang="cs-CZ" sz="1900" dirty="0">
                <a:sym typeface="Symbol" panose="05050102010706020507" pitchFamily="18" charset="2"/>
              </a:rPr>
              <a:t> = </a:t>
            </a:r>
            <a:endParaRPr lang="cs-CZ" altLang="cs-CZ" sz="1900" dirty="0">
              <a:sym typeface="Symbol" panose="05050102010706020507" pitchFamily="18" charset="2"/>
            </a:endParaRP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1900" dirty="0">
                <a:sym typeface="Symbol" panose="05050102010706020507" pitchFamily="18" charset="2"/>
              </a:rPr>
              <a:t>[</a:t>
            </a:r>
            <a:r>
              <a:rPr lang="en-US" altLang="cs-CZ" sz="1900" i="1" dirty="0" err="1">
                <a:sym typeface="Symbol" panose="05050102010706020507" pitchFamily="18" charset="2"/>
              </a:rPr>
              <a:t>w</a:t>
            </a:r>
            <a:r>
              <a:rPr lang="en-US" altLang="cs-CZ" sz="1900" dirty="0" err="1">
                <a:sym typeface="Symbol" panose="05050102010706020507" pitchFamily="18" charset="2"/>
              </a:rPr>
              <a:t></a:t>
            </a:r>
            <a:r>
              <a:rPr lang="en-US" altLang="cs-CZ" sz="1900" i="1" dirty="0" err="1">
                <a:sym typeface="Symbol" panose="05050102010706020507" pitchFamily="18" charset="2"/>
              </a:rPr>
              <a:t>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</a:t>
            </a:r>
            <a:r>
              <a:rPr lang="en-US" altLang="cs-CZ" sz="1900" i="1" dirty="0">
                <a:sym typeface="Symbol" panose="05050102010706020507" pitchFamily="18" charset="2"/>
              </a:rPr>
              <a:t>x </a:t>
            </a:r>
            <a:r>
              <a:rPr lang="en-US" altLang="cs-CZ" sz="1900" dirty="0">
                <a:sym typeface="Symbol" panose="05050102010706020507" pitchFamily="18" charset="2"/>
              </a:rPr>
              <a:t>[[</a:t>
            </a:r>
            <a:r>
              <a:rPr lang="en-US" altLang="cs-CZ" sz="1900" baseline="30000" dirty="0">
                <a:sym typeface="Symbol" panose="05050102010706020507" pitchFamily="18" charset="2"/>
              </a:rPr>
              <a:t>0</a:t>
            </a:r>
            <a:r>
              <a:rPr lang="en-US" altLang="cs-CZ" sz="1900" i="1" dirty="0">
                <a:sym typeface="Symbol" panose="05050102010706020507" pitchFamily="18" charset="2"/>
              </a:rPr>
              <a:t>True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1900" dirty="0">
                <a:sym typeface="Symbol" panose="05050102010706020507" pitchFamily="18" charset="2"/>
              </a:rPr>
              <a:t> </a:t>
            </a:r>
            <a:r>
              <a:rPr lang="cs-CZ" altLang="cs-CZ" sz="1900" i="1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ym typeface="Symbol" panose="05050102010706020507" pitchFamily="18" charset="2"/>
              </a:rPr>
              <a:t>wt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[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Přestal_kouřit</a:t>
            </a:r>
            <a:r>
              <a:rPr lang="en-US" altLang="cs-CZ" sz="19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900" i="1" dirty="0">
                <a:sym typeface="Symbol" panose="05050102010706020507" pitchFamily="18" charset="2"/>
              </a:rPr>
              <a:t>x</a:t>
            </a:r>
            <a:r>
              <a:rPr lang="en-US" altLang="cs-CZ" sz="1900" dirty="0">
                <a:sym typeface="Symbol" panose="05050102010706020507" pitchFamily="18" charset="2"/>
              </a:rPr>
              <a:t>]] 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[</a:t>
            </a:r>
            <a:r>
              <a:rPr lang="en-US" altLang="cs-CZ" sz="1900" baseline="30000" dirty="0">
                <a:sym typeface="Symbol" panose="05050102010706020507" pitchFamily="18" charset="2"/>
              </a:rPr>
              <a:t>0</a:t>
            </a:r>
            <a:r>
              <a:rPr lang="en-US" altLang="cs-CZ" sz="1900" i="1" dirty="0">
                <a:sym typeface="Symbol" panose="05050102010706020507" pitchFamily="18" charset="2"/>
              </a:rPr>
              <a:t>True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1900" dirty="0">
                <a:sym typeface="Symbol" panose="05050102010706020507" pitchFamily="18" charset="2"/>
              </a:rPr>
              <a:t> </a:t>
            </a:r>
            <a:r>
              <a:rPr lang="cs-CZ" altLang="cs-CZ" sz="1900" i="1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ym typeface="Symbol" panose="05050102010706020507" pitchFamily="18" charset="2"/>
              </a:rPr>
              <a:t>wt</a:t>
            </a:r>
            <a:r>
              <a:rPr lang="en-US" altLang="cs-CZ" sz="1900" i="1" dirty="0">
                <a:sym typeface="Symbol" panose="05050102010706020507" pitchFamily="18" charset="2"/>
              </a:rPr>
              <a:t> </a:t>
            </a:r>
            <a:r>
              <a:rPr lang="en-US" altLang="cs-CZ" sz="1900" dirty="0">
                <a:sym typeface="Symbol" panose="05050102010706020507" pitchFamily="18" charset="2"/>
              </a:rPr>
              <a:t>[</a:t>
            </a:r>
            <a:r>
              <a:rPr lang="cs-CZ" altLang="cs-CZ" sz="1900" baseline="30000" dirty="0">
                <a:sym typeface="Symbol" panose="05050102010706020507" pitchFamily="18" charset="2"/>
              </a:rPr>
              <a:t>0</a:t>
            </a:r>
            <a:r>
              <a:rPr lang="cs-CZ" altLang="cs-CZ" sz="1900" i="1" dirty="0">
                <a:sym typeface="Symbol" panose="05050102010706020507" pitchFamily="18" charset="2"/>
              </a:rPr>
              <a:t>Kouřil</a:t>
            </a:r>
            <a:r>
              <a:rPr lang="en-US" altLang="cs-CZ" sz="19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9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900" i="1" dirty="0">
                <a:sym typeface="Symbol" panose="05050102010706020507" pitchFamily="18" charset="2"/>
              </a:rPr>
              <a:t>x</a:t>
            </a:r>
            <a:r>
              <a:rPr lang="en-US" altLang="cs-CZ" sz="1900" dirty="0">
                <a:sym typeface="Symbol" panose="05050102010706020507" pitchFamily="18" charset="2"/>
              </a:rPr>
              <a:t>]]]]</a:t>
            </a:r>
            <a:endParaRPr lang="cs-CZ" altLang="cs-CZ" sz="1900" dirty="0">
              <a:sym typeface="Symbol" panose="05050102010706020507" pitchFamily="18" charset="2"/>
            </a:endParaRPr>
          </a:p>
          <a:p>
            <a:pPr marL="512763" indent="-495300" eaLnBrk="1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300" i="1" dirty="0">
                <a:solidFill>
                  <a:schemeClr val="accent6">
                    <a:lumMod val="75000"/>
                  </a:schemeClr>
                </a:solidFill>
                <a:sym typeface="Symbol" panose="05050102010706020507" pitchFamily="18" charset="2"/>
              </a:rPr>
              <a:t>Pozor !!! </a:t>
            </a:r>
          </a:p>
          <a:p>
            <a:pPr marL="512763" indent="-495300" eaLnBrk="1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400" dirty="0">
                <a:sym typeface="Symbol" panose="05050102010706020507" pitchFamily="18" charset="2"/>
              </a:rPr>
              <a:t>	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[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Přestal_kouřit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</a:t>
            </a:r>
            <a:r>
              <a:rPr lang="cs-CZ" altLang="cs-CZ" sz="2000" dirty="0">
                <a:sym typeface="Symbol" panose="05050102010706020507" pitchFamily="18" charset="2"/>
              </a:rPr>
              <a:t>  </a:t>
            </a:r>
            <a:r>
              <a:rPr lang="en-US" altLang="cs-CZ" sz="2000" dirty="0">
                <a:sym typeface="Symbol" panose="05050102010706020507" pitchFamily="18" charset="2"/>
              </a:rPr>
              <a:t>		</a:t>
            </a:r>
            <a:r>
              <a:rPr lang="cs-CZ" altLang="cs-CZ" sz="2000" dirty="0">
                <a:sym typeface="Symbol" panose="05050102010706020507" pitchFamily="18" charset="2"/>
              </a:rPr>
              <a:t>(</a:t>
            </a:r>
            <a:r>
              <a:rPr lang="cs-CZ" altLang="cs-CZ" sz="2000" i="1" dirty="0">
                <a:sym typeface="Symbol" panose="05050102010706020507" pitchFamily="18" charset="2"/>
              </a:rPr>
              <a:t>nekouřil </a:t>
            </a:r>
            <a:r>
              <a:rPr lang="en-US" altLang="cs-CZ" sz="2000" dirty="0">
                <a:sym typeface="Wingdings" panose="05000000000000000000" pitchFamily="2" charset="2"/>
              </a:rPr>
              <a:t> F)</a:t>
            </a:r>
            <a:endParaRPr lang="cs-CZ" altLang="cs-CZ" sz="2000" dirty="0">
              <a:sym typeface="Symbol" panose="05050102010706020507" pitchFamily="18" charset="2"/>
            </a:endParaRPr>
          </a:p>
          <a:p>
            <a:pPr marL="512763" indent="-495300" eaLnBrk="1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i="1" dirty="0">
                <a:sym typeface="Symbol" panose="05050102010706020507" pitchFamily="18" charset="2"/>
              </a:rPr>
              <a:t>	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[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Přestal_kouřit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</a:t>
            </a:r>
            <a:r>
              <a:rPr lang="cs-CZ" altLang="cs-CZ" sz="2000" dirty="0">
                <a:sym typeface="Symbol" panose="05050102010706020507" pitchFamily="18" charset="2"/>
              </a:rPr>
              <a:t>  </a:t>
            </a:r>
            <a:r>
              <a:rPr lang="en-US" altLang="cs-CZ" sz="2000" dirty="0">
                <a:sym typeface="Symbol" panose="05050102010706020507" pitchFamily="18" charset="2"/>
              </a:rPr>
              <a:t>			</a:t>
            </a:r>
            <a:r>
              <a:rPr lang="cs-CZ" altLang="cs-CZ" sz="2000" dirty="0">
                <a:sym typeface="Symbol" panose="05050102010706020507" pitchFamily="18" charset="2"/>
              </a:rPr>
              <a:t>(</a:t>
            </a:r>
            <a:r>
              <a:rPr lang="cs-CZ" altLang="cs-CZ" sz="2000" i="1" dirty="0">
                <a:sym typeface="Symbol" panose="05050102010706020507" pitchFamily="18" charset="2"/>
              </a:rPr>
              <a:t>nekouřil </a:t>
            </a:r>
            <a:r>
              <a:rPr lang="en-US" altLang="cs-CZ" sz="2000" dirty="0">
                <a:sym typeface="Wingdings" panose="05000000000000000000" pitchFamily="2" charset="2"/>
              </a:rPr>
              <a:t> </a:t>
            </a:r>
            <a:r>
              <a:rPr lang="en-US" altLang="cs-CZ" sz="2000" dirty="0">
                <a:sym typeface="Symbol" panose="05050102010706020507" pitchFamily="18" charset="2"/>
              </a:rPr>
              <a:t></a:t>
            </a:r>
            <a:r>
              <a:rPr lang="en-US" altLang="cs-CZ" sz="2000" dirty="0">
                <a:sym typeface="Wingdings" panose="05000000000000000000" pitchFamily="2" charset="2"/>
              </a:rPr>
              <a:t>)</a:t>
            </a:r>
            <a:endParaRPr lang="cs-CZ" altLang="cs-CZ" sz="2000" dirty="0">
              <a:sym typeface="Symbol" panose="05050102010706020507" pitchFamily="18" charset="2"/>
            </a:endParaRPr>
          </a:p>
          <a:p>
            <a:pPr marL="512763" indent="-495300" eaLnBrk="1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ym typeface="Symbol" panose="05050102010706020507" pitchFamily="18" charset="2"/>
              </a:rPr>
              <a:t>	</a:t>
            </a:r>
            <a:r>
              <a:rPr lang="en-US" altLang="cs-CZ" sz="2000" dirty="0">
                <a:sym typeface="Symbol" panose="05050102010706020507" pitchFamily="18" charset="2"/>
              </a:rPr>
              <a:t>[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True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wt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ym typeface="Symbol" panose="05050102010706020507" pitchFamily="18" charset="2"/>
              </a:rPr>
              <a:t>wt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cs-CZ" altLang="cs-CZ" sz="2000" baseline="30000" dirty="0">
                <a:sym typeface="Symbol" panose="05050102010706020507" pitchFamily="18" charset="2"/>
              </a:rPr>
              <a:t>0</a:t>
            </a:r>
            <a:r>
              <a:rPr lang="cs-CZ" altLang="cs-CZ" sz="2000" i="1" dirty="0">
                <a:sym typeface="Symbol" panose="05050102010706020507" pitchFamily="18" charset="2"/>
              </a:rPr>
              <a:t>Přestal_kouřit</a:t>
            </a:r>
            <a:r>
              <a:rPr lang="en-US" altLang="cs-CZ" sz="20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ym typeface="Symbol" panose="05050102010706020507" pitchFamily="18" charset="2"/>
              </a:rPr>
              <a:t>x</a:t>
            </a:r>
            <a:r>
              <a:rPr lang="en-US" altLang="cs-CZ" sz="2000" dirty="0">
                <a:sym typeface="Symbol" panose="05050102010706020507" pitchFamily="18" charset="2"/>
              </a:rPr>
              <a:t>]]		</a:t>
            </a:r>
            <a:r>
              <a:rPr lang="cs-CZ" altLang="cs-CZ" sz="2000" dirty="0">
                <a:sym typeface="Symbol" panose="05050102010706020507" pitchFamily="18" charset="2"/>
              </a:rPr>
              <a:t>(</a:t>
            </a:r>
            <a:r>
              <a:rPr lang="cs-CZ" altLang="cs-CZ" sz="2000" i="1" dirty="0">
                <a:sym typeface="Symbol" panose="05050102010706020507" pitchFamily="18" charset="2"/>
              </a:rPr>
              <a:t>nekouřil </a:t>
            </a:r>
            <a:r>
              <a:rPr lang="en-US" altLang="cs-CZ" sz="2000" dirty="0">
                <a:sym typeface="Wingdings" panose="05000000000000000000" pitchFamily="2" charset="2"/>
              </a:rPr>
              <a:t> T)</a:t>
            </a:r>
            <a:endParaRPr lang="cs-CZ" altLang="cs-CZ" sz="2000" i="1" dirty="0">
              <a:solidFill>
                <a:schemeClr val="accent6">
                  <a:lumMod val="75000"/>
                </a:schemeClr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15DBDE8-56D0-4024-944A-AACE280070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800" i="1"/>
              <a:t>True</a:t>
            </a:r>
            <a:r>
              <a:rPr lang="cs-CZ" altLang="cs-CZ" sz="3800"/>
              <a:t>, </a:t>
            </a:r>
            <a:r>
              <a:rPr lang="cs-CZ" altLang="cs-CZ" sz="3800" i="1"/>
              <a:t>False</a:t>
            </a:r>
            <a:r>
              <a:rPr lang="cs-CZ" altLang="cs-CZ" sz="3800"/>
              <a:t>, </a:t>
            </a:r>
            <a:r>
              <a:rPr lang="cs-CZ" altLang="cs-CZ" sz="3800" i="1"/>
              <a:t>Undef</a:t>
            </a:r>
            <a:r>
              <a:rPr lang="cs-CZ" altLang="cs-CZ" sz="3800"/>
              <a:t>: vlastnosti propozic</a:t>
            </a:r>
            <a:endParaRPr lang="cs-CZ" altLang="cs-CZ" sz="3800" i="1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A05CB35-28D2-4C03-A6CA-64D26CE967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cs-CZ" sz="2500" i="1" dirty="0">
                <a:sym typeface="Symbol" panose="05050102010706020507" pitchFamily="18" charset="2"/>
              </a:rPr>
              <a:t>True</a:t>
            </a:r>
            <a:r>
              <a:rPr lang="cs-CZ" altLang="cs-CZ" sz="2500" i="1" dirty="0">
                <a:sym typeface="Symbol" panose="05050102010706020507" pitchFamily="18" charset="2"/>
              </a:rPr>
              <a:t>, </a:t>
            </a:r>
            <a:r>
              <a:rPr lang="cs-CZ" altLang="cs-CZ" sz="2500" i="1" dirty="0" err="1">
                <a:sym typeface="Symbol" panose="05050102010706020507" pitchFamily="18" charset="2"/>
              </a:rPr>
              <a:t>False</a:t>
            </a:r>
            <a:r>
              <a:rPr lang="cs-CZ" altLang="cs-CZ" sz="2500" i="1" dirty="0">
                <a:sym typeface="Symbol" panose="05050102010706020507" pitchFamily="18" charset="2"/>
              </a:rPr>
              <a:t>, </a:t>
            </a:r>
            <a:r>
              <a:rPr lang="cs-CZ" altLang="cs-CZ" sz="2500" i="1" dirty="0" err="1">
                <a:sym typeface="Symbol" panose="05050102010706020507" pitchFamily="18" charset="2"/>
              </a:rPr>
              <a:t>Undef</a:t>
            </a:r>
            <a:r>
              <a:rPr lang="en-US" altLang="cs-CZ" sz="2500" dirty="0">
                <a:sym typeface="Symbol" panose="05050102010706020507" pitchFamily="18" charset="2"/>
              </a:rPr>
              <a:t>/(</a:t>
            </a:r>
            <a:r>
              <a:rPr lang="cs-CZ" altLang="cs-CZ" sz="2500" dirty="0">
                <a:sym typeface="Symbol" panose="05050102010706020507" pitchFamily="18" charset="2"/>
              </a:rPr>
              <a:t></a:t>
            </a:r>
            <a:r>
              <a:rPr lang="cs-CZ" altLang="cs-CZ" sz="2500" baseline="-25000" dirty="0">
                <a:sym typeface="Symbol" panose="05050102010706020507" pitchFamily="18" charset="2"/>
              </a:rPr>
              <a:t></a:t>
            </a:r>
            <a:r>
              <a:rPr lang="en-US" altLang="cs-CZ" sz="2500" dirty="0">
                <a:sym typeface="Symbol" panose="05050102010706020507" pitchFamily="18" charset="2"/>
              </a:rPr>
              <a:t>)</a:t>
            </a:r>
            <a:r>
              <a:rPr lang="cs-CZ" altLang="cs-CZ" sz="2500" baseline="-25000" dirty="0">
                <a:sym typeface="Symbol" panose="05050102010706020507" pitchFamily="18" charset="2"/>
              </a:rPr>
              <a:t></a:t>
            </a:r>
            <a:r>
              <a:rPr lang="en-US" altLang="cs-CZ" sz="2500" dirty="0">
                <a:sym typeface="Symbol" panose="05050102010706020507" pitchFamily="18" charset="2"/>
              </a:rPr>
              <a:t>: </a:t>
            </a:r>
            <a:r>
              <a:rPr lang="en-US" altLang="cs-CZ" sz="2500" dirty="0" err="1">
                <a:sym typeface="Symbol" panose="05050102010706020507" pitchFamily="18" charset="2"/>
              </a:rPr>
              <a:t>vlastnosti</a:t>
            </a:r>
            <a:r>
              <a:rPr lang="en-US" altLang="cs-CZ" sz="2500" dirty="0">
                <a:sym typeface="Symbol" panose="05050102010706020507" pitchFamily="18" charset="2"/>
              </a:rPr>
              <a:t> </a:t>
            </a:r>
            <a:r>
              <a:rPr lang="en-US" altLang="cs-CZ" sz="2500" dirty="0" err="1">
                <a:sym typeface="Symbol" panose="05050102010706020507" pitchFamily="18" charset="2"/>
              </a:rPr>
              <a:t>propozice</a:t>
            </a:r>
            <a:r>
              <a:rPr lang="en-US" altLang="cs-CZ" sz="2500" dirty="0">
                <a:sym typeface="Symbol" panose="05050102010706020507" pitchFamily="18" charset="2"/>
              </a:rPr>
              <a:t>, </a:t>
            </a:r>
            <a:r>
              <a:rPr lang="cs-CZ" altLang="cs-CZ" sz="2500" dirty="0">
                <a:sym typeface="Symbol" panose="05050102010706020507" pitchFamily="18" charset="2"/>
              </a:rPr>
              <a:t>že je v daném </a:t>
            </a:r>
            <a:r>
              <a:rPr lang="cs-CZ" altLang="cs-CZ" sz="2500" i="1" dirty="0" err="1">
                <a:sym typeface="Symbol" panose="05050102010706020507" pitchFamily="18" charset="2"/>
              </a:rPr>
              <a:t>w,t</a:t>
            </a:r>
            <a:r>
              <a:rPr lang="cs-CZ" altLang="cs-CZ" sz="2500" i="1" dirty="0">
                <a:sym typeface="Symbol" panose="05050102010706020507" pitchFamily="18" charset="2"/>
              </a:rPr>
              <a:t> </a:t>
            </a:r>
            <a:r>
              <a:rPr lang="cs-CZ" altLang="cs-CZ" sz="2500" dirty="0">
                <a:sym typeface="Symbol" panose="05050102010706020507" pitchFamily="18" charset="2"/>
              </a:rPr>
              <a:t>pravdivá, nepravdivá, nedefinovaná.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500" i="1" dirty="0">
                <a:sym typeface="Symbol" panose="05050102010706020507" pitchFamily="18" charset="2"/>
              </a:rPr>
              <a:t>P </a:t>
            </a:r>
            <a:r>
              <a:rPr lang="cs-CZ" altLang="cs-CZ" sz="2500" dirty="0">
                <a:sym typeface="Symbol" panose="05050102010706020507" pitchFamily="18" charset="2"/>
              </a:rPr>
              <a:t></a:t>
            </a:r>
            <a:r>
              <a:rPr lang="cs-CZ" altLang="cs-CZ" sz="2500" i="1" baseline="-25000" dirty="0">
                <a:sym typeface="Symbol" panose="05050102010706020507" pitchFamily="18" charset="2"/>
              </a:rPr>
              <a:t>v</a:t>
            </a:r>
            <a:r>
              <a:rPr lang="cs-CZ" altLang="cs-CZ" sz="2500" dirty="0">
                <a:sym typeface="Symbol" panose="05050102010706020507" pitchFamily="18" charset="2"/>
              </a:rPr>
              <a:t> </a:t>
            </a:r>
            <a:r>
              <a:rPr lang="cs-CZ" altLang="cs-CZ" sz="2500" baseline="-25000" dirty="0">
                <a:sym typeface="Symbol" panose="05050102010706020507" pitchFamily="18" charset="2"/>
              </a:rPr>
              <a:t></a:t>
            </a:r>
            <a:endParaRPr lang="cs-CZ" altLang="cs-CZ" sz="2500" i="1" baseline="-25000" dirty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True</a:t>
            </a:r>
            <a:r>
              <a:rPr lang="en-US" altLang="cs-CZ" sz="25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] = 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, </a:t>
            </a:r>
            <a:r>
              <a:rPr lang="en-US" altLang="cs-CZ" sz="2500" dirty="0" err="1">
                <a:solidFill>
                  <a:schemeClr val="tx2"/>
                </a:solidFill>
                <a:sym typeface="Symbol" panose="05050102010706020507" pitchFamily="18" charset="2"/>
              </a:rPr>
              <a:t>pokud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= 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T,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 </a:t>
            </a:r>
            <a:r>
              <a:rPr lang="cs-CZ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	</a:t>
            </a:r>
            <a:r>
              <a:rPr lang="en-US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jinak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F</a:t>
            </a:r>
            <a:r>
              <a:rPr lang="en-US" altLang="cs-CZ" sz="2500" b="1" i="1" dirty="0">
                <a:solidFill>
                  <a:schemeClr val="tx2"/>
                </a:solidFill>
                <a:sym typeface="Symbol" panose="05050102010706020507" pitchFamily="18" charset="2"/>
              </a:rPr>
              <a:t>.</a:t>
            </a:r>
            <a:endParaRPr lang="cs-CZ" altLang="cs-CZ" sz="2500" b="1" i="1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False</a:t>
            </a:r>
            <a:r>
              <a:rPr lang="en-US" altLang="cs-CZ" sz="25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] = 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, </a:t>
            </a:r>
            <a:r>
              <a:rPr lang="en-US" altLang="cs-CZ" sz="2500" dirty="0" err="1">
                <a:solidFill>
                  <a:schemeClr val="tx2"/>
                </a:solidFill>
                <a:sym typeface="Symbol" panose="05050102010706020507" pitchFamily="18" charset="2"/>
              </a:rPr>
              <a:t>pokud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= 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F,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cs-CZ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	</a:t>
            </a:r>
            <a:r>
              <a:rPr lang="en-US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jinak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b="1" dirty="0">
                <a:solidFill>
                  <a:schemeClr val="tx2"/>
                </a:solidFill>
                <a:sym typeface="Symbol" panose="05050102010706020507" pitchFamily="18" charset="2"/>
              </a:rPr>
              <a:t>F</a:t>
            </a:r>
            <a:r>
              <a:rPr lang="en-US" altLang="cs-CZ" sz="2500" b="1" i="1" dirty="0">
                <a:solidFill>
                  <a:schemeClr val="tx2"/>
                </a:solidFill>
                <a:sym typeface="Symbol" panose="05050102010706020507" pitchFamily="18" charset="2"/>
              </a:rPr>
              <a:t>.</a:t>
            </a:r>
            <a:r>
              <a:rPr lang="cs-CZ" altLang="cs-CZ" sz="2500" b="1" i="1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</a:p>
          <a:p>
            <a:pPr eaLnBrk="1" hangingPunct="1">
              <a:defRPr/>
            </a:pP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Undef</a:t>
            </a:r>
            <a:r>
              <a:rPr lang="en-US" altLang="cs-CZ" sz="25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] = [[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True</a:t>
            </a:r>
            <a:r>
              <a:rPr lang="en-US" altLang="cs-CZ" sz="25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cs-CZ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</a:t>
            </a:r>
            <a:r>
              <a:rPr lang="cs-CZ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[</a:t>
            </a:r>
            <a:r>
              <a:rPr lang="en-US" altLang="cs-CZ" sz="25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olidFill>
                  <a:schemeClr val="tx2"/>
                </a:solidFill>
                <a:sym typeface="Symbol" panose="05050102010706020507" pitchFamily="18" charset="2"/>
              </a:rPr>
              <a:t>False</a:t>
            </a:r>
            <a:r>
              <a:rPr lang="en-US" altLang="cs-CZ" sz="25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  <a:r>
              <a:rPr lang="en-US" altLang="cs-CZ" sz="2500" b="1" i="1" dirty="0">
                <a:solidFill>
                  <a:schemeClr val="tx2"/>
                </a:solidFill>
                <a:sym typeface="Symbol" panose="05050102010706020507" pitchFamily="18" charset="2"/>
              </a:rPr>
              <a:t>.</a:t>
            </a:r>
            <a:endParaRPr lang="cs-CZ" altLang="cs-CZ" sz="2500" b="1" i="1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cs-CZ" sz="2500" dirty="0">
                <a:sym typeface="Symbol" panose="05050102010706020507" pitchFamily="18" charset="2"/>
              </a:rPr>
              <a:t>Plat</a:t>
            </a:r>
            <a:r>
              <a:rPr lang="cs-CZ" altLang="cs-CZ" sz="2500" dirty="0">
                <a:sym typeface="Symbol" panose="05050102010706020507" pitchFamily="18" charset="2"/>
              </a:rPr>
              <a:t>í:</a:t>
            </a:r>
            <a:endParaRPr lang="en-US" altLang="cs-CZ" sz="2500" dirty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altLang="cs-CZ" sz="2500" dirty="0">
                <a:sym typeface="Symbol" panose="05050102010706020507" pitchFamily="18" charset="2"/>
              </a:rPr>
              <a:t>[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en-US" altLang="cs-CZ" sz="2500" i="1" dirty="0">
                <a:sym typeface="Symbol" panose="05050102010706020507" pitchFamily="18" charset="2"/>
              </a:rPr>
              <a:t>True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wt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  <a:r>
              <a:rPr lang="cs-CZ" altLang="cs-CZ" sz="2500" dirty="0">
                <a:sym typeface="Symbol" panose="05050102010706020507" pitchFamily="18" charset="2"/>
              </a:rPr>
              <a:t> = </a:t>
            </a:r>
            <a:r>
              <a:rPr lang="en-US" altLang="cs-CZ" sz="2500" dirty="0"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ym typeface="Symbol" panose="05050102010706020507" pitchFamily="18" charset="2"/>
              </a:rPr>
              <a:t>False</a:t>
            </a:r>
            <a:r>
              <a:rPr lang="en-US" altLang="cs-CZ" sz="25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  <a:r>
              <a:rPr lang="cs-CZ" altLang="cs-CZ" sz="2500" dirty="0">
                <a:sym typeface="Symbol" panose="05050102010706020507" pitchFamily="18" charset="2"/>
              </a:rPr>
              <a:t>  </a:t>
            </a:r>
            <a:r>
              <a:rPr lang="en-US" altLang="cs-CZ" sz="2500" dirty="0"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ym typeface="Symbol" panose="05050102010706020507" pitchFamily="18" charset="2"/>
              </a:rPr>
              <a:t>Undef</a:t>
            </a:r>
            <a:r>
              <a:rPr lang="en-US" altLang="cs-CZ" sz="25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  <a:endParaRPr lang="cs-CZ" altLang="cs-CZ" sz="2500" dirty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altLang="cs-CZ" sz="2500" dirty="0">
                <a:sym typeface="Symbol" panose="05050102010706020507" pitchFamily="18" charset="2"/>
              </a:rPr>
              <a:t>[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ym typeface="Symbol" panose="05050102010706020507" pitchFamily="18" charset="2"/>
              </a:rPr>
              <a:t>False</a:t>
            </a:r>
            <a:r>
              <a:rPr lang="en-US" altLang="cs-CZ" sz="25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  <a:r>
              <a:rPr lang="cs-CZ" altLang="cs-CZ" sz="2500" dirty="0">
                <a:sym typeface="Symbol" panose="05050102010706020507" pitchFamily="18" charset="2"/>
              </a:rPr>
              <a:t> = </a:t>
            </a:r>
            <a:r>
              <a:rPr lang="en-US" altLang="cs-CZ" sz="2500" dirty="0"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ym typeface="Symbol" panose="05050102010706020507" pitchFamily="18" charset="2"/>
              </a:rPr>
              <a:t>True</a:t>
            </a:r>
            <a:r>
              <a:rPr lang="en-US" altLang="cs-CZ" sz="25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  <a:r>
              <a:rPr lang="cs-CZ" altLang="cs-CZ" sz="2500" dirty="0">
                <a:sym typeface="Symbol" panose="05050102010706020507" pitchFamily="18" charset="2"/>
              </a:rPr>
              <a:t>  </a:t>
            </a:r>
            <a:r>
              <a:rPr lang="en-US" altLang="cs-CZ" sz="2500" dirty="0">
                <a:sym typeface="Symbol" panose="05050102010706020507" pitchFamily="18" charset="2"/>
              </a:rPr>
              <a:t>[</a:t>
            </a:r>
            <a:r>
              <a:rPr lang="en-US" altLang="cs-CZ" sz="2500" baseline="30000" dirty="0">
                <a:sym typeface="Symbol" panose="05050102010706020507" pitchFamily="18" charset="2"/>
              </a:rPr>
              <a:t>0</a:t>
            </a:r>
            <a:r>
              <a:rPr lang="cs-CZ" altLang="cs-CZ" sz="2500" i="1" dirty="0" err="1">
                <a:sym typeface="Symbol" panose="05050102010706020507" pitchFamily="18" charset="2"/>
              </a:rPr>
              <a:t>Undef</a:t>
            </a:r>
            <a:r>
              <a:rPr lang="en-US" altLang="cs-CZ" sz="25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2500" i="1" dirty="0">
                <a:sym typeface="Symbol" panose="05050102010706020507" pitchFamily="18" charset="2"/>
              </a:rPr>
              <a:t>P</a:t>
            </a:r>
            <a:r>
              <a:rPr lang="en-US" altLang="cs-CZ" sz="2500" dirty="0">
                <a:sym typeface="Symbol" panose="05050102010706020507" pitchFamily="18" charset="2"/>
              </a:rPr>
              <a:t>]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cs-CZ" sz="2200" dirty="0" err="1"/>
              <a:t>Jsou</a:t>
            </a:r>
            <a:r>
              <a:rPr lang="en-US" altLang="cs-CZ" sz="2200" dirty="0"/>
              <a:t> u</a:t>
            </a:r>
            <a:r>
              <a:rPr lang="cs-CZ" altLang="cs-CZ" sz="2200" dirty="0" err="1"/>
              <a:t>žitečné</a:t>
            </a:r>
            <a:r>
              <a:rPr lang="cs-CZ" altLang="cs-CZ" sz="2200" dirty="0"/>
              <a:t> pro ošetření </a:t>
            </a:r>
            <a:r>
              <a:rPr lang="cs-CZ" altLang="cs-CZ" sz="2200" dirty="0" err="1"/>
              <a:t>parciality</a:t>
            </a:r>
            <a:r>
              <a:rPr lang="cs-CZ" altLang="cs-CZ" sz="2200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5C67197-8E2B-4CA5-8033-A8BF8081D0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7362"/>
          </a:xfrm>
        </p:spPr>
        <p:txBody>
          <a:bodyPr/>
          <a:lstStyle/>
          <a:p>
            <a:pPr eaLnBrk="1" hangingPunct="1"/>
            <a:r>
              <a:rPr lang="cs-CZ" altLang="cs-CZ" sz="2800" i="1"/>
              <a:t>Příklady ze cvičení 4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A0C9903C-6193-4F2F-8C4E-261DDBF32E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280400" cy="5113337"/>
          </a:xfrm>
        </p:spPr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000" i="1" dirty="0"/>
              <a:t>1.	</a:t>
            </a:r>
            <a:r>
              <a:rPr lang="cs-CZ" altLang="cs-CZ" sz="2000" i="1" dirty="0"/>
              <a:t>Analyzujte</a:t>
            </a:r>
            <a:r>
              <a:rPr lang="cs-CZ" altLang="cs-CZ" sz="2000" b="1" dirty="0"/>
              <a:t> </a:t>
            </a:r>
            <a:r>
              <a:rPr lang="cs-CZ" altLang="cs-CZ" sz="2000" dirty="0"/>
              <a:t>následující úsudek (a) </a:t>
            </a:r>
            <a:r>
              <a:rPr lang="cs-CZ" altLang="cs-CZ" sz="2000" i="1" dirty="0"/>
              <a:t>intensionálně</a:t>
            </a:r>
            <a:r>
              <a:rPr lang="cs-CZ" altLang="cs-CZ" sz="2000" dirty="0"/>
              <a:t>, (b) </a:t>
            </a:r>
            <a:r>
              <a:rPr lang="cs-CZ" altLang="cs-CZ" sz="2000" i="1" dirty="0" err="1"/>
              <a:t>hyperintensionálně</a:t>
            </a:r>
            <a:r>
              <a:rPr lang="cs-CZ" altLang="cs-CZ" sz="2000" dirty="0"/>
              <a:t> a</a:t>
            </a:r>
            <a:r>
              <a:rPr lang="cs-CZ" altLang="cs-CZ" sz="2000" b="1" dirty="0"/>
              <a:t> </a:t>
            </a:r>
            <a:r>
              <a:rPr lang="cs-CZ" altLang="cs-CZ" sz="2000" dirty="0"/>
              <a:t>zdůvodněte, při které analýze je úsudek platný</a:t>
            </a:r>
            <a:r>
              <a:rPr lang="cs-CZ" altLang="cs-CZ" sz="2000" b="1" dirty="0"/>
              <a:t>:</a:t>
            </a:r>
            <a:endParaRPr lang="cs-CZ" altLang="cs-CZ" sz="2000" dirty="0"/>
          </a:p>
          <a:p>
            <a:pPr marL="571500" indent="-571500" eaLnBrk="1" hangingPunct="1">
              <a:lnSpc>
                <a:spcPct val="8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dirty="0"/>
              <a:t>	</a:t>
            </a:r>
            <a:r>
              <a:rPr lang="cs-CZ" altLang="cs-CZ" sz="2000" dirty="0">
                <a:solidFill>
                  <a:schemeClr val="tx2"/>
                </a:solidFill>
              </a:rPr>
              <a:t>Tom hledá sněžného muže.</a:t>
            </a: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</a:rPr>
              <a:t>	Sněžný muž je Yetti.</a:t>
            </a: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</a:rPr>
              <a:t>	––––––––––––––––––––––––––––</a:t>
            </a: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</a:rPr>
              <a:t>	Tom hledá Yettiho.</a:t>
            </a:r>
            <a:endParaRPr lang="cs-CZ" altLang="cs-CZ" sz="2000" i="1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spcBef>
                <a:spcPct val="90000"/>
              </a:spcBef>
              <a:defRPr/>
            </a:pPr>
            <a:r>
              <a:rPr lang="cs-CZ" altLang="cs-CZ" sz="2000" i="1" dirty="0"/>
              <a:t>Pozn</a:t>
            </a:r>
            <a:r>
              <a:rPr lang="cs-CZ" altLang="cs-CZ" sz="2000" dirty="0"/>
              <a:t>.: druhá premisa je myšlena </a:t>
            </a:r>
            <a:r>
              <a:rPr lang="cs-CZ" altLang="cs-CZ" sz="2000" i="1" dirty="0"/>
              <a:t>de </a:t>
            </a:r>
            <a:r>
              <a:rPr lang="cs-CZ" altLang="cs-CZ" sz="2000" i="1" dirty="0" err="1"/>
              <a:t>dicto</a:t>
            </a:r>
            <a:r>
              <a:rPr lang="cs-CZ" altLang="cs-CZ" sz="2000" dirty="0"/>
              <a:t>, tj. jako zadávající </a:t>
            </a:r>
            <a:r>
              <a:rPr lang="cs-CZ" altLang="cs-CZ" sz="2000" i="1" dirty="0"/>
              <a:t>identitu vlastnosti být sněžným mužem </a:t>
            </a:r>
            <a:r>
              <a:rPr lang="cs-CZ" altLang="cs-CZ" sz="2000" dirty="0"/>
              <a:t>a</a:t>
            </a:r>
            <a:r>
              <a:rPr lang="cs-CZ" altLang="cs-CZ" sz="2000" i="1" dirty="0"/>
              <a:t> být Yettim</a:t>
            </a:r>
            <a:r>
              <a:rPr lang="cs-CZ" altLang="cs-CZ" sz="2000" dirty="0"/>
              <a:t>, avšak výrazy „sněžný muž“ a „Yetti“ nejsou synonymní.</a:t>
            </a:r>
          </a:p>
          <a:p>
            <a:pPr marL="571500" indent="-571500" eaLnBrk="1" hangingPunct="1">
              <a:spcBef>
                <a:spcPct val="90000"/>
              </a:spcBef>
              <a:defRPr/>
            </a:pPr>
            <a:r>
              <a:rPr lang="en-US" altLang="cs-CZ" sz="2000" i="1" dirty="0" err="1">
                <a:sym typeface="Symbol" panose="05050102010706020507" pitchFamily="18" charset="2"/>
              </a:rPr>
              <a:t>Snezny</a:t>
            </a:r>
            <a:r>
              <a:rPr lang="en-US" altLang="cs-CZ" sz="2000" dirty="0">
                <a:sym typeface="Symbol" panose="05050102010706020507" pitchFamily="18" charset="2"/>
              </a:rPr>
              <a:t>/(()</a:t>
            </a:r>
            <a:r>
              <a:rPr lang="en-US" altLang="cs-CZ" sz="2000" baseline="-25000" dirty="0">
                <a:sym typeface="Symbol" panose="05050102010706020507" pitchFamily="18" charset="2"/>
              </a:rPr>
              <a:t></a:t>
            </a:r>
            <a:r>
              <a:rPr lang="en-US" altLang="cs-CZ" sz="2000" dirty="0">
                <a:sym typeface="Symbol" panose="05050102010706020507" pitchFamily="18" charset="2"/>
              </a:rPr>
              <a:t>()</a:t>
            </a:r>
            <a:r>
              <a:rPr lang="en-US" altLang="cs-CZ" sz="2000" baseline="-25000" dirty="0">
                <a:sym typeface="Symbol" panose="05050102010706020507" pitchFamily="18" charset="2"/>
              </a:rPr>
              <a:t></a:t>
            </a:r>
            <a:r>
              <a:rPr lang="en-US" altLang="cs-CZ" sz="2000" dirty="0">
                <a:sym typeface="Symbol" panose="05050102010706020507" pitchFamily="18" charset="2"/>
              </a:rPr>
              <a:t>)</a:t>
            </a:r>
            <a:r>
              <a:rPr lang="cs-CZ" altLang="cs-CZ" sz="2000" dirty="0">
                <a:sym typeface="Symbol" panose="05050102010706020507" pitchFamily="18" charset="2"/>
              </a:rPr>
              <a:t>: modifikátor vlastnosti, </a:t>
            </a:r>
            <a:r>
              <a:rPr lang="cs-CZ" altLang="cs-CZ" sz="2000" i="1" dirty="0">
                <a:sym typeface="Symbol" panose="05050102010706020507" pitchFamily="18" charset="2"/>
              </a:rPr>
              <a:t>Mu</a:t>
            </a:r>
            <a:r>
              <a:rPr lang="en-US" altLang="cs-CZ" sz="2000" i="1" dirty="0">
                <a:sym typeface="Symbol" panose="05050102010706020507" pitchFamily="18" charset="2"/>
              </a:rPr>
              <a:t>z, </a:t>
            </a:r>
            <a:r>
              <a:rPr lang="en-US" altLang="cs-CZ" sz="2000" i="1" dirty="0" err="1">
                <a:sym typeface="Symbol" panose="05050102010706020507" pitchFamily="18" charset="2"/>
              </a:rPr>
              <a:t>Yetti</a:t>
            </a:r>
            <a:r>
              <a:rPr lang="cs-CZ" altLang="cs-CZ" sz="2000" dirty="0">
                <a:sym typeface="Symbol" panose="05050102010706020507" pitchFamily="18" charset="2"/>
              </a:rPr>
              <a:t>/</a:t>
            </a:r>
            <a:r>
              <a:rPr lang="en-US" altLang="cs-CZ" sz="2000" dirty="0">
                <a:sym typeface="Symbol" panose="05050102010706020507" pitchFamily="18" charset="2"/>
              </a:rPr>
              <a:t>()</a:t>
            </a:r>
            <a:r>
              <a:rPr lang="en-US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>
                <a:sym typeface="Symbol" panose="05050102010706020507" pitchFamily="18" charset="2"/>
              </a:rPr>
              <a:t>, </a:t>
            </a:r>
            <a:br>
              <a:rPr lang="en-US" altLang="cs-CZ" sz="2000" dirty="0">
                <a:sym typeface="Symbol" panose="05050102010706020507" pitchFamily="18" charset="2"/>
              </a:rPr>
            </a:br>
            <a:r>
              <a:rPr lang="en-US" altLang="cs-CZ" sz="2000" dirty="0"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Snezny</a:t>
            </a:r>
            <a:r>
              <a:rPr lang="en-US" altLang="cs-CZ" sz="2000" dirty="0">
                <a:sym typeface="Symbol" panose="05050102010706020507" pitchFamily="18" charset="2"/>
              </a:rPr>
              <a:t> </a:t>
            </a:r>
            <a:r>
              <a:rPr lang="en-US" altLang="cs-CZ" sz="2000" baseline="30000" dirty="0"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ym typeface="Symbol" panose="05050102010706020507" pitchFamily="18" charset="2"/>
              </a:rPr>
              <a:t>Muz</a:t>
            </a:r>
            <a:r>
              <a:rPr lang="en-US" altLang="cs-CZ" sz="2000" dirty="0">
                <a:sym typeface="Symbol" panose="05050102010706020507" pitchFamily="18" charset="2"/>
              </a:rPr>
              <a:t>]</a:t>
            </a:r>
            <a:r>
              <a:rPr lang="cs-CZ" altLang="cs-CZ" sz="2000" dirty="0">
                <a:sym typeface="Symbol" panose="05050102010706020507" pitchFamily="18" charset="2"/>
              </a:rPr>
              <a:t> 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</a:t>
            </a:r>
            <a:r>
              <a:rPr lang="cs-CZ" altLang="cs-CZ" sz="20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en-US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()</a:t>
            </a:r>
            <a:r>
              <a:rPr lang="en-US" altLang="cs-CZ" sz="2000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 </a:t>
            </a:r>
            <a:endParaRPr lang="cs-CZ" altLang="cs-CZ" sz="2000" i="1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000" dirty="0"/>
              <a:t>ad a) Intenzionální hledání</a:t>
            </a:r>
            <a:r>
              <a:rPr lang="cs-CZ" altLang="cs-CZ" sz="2000" i="1" dirty="0"/>
              <a:t> </a:t>
            </a:r>
            <a:r>
              <a:rPr lang="cs-CZ" altLang="cs-CZ" sz="2000" dirty="0"/>
              <a:t>je vztah k vlastnosti, jejíž instance chce Tom nalézt, tj. </a:t>
            </a:r>
            <a:r>
              <a:rPr lang="cs-CZ" altLang="cs-CZ" sz="2000" i="1" dirty="0"/>
              <a:t>Hledat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</a:t>
            </a:r>
            <a:r>
              <a:rPr lang="cs-CZ" altLang="cs-CZ" sz="2000" dirty="0"/>
              <a:t>(</a:t>
            </a:r>
            <a:r>
              <a:rPr lang="cs-CZ" altLang="cs-CZ" sz="2000" dirty="0">
                <a:sym typeface="Symbol" panose="05050102010706020507" pitchFamily="18" charset="2"/>
              </a:rPr>
              <a:t>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.  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000" dirty="0"/>
              <a:t>ad b) </a:t>
            </a:r>
            <a:r>
              <a:rPr lang="cs-CZ" altLang="cs-CZ" sz="2000" dirty="0" err="1"/>
              <a:t>Hyperintenzionální</a:t>
            </a:r>
            <a:r>
              <a:rPr lang="cs-CZ" altLang="cs-CZ" sz="2000" dirty="0"/>
              <a:t> hledání</a:t>
            </a:r>
            <a:r>
              <a:rPr lang="cs-CZ" altLang="cs-CZ" sz="2000" i="1" dirty="0"/>
              <a:t> </a:t>
            </a:r>
            <a:r>
              <a:rPr lang="cs-CZ" altLang="cs-CZ" sz="2000" dirty="0"/>
              <a:t>je vztah ke </a:t>
            </a:r>
            <a:r>
              <a:rPr lang="cs-CZ" altLang="cs-CZ" sz="2000" i="1" dirty="0"/>
              <a:t>konstrukci</a:t>
            </a:r>
            <a:r>
              <a:rPr lang="cs-CZ" altLang="cs-CZ" sz="2000" dirty="0"/>
              <a:t> vlastnosti, jejíž instance chce Tom nalézt, tj. </a:t>
            </a:r>
            <a:r>
              <a:rPr lang="cs-CZ" altLang="cs-CZ" sz="2000" i="1" dirty="0"/>
              <a:t>Hledat*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</a:t>
            </a:r>
            <a:r>
              <a:rPr lang="cs-CZ" altLang="cs-CZ" sz="2000" i="1" baseline="-25000" dirty="0"/>
              <a:t>n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66F8DF3-5FA0-472C-B660-9467FAE5EB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Hyperpropoziční postoje</a:t>
            </a: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6B6C178E-28F1-48D0-8E08-A8E2A3D230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640763" cy="51117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 dirty="0">
                <a:solidFill>
                  <a:srgbClr val="990000"/>
                </a:solidFill>
              </a:rPr>
              <a:t>Karel souhlasí, že počet obyvatel Prahy je 1048576</a:t>
            </a:r>
            <a:endParaRPr lang="cs-CZ" altLang="cs-CZ" sz="2100" dirty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 dirty="0">
                <a:solidFill>
                  <a:srgbClr val="990000"/>
                </a:solidFill>
              </a:rPr>
              <a:t>1048576 (dek) = 100000 (</a:t>
            </a:r>
            <a:r>
              <a:rPr lang="cs-CZ" altLang="cs-CZ" sz="2100" i="1" dirty="0" err="1">
                <a:solidFill>
                  <a:srgbClr val="990000"/>
                </a:solidFill>
              </a:rPr>
              <a:t>hexa</a:t>
            </a:r>
            <a:r>
              <a:rPr lang="cs-CZ" altLang="cs-CZ" sz="2100" i="1" dirty="0">
                <a:solidFill>
                  <a:srgbClr val="990000"/>
                </a:solidFill>
              </a:rPr>
              <a:t>)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 dirty="0">
                <a:solidFill>
                  <a:srgbClr val="990000"/>
                </a:solidFill>
              </a:rPr>
              <a:t>----------------------------------------------------------------------------------- </a:t>
            </a:r>
            <a:r>
              <a:rPr lang="cs-CZ" altLang="cs-CZ" sz="2100" i="1" dirty="0">
                <a:solidFill>
                  <a:schemeClr val="tx2"/>
                </a:solidFill>
              </a:rPr>
              <a:t>???</a:t>
            </a:r>
            <a:endParaRPr lang="cs-CZ" altLang="cs-CZ" sz="2100" i="1" dirty="0">
              <a:solidFill>
                <a:srgbClr val="99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 dirty="0">
                <a:solidFill>
                  <a:srgbClr val="990000"/>
                </a:solidFill>
              </a:rPr>
              <a:t>Karel souhlasí, že počet obyvatel Prahy je 100000 (</a:t>
            </a:r>
            <a:r>
              <a:rPr lang="cs-CZ" altLang="cs-CZ" sz="2100" i="1" dirty="0" err="1">
                <a:solidFill>
                  <a:srgbClr val="990000"/>
                </a:solidFill>
              </a:rPr>
              <a:t>hexa</a:t>
            </a:r>
            <a:r>
              <a:rPr lang="cs-CZ" altLang="cs-CZ" sz="2100" i="1" dirty="0">
                <a:solidFill>
                  <a:srgbClr val="990000"/>
                </a:solidFill>
              </a:rPr>
              <a:t>)</a:t>
            </a:r>
            <a:endParaRPr lang="cs-CZ" altLang="cs-CZ" sz="2100" dirty="0">
              <a:solidFill>
                <a:srgbClr val="99000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000" dirty="0"/>
              <a:t> ale to neplyne, protože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altLang="cs-CZ" sz="1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0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Souhlasit*</a:t>
            </a:r>
            <a:r>
              <a:rPr lang="cs-CZ" altLang="cs-CZ" sz="20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Karel 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0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Počet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Obyvatel</a:t>
            </a:r>
            <a:r>
              <a:rPr lang="cs-CZ" altLang="cs-CZ" sz="20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Praha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 = </a:t>
            </a:r>
            <a:r>
              <a:rPr lang="cs-CZ" altLang="cs-CZ" sz="20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1048576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altLang="cs-CZ" sz="2000" i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100" i="1" dirty="0"/>
              <a:t>Počet</a:t>
            </a:r>
            <a:r>
              <a:rPr lang="cs-CZ" altLang="cs-CZ" sz="2100" dirty="0"/>
              <a:t>/(</a:t>
            </a:r>
            <a:r>
              <a:rPr lang="cs-CZ" altLang="cs-CZ" sz="2100" dirty="0">
                <a:sym typeface="Symbol" panose="05050102010706020507" pitchFamily="18" charset="2"/>
              </a:rPr>
              <a:t></a:t>
            </a:r>
            <a:r>
              <a:rPr lang="cs-CZ" altLang="cs-CZ" sz="2100" dirty="0"/>
              <a:t>(</a:t>
            </a:r>
            <a:r>
              <a:rPr lang="cs-CZ" altLang="cs-CZ" sz="2100" dirty="0">
                <a:sym typeface="Symbol" panose="05050102010706020507" pitchFamily="18" charset="2"/>
              </a:rPr>
              <a:t></a:t>
            </a:r>
            <a:r>
              <a:rPr lang="cs-CZ" altLang="cs-CZ" sz="2100" dirty="0"/>
              <a:t>)); </a:t>
            </a:r>
            <a:r>
              <a:rPr lang="cs-CZ" altLang="cs-CZ" sz="2100" i="1" dirty="0"/>
              <a:t>Obyvatel(něčeho)</a:t>
            </a:r>
            <a:r>
              <a:rPr lang="cs-CZ" altLang="cs-CZ" sz="2100" dirty="0"/>
              <a:t>/((</a:t>
            </a:r>
            <a:r>
              <a:rPr lang="cs-CZ" altLang="cs-CZ" sz="2100" dirty="0">
                <a:sym typeface="Symbol" panose="05050102010706020507" pitchFamily="18" charset="2"/>
              </a:rPr>
              <a:t></a:t>
            </a:r>
            <a:r>
              <a:rPr lang="cs-CZ" altLang="cs-CZ" sz="2100" dirty="0"/>
              <a:t>)</a:t>
            </a:r>
            <a:r>
              <a:rPr lang="cs-CZ" altLang="cs-CZ" sz="2100" dirty="0">
                <a:sym typeface="Symbol" panose="05050102010706020507" pitchFamily="18" charset="2"/>
              </a:rPr>
              <a:t></a:t>
            </a:r>
            <a:r>
              <a:rPr lang="cs-CZ" altLang="cs-CZ" sz="2100" dirty="0"/>
              <a:t>)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100" dirty="0"/>
              <a:t>; 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/</a:t>
            </a:r>
            <a:r>
              <a:rPr lang="cs-CZ" altLang="cs-CZ" sz="2100" dirty="0">
                <a:sym typeface="Symbol" panose="05050102010706020507" pitchFamily="18" charset="2"/>
              </a:rPr>
              <a:t></a:t>
            </a:r>
            <a:r>
              <a:rPr lang="cs-CZ" altLang="cs-CZ" sz="2100" dirty="0"/>
              <a:t>; S</a:t>
            </a:r>
            <a:r>
              <a:rPr lang="cs-CZ" altLang="cs-CZ" sz="2100" i="1" dirty="0"/>
              <a:t>ouhlasit*</a:t>
            </a:r>
            <a:r>
              <a:rPr lang="cs-CZ" altLang="cs-CZ" sz="2100" dirty="0"/>
              <a:t>/(</a:t>
            </a:r>
            <a:r>
              <a:rPr lang="cs-CZ" altLang="cs-CZ" sz="2100" dirty="0">
                <a:sym typeface="Symbol" panose="05050102010706020507" pitchFamily="18" charset="2"/>
              </a:rPr>
              <a:t></a:t>
            </a:r>
            <a:r>
              <a:rPr lang="cs-CZ" altLang="cs-CZ" sz="2100" i="1" baseline="-25000" dirty="0"/>
              <a:t>n</a:t>
            </a:r>
            <a:r>
              <a:rPr lang="cs-CZ" altLang="cs-CZ" sz="2100" dirty="0"/>
              <a:t>)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100" dirty="0"/>
              <a:t>.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altLang="cs-CZ" sz="2000" i="1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i="1" dirty="0"/>
              <a:t>Pozn</a:t>
            </a:r>
            <a:r>
              <a:rPr lang="cs-CZ" altLang="cs-CZ" sz="2000" dirty="0"/>
              <a:t>.: Nejde zde o rozdíl ve způsobu </a:t>
            </a:r>
            <a:r>
              <a:rPr lang="cs-CZ" altLang="cs-CZ" sz="2000" i="1" dirty="0"/>
              <a:t>zápisu </a:t>
            </a:r>
            <a:r>
              <a:rPr lang="cs-CZ" altLang="cs-CZ" sz="2000" dirty="0"/>
              <a:t>daného čísla, nýbrž o rozdíl ve způsobu, jak je </a:t>
            </a:r>
            <a:r>
              <a:rPr lang="cs-CZ" altLang="cs-CZ" sz="2000" i="1" dirty="0"/>
              <a:t>konstruováno</a:t>
            </a:r>
            <a:r>
              <a:rPr lang="cs-CZ" altLang="cs-CZ" sz="2000" dirty="0"/>
              <a:t>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000" dirty="0"/>
              <a:t>1048576 (dek) = 1.10</a:t>
            </a:r>
            <a:r>
              <a:rPr lang="cs-CZ" altLang="cs-CZ" sz="2000" baseline="30000" dirty="0"/>
              <a:t>6</a:t>
            </a:r>
            <a:r>
              <a:rPr lang="cs-CZ" altLang="cs-CZ" sz="2000" dirty="0"/>
              <a:t> + 0.10</a:t>
            </a:r>
            <a:r>
              <a:rPr lang="cs-CZ" altLang="cs-CZ" sz="2000" baseline="30000" dirty="0"/>
              <a:t>5</a:t>
            </a:r>
            <a:r>
              <a:rPr lang="cs-CZ" altLang="cs-CZ" sz="2000" dirty="0"/>
              <a:t> + 4.10</a:t>
            </a:r>
            <a:r>
              <a:rPr lang="cs-CZ" altLang="cs-CZ" sz="2000" baseline="30000" dirty="0"/>
              <a:t>4</a:t>
            </a:r>
            <a:r>
              <a:rPr lang="cs-CZ" altLang="cs-CZ" sz="2000" dirty="0"/>
              <a:t> + 8.10</a:t>
            </a:r>
            <a:r>
              <a:rPr lang="cs-CZ" altLang="cs-CZ" sz="2000" baseline="30000" dirty="0"/>
              <a:t>3</a:t>
            </a:r>
            <a:r>
              <a:rPr lang="cs-CZ" altLang="cs-CZ" sz="2000" dirty="0"/>
              <a:t> + 5.10</a:t>
            </a:r>
            <a:r>
              <a:rPr lang="cs-CZ" altLang="cs-CZ" sz="2000" baseline="30000" dirty="0"/>
              <a:t>2</a:t>
            </a:r>
            <a:r>
              <a:rPr lang="cs-CZ" altLang="cs-CZ" sz="2000" dirty="0"/>
              <a:t> + 7.10</a:t>
            </a:r>
            <a:r>
              <a:rPr lang="cs-CZ" altLang="cs-CZ" sz="2000" baseline="30000" dirty="0"/>
              <a:t>1</a:t>
            </a:r>
            <a:r>
              <a:rPr lang="cs-CZ" altLang="cs-CZ" sz="2000" dirty="0"/>
              <a:t> + 6.10</a:t>
            </a:r>
            <a:r>
              <a:rPr lang="cs-CZ" altLang="cs-CZ" sz="2000" baseline="30000" dirty="0"/>
              <a:t>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000" dirty="0"/>
              <a:t>1000000 (</a:t>
            </a:r>
            <a:r>
              <a:rPr lang="cs-CZ" altLang="cs-CZ" sz="2000" dirty="0" err="1"/>
              <a:t>hexa</a:t>
            </a:r>
            <a:r>
              <a:rPr lang="cs-CZ" altLang="cs-CZ" sz="2000" dirty="0"/>
              <a:t>) = 1.16</a:t>
            </a:r>
            <a:r>
              <a:rPr lang="cs-CZ" altLang="cs-CZ" sz="2000" baseline="30000" dirty="0"/>
              <a:t>5</a:t>
            </a:r>
            <a:r>
              <a:rPr lang="cs-CZ" altLang="cs-CZ" sz="2000" dirty="0"/>
              <a:t> + 0.16</a:t>
            </a:r>
            <a:r>
              <a:rPr lang="cs-CZ" altLang="cs-CZ" sz="2000" baseline="30000" dirty="0"/>
              <a:t>4</a:t>
            </a:r>
            <a:r>
              <a:rPr lang="cs-CZ" altLang="cs-CZ" sz="2000" dirty="0"/>
              <a:t> + 0.16</a:t>
            </a:r>
            <a:r>
              <a:rPr lang="cs-CZ" altLang="cs-CZ" sz="2000" baseline="30000" dirty="0"/>
              <a:t>3</a:t>
            </a:r>
            <a:r>
              <a:rPr lang="cs-CZ" altLang="cs-CZ" sz="2000" dirty="0"/>
              <a:t> + 0.16</a:t>
            </a:r>
            <a:r>
              <a:rPr lang="cs-CZ" altLang="cs-CZ" sz="2000" baseline="30000" dirty="0"/>
              <a:t>2</a:t>
            </a:r>
            <a:r>
              <a:rPr lang="cs-CZ" altLang="cs-CZ" sz="2000" dirty="0"/>
              <a:t> + 0.16</a:t>
            </a:r>
            <a:r>
              <a:rPr lang="cs-CZ" altLang="cs-CZ" sz="2000" baseline="30000" dirty="0"/>
              <a:t>1</a:t>
            </a:r>
            <a:r>
              <a:rPr lang="cs-CZ" altLang="cs-CZ" sz="2000" dirty="0"/>
              <a:t>  + 0.16</a:t>
            </a:r>
            <a:r>
              <a:rPr lang="cs-CZ" altLang="cs-CZ" sz="2000" baseline="30000" dirty="0"/>
              <a:t>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6A849B60-8071-4D35-A04F-36FC72F7E8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Propoziční postoje</a:t>
            </a: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6186A8A4-6B60-4D8B-8082-CD35C3FDB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640763" cy="51117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800" dirty="0"/>
              <a:t>Karel se </a:t>
            </a:r>
            <a:r>
              <a:rPr lang="cs-CZ" altLang="cs-CZ" sz="1800" dirty="0" err="1"/>
              <a:t>domínvá</a:t>
            </a:r>
            <a:r>
              <a:rPr lang="cs-CZ" altLang="cs-CZ" sz="1800" dirty="0"/>
              <a:t>, že Praha je západně od Plzně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>
                <a:solidFill>
                  <a:srgbClr val="990000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olidFill>
                  <a:srgbClr val="990000"/>
                </a:solidFill>
              </a:rPr>
              <a:t>w</a:t>
            </a:r>
            <a:r>
              <a:rPr lang="cs-CZ" altLang="cs-CZ" sz="1900" dirty="0" err="1">
                <a:solidFill>
                  <a:srgbClr val="990000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olidFill>
                  <a:srgbClr val="990000"/>
                </a:solidFill>
              </a:rPr>
              <a:t>t</a:t>
            </a:r>
            <a:r>
              <a:rPr lang="cs-CZ" altLang="cs-CZ" sz="1900" dirty="0">
                <a:solidFill>
                  <a:srgbClr val="990000"/>
                </a:solidFill>
              </a:rPr>
              <a:t> [</a:t>
            </a:r>
            <a:r>
              <a:rPr lang="cs-CZ" altLang="cs-CZ" sz="1900" baseline="30000" dirty="0">
                <a:solidFill>
                  <a:srgbClr val="990000"/>
                </a:solidFill>
              </a:rPr>
              <a:t>0</a:t>
            </a:r>
            <a:r>
              <a:rPr lang="cs-CZ" altLang="cs-CZ" sz="1900" i="1" dirty="0">
                <a:solidFill>
                  <a:srgbClr val="990000"/>
                </a:solidFill>
              </a:rPr>
              <a:t>Domnívat</a:t>
            </a:r>
            <a:r>
              <a:rPr lang="cs-CZ" altLang="cs-CZ" sz="1900" i="1" baseline="-25000" dirty="0">
                <a:solidFill>
                  <a:srgbClr val="990000"/>
                </a:solidFill>
              </a:rPr>
              <a:t>wt</a:t>
            </a:r>
            <a:r>
              <a:rPr lang="cs-CZ" altLang="cs-CZ" sz="1900" i="1" dirty="0">
                <a:solidFill>
                  <a:srgbClr val="990000"/>
                </a:solidFill>
              </a:rPr>
              <a:t> </a:t>
            </a:r>
            <a:r>
              <a:rPr lang="cs-CZ" altLang="cs-CZ" sz="1900" baseline="30000" dirty="0">
                <a:solidFill>
                  <a:srgbClr val="990000"/>
                </a:solidFill>
              </a:rPr>
              <a:t>0</a:t>
            </a:r>
            <a:r>
              <a:rPr lang="cs-CZ" altLang="cs-CZ" sz="1900" i="1" dirty="0">
                <a:solidFill>
                  <a:srgbClr val="990000"/>
                </a:solidFill>
              </a:rPr>
              <a:t>Karel </a:t>
            </a:r>
            <a:r>
              <a:rPr lang="cs-CZ" altLang="cs-CZ" sz="1900" dirty="0">
                <a:solidFill>
                  <a:srgbClr val="990000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olidFill>
                  <a:srgbClr val="990000"/>
                </a:solidFill>
              </a:rPr>
              <a:t>w</a:t>
            </a:r>
            <a:r>
              <a:rPr lang="cs-CZ" altLang="cs-CZ" sz="1900" dirty="0" err="1">
                <a:solidFill>
                  <a:srgbClr val="990000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1900" i="1" dirty="0" err="1">
                <a:solidFill>
                  <a:srgbClr val="990000"/>
                </a:solidFill>
              </a:rPr>
              <a:t>t</a:t>
            </a:r>
            <a:r>
              <a:rPr lang="cs-CZ" altLang="cs-CZ" sz="1900" dirty="0">
                <a:solidFill>
                  <a:srgbClr val="990000"/>
                </a:solidFill>
              </a:rPr>
              <a:t> [</a:t>
            </a:r>
            <a:r>
              <a:rPr lang="cs-CZ" altLang="cs-CZ" sz="1900" baseline="30000" dirty="0">
                <a:solidFill>
                  <a:srgbClr val="990000"/>
                </a:solidFill>
              </a:rPr>
              <a:t>0</a:t>
            </a:r>
            <a:r>
              <a:rPr lang="cs-CZ" altLang="cs-CZ" sz="1900" i="1" dirty="0">
                <a:solidFill>
                  <a:srgbClr val="990000"/>
                </a:solidFill>
              </a:rPr>
              <a:t>Západně</a:t>
            </a:r>
            <a:r>
              <a:rPr lang="cs-CZ" altLang="cs-CZ" sz="1900" i="1" baseline="-25000" dirty="0">
                <a:solidFill>
                  <a:srgbClr val="990000"/>
                </a:solidFill>
              </a:rPr>
              <a:t>wt</a:t>
            </a:r>
            <a:r>
              <a:rPr lang="cs-CZ" altLang="cs-CZ" sz="1900" i="1" dirty="0">
                <a:solidFill>
                  <a:srgbClr val="990000"/>
                </a:solidFill>
              </a:rPr>
              <a:t> </a:t>
            </a:r>
            <a:r>
              <a:rPr lang="cs-CZ" altLang="cs-CZ" sz="1900" baseline="30000" dirty="0">
                <a:solidFill>
                  <a:srgbClr val="990000"/>
                </a:solidFill>
              </a:rPr>
              <a:t>0</a:t>
            </a:r>
            <a:r>
              <a:rPr lang="cs-CZ" altLang="cs-CZ" sz="1900" i="1" dirty="0">
                <a:solidFill>
                  <a:srgbClr val="990000"/>
                </a:solidFill>
              </a:rPr>
              <a:t>Praha </a:t>
            </a:r>
            <a:r>
              <a:rPr lang="cs-CZ" altLang="cs-CZ" sz="1900" baseline="30000" dirty="0">
                <a:solidFill>
                  <a:srgbClr val="990000"/>
                </a:solidFill>
              </a:rPr>
              <a:t>0</a:t>
            </a:r>
            <a:r>
              <a:rPr lang="cs-CZ" altLang="cs-CZ" sz="1900" i="1" dirty="0">
                <a:solidFill>
                  <a:srgbClr val="990000"/>
                </a:solidFill>
              </a:rPr>
              <a:t>Plzeň</a:t>
            </a:r>
            <a:r>
              <a:rPr lang="cs-CZ" altLang="cs-CZ" sz="1900" dirty="0">
                <a:solidFill>
                  <a:srgbClr val="990000"/>
                </a:solidFill>
              </a:rPr>
              <a:t>]]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i="1" dirty="0"/>
              <a:t>Domnívat</a:t>
            </a:r>
            <a:r>
              <a:rPr lang="cs-CZ" altLang="cs-CZ" sz="1900" dirty="0"/>
              <a:t>/(</a:t>
            </a:r>
            <a:r>
              <a:rPr lang="cs-CZ" altLang="cs-CZ" sz="1900" dirty="0">
                <a:sym typeface="Symbol" panose="05050102010706020507" pitchFamily="18" charset="2"/>
              </a:rPr>
              <a:t></a:t>
            </a:r>
            <a:r>
              <a:rPr lang="cs-CZ" altLang="cs-CZ" sz="19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1900" dirty="0"/>
              <a:t>)</a:t>
            </a:r>
            <a:r>
              <a:rPr lang="cs-CZ" altLang="cs-CZ" sz="19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1900" dirty="0"/>
              <a:t>;</a:t>
            </a:r>
            <a:r>
              <a:rPr lang="cs-CZ" altLang="cs-CZ" sz="1900" i="1" dirty="0"/>
              <a:t> Západně</a:t>
            </a:r>
            <a:r>
              <a:rPr lang="cs-CZ" altLang="cs-CZ" sz="1900" dirty="0"/>
              <a:t>/(</a:t>
            </a:r>
            <a:r>
              <a:rPr lang="cs-CZ" altLang="cs-CZ" sz="1900" dirty="0">
                <a:sym typeface="Symbol" panose="05050102010706020507" pitchFamily="18" charset="2"/>
              </a:rPr>
              <a:t></a:t>
            </a:r>
            <a:r>
              <a:rPr lang="cs-CZ" altLang="cs-CZ" sz="1900" dirty="0"/>
              <a:t>)</a:t>
            </a:r>
            <a:r>
              <a:rPr lang="cs-CZ" altLang="cs-CZ" sz="19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1900" dirty="0"/>
              <a:t>.</a:t>
            </a:r>
          </a:p>
          <a:p>
            <a:pPr eaLnBrk="1" hangingPunct="1">
              <a:lnSpc>
                <a:spcPct val="8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1900" dirty="0"/>
              <a:t>Intenzionální postoj se týká tohoto stavu světa, nezávisle na tom, jakým způsobem je popsán (konceptualizován) – např. ekvivalentní popis je dán větou „</a:t>
            </a:r>
            <a:r>
              <a:rPr lang="cs-CZ" altLang="cs-CZ" sz="1900" i="1" dirty="0"/>
              <a:t>Plzeň je východně od Prahy</a:t>
            </a:r>
            <a:r>
              <a:rPr lang="cs-CZ" altLang="cs-CZ" sz="1900" dirty="0"/>
              <a:t>“, apod.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/>
              <a:t>Je-li Karel přesvědčen, že tento stav světa je aktuální, pak při cestě do Plzně z Prahy se bude orientovat na západ, při cestě z Prahy do Plzně se bude orientovat na východ. Řídí se vždy nestrukturovaným důsledkem svého přesvědčení o stavu světa.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/>
              <a:t>Je tomu skutečně tak? Nemůže Karel sice připustit, že si myslí o Praze, že je západně od Plzně, ale zároveň odmítne myslet si, že Plzeň je východně od Prahy? Znamenalo by to, že Karel si odporuje? Jistě tehdy, kdyby se jeho postoj týkal propozice.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/>
              <a:t>Avšak je tu druhá možnost: Karel se může vztahovat ke </a:t>
            </a:r>
            <a:r>
              <a:rPr lang="cs-CZ" altLang="cs-CZ" sz="19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způsobu (tj. konstrukci)</a:t>
            </a:r>
            <a:r>
              <a:rPr lang="cs-CZ" altLang="cs-CZ" sz="1900" dirty="0"/>
              <a:t>, jakým je propozice zadána.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1900" dirty="0"/>
              <a:t>Konstrukce </a:t>
            </a:r>
            <a:r>
              <a:rPr lang="cs-CZ" altLang="cs-CZ" sz="1900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/>
              <a:t>w</a:t>
            </a:r>
            <a:r>
              <a:rPr lang="cs-CZ" altLang="cs-CZ" sz="1900" dirty="0" err="1">
                <a:sym typeface="Symbol" panose="05050102010706020507" pitchFamily="18" charset="2"/>
              </a:rPr>
              <a:t></a:t>
            </a:r>
            <a:r>
              <a:rPr lang="cs-CZ" altLang="cs-CZ" sz="1900" i="1" dirty="0" err="1"/>
              <a:t>t</a:t>
            </a:r>
            <a:r>
              <a:rPr lang="cs-CZ" altLang="cs-CZ" sz="1900" dirty="0"/>
              <a:t> [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Západně</a:t>
            </a:r>
            <a:r>
              <a:rPr lang="cs-CZ" altLang="cs-CZ" sz="1900" i="1" baseline="-25000" dirty="0"/>
              <a:t>wt</a:t>
            </a:r>
            <a:r>
              <a:rPr lang="cs-CZ" altLang="cs-CZ" sz="1900" i="1" dirty="0"/>
              <a:t> 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Praha 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Plzeň</a:t>
            </a:r>
            <a:r>
              <a:rPr lang="cs-CZ" altLang="cs-CZ" sz="1900" dirty="0"/>
              <a:t>] je prostě </a:t>
            </a:r>
            <a:r>
              <a:rPr lang="cs-CZ" altLang="cs-CZ" sz="1900" i="1" dirty="0"/>
              <a:t>jiná konstrukce</a:t>
            </a:r>
            <a:r>
              <a:rPr lang="cs-CZ" altLang="cs-CZ" sz="1900" dirty="0"/>
              <a:t> než např. (ekvivalentní) konstrukce </a:t>
            </a:r>
            <a:r>
              <a:rPr lang="cs-CZ" altLang="cs-CZ" sz="1900" dirty="0">
                <a:sym typeface="Symbol" panose="05050102010706020507" pitchFamily="18" charset="2"/>
              </a:rPr>
              <a:t></a:t>
            </a:r>
            <a:r>
              <a:rPr lang="cs-CZ" altLang="cs-CZ" sz="1900" i="1" dirty="0" err="1"/>
              <a:t>w</a:t>
            </a:r>
            <a:r>
              <a:rPr lang="cs-CZ" altLang="cs-CZ" sz="1900" dirty="0" err="1">
                <a:sym typeface="Symbol" panose="05050102010706020507" pitchFamily="18" charset="2"/>
              </a:rPr>
              <a:t></a:t>
            </a:r>
            <a:r>
              <a:rPr lang="cs-CZ" altLang="cs-CZ" sz="1900" i="1" dirty="0" err="1"/>
              <a:t>t</a:t>
            </a:r>
            <a:r>
              <a:rPr lang="cs-CZ" altLang="cs-CZ" sz="1900" dirty="0"/>
              <a:t> [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Východně</a:t>
            </a:r>
            <a:r>
              <a:rPr lang="cs-CZ" altLang="cs-CZ" sz="1900" i="1" baseline="-25000" dirty="0"/>
              <a:t>wt</a:t>
            </a:r>
            <a:r>
              <a:rPr lang="cs-CZ" altLang="cs-CZ" sz="1900" i="1" dirty="0"/>
              <a:t> 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Plzeň</a:t>
            </a:r>
            <a:r>
              <a:rPr lang="cs-CZ" altLang="cs-CZ" sz="1900" dirty="0"/>
              <a:t> </a:t>
            </a:r>
            <a:r>
              <a:rPr lang="cs-CZ" altLang="cs-CZ" sz="1900" baseline="30000" dirty="0"/>
              <a:t>0</a:t>
            </a:r>
            <a:r>
              <a:rPr lang="cs-CZ" altLang="cs-CZ" sz="1900" i="1" dirty="0"/>
              <a:t>Praha</a:t>
            </a:r>
            <a:r>
              <a:rPr lang="cs-CZ" altLang="cs-CZ" sz="1900" dirty="0"/>
              <a:t>].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1FD2F291-72CB-4B35-80E0-50B295915F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sz="3800"/>
              <a:t>Postoje k propozici (implicitní znalosti)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3A60E34-3B3E-4984-B851-CE6F5AD89E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507412" cy="493395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2600">
                <a:sym typeface="Symbol" panose="05050102010706020507" pitchFamily="18" charset="2"/>
              </a:rPr>
              <a:t>Tom se domnívá, že Praha je větší než Brno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cs-CZ" altLang="cs-CZ" sz="2600">
                <a:sym typeface="Symbol" panose="05050102010706020507" pitchFamily="18" charset="2"/>
              </a:rPr>
              <a:t> ---------------------------------------------------------------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cs-CZ" altLang="cs-CZ" sz="2600">
                <a:sym typeface="Symbol" panose="05050102010706020507" pitchFamily="18" charset="2"/>
              </a:rPr>
              <a:t>Tom se domnívá, že Brno je menší než Praha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cs-CZ" altLang="cs-CZ" sz="2600">
              <a:sym typeface="Symbol" panose="05050102010706020507" pitchFamily="18" charset="2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Domnívat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Tom</a:t>
            </a:r>
            <a:r>
              <a:rPr lang="cs-CZ" altLang="cs-CZ" sz="2600"/>
              <a:t> [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Větší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Praha</a:t>
            </a:r>
            <a:r>
              <a:rPr lang="cs-CZ" altLang="cs-CZ" sz="2600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Brno</a:t>
            </a:r>
            <a:r>
              <a:rPr lang="cs-CZ" altLang="cs-CZ" sz="2600"/>
              <a:t>]]]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2600"/>
              <a:t>-------------------------------------------------------------------------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Domnívat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Tom</a:t>
            </a:r>
            <a:r>
              <a:rPr lang="cs-CZ" altLang="cs-CZ" sz="2600"/>
              <a:t> [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Menší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Brno</a:t>
            </a:r>
            <a:r>
              <a:rPr lang="cs-CZ" altLang="cs-CZ" sz="2600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Praha</a:t>
            </a:r>
            <a:r>
              <a:rPr lang="cs-CZ" altLang="cs-CZ" sz="2600"/>
              <a:t>]]]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cs-CZ" altLang="cs-CZ" sz="2600"/>
          </a:p>
          <a:p>
            <a:pPr eaLnBrk="1" hangingPunct="1"/>
            <a:r>
              <a:rPr lang="cs-CZ" altLang="cs-CZ" sz="2600"/>
              <a:t>Na rozdíl od explicitního postoje hyperintenzionálního je nyní </a:t>
            </a:r>
            <a:r>
              <a:rPr lang="cs-CZ" altLang="cs-CZ" sz="2600" i="1"/>
              <a:t>Domnívat(se)</a:t>
            </a:r>
            <a:r>
              <a:rPr lang="cs-CZ" altLang="cs-CZ" sz="2600"/>
              <a:t>/(</a:t>
            </a:r>
            <a:r>
              <a:rPr lang="cs-CZ" altLang="cs-CZ" sz="2600">
                <a:sym typeface="Symbol" panose="05050102010706020507" pitchFamily="18" charset="2"/>
              </a:rPr>
              <a:t>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)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: vztah individua k </a:t>
            </a:r>
            <a:r>
              <a:rPr lang="cs-CZ" altLang="cs-CZ" sz="2600" i="1"/>
              <a:t>propozici</a:t>
            </a:r>
            <a:r>
              <a:rPr lang="cs-CZ" altLang="cs-CZ" sz="2600"/>
              <a:t>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6F1854FD-029F-4054-8BAB-CB96C435B7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sz="3800"/>
              <a:t>Postoje k propozici (implicitní znalosti)</a:t>
            </a:r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3FE3AFE7-12B0-4D37-B92D-8CA9057F4F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507412" cy="493395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Důkaz</a:t>
            </a:r>
            <a:r>
              <a:rPr lang="cs-CZ" altLang="cs-CZ" sz="2100" dirty="0"/>
              <a:t>: Dodatečné typy: </a:t>
            </a:r>
            <a:r>
              <a:rPr lang="cs-CZ" altLang="cs-CZ" sz="2100" i="1" dirty="0"/>
              <a:t>x</a:t>
            </a:r>
            <a:r>
              <a:rPr lang="cs-CZ" altLang="cs-CZ" sz="2100" dirty="0"/>
              <a:t>, </a:t>
            </a:r>
            <a:r>
              <a:rPr lang="cs-CZ" altLang="cs-CZ" sz="2100" i="1" dirty="0"/>
              <a:t>y</a:t>
            </a:r>
            <a:r>
              <a:rPr lang="cs-CZ" altLang="cs-CZ" sz="2100" dirty="0"/>
              <a:t> </a:t>
            </a:r>
            <a:r>
              <a:rPr lang="cs-CZ" altLang="cs-CZ" sz="2100" dirty="0">
                <a:sym typeface="Symbol" panose="05050102010706020507" pitchFamily="18" charset="2"/>
              </a:rPr>
              <a:t></a:t>
            </a:r>
            <a:r>
              <a:rPr lang="cs-CZ" altLang="cs-CZ" sz="2100" i="1" baseline="-25000" dirty="0"/>
              <a:t>v</a:t>
            </a:r>
            <a:r>
              <a:rPr lang="cs-CZ" altLang="cs-CZ" sz="2100" dirty="0"/>
              <a:t> </a:t>
            </a:r>
            <a:r>
              <a:rPr lang="cs-CZ" altLang="cs-CZ" sz="2100" dirty="0">
                <a:sym typeface="Symbol" panose="05050102010706020507" pitchFamily="18" charset="2"/>
              </a:rPr>
              <a:t></a:t>
            </a:r>
            <a:r>
              <a:rPr lang="cs-CZ" altLang="cs-CZ" sz="2100" dirty="0"/>
              <a:t>; =</a:t>
            </a:r>
            <a:r>
              <a:rPr lang="cs-CZ" altLang="cs-CZ" sz="2100" baseline="-25000" dirty="0"/>
              <a:t>o</a:t>
            </a:r>
            <a:r>
              <a:rPr lang="cs-CZ" altLang="cs-CZ" sz="2100" dirty="0"/>
              <a:t>/(</a:t>
            </a:r>
            <a:r>
              <a:rPr lang="cs-CZ" altLang="cs-CZ" sz="2100" dirty="0">
                <a:sym typeface="Symbol" panose="05050102010706020507" pitchFamily="18" charset="2"/>
              </a:rPr>
              <a:t></a:t>
            </a:r>
            <a:r>
              <a:rPr lang="cs-CZ" altLang="cs-CZ" sz="2100" dirty="0"/>
              <a:t>): identita pravdivostních hodnot; =</a:t>
            </a:r>
            <a:r>
              <a:rPr lang="cs-CZ" altLang="cs-CZ" sz="2100" baseline="-25000" dirty="0"/>
              <a:t>((o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</a:t>
            </a:r>
            <a:r>
              <a:rPr lang="cs-CZ" altLang="cs-CZ" sz="2100" baseline="-25000" dirty="0"/>
              <a:t>)</a:t>
            </a:r>
            <a:r>
              <a:rPr lang="cs-CZ" altLang="cs-CZ" sz="2100" baseline="-25000" dirty="0">
                <a:sym typeface="Symbol" panose="05050102010706020507" pitchFamily="18" charset="2"/>
              </a:rPr>
              <a:t></a:t>
            </a:r>
            <a:r>
              <a:rPr lang="cs-CZ" altLang="cs-CZ" sz="2100" baseline="-25000" dirty="0"/>
              <a:t>)</a:t>
            </a:r>
            <a:r>
              <a:rPr lang="cs-CZ" altLang="cs-CZ" sz="2100" dirty="0"/>
              <a:t>/(</a:t>
            </a:r>
            <a:r>
              <a:rPr lang="cs-CZ" altLang="cs-CZ" sz="2100" dirty="0">
                <a:sym typeface="Symbol" panose="05050102010706020507" pitchFamily="18" charset="2"/>
              </a:rPr>
              <a:t>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100" dirty="0">
                <a:sym typeface="Symbol" panose="05050102010706020507" pitchFamily="18" charset="2"/>
              </a:rPr>
              <a:t>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100" dirty="0"/>
              <a:t>): identita propozic. 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/>
              <a:t>Ve všech </a:t>
            </a:r>
            <a:r>
              <a:rPr lang="cs-CZ" altLang="cs-CZ" sz="2100" dirty="0">
                <a:sym typeface="Symbol" panose="05050102010706020507" pitchFamily="18" charset="2"/>
              </a:rPr>
              <a:t></a:t>
            </a:r>
            <a:r>
              <a:rPr lang="cs-CZ" altLang="cs-CZ" sz="2100" i="1" dirty="0"/>
              <a:t>w</a:t>
            </a:r>
            <a:r>
              <a:rPr lang="cs-CZ" altLang="cs-CZ" sz="2100" dirty="0"/>
              <a:t>, </a:t>
            </a:r>
            <a:r>
              <a:rPr lang="cs-CZ" altLang="cs-CZ" sz="2100" i="1" dirty="0"/>
              <a:t>t</a:t>
            </a:r>
            <a:r>
              <a:rPr lang="cs-CZ" altLang="cs-CZ" sz="2100" dirty="0">
                <a:sym typeface="Symbol" panose="05050102010706020507" pitchFamily="18" charset="2"/>
              </a:rPr>
              <a:t></a:t>
            </a:r>
            <a:r>
              <a:rPr lang="cs-CZ" altLang="cs-CZ" sz="2100" dirty="0"/>
              <a:t> zachovávají následující kroky pravdivost: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/>
              <a:t>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Domnívat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Tom</a:t>
            </a:r>
            <a:r>
              <a:rPr lang="cs-CZ" altLang="cs-CZ" sz="2100" dirty="0"/>
              <a:t> [</a:t>
            </a:r>
            <a:r>
              <a:rPr lang="cs-CZ" altLang="cs-CZ" sz="2100" dirty="0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t</a:t>
            </a:r>
            <a:r>
              <a:rPr lang="cs-CZ" altLang="cs-CZ" sz="2100" dirty="0"/>
              <a:t>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</a:t>
            </a:r>
            <a:r>
              <a:rPr lang="cs-CZ" altLang="cs-CZ" sz="2100" dirty="0"/>
              <a:t>]]]		</a:t>
            </a:r>
            <a:r>
              <a:rPr lang="cs-CZ" altLang="cs-CZ" sz="2100" dirty="0" err="1"/>
              <a:t>předp</a:t>
            </a:r>
            <a:r>
              <a:rPr lang="cs-CZ" altLang="cs-CZ" sz="2100" dirty="0"/>
              <a:t>.</a:t>
            </a:r>
            <a:endParaRPr lang="cs-CZ" altLang="cs-CZ" sz="2100" dirty="0"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>
                <a:sym typeface="Symbol" panose="05050102010706020507" pitchFamily="18" charset="2"/>
              </a:rPr>
              <a:t>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</a:t>
            </a:r>
            <a:r>
              <a:rPr lang="cs-CZ" altLang="cs-CZ" sz="2100" i="1" dirty="0" err="1"/>
              <a:t>t</a:t>
            </a:r>
            <a:r>
              <a:rPr lang="cs-CZ" altLang="cs-CZ" sz="2100" dirty="0"/>
              <a:t> </a:t>
            </a:r>
            <a:r>
              <a:rPr lang="cs-CZ" altLang="cs-CZ" sz="2100" dirty="0">
                <a:sym typeface="Symbol" panose="05050102010706020507" pitchFamily="18" charset="2"/>
              </a:rPr>
              <a:t></a:t>
            </a:r>
            <a:r>
              <a:rPr lang="cs-CZ" altLang="cs-CZ" sz="2100" i="1" dirty="0"/>
              <a:t>x y </a:t>
            </a:r>
            <a:r>
              <a:rPr lang="cs-CZ" altLang="cs-CZ" sz="2100" dirty="0"/>
              <a:t>[[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x y</a:t>
            </a:r>
            <a:r>
              <a:rPr lang="cs-CZ" altLang="cs-CZ" sz="2100" dirty="0"/>
              <a:t>] =</a:t>
            </a:r>
            <a:r>
              <a:rPr lang="cs-CZ" altLang="cs-CZ" sz="2100" baseline="-25000" dirty="0"/>
              <a:t>o</a:t>
            </a:r>
            <a:r>
              <a:rPr lang="cs-CZ" altLang="cs-CZ" sz="2100" dirty="0"/>
              <a:t>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y x</a:t>
            </a:r>
            <a:r>
              <a:rPr lang="cs-CZ" altLang="cs-CZ" sz="2100" dirty="0"/>
              <a:t>]]			axiom	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/>
              <a:t>[[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</a:t>
            </a:r>
            <a:r>
              <a:rPr lang="cs-CZ" altLang="cs-CZ" sz="2100" dirty="0"/>
              <a:t>] =</a:t>
            </a:r>
            <a:r>
              <a:rPr lang="cs-CZ" altLang="cs-CZ" sz="2100" baseline="-25000" dirty="0"/>
              <a:t>o</a:t>
            </a:r>
            <a:r>
              <a:rPr lang="cs-CZ" altLang="cs-CZ" sz="2100" dirty="0"/>
              <a:t>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]]	E</a:t>
            </a:r>
            <a:r>
              <a:rPr lang="cs-CZ" altLang="cs-CZ" sz="2100" dirty="0">
                <a:sym typeface="Symbol" panose="05050102010706020507" pitchFamily="18" charset="2"/>
              </a:rPr>
              <a:t></a:t>
            </a:r>
            <a:r>
              <a:rPr lang="cs-CZ" altLang="cs-CZ" sz="2100" dirty="0"/>
              <a:t>, 2</a:t>
            </a:r>
            <a:endParaRPr lang="cs-CZ" altLang="cs-CZ" sz="2100" dirty="0"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>
                <a:sym typeface="Symbol" panose="05050102010706020507" pitchFamily="18" charset="2"/>
              </a:rPr>
              <a:t>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</a:t>
            </a:r>
            <a:r>
              <a:rPr lang="cs-CZ" altLang="cs-CZ" sz="2100" i="1" dirty="0" err="1"/>
              <a:t>t</a:t>
            </a:r>
            <a:r>
              <a:rPr lang="cs-CZ" altLang="cs-CZ" sz="2100" i="1" dirty="0"/>
              <a:t> </a:t>
            </a:r>
            <a:r>
              <a:rPr lang="cs-CZ" altLang="cs-CZ" sz="2100" dirty="0"/>
              <a:t>[[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</a:t>
            </a:r>
            <a:r>
              <a:rPr lang="cs-CZ" altLang="cs-CZ" sz="2100" dirty="0"/>
              <a:t>] =</a:t>
            </a:r>
            <a:r>
              <a:rPr lang="cs-CZ" altLang="cs-CZ" sz="2100" baseline="-25000" dirty="0"/>
              <a:t>o</a:t>
            </a:r>
            <a:r>
              <a:rPr lang="cs-CZ" altLang="cs-CZ" sz="2100" dirty="0"/>
              <a:t>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]]   Z</a:t>
            </a:r>
            <a:r>
              <a:rPr lang="cs-CZ" altLang="cs-CZ" sz="2100" dirty="0">
                <a:sym typeface="Symbol" panose="05050102010706020507" pitchFamily="18" charset="2"/>
              </a:rPr>
              <a:t></a:t>
            </a:r>
            <a:r>
              <a:rPr lang="cs-CZ" altLang="cs-CZ" sz="2100" dirty="0"/>
              <a:t>, 3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/>
              <a:t>[</a:t>
            </a:r>
            <a:r>
              <a:rPr lang="cs-CZ" altLang="cs-CZ" sz="2100" dirty="0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t</a:t>
            </a:r>
            <a:r>
              <a:rPr lang="cs-CZ" altLang="cs-CZ" sz="2100" i="1" dirty="0"/>
              <a:t> </a:t>
            </a:r>
            <a:r>
              <a:rPr lang="cs-CZ" altLang="cs-CZ" sz="2100" dirty="0"/>
              <a:t>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</a:t>
            </a:r>
            <a:r>
              <a:rPr lang="cs-CZ" altLang="cs-CZ" sz="2100" dirty="0"/>
              <a:t>] =</a:t>
            </a:r>
            <a:r>
              <a:rPr lang="cs-CZ" altLang="cs-CZ" sz="2100" baseline="-25000" dirty="0"/>
              <a:t>((o</a:t>
            </a:r>
            <a:r>
              <a:rPr lang="cs-CZ" altLang="cs-CZ" sz="2100" baseline="-25000" dirty="0">
                <a:sym typeface="Symbol" panose="05050102010706020507" pitchFamily="18" charset="2"/>
              </a:rPr>
              <a:t></a:t>
            </a:r>
            <a:r>
              <a:rPr lang="cs-CZ" altLang="cs-CZ" sz="2100" baseline="-25000" dirty="0"/>
              <a:t>)</a:t>
            </a:r>
            <a:r>
              <a:rPr lang="cs-CZ" altLang="cs-CZ" sz="2100" baseline="-25000" dirty="0">
                <a:sym typeface="Symbol" panose="05050102010706020507" pitchFamily="18" charset="2"/>
              </a:rPr>
              <a:t></a:t>
            </a:r>
            <a:r>
              <a:rPr lang="cs-CZ" altLang="cs-CZ" sz="2100" baseline="-25000" dirty="0"/>
              <a:t>)</a:t>
            </a:r>
            <a:r>
              <a:rPr lang="cs-CZ" altLang="cs-CZ" sz="2100" dirty="0"/>
              <a:t> </a:t>
            </a:r>
            <a:r>
              <a:rPr lang="cs-CZ" altLang="cs-CZ" sz="2100" dirty="0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t</a:t>
            </a:r>
            <a:r>
              <a:rPr lang="cs-CZ" altLang="cs-CZ" sz="2100" i="1" dirty="0"/>
              <a:t> </a:t>
            </a:r>
            <a:r>
              <a:rPr lang="cs-CZ" altLang="cs-CZ" sz="2100" dirty="0"/>
              <a:t>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]]    								Z</a:t>
            </a:r>
            <a:r>
              <a:rPr lang="cs-CZ" altLang="cs-CZ" sz="2100" dirty="0">
                <a:sym typeface="Symbol" panose="05050102010706020507" pitchFamily="18" charset="2"/>
              </a:rPr>
              <a:t></a:t>
            </a:r>
            <a:r>
              <a:rPr lang="cs-CZ" altLang="cs-CZ" sz="2100" dirty="0"/>
              <a:t>, 4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cs-CZ" altLang="cs-CZ" sz="2100" dirty="0"/>
              <a:t>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Domnívat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Tom</a:t>
            </a:r>
            <a:r>
              <a:rPr lang="cs-CZ" altLang="cs-CZ" sz="2100" dirty="0"/>
              <a:t> [</a:t>
            </a:r>
            <a:r>
              <a:rPr lang="cs-CZ" altLang="cs-CZ" sz="2100" dirty="0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w</a:t>
            </a:r>
            <a:r>
              <a:rPr lang="cs-CZ" altLang="cs-CZ" sz="2100" dirty="0" err="1">
                <a:sym typeface="Symbol" panose="05050102010706020507" pitchFamily="18" charset="2"/>
              </a:rPr>
              <a:t></a:t>
            </a:r>
            <a:r>
              <a:rPr lang="cs-CZ" altLang="cs-CZ" sz="2100" i="1" dirty="0" err="1"/>
              <a:t>t</a:t>
            </a:r>
            <a:r>
              <a:rPr lang="cs-CZ" altLang="cs-CZ" sz="2100" i="1" dirty="0"/>
              <a:t> </a:t>
            </a:r>
            <a:r>
              <a:rPr lang="cs-CZ" altLang="cs-CZ" sz="2100" dirty="0"/>
              <a:t>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]]]  </a:t>
            </a:r>
            <a:r>
              <a:rPr lang="cs-CZ" altLang="cs-CZ" sz="2100" dirty="0" err="1"/>
              <a:t>subst</a:t>
            </a:r>
            <a:r>
              <a:rPr lang="cs-CZ" altLang="cs-CZ" sz="2100" dirty="0"/>
              <a:t>. id., 1, 5	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/>
              <a:t>Krok 5) si možná vyžaduje vysvětlení. Platí-li nutně, ve všech </a:t>
            </a:r>
            <a:r>
              <a:rPr lang="cs-CZ" altLang="cs-CZ" sz="2100" dirty="0">
                <a:sym typeface="Symbol" panose="05050102010706020507" pitchFamily="18" charset="2"/>
              </a:rPr>
              <a:t></a:t>
            </a:r>
            <a:r>
              <a:rPr lang="cs-CZ" altLang="cs-CZ" sz="2100" i="1" dirty="0"/>
              <a:t>w</a:t>
            </a:r>
            <a:r>
              <a:rPr lang="cs-CZ" altLang="cs-CZ" sz="2100" dirty="0"/>
              <a:t>, </a:t>
            </a:r>
            <a:r>
              <a:rPr lang="cs-CZ" altLang="cs-CZ" sz="2100" i="1" dirty="0"/>
              <a:t>t</a:t>
            </a:r>
            <a:r>
              <a:rPr lang="cs-CZ" altLang="cs-CZ" sz="2100" dirty="0">
                <a:sym typeface="Symbol" panose="05050102010706020507" pitchFamily="18" charset="2"/>
              </a:rPr>
              <a:t></a:t>
            </a:r>
            <a:r>
              <a:rPr lang="cs-CZ" altLang="cs-CZ" sz="2100" dirty="0"/>
              <a:t>, rovnost pravdivostních hodnot konstruovaných Kompozicemi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Větší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</a:t>
            </a:r>
            <a:r>
              <a:rPr lang="cs-CZ" altLang="cs-CZ" sz="2100" dirty="0"/>
              <a:t>] a [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Menší</a:t>
            </a:r>
            <a:r>
              <a:rPr lang="cs-CZ" altLang="cs-CZ" sz="2100" i="1" baseline="-25000" dirty="0"/>
              <a:t>wt</a:t>
            </a:r>
            <a:r>
              <a:rPr lang="cs-CZ" altLang="cs-CZ" sz="2100" i="1" dirty="0"/>
              <a:t>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Brno </a:t>
            </a:r>
            <a:r>
              <a:rPr lang="cs-CZ" altLang="cs-CZ" sz="2100" baseline="30000" dirty="0"/>
              <a:t>0</a:t>
            </a:r>
            <a:r>
              <a:rPr lang="cs-CZ" altLang="cs-CZ" sz="2100" i="1" dirty="0"/>
              <a:t>Praha</a:t>
            </a:r>
            <a:r>
              <a:rPr lang="cs-CZ" altLang="cs-CZ" sz="2100" dirty="0"/>
              <a:t>], musí být také identické propozice konstruované Uzávěrem v kroku 5).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3A182B5A-287B-4238-A1ED-9F3EF936A4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Propoziční postoje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5A7552CF-53DB-4E4D-9AA3-F10879326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640763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Dva extrémy: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Hyperintensionální postoj (</a:t>
            </a:r>
            <a:r>
              <a:rPr lang="cs-CZ" altLang="cs-CZ" sz="2100" i="1">
                <a:solidFill>
                  <a:srgbClr val="990000"/>
                </a:solidFill>
              </a:rPr>
              <a:t>explicitní znalost</a:t>
            </a:r>
            <a:r>
              <a:rPr lang="cs-CZ" altLang="cs-CZ" sz="2100"/>
              <a:t>): agent je „logický idiot“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Intensionální postoj (</a:t>
            </a:r>
            <a:r>
              <a:rPr lang="cs-CZ" altLang="cs-CZ" sz="2100" i="1">
                <a:solidFill>
                  <a:srgbClr val="990000"/>
                </a:solidFill>
              </a:rPr>
              <a:t>implicitní znalost</a:t>
            </a:r>
            <a:r>
              <a:rPr lang="cs-CZ" altLang="cs-CZ" sz="2100"/>
              <a:t>): </a:t>
            </a:r>
            <a:br>
              <a:rPr lang="cs-CZ" altLang="cs-CZ" sz="2100"/>
            </a:br>
            <a:r>
              <a:rPr lang="cs-CZ" altLang="cs-CZ" sz="2100"/>
              <a:t>agent je logicky vševědoucí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Možné řešení: 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komputační znalost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/>
              <a:t>Vezmeme v úvahu, jaká pravidla odvozování daný agent ovládá a budeme počítat, co si může odvodit, pokud daná pravidla bude správně aplikovat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F</a:t>
            </a:r>
            <a:r>
              <a:rPr lang="en-GB" altLang="cs-CZ" sz="2100"/>
              <a:t>un</a:t>
            </a:r>
            <a:r>
              <a:rPr lang="cs-CZ" altLang="cs-CZ" sz="2100"/>
              <a:t>kce</a:t>
            </a:r>
            <a:r>
              <a:rPr lang="en-GB" altLang="cs-CZ" sz="2100"/>
              <a:t> </a:t>
            </a:r>
            <a:r>
              <a:rPr lang="en-GB" altLang="cs-CZ" sz="2100" i="1">
                <a:solidFill>
                  <a:schemeClr val="tx2"/>
                </a:solidFill>
              </a:rPr>
              <a:t>Inf</a:t>
            </a:r>
            <a:r>
              <a:rPr lang="en-GB" altLang="cs-CZ" sz="2100">
                <a:solidFill>
                  <a:schemeClr val="tx2"/>
                </a:solidFill>
              </a:rPr>
              <a:t>(</a:t>
            </a:r>
            <a:r>
              <a:rPr lang="en-GB" altLang="cs-CZ" sz="2100" i="1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)/((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</a:t>
            </a:r>
            <a:r>
              <a:rPr lang="en-GB" altLang="cs-CZ" sz="2100" i="1" baseline="-25000">
                <a:solidFill>
                  <a:schemeClr val="tx2"/>
                </a:solidFill>
              </a:rPr>
              <a:t>n</a:t>
            </a:r>
            <a:r>
              <a:rPr lang="en-GB" altLang="cs-CZ" sz="2100">
                <a:solidFill>
                  <a:schemeClr val="tx2"/>
                </a:solidFill>
              </a:rPr>
              <a:t>)(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</a:t>
            </a:r>
            <a:r>
              <a:rPr lang="en-GB" altLang="cs-CZ" sz="2100" i="1" baseline="-25000">
                <a:solidFill>
                  <a:schemeClr val="tx2"/>
                </a:solidFill>
              </a:rPr>
              <a:t>n</a:t>
            </a:r>
            <a:r>
              <a:rPr lang="en-GB" altLang="cs-CZ" sz="2100">
                <a:solidFill>
                  <a:schemeClr val="tx2"/>
                </a:solidFill>
              </a:rPr>
              <a:t>))</a:t>
            </a:r>
            <a:r>
              <a:rPr lang="cs-CZ" altLang="cs-CZ" sz="2100"/>
              <a:t>:</a:t>
            </a:r>
            <a:r>
              <a:rPr lang="en-GB" altLang="cs-CZ" sz="2100"/>
              <a:t> </a:t>
            </a:r>
            <a:r>
              <a:rPr lang="cs-CZ" altLang="cs-CZ" sz="2100"/>
              <a:t>přiřadí vstupní množině</a:t>
            </a:r>
            <a:r>
              <a:rPr lang="en-GB" altLang="cs-CZ" sz="2100"/>
              <a:t> </a:t>
            </a:r>
            <a:r>
              <a:rPr lang="cs-CZ" altLang="cs-CZ" sz="2100"/>
              <a:t>konstrukcí </a:t>
            </a:r>
            <a:r>
              <a:rPr lang="en-GB" altLang="cs-CZ" sz="2100">
                <a:sym typeface="Symbol" panose="05050102010706020507" pitchFamily="18" charset="2"/>
              </a:rPr>
              <a:t></a:t>
            </a:r>
            <a:r>
              <a:rPr lang="en-GB" altLang="cs-CZ" sz="2100"/>
              <a:t> </a:t>
            </a:r>
            <a:r>
              <a:rPr lang="cs-CZ" altLang="cs-CZ" sz="2100"/>
              <a:t>množinu těch konstrukcí, které jsou odvoditelné z</a:t>
            </a:r>
            <a:r>
              <a:rPr lang="en-GB" altLang="cs-CZ" sz="2100"/>
              <a:t> </a:t>
            </a:r>
            <a:r>
              <a:rPr lang="en-GB" altLang="cs-CZ" sz="2100">
                <a:sym typeface="Symbol" panose="05050102010706020507" pitchFamily="18" charset="2"/>
              </a:rPr>
              <a:t></a:t>
            </a:r>
            <a:r>
              <a:rPr lang="en-GB" altLang="cs-CZ" sz="2100"/>
              <a:t> </a:t>
            </a:r>
            <a:r>
              <a:rPr lang="cs-CZ" altLang="cs-CZ" sz="2100"/>
              <a:t>pomocí množiny pravidel</a:t>
            </a:r>
            <a:r>
              <a:rPr lang="en-GB" altLang="cs-CZ" sz="2100"/>
              <a:t> </a:t>
            </a:r>
            <a:r>
              <a:rPr lang="en-GB" altLang="cs-CZ" sz="2100" i="1"/>
              <a:t>R.</a:t>
            </a:r>
            <a:r>
              <a:rPr lang="cs-CZ" altLang="cs-CZ" sz="210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cs-CZ" sz="2100" i="1">
                <a:solidFill>
                  <a:schemeClr val="tx2"/>
                </a:solidFill>
              </a:rPr>
              <a:t>Inf</a:t>
            </a:r>
            <a:r>
              <a:rPr lang="en-GB" altLang="cs-CZ" sz="2100">
                <a:solidFill>
                  <a:schemeClr val="tx2"/>
                </a:solidFill>
              </a:rPr>
              <a:t>(</a:t>
            </a:r>
            <a:r>
              <a:rPr lang="en-GB" altLang="cs-CZ" sz="2100" i="1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):</a:t>
            </a:r>
            <a:r>
              <a:rPr lang="cs-CZ" altLang="cs-CZ" sz="2100">
                <a:solidFill>
                  <a:schemeClr val="tx2"/>
                </a:solidFill>
              </a:rPr>
              <a:t> 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GB" altLang="cs-CZ" sz="2100" i="1">
                <a:solidFill>
                  <a:schemeClr val="tx2"/>
                </a:solidFill>
              </a:rPr>
              <a:t>d</a:t>
            </a:r>
            <a:r>
              <a:rPr lang="en-GB" altLang="cs-CZ" sz="2100">
                <a:solidFill>
                  <a:schemeClr val="tx2"/>
                </a:solidFill>
              </a:rPr>
              <a:t> 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GB" altLang="cs-CZ" sz="2100" i="1">
                <a:solidFill>
                  <a:schemeClr val="tx2"/>
                </a:solidFill>
              </a:rPr>
              <a:t>c</a:t>
            </a:r>
            <a:r>
              <a:rPr lang="en-GB" altLang="cs-CZ" sz="2100">
                <a:solidFill>
                  <a:schemeClr val="tx2"/>
                </a:solidFill>
              </a:rPr>
              <a:t> [[</a:t>
            </a:r>
            <a:r>
              <a:rPr lang="en-GB" altLang="cs-CZ" sz="2100" i="1">
                <a:solidFill>
                  <a:schemeClr val="tx2"/>
                </a:solidFill>
              </a:rPr>
              <a:t>d c</a:t>
            </a:r>
            <a:r>
              <a:rPr lang="en-GB" altLang="cs-CZ" sz="2100">
                <a:solidFill>
                  <a:schemeClr val="tx2"/>
                </a:solidFill>
              </a:rPr>
              <a:t>] 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</a:t>
            </a:r>
            <a:r>
              <a:rPr lang="en-GB" altLang="cs-CZ" sz="2100">
                <a:solidFill>
                  <a:schemeClr val="tx2"/>
                </a:solidFill>
              </a:rPr>
              <a:t> 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</a:t>
            </a:r>
            <a:r>
              <a:rPr lang="en-GB" altLang="cs-CZ" sz="2100" i="1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 [[</a:t>
            </a:r>
            <a:r>
              <a:rPr lang="en-GB" altLang="cs-CZ" sz="2100" baseline="30000">
                <a:solidFill>
                  <a:schemeClr val="tx2"/>
                </a:solidFill>
              </a:rPr>
              <a:t>0</a:t>
            </a:r>
            <a:r>
              <a:rPr lang="en-GB" altLang="cs-CZ" sz="2100" i="1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 </a:t>
            </a:r>
            <a:r>
              <a:rPr lang="en-GB" altLang="cs-CZ" sz="2100" i="1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] </a:t>
            </a:r>
            <a:r>
              <a:rPr lang="en-GB" altLang="cs-CZ" sz="2100">
                <a:solidFill>
                  <a:schemeClr val="tx2"/>
                </a:solidFill>
                <a:sym typeface="Symbol" panose="05050102010706020507" pitchFamily="18" charset="2"/>
              </a:rPr>
              <a:t></a:t>
            </a:r>
            <a:r>
              <a:rPr lang="en-GB" altLang="cs-CZ" sz="2100">
                <a:solidFill>
                  <a:schemeClr val="tx2"/>
                </a:solidFill>
              </a:rPr>
              <a:t> (</a:t>
            </a:r>
            <a:r>
              <a:rPr lang="en-GB" altLang="cs-CZ" sz="2100" i="1">
                <a:solidFill>
                  <a:schemeClr val="tx2"/>
                </a:solidFill>
              </a:rPr>
              <a:t>d </a:t>
            </a:r>
            <a:r>
              <a:rPr lang="en-GB" altLang="cs-CZ" sz="2100">
                <a:solidFill>
                  <a:schemeClr val="tx2"/>
                </a:solidFill>
              </a:rPr>
              <a:t>|—</a:t>
            </a:r>
            <a:r>
              <a:rPr lang="en-GB" altLang="cs-CZ" sz="2100" i="1" baseline="-25000">
                <a:solidFill>
                  <a:schemeClr val="tx2"/>
                </a:solidFill>
              </a:rPr>
              <a:t>r</a:t>
            </a:r>
            <a:r>
              <a:rPr lang="en-GB" altLang="cs-CZ" sz="2100">
                <a:solidFill>
                  <a:schemeClr val="tx2"/>
                </a:solidFill>
              </a:rPr>
              <a:t> </a:t>
            </a:r>
            <a:r>
              <a:rPr lang="en-GB" altLang="cs-CZ" sz="2100" i="1">
                <a:solidFill>
                  <a:schemeClr val="tx2"/>
                </a:solidFill>
              </a:rPr>
              <a:t>c</a:t>
            </a:r>
            <a:r>
              <a:rPr lang="en-GB" altLang="cs-CZ" sz="2100">
                <a:solidFill>
                  <a:schemeClr val="tx2"/>
                </a:solidFill>
              </a:rPr>
              <a:t>)]]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cs-CZ" sz="2100"/>
              <a:t>‘(</a:t>
            </a:r>
            <a:r>
              <a:rPr lang="en-GB" altLang="cs-CZ" sz="2100" i="1"/>
              <a:t>d </a:t>
            </a:r>
            <a:r>
              <a:rPr lang="en-GB" altLang="cs-CZ" sz="2100"/>
              <a:t>|—</a:t>
            </a:r>
            <a:r>
              <a:rPr lang="en-GB" altLang="cs-CZ" sz="2100" i="1" baseline="-25000"/>
              <a:t>r</a:t>
            </a:r>
            <a:r>
              <a:rPr lang="en-GB" altLang="cs-CZ" sz="2100"/>
              <a:t> </a:t>
            </a:r>
            <a:r>
              <a:rPr lang="en-GB" altLang="cs-CZ" sz="2100" i="1"/>
              <a:t>c</a:t>
            </a:r>
            <a:r>
              <a:rPr lang="en-GB" altLang="cs-CZ" sz="2100"/>
              <a:t>)’</a:t>
            </a:r>
            <a:r>
              <a:rPr lang="en-GB" altLang="cs-CZ" sz="2100" i="1"/>
              <a:t> </a:t>
            </a:r>
            <a:r>
              <a:rPr lang="cs-CZ" altLang="cs-CZ" sz="2100"/>
              <a:t>je notace pro</a:t>
            </a:r>
            <a:r>
              <a:rPr lang="en-GB" altLang="cs-CZ" sz="2100"/>
              <a:t> [[</a:t>
            </a:r>
            <a:r>
              <a:rPr lang="en-GB" altLang="cs-CZ" sz="2100" i="1"/>
              <a:t>r d</a:t>
            </a:r>
            <a:r>
              <a:rPr lang="en-GB" altLang="cs-CZ" sz="2100"/>
              <a:t>]</a:t>
            </a:r>
            <a:r>
              <a:rPr lang="en-GB" altLang="cs-CZ" sz="2100" i="1"/>
              <a:t> </a:t>
            </a:r>
            <a:r>
              <a:rPr lang="en-GB" altLang="cs-CZ" sz="2100"/>
              <a:t>= </a:t>
            </a:r>
            <a:r>
              <a:rPr lang="en-GB" altLang="cs-CZ" sz="2100" i="1"/>
              <a:t>c</a:t>
            </a:r>
            <a:r>
              <a:rPr lang="en-GB" altLang="cs-CZ" sz="2100"/>
              <a:t>]</a:t>
            </a:r>
            <a:r>
              <a:rPr lang="en-GB" altLang="cs-CZ" sz="2100" i="1"/>
              <a:t>. </a:t>
            </a:r>
            <a:endParaRPr lang="cs-CZ" altLang="cs-CZ" sz="2100" i="1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i="1"/>
              <a:t>c</a:t>
            </a:r>
            <a:r>
              <a:rPr lang="cs-CZ" altLang="cs-CZ" sz="2100"/>
              <a:t> </a:t>
            </a:r>
            <a:r>
              <a:rPr lang="cs-CZ" altLang="cs-CZ" sz="2100">
                <a:sym typeface="Symbol" panose="05050102010706020507" pitchFamily="18" charset="2"/>
              </a:rPr>
              <a:t></a:t>
            </a:r>
            <a:r>
              <a:rPr lang="cs-CZ" altLang="cs-CZ" sz="2100" i="1" baseline="-25000">
                <a:sym typeface="Symbol" panose="05050102010706020507" pitchFamily="18" charset="2"/>
              </a:rPr>
              <a:t>v</a:t>
            </a:r>
            <a:r>
              <a:rPr lang="cs-CZ" altLang="cs-CZ" sz="2100">
                <a:sym typeface="Symbol" panose="05050102010706020507" pitchFamily="18" charset="2"/>
              </a:rPr>
              <a:t> </a:t>
            </a:r>
            <a:r>
              <a:rPr lang="cs-CZ" altLang="cs-CZ" sz="2100" i="1" baseline="-25000">
                <a:sym typeface="Symbol" panose="05050102010706020507" pitchFamily="18" charset="2"/>
              </a:rPr>
              <a:t>n</a:t>
            </a:r>
            <a:r>
              <a:rPr lang="cs-CZ" altLang="cs-CZ" sz="2100" i="1">
                <a:sym typeface="Symbol" panose="05050102010706020507" pitchFamily="18" charset="2"/>
              </a:rPr>
              <a:t>,</a:t>
            </a:r>
            <a:r>
              <a:rPr lang="cs-CZ" altLang="cs-CZ" sz="2100"/>
              <a:t> </a:t>
            </a:r>
            <a:r>
              <a:rPr lang="cs-CZ" altLang="cs-CZ" sz="2100" i="1"/>
              <a:t>d </a:t>
            </a:r>
            <a:r>
              <a:rPr lang="cs-CZ" altLang="cs-CZ" sz="2100">
                <a:sym typeface="Symbol" panose="05050102010706020507" pitchFamily="18" charset="2"/>
              </a:rPr>
              <a:t></a:t>
            </a:r>
            <a:r>
              <a:rPr lang="cs-CZ" altLang="cs-CZ" sz="2100" i="1" baseline="-25000">
                <a:sym typeface="Symbol" panose="05050102010706020507" pitchFamily="18" charset="2"/>
              </a:rPr>
              <a:t>v</a:t>
            </a:r>
            <a:r>
              <a:rPr lang="cs-CZ" altLang="cs-CZ" sz="2100">
                <a:sym typeface="Symbol" panose="05050102010706020507" pitchFamily="18" charset="2"/>
              </a:rPr>
              <a:t> (</a:t>
            </a:r>
            <a:r>
              <a:rPr lang="cs-CZ" altLang="cs-CZ" sz="2100" i="1" baseline="-25000">
                <a:sym typeface="Symbol" panose="05050102010706020507" pitchFamily="18" charset="2"/>
              </a:rPr>
              <a:t>n</a:t>
            </a:r>
            <a:r>
              <a:rPr lang="cs-CZ" altLang="cs-CZ" sz="2100">
                <a:sym typeface="Symbol" panose="05050102010706020507" pitchFamily="18" charset="2"/>
              </a:rPr>
              <a:t>), </a:t>
            </a:r>
            <a:r>
              <a:rPr lang="en-GB" altLang="cs-CZ" sz="2100" i="1">
                <a:sym typeface="Symbol" panose="05050102010706020507" pitchFamily="18" charset="2"/>
              </a:rPr>
              <a:t>R</a:t>
            </a:r>
            <a:r>
              <a:rPr lang="en-GB" altLang="cs-CZ" sz="2100">
                <a:sym typeface="Symbol" panose="05050102010706020507" pitchFamily="18" charset="2"/>
              </a:rPr>
              <a:t>/((</a:t>
            </a:r>
            <a:r>
              <a:rPr lang="en-GB" altLang="cs-CZ" sz="2100" i="1" baseline="-25000">
                <a:sym typeface="Symbol" panose="05050102010706020507" pitchFamily="18" charset="2"/>
              </a:rPr>
              <a:t>n</a:t>
            </a:r>
            <a:r>
              <a:rPr lang="en-GB" altLang="cs-CZ" sz="2100">
                <a:sym typeface="Symbol" panose="05050102010706020507" pitchFamily="18" charset="2"/>
              </a:rPr>
              <a:t>(</a:t>
            </a:r>
            <a:r>
              <a:rPr lang="en-GB" altLang="cs-CZ" sz="2100" i="1" baseline="-25000">
                <a:sym typeface="Symbol" panose="05050102010706020507" pitchFamily="18" charset="2"/>
              </a:rPr>
              <a:t>n</a:t>
            </a:r>
            <a:r>
              <a:rPr lang="en-GB" altLang="cs-CZ" sz="2100">
                <a:sym typeface="Symbol" panose="05050102010706020507" pitchFamily="18" charset="2"/>
              </a:rPr>
              <a:t>))) </a:t>
            </a:r>
            <a:r>
              <a:rPr lang="cs-CZ" altLang="cs-CZ" sz="2100">
                <a:sym typeface="Symbol" panose="05050102010706020507" pitchFamily="18" charset="2"/>
              </a:rPr>
              <a:t>množina pravidel</a:t>
            </a:r>
            <a:r>
              <a:rPr lang="en-GB" altLang="cs-CZ" sz="2100">
                <a:sym typeface="Symbol" panose="05050102010706020507" pitchFamily="18" charset="2"/>
              </a:rPr>
              <a:t>, </a:t>
            </a:r>
            <a:r>
              <a:rPr lang="en-GB" altLang="cs-CZ" sz="2100" i="1">
                <a:sym typeface="Symbol" panose="05050102010706020507" pitchFamily="18" charset="2"/>
              </a:rPr>
              <a:t>r </a:t>
            </a:r>
            <a:r>
              <a:rPr lang="en-GB" altLang="cs-CZ" sz="2100">
                <a:sym typeface="Symbol" panose="05050102010706020507" pitchFamily="18" charset="2"/>
              </a:rPr>
              <a:t></a:t>
            </a:r>
            <a:r>
              <a:rPr lang="cs-CZ" altLang="cs-CZ" sz="2100" i="1" baseline="-25000">
                <a:sym typeface="Symbol" panose="05050102010706020507" pitchFamily="18" charset="2"/>
              </a:rPr>
              <a:t>v</a:t>
            </a:r>
            <a:r>
              <a:rPr lang="en-GB" altLang="cs-CZ" sz="2100">
                <a:sym typeface="Symbol" panose="05050102010706020507" pitchFamily="18" charset="2"/>
              </a:rPr>
              <a:t> (</a:t>
            </a:r>
            <a:r>
              <a:rPr lang="en-GB" altLang="cs-CZ" sz="2100" i="1" baseline="-25000">
                <a:sym typeface="Symbol" panose="05050102010706020507" pitchFamily="18" charset="2"/>
              </a:rPr>
              <a:t>n</a:t>
            </a:r>
            <a:r>
              <a:rPr lang="en-GB" altLang="cs-CZ" sz="2100">
                <a:sym typeface="Symbol" panose="05050102010706020507" pitchFamily="18" charset="2"/>
              </a:rPr>
              <a:t>(</a:t>
            </a:r>
            <a:r>
              <a:rPr lang="en-GB" altLang="cs-CZ" sz="2100" i="1" baseline="-25000">
                <a:sym typeface="Symbol" panose="05050102010706020507" pitchFamily="18" charset="2"/>
              </a:rPr>
              <a:t>n</a:t>
            </a:r>
            <a:r>
              <a:rPr lang="en-GB" altLang="cs-CZ" sz="2100">
                <a:sym typeface="Symbol" panose="05050102010706020507" pitchFamily="18" charset="2"/>
              </a:rPr>
              <a:t>)) </a:t>
            </a:r>
            <a:r>
              <a:rPr lang="en-GB" altLang="cs-CZ" sz="2100" i="1">
                <a:sym typeface="Symbol" panose="05050102010706020507" pitchFamily="18" charset="2"/>
              </a:rPr>
              <a:t>v-</a:t>
            </a:r>
            <a:r>
              <a:rPr lang="cs-CZ" altLang="cs-CZ" sz="2100">
                <a:sym typeface="Symbol" panose="05050102010706020507" pitchFamily="18" charset="2"/>
              </a:rPr>
              <a:t>konstruuje prvek</a:t>
            </a:r>
            <a:r>
              <a:rPr lang="en-GB" altLang="cs-CZ" sz="2100">
                <a:sym typeface="Symbol" panose="05050102010706020507" pitchFamily="18" charset="2"/>
              </a:rPr>
              <a:t> </a:t>
            </a:r>
            <a:r>
              <a:rPr lang="en-GB" altLang="cs-CZ" sz="2100" i="1">
                <a:sym typeface="Symbol" panose="05050102010706020507" pitchFamily="18" charset="2"/>
              </a:rPr>
              <a:t>R</a:t>
            </a:r>
            <a:r>
              <a:rPr lang="cs-CZ" altLang="cs-CZ" sz="2100">
                <a:sym typeface="Symbol" panose="05050102010706020507" pitchFamily="18" charset="2"/>
              </a:rPr>
              <a:t>, tj. určité pravidlo</a:t>
            </a:r>
            <a:r>
              <a:rPr lang="en-GB" altLang="cs-CZ" sz="2100">
                <a:sym typeface="Symbol" panose="05050102010706020507" pitchFamily="18" charset="2"/>
              </a:rPr>
              <a:t>.</a:t>
            </a:r>
            <a:r>
              <a:rPr lang="cs-CZ" altLang="cs-CZ" sz="2100"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7538ED3A-66F7-4597-AC40-E973E9AF31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pPr eaLnBrk="1" hangingPunct="1"/>
            <a:r>
              <a:rPr lang="cs-CZ" altLang="cs-CZ" sz="3800" i="1"/>
              <a:t>Propoziční postoje – komputační znalost</a:t>
            </a:r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505FBB2B-E8A6-4F41-86CD-592F064411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351838" cy="4465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altLang="cs-CZ" sz="2800" i="1"/>
              <a:t>Inf</a:t>
            </a:r>
            <a:r>
              <a:rPr lang="en-GB" altLang="cs-CZ" sz="2800"/>
              <a:t>(</a:t>
            </a:r>
            <a:r>
              <a:rPr lang="en-GB" altLang="cs-CZ" sz="2800" i="1"/>
              <a:t>R</a:t>
            </a:r>
            <a:r>
              <a:rPr lang="en-GB" altLang="cs-CZ" sz="2800"/>
              <a:t>) </a:t>
            </a:r>
            <a:r>
              <a:rPr lang="cs-CZ" altLang="cs-CZ" sz="2800"/>
              <a:t>je</a:t>
            </a:r>
            <a:r>
              <a:rPr lang="en-GB" altLang="cs-CZ" sz="2800"/>
              <a:t> </a:t>
            </a:r>
            <a:r>
              <a:rPr lang="en-GB" altLang="cs-CZ" sz="2800" i="1"/>
              <a:t>sub-</a:t>
            </a:r>
            <a:r>
              <a:rPr lang="cs-CZ" altLang="cs-CZ" sz="2800" i="1"/>
              <a:t>klasická</a:t>
            </a:r>
            <a:r>
              <a:rPr lang="en-GB" altLang="cs-CZ" sz="2800"/>
              <a:t>: </a:t>
            </a:r>
            <a:r>
              <a:rPr lang="cs-CZ" altLang="cs-CZ" sz="2800"/>
              <a:t>je-li</a:t>
            </a:r>
            <a:r>
              <a:rPr lang="en-GB" altLang="cs-CZ" sz="2800"/>
              <a:t> </a:t>
            </a:r>
            <a:r>
              <a:rPr lang="en-GB" altLang="cs-CZ" sz="2800" i="1">
                <a:sym typeface="Symbol" panose="05050102010706020507" pitchFamily="18" charset="2"/>
              </a:rPr>
              <a:t></a:t>
            </a:r>
            <a:r>
              <a:rPr lang="en-GB" altLang="cs-CZ" sz="2800"/>
              <a:t> </a:t>
            </a:r>
            <a:r>
              <a:rPr lang="cs-CZ" altLang="cs-CZ" sz="2800"/>
              <a:t>odvozeno z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, </a:t>
            </a:r>
            <a:r>
              <a:rPr lang="cs-CZ" altLang="cs-CZ" sz="2800"/>
              <a:t>pak</a:t>
            </a:r>
            <a:r>
              <a:rPr lang="en-GB" altLang="cs-CZ" sz="2800"/>
              <a:t> </a:t>
            </a:r>
            <a:r>
              <a:rPr lang="en-GB" altLang="cs-CZ" sz="2800" i="1">
                <a:sym typeface="Symbol" panose="05050102010706020507" pitchFamily="18" charset="2"/>
              </a:rPr>
              <a:t></a:t>
            </a:r>
            <a:r>
              <a:rPr lang="en-GB" altLang="cs-CZ" sz="2800" i="1"/>
              <a:t> </a:t>
            </a:r>
            <a:r>
              <a:rPr lang="en-GB" altLang="cs-CZ" sz="2800"/>
              <a:t> </a:t>
            </a:r>
            <a:r>
              <a:rPr lang="cs-CZ" altLang="cs-CZ" sz="2800"/>
              <a:t>z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cs-CZ" altLang="cs-CZ" sz="2800">
                <a:sym typeface="Symbol" panose="05050102010706020507" pitchFamily="18" charset="2"/>
              </a:rPr>
              <a:t> vyplývá</a:t>
            </a:r>
            <a:r>
              <a:rPr lang="en-GB" altLang="cs-CZ" sz="2800"/>
              <a:t>, </a:t>
            </a:r>
            <a:r>
              <a:rPr lang="cs-CZ" altLang="cs-CZ" sz="2800"/>
              <a:t>tj.</a:t>
            </a:r>
            <a:r>
              <a:rPr lang="en-GB" altLang="cs-CZ" sz="2800"/>
              <a:t>, </a:t>
            </a:r>
            <a:br>
              <a:rPr lang="cs-CZ" altLang="cs-CZ" sz="2800"/>
            </a:b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n-GB" altLang="cs-CZ" sz="28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altLang="cs-CZ" sz="28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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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n-GB" altLang="cs-CZ" sz="28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Cn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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r>
              <a:rPr lang="cs-CZ" altLang="cs-CZ" sz="2800" i="1"/>
              <a:t>, kde </a:t>
            </a:r>
            <a:r>
              <a:rPr lang="en-GB" altLang="cs-CZ" sz="2800"/>
              <a:t>[</a:t>
            </a:r>
            <a:r>
              <a:rPr lang="en-GB" altLang="cs-CZ" sz="2800" i="1"/>
              <a:t>Cn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]</a:t>
            </a:r>
            <a:r>
              <a:rPr lang="en-GB" altLang="cs-CZ" sz="2800" i="1"/>
              <a:t> </a:t>
            </a:r>
            <a:r>
              <a:rPr lang="cs-CZ" altLang="cs-CZ" sz="2800"/>
              <a:t>je množina všech logických důsledků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endParaRPr lang="en-GB" altLang="cs-CZ" sz="2800" i="1"/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cs-CZ" sz="2800" i="1"/>
              <a:t>Inf</a:t>
            </a:r>
            <a:r>
              <a:rPr lang="en-GB" altLang="cs-CZ" sz="2800"/>
              <a:t>(</a:t>
            </a:r>
            <a:r>
              <a:rPr lang="en-GB" altLang="cs-CZ" sz="2800" i="1"/>
              <a:t>R</a:t>
            </a:r>
            <a:r>
              <a:rPr lang="en-GB" altLang="cs-CZ" sz="2800"/>
              <a:t>) </a:t>
            </a:r>
            <a:r>
              <a:rPr lang="cs-CZ" altLang="cs-CZ" sz="2800"/>
              <a:t>je</a:t>
            </a:r>
            <a:r>
              <a:rPr lang="en-GB" altLang="cs-CZ" sz="2800"/>
              <a:t> </a:t>
            </a:r>
            <a:r>
              <a:rPr lang="en-GB" altLang="cs-CZ" sz="2800" i="1"/>
              <a:t>reflexiv</a:t>
            </a:r>
            <a:r>
              <a:rPr lang="cs-CZ" altLang="cs-CZ" sz="2800" i="1"/>
              <a:t>ní</a:t>
            </a:r>
            <a:r>
              <a:rPr lang="en-GB" altLang="cs-CZ" sz="2800"/>
              <a:t>: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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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en-GB" altLang="cs-CZ" sz="28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altLang="cs-CZ" sz="28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</a:t>
            </a:r>
            <a:r>
              <a:rPr lang="en-GB" altLang="cs-CZ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r>
              <a:rPr lang="en-GB" altLang="cs-CZ" sz="280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altLang="cs-CZ" sz="2800"/>
              <a:t>(“</a:t>
            </a:r>
            <a:r>
              <a:rPr lang="en-GB" altLang="cs-CZ" sz="2800" i="1"/>
              <a:t>a</a:t>
            </a:r>
            <a:r>
              <a:rPr lang="cs-CZ" altLang="cs-CZ" sz="2800" i="1"/>
              <a:t>gent</a:t>
            </a:r>
            <a:r>
              <a:rPr lang="en-GB" altLang="cs-CZ" sz="2800"/>
              <a:t> </a:t>
            </a:r>
            <a:r>
              <a:rPr lang="cs-CZ" altLang="cs-CZ" sz="2800"/>
              <a:t>nezapomíná, co už ví</a:t>
            </a:r>
            <a:r>
              <a:rPr lang="en-GB" altLang="cs-CZ" sz="2800"/>
              <a:t>”).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800"/>
              <a:t>Důsledek:</a:t>
            </a:r>
            <a:endParaRPr lang="en-GB" altLang="cs-CZ" sz="2800"/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cs-CZ" sz="2800" i="1">
                <a:solidFill>
                  <a:schemeClr val="tx2"/>
                </a:solidFill>
              </a:rPr>
              <a:t>Inf</a:t>
            </a:r>
            <a:r>
              <a:rPr lang="en-GB" altLang="cs-CZ" sz="2800">
                <a:solidFill>
                  <a:schemeClr val="tx2"/>
                </a:solidFill>
              </a:rPr>
              <a:t>(</a:t>
            </a:r>
            <a:r>
              <a:rPr lang="en-GB" altLang="cs-CZ" sz="2800" i="1">
                <a:solidFill>
                  <a:schemeClr val="tx2"/>
                </a:solidFill>
              </a:rPr>
              <a:t>R</a:t>
            </a:r>
            <a:r>
              <a:rPr lang="en-GB" altLang="cs-CZ" sz="2800">
                <a:solidFill>
                  <a:schemeClr val="tx2"/>
                </a:solidFill>
              </a:rPr>
              <a:t>) </a:t>
            </a:r>
            <a:r>
              <a:rPr lang="cs-CZ" altLang="cs-CZ" sz="2800">
                <a:solidFill>
                  <a:schemeClr val="tx2"/>
                </a:solidFill>
              </a:rPr>
              <a:t>je </a:t>
            </a:r>
            <a:r>
              <a:rPr lang="en-GB" altLang="cs-CZ" sz="2800" i="1">
                <a:solidFill>
                  <a:schemeClr val="tx2"/>
                </a:solidFill>
              </a:rPr>
              <a:t>monoton</a:t>
            </a:r>
            <a:r>
              <a:rPr lang="cs-CZ" altLang="cs-CZ" sz="2800" i="1">
                <a:solidFill>
                  <a:schemeClr val="tx2"/>
                </a:solidFill>
              </a:rPr>
              <a:t>í</a:t>
            </a:r>
            <a:r>
              <a:rPr lang="en-GB" altLang="cs-CZ" sz="2800"/>
              <a:t>: </a:t>
            </a:r>
            <a:br>
              <a:rPr lang="en-GB" altLang="cs-CZ" sz="2800"/>
            </a:br>
            <a:r>
              <a:rPr lang="cs-CZ" altLang="cs-CZ" sz="2800"/>
              <a:t>je-li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</a:t>
            </a:r>
            <a:r>
              <a:rPr lang="en-GB" altLang="cs-CZ" sz="2800"/>
              <a:t>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’ </a:t>
            </a:r>
            <a:r>
              <a:rPr lang="cs-CZ" altLang="cs-CZ" sz="2800"/>
              <a:t>pak</a:t>
            </a:r>
            <a:r>
              <a:rPr lang="en-GB" altLang="cs-CZ" sz="2800"/>
              <a:t> [</a:t>
            </a:r>
            <a:r>
              <a:rPr lang="en-GB" altLang="cs-CZ" sz="2800" i="1"/>
              <a:t>Inf</a:t>
            </a:r>
            <a:r>
              <a:rPr lang="en-GB" altLang="cs-CZ" sz="2800"/>
              <a:t>(</a:t>
            </a:r>
            <a:r>
              <a:rPr lang="en-GB" altLang="cs-CZ" sz="2800" i="1"/>
              <a:t>R</a:t>
            </a:r>
            <a:r>
              <a:rPr lang="en-GB" altLang="cs-CZ" sz="2800"/>
              <a:t>)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] </a:t>
            </a:r>
            <a:r>
              <a:rPr lang="en-GB" altLang="cs-CZ" sz="2800">
                <a:sym typeface="Symbol" panose="05050102010706020507" pitchFamily="18" charset="2"/>
              </a:rPr>
              <a:t></a:t>
            </a:r>
            <a:r>
              <a:rPr lang="en-GB" altLang="cs-CZ" sz="2800"/>
              <a:t> [</a:t>
            </a:r>
            <a:r>
              <a:rPr lang="en-GB" altLang="cs-CZ" sz="2800" i="1"/>
              <a:t>Inf</a:t>
            </a:r>
            <a:r>
              <a:rPr lang="en-GB" altLang="cs-CZ" sz="2800"/>
              <a:t>(</a:t>
            </a:r>
            <a:r>
              <a:rPr lang="en-GB" altLang="cs-CZ" sz="2800" i="1"/>
              <a:t>R</a:t>
            </a:r>
            <a:r>
              <a:rPr lang="en-GB" altLang="cs-CZ" sz="2800"/>
              <a:t>) </a:t>
            </a:r>
            <a:r>
              <a:rPr lang="en-GB" altLang="cs-CZ" sz="2800">
                <a:sym typeface="Symbol" panose="05050102010706020507" pitchFamily="18" charset="2"/>
              </a:rPr>
              <a:t></a:t>
            </a:r>
            <a:r>
              <a:rPr lang="en-GB" altLang="cs-CZ" sz="2800"/>
              <a:t>’].</a:t>
            </a:r>
            <a:endParaRPr lang="cs-CZ" altLang="cs-CZ" sz="2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1049242E-2F7D-43F0-99A1-A06ECF5066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Propoziční postoje – komputační znalost</a:t>
            </a: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8E36EDE6-87F2-4702-A86A-19BFA9D5FA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351838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GB" altLang="cs-CZ" sz="2700" i="1">
                <a:solidFill>
                  <a:schemeClr val="tx2"/>
                </a:solidFill>
              </a:rPr>
              <a:t>Inf</a:t>
            </a:r>
            <a:r>
              <a:rPr lang="en-GB" altLang="cs-CZ" sz="2700">
                <a:solidFill>
                  <a:schemeClr val="tx2"/>
                </a:solidFill>
              </a:rPr>
              <a:t>(</a:t>
            </a:r>
            <a:r>
              <a:rPr lang="en-GB" altLang="cs-CZ" sz="2700" i="1">
                <a:solidFill>
                  <a:schemeClr val="tx2"/>
                </a:solidFill>
              </a:rPr>
              <a:t>R</a:t>
            </a:r>
            <a:r>
              <a:rPr lang="en-GB" altLang="cs-CZ" sz="2700">
                <a:solidFill>
                  <a:schemeClr val="tx2"/>
                </a:solidFill>
              </a:rPr>
              <a:t>) </a:t>
            </a:r>
            <a:r>
              <a:rPr lang="cs-CZ" altLang="cs-CZ" sz="2700">
                <a:solidFill>
                  <a:schemeClr val="tx2"/>
                </a:solidFill>
              </a:rPr>
              <a:t>je </a:t>
            </a:r>
            <a:r>
              <a:rPr lang="cs-CZ" altLang="cs-CZ" sz="2700" i="1">
                <a:solidFill>
                  <a:schemeClr val="tx2"/>
                </a:solidFill>
              </a:rPr>
              <a:t>shora omezená</a:t>
            </a:r>
            <a:r>
              <a:rPr lang="en-GB" altLang="cs-CZ" sz="2700"/>
              <a:t>:</a:t>
            </a:r>
            <a:endParaRPr lang="cs-CZ" altLang="cs-CZ" sz="2700"/>
          </a:p>
          <a:p>
            <a:pPr eaLnBrk="1" hangingPunct="1">
              <a:defRPr/>
            </a:pPr>
            <a:r>
              <a:rPr lang="en-GB" altLang="cs-CZ" sz="2400" i="1"/>
              <a:t>K</a:t>
            </a:r>
            <a:r>
              <a:rPr lang="en-GB" altLang="cs-CZ" sz="2400" i="1" baseline="-25000"/>
              <a:t>0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 i="1"/>
              <a:t> </a:t>
            </a:r>
            <a:r>
              <a:rPr lang="en-GB" altLang="cs-CZ" sz="2400"/>
              <a:t>= </a:t>
            </a:r>
            <a:r>
              <a:rPr lang="en-GB" altLang="cs-CZ" sz="2400" i="1"/>
              <a:t>K</a:t>
            </a:r>
            <a:r>
              <a:rPr lang="en-GB" altLang="cs-CZ" sz="2400" i="1" baseline="30000"/>
              <a:t>exp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cs-CZ" altLang="cs-CZ" sz="2400" i="1"/>
              <a:t>, </a:t>
            </a:r>
          </a:p>
          <a:p>
            <a:pPr eaLnBrk="1" hangingPunct="1">
              <a:defRPr/>
            </a:pPr>
            <a:r>
              <a:rPr lang="en-GB" altLang="cs-CZ" sz="2400" i="1"/>
              <a:t>K</a:t>
            </a:r>
            <a:r>
              <a:rPr lang="en-GB" altLang="cs-CZ" sz="2400" i="1" baseline="-25000"/>
              <a:t>1</a:t>
            </a:r>
            <a:r>
              <a:rPr lang="en-GB" altLang="cs-CZ" sz="2400" i="1"/>
              <a:t>(a)</a:t>
            </a:r>
            <a:r>
              <a:rPr lang="en-GB" altLang="cs-CZ" sz="2400" i="1" baseline="-25000"/>
              <a:t>wt</a:t>
            </a:r>
            <a:r>
              <a:rPr lang="en-GB" altLang="cs-CZ" sz="2400" i="1"/>
              <a:t> = </a:t>
            </a:r>
            <a:r>
              <a:rPr lang="en-GB" altLang="cs-CZ" sz="2400"/>
              <a:t>[</a:t>
            </a:r>
            <a:r>
              <a:rPr lang="en-GB" altLang="cs-CZ" sz="2400" i="1"/>
              <a:t>Inf(R) K</a:t>
            </a:r>
            <a:r>
              <a:rPr lang="en-GB" altLang="cs-CZ" sz="2400" i="1" baseline="30000"/>
              <a:t>exp</a:t>
            </a:r>
            <a:r>
              <a:rPr lang="en-GB" altLang="cs-CZ" sz="2400" i="1"/>
              <a:t>(a)</a:t>
            </a:r>
            <a:r>
              <a:rPr lang="en-GB" altLang="cs-CZ" sz="2400" i="1" baseline="-25000"/>
              <a:t>wt</a:t>
            </a:r>
            <a:r>
              <a:rPr lang="en-GB" altLang="cs-CZ" sz="2400"/>
              <a:t>]</a:t>
            </a:r>
            <a:r>
              <a:rPr lang="cs-CZ" altLang="cs-CZ" sz="2400"/>
              <a:t>,</a:t>
            </a:r>
          </a:p>
          <a:p>
            <a:pPr eaLnBrk="1" hangingPunct="1">
              <a:defRPr/>
            </a:pPr>
            <a:r>
              <a:rPr lang="en-GB" altLang="cs-CZ" sz="2400" i="1"/>
              <a:t>K</a:t>
            </a:r>
            <a:r>
              <a:rPr lang="en-GB" altLang="cs-CZ" sz="2400" i="1" baseline="-25000"/>
              <a:t>2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/>
              <a:t> = [</a:t>
            </a:r>
            <a:r>
              <a:rPr lang="en-GB" altLang="cs-CZ" sz="2400" i="1"/>
              <a:t>Inf</a:t>
            </a:r>
            <a:r>
              <a:rPr lang="en-GB" altLang="cs-CZ" sz="2400"/>
              <a:t>(</a:t>
            </a:r>
            <a:r>
              <a:rPr lang="en-GB" altLang="cs-CZ" sz="2400" i="1"/>
              <a:t>R</a:t>
            </a:r>
            <a:r>
              <a:rPr lang="en-GB" altLang="cs-CZ" sz="2400"/>
              <a:t>) </a:t>
            </a:r>
            <a:r>
              <a:rPr lang="en-GB" altLang="cs-CZ" sz="2400" i="1"/>
              <a:t>K</a:t>
            </a:r>
            <a:r>
              <a:rPr lang="en-GB" altLang="cs-CZ" sz="2400" i="1" baseline="-25000"/>
              <a:t>1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/>
              <a:t>]</a:t>
            </a:r>
            <a:r>
              <a:rPr lang="cs-CZ" altLang="cs-CZ" sz="2400"/>
              <a:t>, …,    </a:t>
            </a:r>
          </a:p>
          <a:p>
            <a:pPr lvl="1" eaLnBrk="1" hangingPunct="1">
              <a:lnSpc>
                <a:spcPct val="80000"/>
              </a:lnSpc>
              <a:spcBef>
                <a:spcPct val="70000"/>
              </a:spcBef>
              <a:defRPr/>
            </a:pPr>
            <a:r>
              <a:rPr lang="en-GB" altLang="cs-CZ" sz="2400" i="1"/>
              <a:t>K</a:t>
            </a:r>
            <a:r>
              <a:rPr lang="en-GB" altLang="cs-CZ" sz="2400" i="1" baseline="-25000"/>
              <a:t>1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/>
              <a:t> </a:t>
            </a:r>
            <a:r>
              <a:rPr lang="en-GB" altLang="cs-CZ" sz="2400">
                <a:sym typeface="Symbol" panose="05050102010706020507" pitchFamily="18" charset="2"/>
              </a:rPr>
              <a:t></a:t>
            </a:r>
            <a:r>
              <a:rPr lang="en-GB" altLang="cs-CZ" sz="2400"/>
              <a:t> </a:t>
            </a:r>
            <a:r>
              <a:rPr lang="en-GB" altLang="cs-CZ" sz="2400" i="1"/>
              <a:t>K</a:t>
            </a:r>
            <a:r>
              <a:rPr lang="en-GB" altLang="cs-CZ" sz="2400" i="1" baseline="-25000"/>
              <a:t>2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/>
              <a:t> </a:t>
            </a:r>
            <a:r>
              <a:rPr lang="en-GB" altLang="cs-CZ" sz="2400">
                <a:sym typeface="Symbol" panose="05050102010706020507" pitchFamily="18" charset="2"/>
              </a:rPr>
              <a:t></a:t>
            </a:r>
            <a:r>
              <a:rPr lang="en-GB" altLang="cs-CZ" sz="2400"/>
              <a:t> </a:t>
            </a:r>
            <a:r>
              <a:rPr lang="en-GB" altLang="cs-CZ" sz="2400" i="1"/>
              <a:t>K</a:t>
            </a:r>
            <a:r>
              <a:rPr lang="en-GB" altLang="cs-CZ" sz="2400" i="1" baseline="-25000"/>
              <a:t>3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/>
              <a:t> … </a:t>
            </a:r>
            <a:endParaRPr lang="cs-CZ" altLang="cs-CZ" sz="2400"/>
          </a:p>
          <a:p>
            <a:pPr eaLnBrk="1" hangingPunct="1"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400"/>
              <a:t>Existuje nejmenší fixed point – komputační (inferovatelná) znalost: 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GB" altLang="cs-CZ" sz="2400" i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GB" altLang="cs-CZ" sz="24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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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GB" altLang="cs-CZ" sz="2400" i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altLang="cs-CZ" sz="24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GB" altLang="cs-CZ" sz="2400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en-GB" altLang="cs-CZ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</a:p>
          <a:p>
            <a:pPr eaLnBrk="1" hangingPunct="1">
              <a:spcBef>
                <a:spcPct val="70000"/>
              </a:spcBef>
              <a:defRPr/>
            </a:pPr>
            <a:r>
              <a:rPr lang="en-GB" altLang="cs-CZ" sz="2400" i="1"/>
              <a:t>K</a:t>
            </a:r>
            <a:r>
              <a:rPr lang="en-GB" altLang="cs-CZ" sz="2400" i="1" baseline="30000"/>
              <a:t>exp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 i="1"/>
              <a:t> </a:t>
            </a:r>
            <a:r>
              <a:rPr lang="en-GB" altLang="cs-CZ" sz="2400"/>
              <a:t> </a:t>
            </a:r>
            <a:r>
              <a:rPr lang="en-GB" altLang="cs-CZ" sz="2400">
                <a:sym typeface="Symbol" panose="05050102010706020507" pitchFamily="18" charset="2"/>
              </a:rPr>
              <a:t></a:t>
            </a:r>
            <a:r>
              <a:rPr lang="en-GB" altLang="cs-CZ" sz="2400"/>
              <a:t>  </a:t>
            </a:r>
            <a:r>
              <a:rPr lang="cs-CZ" altLang="cs-CZ" sz="2400"/>
              <a:t>	</a:t>
            </a:r>
            <a:r>
              <a:rPr lang="en-GB" altLang="cs-CZ" sz="2400" i="1"/>
              <a:t>K</a:t>
            </a:r>
            <a:r>
              <a:rPr lang="en-GB" altLang="cs-CZ" sz="2400" i="1" baseline="30000"/>
              <a:t>inf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r>
              <a:rPr lang="en-GB" altLang="cs-CZ" sz="2400" i="1"/>
              <a:t> </a:t>
            </a:r>
            <a:r>
              <a:rPr lang="en-GB" altLang="cs-CZ" sz="2400"/>
              <a:t> </a:t>
            </a:r>
            <a:r>
              <a:rPr lang="cs-CZ" altLang="cs-CZ" sz="2400"/>
              <a:t>     </a:t>
            </a:r>
            <a:r>
              <a:rPr lang="en-GB" altLang="cs-CZ" sz="2400">
                <a:sym typeface="Symbol" panose="05050102010706020507" pitchFamily="18" charset="2"/>
              </a:rPr>
              <a:t></a:t>
            </a:r>
            <a:r>
              <a:rPr lang="en-GB" altLang="cs-CZ" sz="2400"/>
              <a:t> </a:t>
            </a:r>
            <a:r>
              <a:rPr lang="cs-CZ" altLang="cs-CZ" sz="2400"/>
              <a:t>	</a:t>
            </a:r>
            <a:r>
              <a:rPr lang="en-GB" altLang="cs-CZ" sz="2400" i="1"/>
              <a:t>K</a:t>
            </a:r>
            <a:r>
              <a:rPr lang="en-GB" altLang="cs-CZ" sz="2400" i="1" baseline="30000"/>
              <a:t>imp</a:t>
            </a:r>
            <a:r>
              <a:rPr lang="en-GB" altLang="cs-CZ" sz="2400"/>
              <a:t>(</a:t>
            </a:r>
            <a:r>
              <a:rPr lang="en-GB" altLang="cs-CZ" sz="2400" i="1"/>
              <a:t>a</a:t>
            </a:r>
            <a:r>
              <a:rPr lang="en-GB" altLang="cs-CZ" sz="2400"/>
              <a:t>)</a:t>
            </a:r>
            <a:r>
              <a:rPr lang="en-GB" altLang="cs-CZ" sz="2400" i="1" baseline="-25000"/>
              <a:t>wt</a:t>
            </a:r>
            <a:endParaRPr lang="cs-CZ" altLang="cs-CZ" sz="2400" i="1" baseline="-250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400"/>
              <a:t>	idiot			racionální		vševědoucí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C508D319-9A4E-486F-AD9E-FF9972734E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 i="1"/>
              <a:t>Epistémické postoje (faktiva)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4DF06CD2-67B8-4D15-BB59-7F7ACA73AF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91512" cy="4933950"/>
          </a:xfrm>
        </p:spPr>
        <p:txBody>
          <a:bodyPr/>
          <a:lstStyle/>
          <a:p>
            <a:pPr eaLnBrk="1" hangingPunct="1">
              <a:defRPr/>
            </a:pPr>
            <a:r>
              <a:rPr lang="cs-CZ" altLang="cs-CZ"/>
              <a:t> </a:t>
            </a:r>
            <a:r>
              <a:rPr lang="cs-CZ" altLang="cs-CZ" i="1"/>
              <a:t>vědět, že, pochopit, že </a:t>
            </a:r>
            <a:r>
              <a:rPr lang="cs-CZ" altLang="cs-CZ"/>
              <a:t>apod. </a:t>
            </a:r>
          </a:p>
          <a:p>
            <a:pPr eaLnBrk="1" hangingPunct="1">
              <a:defRPr/>
            </a:pPr>
            <a:r>
              <a:rPr lang="cs-CZ" altLang="cs-CZ"/>
              <a:t>Tom ví, že Měsíc je větší než Země.</a:t>
            </a:r>
          </a:p>
          <a:p>
            <a:pPr lvl="1" eaLnBrk="1" hangingPunct="1">
              <a:defRPr/>
            </a:pPr>
            <a:r>
              <a:rPr lang="cs-CZ" altLang="cs-CZ"/>
              <a:t>Tedy, Měsíc je větší než Země. Ale to není pravda, proto</a:t>
            </a:r>
          </a:p>
          <a:p>
            <a:pPr eaLnBrk="1" hangingPunct="1">
              <a:defRPr/>
            </a:pPr>
            <a:r>
              <a:rPr lang="cs-CZ" altLang="cs-CZ"/>
              <a:t>Tom neví, že Měsíc je větší než Země.</a:t>
            </a:r>
          </a:p>
          <a:p>
            <a:pPr lvl="1" eaLnBrk="1" hangingPunct="1">
              <a:defRPr/>
            </a:pPr>
            <a:r>
              <a:rPr lang="cs-CZ" altLang="cs-CZ"/>
              <a:t>Ale z toho také plyne, že Měsíc je větší než Země. Proto, </a:t>
            </a:r>
          </a:p>
          <a:p>
            <a:pPr eaLnBrk="1" hangingPunct="1">
              <a:defRPr/>
            </a:pPr>
            <a:r>
              <a:rPr lang="cs-CZ" altLang="cs-CZ"/>
              <a:t>Ani jedna z obou vět nemůže být pravdivá.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Presupozice </a:t>
            </a:r>
            <a:endParaRPr lang="cs-CZ" altLang="cs-CZ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9BD6CBAD-0E35-49D8-B3EA-1C12E01CC1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 i="1"/>
              <a:t>Epistémické postoje (faktiva)</a:t>
            </a:r>
          </a:p>
        </p:txBody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A33B90D0-E336-4A2B-834B-F21FD8EBB9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91512" cy="4933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2100"/>
              <a:t>Nechť </a:t>
            </a:r>
            <a:r>
              <a:rPr lang="cs-CZ" altLang="cs-CZ" sz="2100" i="1"/>
              <a:t>K </a:t>
            </a:r>
            <a:r>
              <a:rPr lang="cs-CZ" altLang="cs-CZ" sz="2100"/>
              <a:t>je takový vztah označený faktivem. Pak v jednotlivých případech platí tato pravidla: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</a:rPr>
              <a:t>a)	</a:t>
            </a:r>
            <a:r>
              <a:rPr lang="cs-CZ" altLang="cs-CZ" sz="2100" i="1">
                <a:solidFill>
                  <a:schemeClr val="tx2"/>
                </a:solidFill>
              </a:rPr>
              <a:t>intenzionální případ</a:t>
            </a:r>
            <a:r>
              <a:rPr lang="cs-CZ" altLang="cs-CZ" sz="2100"/>
              <a:t>, tj. </a:t>
            </a:r>
            <a:r>
              <a:rPr lang="cs-CZ" altLang="cs-CZ" sz="2100" i="1"/>
              <a:t>K</a:t>
            </a:r>
            <a:r>
              <a:rPr lang="cs-CZ" altLang="cs-CZ" sz="2100"/>
              <a:t>/(</a:t>
            </a:r>
            <a:r>
              <a:rPr lang="cs-CZ" altLang="cs-CZ" sz="2100">
                <a:sym typeface="Symbol" panose="05050102010706020507" pitchFamily="18" charset="2"/>
              </a:rPr>
              <a:t>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)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 i="1"/>
              <a:t> </a:t>
            </a:r>
            <a:r>
              <a:rPr lang="cs-CZ" altLang="cs-CZ" sz="2100"/>
              <a:t>epistémický vztah k </a:t>
            </a:r>
            <a:r>
              <a:rPr lang="cs-CZ" altLang="cs-CZ" sz="2100" i="1"/>
              <a:t>propozici.</a:t>
            </a:r>
            <a:r>
              <a:rPr lang="cs-CZ" altLang="cs-CZ" sz="2100"/>
              <a:t>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 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1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cs-CZ" altLang="cs-CZ" sz="21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p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		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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1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cs-CZ" altLang="cs-CZ" sz="21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p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1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anose="05050102010706020507" pitchFamily="18" charset="2"/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endParaRPr lang="cs-CZ" altLang="cs-CZ" sz="21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1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True</a:t>
            </a:r>
            <a:r>
              <a:rPr lang="cs-CZ" altLang="cs-CZ" sz="21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		[</a:t>
            </a:r>
            <a:r>
              <a:rPr lang="cs-CZ" altLang="cs-CZ" sz="21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True</a:t>
            </a:r>
            <a:r>
              <a:rPr lang="cs-CZ" altLang="cs-CZ" sz="21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1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cs-CZ" altLang="cs-CZ" sz="21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altLang="cs-CZ" sz="2100"/>
              <a:t>Typy: </a:t>
            </a:r>
            <a:r>
              <a:rPr lang="cs-CZ" altLang="cs-CZ" sz="2100" i="1"/>
              <a:t>K</a:t>
            </a:r>
            <a:r>
              <a:rPr lang="cs-CZ" altLang="cs-CZ" sz="2100"/>
              <a:t>/(</a:t>
            </a:r>
            <a:r>
              <a:rPr lang="cs-CZ" altLang="cs-CZ" sz="2100">
                <a:sym typeface="Symbol" panose="05050102010706020507" pitchFamily="18" charset="2"/>
              </a:rPr>
              <a:t>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)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;  </a:t>
            </a:r>
            <a:r>
              <a:rPr lang="cs-CZ" altLang="cs-CZ" sz="2100" i="1"/>
              <a:t>x </a:t>
            </a:r>
            <a:r>
              <a:rPr lang="cs-CZ" altLang="cs-CZ" sz="2100">
                <a:sym typeface="Symbol" panose="05050102010706020507" pitchFamily="18" charset="2"/>
              </a:rPr>
              <a:t></a:t>
            </a:r>
            <a:r>
              <a:rPr lang="cs-CZ" altLang="cs-CZ" sz="2100"/>
              <a:t> </a:t>
            </a:r>
            <a:r>
              <a:rPr lang="cs-CZ" altLang="cs-CZ" sz="2100">
                <a:sym typeface="Symbol" panose="05050102010706020507" pitchFamily="18" charset="2"/>
              </a:rPr>
              <a:t></a:t>
            </a:r>
            <a:r>
              <a:rPr lang="cs-CZ" altLang="cs-CZ" sz="2100"/>
              <a:t>;  </a:t>
            </a:r>
            <a:r>
              <a:rPr lang="cs-CZ" altLang="cs-CZ" sz="2100" i="1"/>
              <a:t>p </a:t>
            </a:r>
            <a:r>
              <a:rPr lang="cs-CZ" altLang="cs-CZ" sz="2100">
                <a:sym typeface="Symbol" panose="05050102010706020507" pitchFamily="18" charset="2"/>
              </a:rPr>
              <a:t></a:t>
            </a:r>
            <a:r>
              <a:rPr lang="cs-CZ" altLang="cs-CZ" sz="2100"/>
              <a:t> </a:t>
            </a:r>
            <a:r>
              <a:rPr lang="cs-CZ" altLang="cs-CZ" sz="2100">
                <a:sym typeface="Symbol" panose="05050102010706020507" pitchFamily="18" charset="2"/>
              </a:rPr>
              <a:t>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; </a:t>
            </a:r>
            <a:r>
              <a:rPr lang="cs-CZ" altLang="cs-CZ" sz="2100" i="1"/>
              <a:t>True</a:t>
            </a:r>
            <a:r>
              <a:rPr lang="cs-CZ" altLang="cs-CZ" sz="2100"/>
              <a:t>/(</a:t>
            </a:r>
            <a:r>
              <a:rPr lang="cs-CZ" altLang="cs-CZ" sz="2100">
                <a:sym typeface="Symbol" panose="05050102010706020507" pitchFamily="18" charset="2"/>
              </a:rPr>
              <a:t>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)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  <a:r>
              <a:rPr lang="cs-CZ" altLang="cs-CZ" sz="2100"/>
              <a:t>.</a:t>
            </a:r>
            <a:endParaRPr lang="cs-CZ" altLang="cs-CZ" sz="2100" i="1"/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100" i="1"/>
              <a:t>Příklad</a:t>
            </a:r>
            <a:r>
              <a:rPr lang="cs-CZ" altLang="cs-CZ" sz="2100"/>
              <a:t>:</a:t>
            </a:r>
            <a:r>
              <a:rPr lang="cs-CZ" altLang="cs-CZ" sz="2100" i="1"/>
              <a:t> </a:t>
            </a:r>
            <a:r>
              <a:rPr lang="cs-CZ" altLang="cs-CZ" sz="2100"/>
              <a:t>„Karel ví, že Tallin je město“ </a:t>
            </a:r>
            <a:r>
              <a:rPr lang="nl-NL" altLang="cs-CZ" sz="2100"/>
              <a:t>|= “Tallin je město”</a:t>
            </a:r>
            <a:endParaRPr lang="cs-CZ" altLang="cs-CZ" sz="2100">
              <a:sym typeface="Symbol" panose="05050102010706020507" pitchFamily="18" charset="2"/>
            </a:endParaRPr>
          </a:p>
          <a:p>
            <a:pPr algn="ctr" eaLnBrk="1" hangingPunct="1">
              <a:lnSpc>
                <a:spcPct val="80000"/>
              </a:lnSpc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w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t</a:t>
            </a:r>
            <a:r>
              <a:rPr lang="cs-CZ" altLang="cs-CZ" sz="2100">
                <a:solidFill>
                  <a:schemeClr val="tx2"/>
                </a:solidFill>
              </a:rPr>
              <a:t> [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Vědět</a:t>
            </a:r>
            <a:r>
              <a:rPr lang="cs-CZ" altLang="cs-CZ" sz="2100" i="1" baseline="-25000">
                <a:solidFill>
                  <a:schemeClr val="tx2"/>
                </a:solidFill>
              </a:rPr>
              <a:t>wt</a:t>
            </a:r>
            <a:r>
              <a:rPr lang="cs-CZ" altLang="cs-CZ" sz="2100" i="1">
                <a:solidFill>
                  <a:schemeClr val="tx2"/>
                </a:solidFill>
              </a:rPr>
              <a:t> 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Karel 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w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t</a:t>
            </a:r>
            <a:r>
              <a:rPr lang="cs-CZ" altLang="cs-CZ" sz="2100">
                <a:solidFill>
                  <a:schemeClr val="tx2"/>
                </a:solidFill>
              </a:rPr>
              <a:t> [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Město</a:t>
            </a:r>
            <a:r>
              <a:rPr lang="cs-CZ" altLang="cs-CZ" sz="2100" i="1" baseline="-25000">
                <a:solidFill>
                  <a:schemeClr val="tx2"/>
                </a:solidFill>
              </a:rPr>
              <a:t>wt</a:t>
            </a:r>
            <a:r>
              <a:rPr lang="cs-CZ" altLang="cs-CZ" sz="2100" i="1">
                <a:solidFill>
                  <a:schemeClr val="tx2"/>
                </a:solidFill>
              </a:rPr>
              <a:t> 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Tallin</a:t>
            </a:r>
            <a:r>
              <a:rPr lang="cs-CZ" altLang="cs-CZ" sz="2100">
                <a:solidFill>
                  <a:schemeClr val="tx2"/>
                </a:solidFill>
              </a:rPr>
              <a:t>]]</a:t>
            </a:r>
            <a:endParaRPr lang="cs-CZ" altLang="cs-CZ" sz="21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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w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</a:rPr>
              <a:t>t</a:t>
            </a:r>
            <a:r>
              <a:rPr lang="cs-CZ" altLang="cs-CZ" sz="2100">
                <a:solidFill>
                  <a:schemeClr val="tx2"/>
                </a:solidFill>
              </a:rPr>
              <a:t> [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Město</a:t>
            </a:r>
            <a:r>
              <a:rPr lang="cs-CZ" altLang="cs-CZ" sz="2100" i="1" baseline="-25000">
                <a:solidFill>
                  <a:schemeClr val="tx2"/>
                </a:solidFill>
              </a:rPr>
              <a:t>wt</a:t>
            </a:r>
            <a:r>
              <a:rPr lang="cs-CZ" altLang="cs-CZ" sz="2100" i="1">
                <a:solidFill>
                  <a:schemeClr val="tx2"/>
                </a:solidFill>
              </a:rPr>
              <a:t> </a:t>
            </a:r>
            <a:r>
              <a:rPr lang="cs-CZ" altLang="cs-CZ" sz="2100" baseline="30000">
                <a:solidFill>
                  <a:schemeClr val="tx2"/>
                </a:solidFill>
              </a:rPr>
              <a:t>0</a:t>
            </a:r>
            <a:r>
              <a:rPr lang="cs-CZ" altLang="cs-CZ" sz="2100" i="1">
                <a:solidFill>
                  <a:schemeClr val="tx2"/>
                </a:solidFill>
              </a:rPr>
              <a:t>Tallin</a:t>
            </a:r>
            <a:r>
              <a:rPr lang="cs-CZ" altLang="cs-CZ" sz="2100">
                <a:solidFill>
                  <a:schemeClr val="tx2"/>
                </a:solidFill>
              </a:rPr>
              <a:t>]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cs-CZ" altLang="cs-CZ" sz="2100"/>
              <a:t>Kdyby Tallin nebyl město, nebyla by tato věta ani pravdivá ani nepravdivá. Z</a:t>
            </a:r>
            <a:r>
              <a:rPr lang="cs-CZ" altLang="cs-CZ" sz="2100" i="1"/>
              <a:t> </a:t>
            </a:r>
            <a:r>
              <a:rPr lang="cs-CZ" altLang="cs-CZ" sz="2100"/>
              <a:t>analýzy samotné však presupozice dokazatelná není. Musíme to formulovat jako pravidlo.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0A1C0C6F-3D64-4FAF-BAF4-D819966E8C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 i="1"/>
              <a:t>Epistémické postoje (faktiva)</a:t>
            </a:r>
          </a:p>
        </p:txBody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B3D343C0-6587-48E6-A5B9-3F394CB104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91512" cy="4933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i="1" dirty="0"/>
              <a:t>b) </a:t>
            </a:r>
            <a:r>
              <a:rPr lang="cs-CZ" altLang="cs-CZ" sz="2000" i="1" dirty="0" err="1">
                <a:solidFill>
                  <a:schemeClr val="tx2"/>
                </a:solidFill>
              </a:rPr>
              <a:t>hyperintenzionální</a:t>
            </a:r>
            <a:r>
              <a:rPr lang="cs-CZ" altLang="cs-CZ" sz="2000" i="1" dirty="0">
                <a:solidFill>
                  <a:schemeClr val="tx2"/>
                </a:solidFill>
              </a:rPr>
              <a:t> případ</a:t>
            </a:r>
            <a:r>
              <a:rPr lang="cs-CZ" altLang="cs-CZ" sz="2000" i="1" dirty="0"/>
              <a:t>.</a:t>
            </a:r>
            <a:endParaRPr lang="cs-CZ" altLang="cs-CZ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/>
              <a:t>b1)	</a:t>
            </a:r>
            <a:r>
              <a:rPr lang="cs-CZ" altLang="cs-CZ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vztah ke konstrukci propozice</a:t>
            </a:r>
          </a:p>
          <a:p>
            <a:pPr algn="ctr"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K*</a:t>
            </a:r>
            <a:r>
              <a:rPr lang="cs-CZ" altLang="cs-CZ" sz="2000" i="1" baseline="-25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c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		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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K*</a:t>
            </a:r>
            <a:r>
              <a:rPr lang="cs-CZ" altLang="cs-CZ" sz="2000" i="1" baseline="-25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c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0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endParaRPr lang="cs-CZ" altLang="cs-CZ" sz="20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True</a:t>
            </a:r>
            <a:r>
              <a:rPr lang="cs-CZ" altLang="cs-CZ" sz="2000" i="1" baseline="-25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		[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True</a:t>
            </a:r>
            <a:r>
              <a:rPr lang="cs-CZ" altLang="cs-CZ" sz="2000" i="1" baseline="-25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0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  <a:defRPr/>
            </a:pPr>
            <a:r>
              <a:rPr lang="cs-CZ" altLang="cs-CZ" sz="2000" dirty="0"/>
              <a:t>Typy: </a:t>
            </a:r>
            <a:r>
              <a:rPr lang="cs-CZ" altLang="cs-CZ" sz="2000" i="1" dirty="0"/>
              <a:t>K*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</a:t>
            </a:r>
            <a:r>
              <a:rPr lang="cs-CZ" altLang="cs-CZ" sz="2000" i="1" baseline="-25000" dirty="0"/>
              <a:t>n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;  </a:t>
            </a:r>
            <a:r>
              <a:rPr lang="cs-CZ" altLang="cs-CZ" sz="2000" i="1" dirty="0"/>
              <a:t>x </a:t>
            </a:r>
            <a:r>
              <a:rPr lang="cs-CZ" altLang="cs-CZ" sz="2000" dirty="0">
                <a:sym typeface="Symbol" panose="05050102010706020507" pitchFamily="18" charset="2"/>
              </a:rPr>
              <a:t></a:t>
            </a:r>
            <a:r>
              <a:rPr lang="cs-CZ" altLang="cs-CZ" sz="2000" i="1" baseline="-25000" dirty="0">
                <a:sym typeface="Symbol" panose="05050102010706020507" pitchFamily="18" charset="2"/>
              </a:rPr>
              <a:t>v</a:t>
            </a:r>
            <a:r>
              <a:rPr lang="cs-CZ" altLang="cs-CZ" sz="2000" dirty="0"/>
              <a:t> </a:t>
            </a:r>
            <a:r>
              <a:rPr lang="cs-CZ" altLang="cs-CZ" sz="2000" dirty="0">
                <a:sym typeface="Symbol" panose="05050102010706020507" pitchFamily="18" charset="2"/>
              </a:rPr>
              <a:t></a:t>
            </a:r>
            <a:r>
              <a:rPr lang="cs-CZ" altLang="cs-CZ" sz="2000" dirty="0"/>
              <a:t>; </a:t>
            </a:r>
            <a:r>
              <a:rPr lang="cs-CZ" altLang="cs-CZ" sz="2000" i="1" dirty="0"/>
              <a:t>c</a:t>
            </a:r>
            <a:r>
              <a:rPr lang="cs-CZ" altLang="cs-CZ" sz="2000" dirty="0"/>
              <a:t>/</a:t>
            </a:r>
            <a:r>
              <a:rPr lang="cs-CZ" altLang="cs-CZ" sz="2000" dirty="0">
                <a:sym typeface="Symbol" panose="05050102010706020507" pitchFamily="18" charset="2"/>
              </a:rPr>
              <a:t></a:t>
            </a:r>
            <a:r>
              <a:rPr lang="cs-CZ" altLang="cs-CZ" sz="2000" i="1" baseline="-25000" dirty="0"/>
              <a:t>n</a:t>
            </a:r>
            <a:r>
              <a:rPr lang="en-US" altLang="cs-CZ" sz="2000" i="1" baseline="-25000" dirty="0"/>
              <a:t> </a:t>
            </a:r>
            <a:r>
              <a:rPr lang="cs-CZ" altLang="cs-CZ" sz="2000" dirty="0">
                <a:sym typeface="Symbol" panose="05050102010706020507" pitchFamily="18" charset="2"/>
              </a:rPr>
              <a:t></a:t>
            </a:r>
            <a:r>
              <a:rPr lang="cs-CZ" altLang="cs-CZ" sz="2000" i="1" baseline="-25000" dirty="0">
                <a:sym typeface="Symbol" panose="05050102010706020507" pitchFamily="18" charset="2"/>
              </a:rPr>
              <a:t>v</a:t>
            </a:r>
            <a:r>
              <a:rPr lang="en-US" altLang="cs-CZ" sz="2000" i="1" baseline="-25000" dirty="0">
                <a:sym typeface="Symbol" panose="05050102010706020507" pitchFamily="18" charset="2"/>
              </a:rPr>
              <a:t> </a:t>
            </a:r>
            <a:r>
              <a:rPr lang="cs-CZ" altLang="cs-CZ" sz="2000" dirty="0">
                <a:sym typeface="Symbol" panose="05050102010706020507" pitchFamily="18" charset="2"/>
              </a:rPr>
              <a:t></a:t>
            </a:r>
            <a:r>
              <a:rPr lang="cs-CZ" altLang="cs-CZ" sz="2000" i="1" baseline="-25000" dirty="0"/>
              <a:t>n</a:t>
            </a:r>
            <a:r>
              <a:rPr lang="en-US" altLang="cs-CZ" sz="2000" i="1" baseline="-25000" dirty="0"/>
              <a:t>-</a:t>
            </a:r>
            <a:r>
              <a:rPr lang="cs-CZ" altLang="cs-CZ" sz="2000" baseline="-25000" dirty="0"/>
              <a:t>1</a:t>
            </a:r>
            <a:r>
              <a:rPr lang="cs-CZ" altLang="cs-CZ" sz="2000" dirty="0"/>
              <a:t>;</a:t>
            </a:r>
            <a:r>
              <a:rPr lang="cs-CZ" altLang="cs-CZ" sz="2000" i="1" dirty="0"/>
              <a:t> </a:t>
            </a:r>
            <a:r>
              <a:rPr lang="cs-CZ" altLang="cs-CZ" sz="2000" baseline="30000" dirty="0"/>
              <a:t>2</a:t>
            </a:r>
            <a:r>
              <a:rPr lang="cs-CZ" altLang="cs-CZ" sz="2000" i="1" dirty="0"/>
              <a:t>c </a:t>
            </a:r>
            <a:r>
              <a:rPr lang="cs-CZ" altLang="cs-CZ" sz="2000" dirty="0">
                <a:sym typeface="Symbol" panose="05050102010706020507" pitchFamily="18" charset="2"/>
              </a:rPr>
              <a:t></a:t>
            </a:r>
            <a:r>
              <a:rPr lang="cs-CZ" altLang="cs-CZ" sz="2000" i="1" baseline="-25000" dirty="0">
                <a:sym typeface="Symbol" panose="05050102010706020507" pitchFamily="18" charset="2"/>
              </a:rPr>
              <a:t>v</a:t>
            </a:r>
            <a:r>
              <a:rPr lang="cs-CZ" altLang="cs-CZ" sz="2000" dirty="0"/>
              <a:t> </a:t>
            </a:r>
            <a:r>
              <a:rPr lang="cs-CZ" altLang="cs-CZ" sz="2000" dirty="0">
                <a:sym typeface="Symbol" panose="05050102010706020507" pitchFamily="18" charset="2"/>
              </a:rPr>
              <a:t>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; </a:t>
            </a:r>
            <a:r>
              <a:rPr lang="cs-CZ" altLang="cs-CZ" sz="2000" i="1" dirty="0" err="1"/>
              <a:t>True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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.</a:t>
            </a:r>
            <a:endParaRPr lang="cs-CZ" altLang="cs-CZ" sz="2000" i="1" dirty="0"/>
          </a:p>
          <a:p>
            <a:pPr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000" i="1" dirty="0"/>
              <a:t>Příklad</a:t>
            </a:r>
            <a:r>
              <a:rPr lang="cs-CZ" altLang="cs-CZ" sz="2000" dirty="0"/>
              <a:t>: </a:t>
            </a:r>
            <a:br>
              <a:rPr lang="cs-CZ" altLang="cs-CZ" sz="2000" dirty="0"/>
            </a:br>
            <a:r>
              <a:rPr lang="cs-CZ" altLang="cs-CZ" sz="2000" dirty="0"/>
              <a:t>„Karel neví*, že Petr je starší než Eva.“ |= „Petr je starší než Eva“.</a:t>
            </a:r>
            <a:endParaRPr lang="cs-CZ" altLang="cs-CZ" sz="2000" dirty="0"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w</a:t>
            </a:r>
            <a:r>
              <a:rPr lang="cs-CZ" altLang="cs-CZ" sz="2000" dirty="0" err="1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t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</a:t>
            </a:r>
            <a:r>
              <a:rPr lang="cs-CZ" altLang="cs-CZ" sz="2000" dirty="0">
                <a:solidFill>
                  <a:schemeClr val="tx2"/>
                </a:solidFill>
              </a:rPr>
              <a:t>[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Vědět*</a:t>
            </a:r>
            <a:r>
              <a:rPr lang="cs-CZ" altLang="cs-CZ" sz="2000" i="1" baseline="-25000" dirty="0" err="1">
                <a:solidFill>
                  <a:schemeClr val="tx2"/>
                </a:solidFill>
              </a:rPr>
              <a:t>wt</a:t>
            </a:r>
            <a:r>
              <a:rPr lang="cs-CZ" altLang="cs-CZ" sz="2000" i="1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Karel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dirty="0">
                <a:solidFill>
                  <a:schemeClr val="tx2"/>
                </a:solidFill>
              </a:rPr>
              <a:t>[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w</a:t>
            </a:r>
            <a:r>
              <a:rPr lang="cs-CZ" altLang="cs-CZ" sz="2000" dirty="0" err="1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t</a:t>
            </a:r>
            <a:r>
              <a:rPr lang="cs-CZ" altLang="cs-CZ" sz="2000" dirty="0">
                <a:solidFill>
                  <a:schemeClr val="tx2"/>
                </a:solidFill>
              </a:rPr>
              <a:t> [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Starší</a:t>
            </a:r>
            <a:r>
              <a:rPr lang="cs-CZ" altLang="cs-CZ" sz="2000" i="1" baseline="-25000" dirty="0">
                <a:solidFill>
                  <a:schemeClr val="tx2"/>
                </a:solidFill>
              </a:rPr>
              <a:t>wt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Petr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Eva</a:t>
            </a:r>
            <a:r>
              <a:rPr lang="cs-CZ" altLang="cs-CZ" sz="2000" dirty="0">
                <a:solidFill>
                  <a:schemeClr val="tx2"/>
                </a:solidFill>
              </a:rPr>
              <a:t>]]]</a:t>
            </a:r>
            <a:endParaRPr lang="cs-CZ" altLang="cs-CZ" sz="20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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w</a:t>
            </a:r>
            <a:r>
              <a:rPr lang="cs-CZ" altLang="cs-CZ" sz="2000" dirty="0" err="1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 err="1">
                <a:solidFill>
                  <a:schemeClr val="tx2"/>
                </a:solidFill>
              </a:rPr>
              <a:t>t</a:t>
            </a:r>
            <a:r>
              <a:rPr lang="cs-CZ" altLang="cs-CZ" sz="2000" dirty="0">
                <a:solidFill>
                  <a:schemeClr val="tx2"/>
                </a:solidFill>
              </a:rPr>
              <a:t> [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Starší</a:t>
            </a:r>
            <a:r>
              <a:rPr lang="cs-CZ" altLang="cs-CZ" sz="2000" i="1" baseline="-25000" dirty="0">
                <a:solidFill>
                  <a:schemeClr val="tx2"/>
                </a:solidFill>
              </a:rPr>
              <a:t>wt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Petr</a:t>
            </a:r>
            <a:r>
              <a:rPr lang="cs-CZ" altLang="cs-CZ" sz="2000" dirty="0">
                <a:solidFill>
                  <a:schemeClr val="tx2"/>
                </a:solidFill>
              </a:rPr>
              <a:t> </a:t>
            </a:r>
            <a:r>
              <a:rPr lang="cs-CZ" altLang="cs-CZ" sz="2000" baseline="30000" dirty="0">
                <a:solidFill>
                  <a:schemeClr val="tx2"/>
                </a:solidFill>
              </a:rPr>
              <a:t>0</a:t>
            </a:r>
            <a:r>
              <a:rPr lang="cs-CZ" altLang="cs-CZ" sz="2000" i="1" dirty="0">
                <a:solidFill>
                  <a:schemeClr val="tx2"/>
                </a:solidFill>
              </a:rPr>
              <a:t>Eva</a:t>
            </a:r>
            <a:r>
              <a:rPr lang="cs-CZ" altLang="cs-CZ" sz="2000" dirty="0">
                <a:solidFill>
                  <a:schemeClr val="tx2"/>
                </a:solidFill>
              </a:rPr>
              <a:t>]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000" dirty="0"/>
              <a:t>Typy: </a:t>
            </a:r>
            <a:r>
              <a:rPr lang="cs-CZ" altLang="cs-CZ" sz="2000" i="1" dirty="0"/>
              <a:t>Vědět*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</a:t>
            </a:r>
            <a:r>
              <a:rPr lang="cs-CZ" altLang="cs-CZ" sz="2000" i="1" baseline="-25000" dirty="0"/>
              <a:t>n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; </a:t>
            </a:r>
            <a:r>
              <a:rPr lang="cs-CZ" altLang="cs-CZ" sz="2000" i="1" dirty="0"/>
              <a:t>Starší(než)</a:t>
            </a:r>
            <a:r>
              <a:rPr lang="cs-CZ" altLang="cs-CZ" sz="2000" dirty="0"/>
              <a:t>/(</a:t>
            </a:r>
            <a:r>
              <a:rPr lang="cs-CZ" altLang="cs-CZ" sz="2000" dirty="0">
                <a:sym typeface="Symbol" panose="05050102010706020507" pitchFamily="18" charset="2"/>
              </a:rPr>
              <a:t></a:t>
            </a:r>
            <a:r>
              <a:rPr lang="cs-CZ" altLang="cs-CZ" sz="2000" dirty="0"/>
              <a:t>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D781A17-5D2A-49E6-B2FB-F847FAA0E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eaLnBrk="1" hangingPunct="1"/>
            <a:r>
              <a:rPr lang="en-US" altLang="cs-CZ" sz="3800" i="1"/>
              <a:t>Cvi</a:t>
            </a:r>
            <a:r>
              <a:rPr lang="cs-CZ" altLang="cs-CZ" sz="3800" i="1"/>
              <a:t>čení</a:t>
            </a:r>
            <a:r>
              <a:rPr lang="en-US" altLang="cs-CZ" sz="3800" i="1"/>
              <a:t> 4</a:t>
            </a:r>
            <a:endParaRPr lang="cs-CZ" altLang="cs-CZ" sz="3800" i="1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ADCEB54-0B11-412B-BB1D-FE997DE282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91512" cy="48625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s-CZ" altLang="cs-CZ"/>
              <a:t>a) </a:t>
            </a:r>
            <a:r>
              <a:rPr lang="cs-CZ" altLang="cs-CZ" i="1"/>
              <a:t>Intenzionální hledání</a:t>
            </a:r>
            <a:endParaRPr lang="cs-CZ" altLang="cs-CZ"/>
          </a:p>
          <a:p>
            <a:pPr eaLnBrk="1" hangingPunct="1"/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chemeClr val="tx2"/>
                </a:solidFill>
                <a:sym typeface="Symbol" panose="05050102010706020507" pitchFamily="18" charset="2"/>
              </a:rPr>
              <a:t>t 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en-US" altLang="cs-CZ" i="1" baseline="-2500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</a:p>
          <a:p>
            <a:pPr eaLnBrk="1" hangingPunct="1"/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= [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Yetti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</a:p>
          <a:p>
            <a:pPr eaLnBrk="1" hangingPunct="1"/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-------------------------------------------------</a:t>
            </a:r>
            <a:endParaRPr lang="cs-CZ" altLang="cs-CZ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eaLnBrk="1" hangingPunct="1"/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 [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en-US" altLang="cs-CZ" i="1" baseline="-2500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i="1">
                <a:solidFill>
                  <a:schemeClr val="tx2"/>
                </a:solidFill>
                <a:sym typeface="Symbol" panose="05050102010706020507" pitchFamily="18" charset="2"/>
              </a:rPr>
              <a:t>Yetti</a:t>
            </a:r>
            <a:r>
              <a:rPr lang="en-US" altLang="cs-CZ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</a:p>
          <a:p>
            <a:pPr lvl="1" eaLnBrk="1" hangingPunct="1"/>
            <a:r>
              <a:rPr lang="cs-CZ" altLang="cs-CZ" i="1">
                <a:sym typeface="Symbol" panose="05050102010706020507" pitchFamily="18" charset="2"/>
              </a:rPr>
              <a:t>=</a:t>
            </a:r>
            <a:r>
              <a:rPr lang="cs-CZ" altLang="cs-CZ">
                <a:sym typeface="Symbol" panose="05050102010706020507" pitchFamily="18" charset="2"/>
              </a:rPr>
              <a:t>/(()</a:t>
            </a:r>
            <a:r>
              <a:rPr lang="cs-CZ" altLang="cs-CZ" baseline="-25000">
                <a:sym typeface="Symbol" panose="05050102010706020507" pitchFamily="18" charset="2"/>
              </a:rPr>
              <a:t></a:t>
            </a:r>
            <a:r>
              <a:rPr lang="cs-CZ" altLang="cs-CZ">
                <a:sym typeface="Symbol" panose="05050102010706020507" pitchFamily="18" charset="2"/>
              </a:rPr>
              <a:t>()</a:t>
            </a:r>
            <a:r>
              <a:rPr lang="cs-CZ" altLang="cs-CZ" baseline="-25000">
                <a:sym typeface="Symbol" panose="05050102010706020507" pitchFamily="18" charset="2"/>
              </a:rPr>
              <a:t></a:t>
            </a:r>
            <a:r>
              <a:rPr lang="cs-CZ" altLang="cs-CZ">
                <a:sym typeface="Symbol" panose="05050102010706020507" pitchFamily="18" charset="2"/>
              </a:rPr>
              <a:t>) je identita </a:t>
            </a:r>
            <a:r>
              <a:rPr lang="cs-CZ" altLang="cs-CZ" i="1">
                <a:sym typeface="Symbol" panose="05050102010706020507" pitchFamily="18" charset="2"/>
              </a:rPr>
              <a:t>vlastnosti</a:t>
            </a:r>
            <a:r>
              <a:rPr lang="cs-CZ" altLang="cs-CZ">
                <a:sym typeface="Symbol" panose="05050102010706020507" pitchFamily="18" charset="2"/>
              </a:rPr>
              <a:t>, tj. můžeme použít Leibnizův zákon substituce identit</a:t>
            </a:r>
          </a:p>
          <a:p>
            <a:pPr lvl="1" eaLnBrk="1" hangingPunct="1"/>
            <a:r>
              <a:rPr lang="cs-CZ" altLang="cs-CZ" i="1">
                <a:sym typeface="Symbol" panose="05050102010706020507" pitchFamily="18" charset="2"/>
              </a:rPr>
              <a:t>Ú</a:t>
            </a:r>
            <a:r>
              <a:rPr lang="en-US" altLang="cs-CZ" i="1">
                <a:sym typeface="Symbol" panose="05050102010706020507" pitchFamily="18" charset="2"/>
              </a:rPr>
              <a:t>sudek je platn</a:t>
            </a:r>
            <a:r>
              <a:rPr lang="cs-CZ" altLang="cs-CZ" i="1">
                <a:sym typeface="Symbol" panose="05050102010706020507" pitchFamily="18" charset="2"/>
              </a:rPr>
              <a:t>ý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87D77C0-0D67-4A17-AB3B-FC010AE0C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 i="1"/>
              <a:t>Epistémické postoje (faktiva)</a:t>
            </a:r>
          </a:p>
        </p:txBody>
      </p:sp>
      <p:sp>
        <p:nvSpPr>
          <p:cNvPr id="114691" name="Rectangle 3">
            <a:extLst>
              <a:ext uri="{FF2B5EF4-FFF2-40B4-BE49-F238E27FC236}">
                <a16:creationId xmlns:a16="http://schemas.microsoft.com/office/drawing/2014/main" id="{2180C7D6-28F6-4DA9-92A2-9254FC816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91512" cy="493395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200" dirty="0"/>
              <a:t>b2)	</a:t>
            </a:r>
            <a:r>
              <a:rPr lang="cs-CZ" altLang="cs-CZ" sz="2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matematický vztah ke konstrukci pravdivostní hodnoty</a:t>
            </a:r>
          </a:p>
          <a:p>
            <a:pPr algn="ctr"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K*</a:t>
            </a:r>
            <a:r>
              <a:rPr lang="cs-CZ" altLang="cs-CZ" sz="2600" i="1" baseline="-25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d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		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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K*</a:t>
            </a:r>
            <a:r>
              <a:rPr lang="cs-CZ" altLang="cs-CZ" sz="2600" i="1" baseline="-25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 d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6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</a:t>
            </a:r>
            <a:endParaRPr lang="cs-CZ" altLang="cs-CZ" sz="26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cs-CZ" altLang="cs-CZ" sz="26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	 </a:t>
            </a:r>
            <a:r>
              <a:rPr lang="cs-CZ" altLang="cs-CZ" sz="2600" baseline="30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cs-CZ" altLang="cs-CZ" sz="26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600" dirty="0"/>
              <a:t>Typy: </a:t>
            </a:r>
            <a:r>
              <a:rPr lang="cs-CZ" altLang="cs-CZ" sz="2600" i="1" dirty="0"/>
              <a:t>K*</a:t>
            </a:r>
            <a:r>
              <a:rPr lang="cs-CZ" altLang="cs-CZ" sz="2600" dirty="0"/>
              <a:t>/(</a:t>
            </a:r>
            <a:r>
              <a:rPr lang="cs-CZ" altLang="cs-CZ" sz="2600" dirty="0">
                <a:sym typeface="Symbol" panose="05050102010706020507" pitchFamily="18" charset="2"/>
              </a:rPr>
              <a:t></a:t>
            </a:r>
            <a:r>
              <a:rPr lang="cs-CZ" altLang="cs-CZ" sz="2600" i="1" baseline="-25000" dirty="0"/>
              <a:t>n</a:t>
            </a:r>
            <a:r>
              <a:rPr lang="cs-CZ" altLang="cs-CZ" sz="2600" dirty="0"/>
              <a:t>)</a:t>
            </a:r>
            <a:r>
              <a:rPr lang="cs-CZ" altLang="cs-CZ" sz="26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600" dirty="0"/>
              <a:t>;  </a:t>
            </a:r>
            <a:r>
              <a:rPr lang="cs-CZ" altLang="cs-CZ" sz="2600" i="1" dirty="0"/>
              <a:t>x </a:t>
            </a:r>
            <a:r>
              <a:rPr lang="cs-CZ" altLang="cs-CZ" sz="2600" dirty="0">
                <a:sym typeface="Symbol" panose="05050102010706020507" pitchFamily="18" charset="2"/>
              </a:rPr>
              <a:t></a:t>
            </a:r>
            <a:r>
              <a:rPr lang="cs-CZ" altLang="cs-CZ" sz="2600" i="1" baseline="-25000" dirty="0">
                <a:sym typeface="Symbol" panose="05050102010706020507" pitchFamily="18" charset="2"/>
              </a:rPr>
              <a:t>v</a:t>
            </a:r>
            <a:r>
              <a:rPr lang="cs-CZ" altLang="cs-CZ" sz="2600" dirty="0"/>
              <a:t> </a:t>
            </a:r>
            <a:r>
              <a:rPr lang="cs-CZ" altLang="cs-CZ" sz="2600" dirty="0">
                <a:sym typeface="Symbol" panose="05050102010706020507" pitchFamily="18" charset="2"/>
              </a:rPr>
              <a:t></a:t>
            </a:r>
            <a:r>
              <a:rPr lang="cs-CZ" altLang="cs-CZ" sz="2600" dirty="0"/>
              <a:t>; </a:t>
            </a:r>
            <a:r>
              <a:rPr lang="cs-CZ" altLang="cs-CZ" sz="2600" i="1" dirty="0"/>
              <a:t>d</a:t>
            </a:r>
            <a:r>
              <a:rPr lang="cs-CZ" altLang="cs-CZ" sz="2600" dirty="0"/>
              <a:t>/</a:t>
            </a:r>
            <a:r>
              <a:rPr lang="cs-CZ" altLang="cs-CZ" sz="2600" dirty="0">
                <a:sym typeface="Symbol" panose="05050102010706020507" pitchFamily="18" charset="2"/>
              </a:rPr>
              <a:t></a:t>
            </a:r>
            <a:r>
              <a:rPr lang="cs-CZ" altLang="cs-CZ" sz="2600" i="1" baseline="-25000" dirty="0"/>
              <a:t>n</a:t>
            </a:r>
            <a:r>
              <a:rPr lang="en-US" altLang="cs-CZ" sz="2600" i="1" baseline="-25000" dirty="0"/>
              <a:t> </a:t>
            </a:r>
            <a:r>
              <a:rPr lang="cs-CZ" altLang="cs-CZ" sz="2500" dirty="0">
                <a:sym typeface="Symbol" panose="05050102010706020507" pitchFamily="18" charset="2"/>
              </a:rPr>
              <a:t></a:t>
            </a:r>
            <a:r>
              <a:rPr lang="cs-CZ" altLang="cs-CZ" sz="2500" i="1" baseline="-25000" dirty="0">
                <a:sym typeface="Symbol" panose="05050102010706020507" pitchFamily="18" charset="2"/>
              </a:rPr>
              <a:t>v</a:t>
            </a:r>
            <a:r>
              <a:rPr lang="en-US" altLang="cs-CZ" sz="2500" i="1" baseline="-25000" dirty="0">
                <a:sym typeface="Symbol" panose="05050102010706020507" pitchFamily="18" charset="2"/>
              </a:rPr>
              <a:t> </a:t>
            </a:r>
            <a:r>
              <a:rPr lang="cs-CZ" altLang="cs-CZ" sz="2500" dirty="0">
                <a:sym typeface="Symbol" panose="05050102010706020507" pitchFamily="18" charset="2"/>
              </a:rPr>
              <a:t></a:t>
            </a:r>
            <a:r>
              <a:rPr lang="cs-CZ" altLang="cs-CZ" sz="2500" i="1" baseline="-25000" dirty="0"/>
              <a:t>n</a:t>
            </a:r>
            <a:r>
              <a:rPr lang="en-US" altLang="cs-CZ" sz="2500" i="1" baseline="-25000" dirty="0"/>
              <a:t>-</a:t>
            </a:r>
            <a:r>
              <a:rPr lang="cs-CZ" altLang="cs-CZ" sz="2500" baseline="-25000" dirty="0"/>
              <a:t>1</a:t>
            </a:r>
            <a:r>
              <a:rPr lang="cs-CZ" altLang="cs-CZ" sz="2600" dirty="0"/>
              <a:t>;</a:t>
            </a:r>
            <a:r>
              <a:rPr lang="cs-CZ" altLang="cs-CZ" sz="2600" i="1" dirty="0"/>
              <a:t> </a:t>
            </a:r>
            <a:r>
              <a:rPr lang="cs-CZ" altLang="cs-CZ" sz="2600" baseline="30000" dirty="0"/>
              <a:t>2</a:t>
            </a:r>
            <a:r>
              <a:rPr lang="cs-CZ" altLang="cs-CZ" sz="2600" i="1" dirty="0"/>
              <a:t>d </a:t>
            </a:r>
            <a:r>
              <a:rPr lang="cs-CZ" altLang="cs-CZ" sz="2600" dirty="0">
                <a:sym typeface="Symbol" panose="05050102010706020507" pitchFamily="18" charset="2"/>
              </a:rPr>
              <a:t></a:t>
            </a:r>
            <a:r>
              <a:rPr lang="cs-CZ" altLang="cs-CZ" sz="2600" dirty="0"/>
              <a:t> </a:t>
            </a:r>
            <a:r>
              <a:rPr lang="cs-CZ" altLang="cs-CZ" sz="2600" dirty="0">
                <a:sym typeface="Symbol" panose="05050102010706020507" pitchFamily="18" charset="2"/>
              </a:rPr>
              <a:t></a:t>
            </a:r>
            <a:r>
              <a:rPr lang="cs-CZ" altLang="cs-CZ" sz="2600" dirty="0"/>
              <a:t>.</a:t>
            </a:r>
            <a:endParaRPr lang="cs-CZ" altLang="cs-CZ" sz="2600" i="1" dirty="0"/>
          </a:p>
          <a:p>
            <a:pPr eaLnBrk="1" hangingPunct="1">
              <a:lnSpc>
                <a:spcPct val="9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i="1" dirty="0"/>
              <a:t>Příklad</a:t>
            </a:r>
            <a:r>
              <a:rPr lang="cs-CZ" altLang="cs-CZ" sz="2600" dirty="0"/>
              <a:t>:</a:t>
            </a:r>
            <a:r>
              <a:rPr lang="cs-CZ" altLang="cs-CZ" sz="2600" i="1" dirty="0"/>
              <a:t> </a:t>
            </a:r>
            <a:br>
              <a:rPr lang="cs-CZ" altLang="cs-CZ" sz="2600" i="1" dirty="0"/>
            </a:br>
            <a:r>
              <a:rPr lang="cs-CZ" altLang="cs-CZ" sz="2600" dirty="0"/>
              <a:t>„Karel neví*, že 2 je prvočíslo.“ |= „2 je prvočíslo“</a:t>
            </a:r>
            <a:endParaRPr lang="cs-CZ" altLang="cs-CZ" sz="2600" dirty="0"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600" i="1" dirty="0" err="1">
                <a:solidFill>
                  <a:schemeClr val="tx2"/>
                </a:solidFill>
              </a:rPr>
              <a:t>w</a:t>
            </a:r>
            <a:r>
              <a:rPr lang="cs-CZ" altLang="cs-CZ" sz="2600" dirty="0" err="1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600" i="1" dirty="0" err="1">
                <a:solidFill>
                  <a:schemeClr val="tx2"/>
                </a:solidFill>
              </a:rPr>
              <a:t>t</a:t>
            </a:r>
            <a:r>
              <a:rPr lang="cs-CZ" altLang="cs-CZ" sz="2600" dirty="0">
                <a:solidFill>
                  <a:schemeClr val="tx2"/>
                </a:solidFill>
              </a:rPr>
              <a:t> </a:t>
            </a:r>
            <a:r>
              <a:rPr lang="cs-CZ" altLang="cs-CZ" sz="2600" dirty="0">
                <a:solidFill>
                  <a:schemeClr val="tx2"/>
                </a:solidFill>
                <a:sym typeface="Symbol" panose="05050102010706020507" pitchFamily="18" charset="2"/>
              </a:rPr>
              <a:t></a:t>
            </a:r>
            <a:r>
              <a:rPr lang="cs-CZ" altLang="cs-CZ" sz="2600" dirty="0">
                <a:solidFill>
                  <a:schemeClr val="tx2"/>
                </a:solidFill>
              </a:rPr>
              <a:t>[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i="1" dirty="0">
                <a:solidFill>
                  <a:schemeClr val="tx2"/>
                </a:solidFill>
              </a:rPr>
              <a:t>Vědět*</a:t>
            </a:r>
            <a:r>
              <a:rPr lang="cs-CZ" altLang="cs-CZ" sz="2600" i="1" baseline="-25000" dirty="0" err="1">
                <a:solidFill>
                  <a:schemeClr val="tx2"/>
                </a:solidFill>
              </a:rPr>
              <a:t>wt</a:t>
            </a:r>
            <a:r>
              <a:rPr lang="cs-CZ" altLang="cs-CZ" sz="2600" i="1" dirty="0">
                <a:solidFill>
                  <a:schemeClr val="tx2"/>
                </a:solidFill>
              </a:rPr>
              <a:t> 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i="1" dirty="0">
                <a:solidFill>
                  <a:schemeClr val="tx2"/>
                </a:solidFill>
              </a:rPr>
              <a:t>Karel</a:t>
            </a:r>
            <a:r>
              <a:rPr lang="cs-CZ" altLang="cs-CZ" sz="2600" dirty="0">
                <a:solidFill>
                  <a:schemeClr val="tx2"/>
                </a:solidFill>
              </a:rPr>
              <a:t> 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dirty="0">
                <a:solidFill>
                  <a:schemeClr val="tx2"/>
                </a:solidFill>
              </a:rPr>
              <a:t>[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i="1" dirty="0">
                <a:solidFill>
                  <a:schemeClr val="tx2"/>
                </a:solidFill>
              </a:rPr>
              <a:t>Prime 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i="1" dirty="0">
                <a:solidFill>
                  <a:schemeClr val="tx2"/>
                </a:solidFill>
              </a:rPr>
              <a:t>2</a:t>
            </a:r>
            <a:r>
              <a:rPr lang="cs-CZ" altLang="cs-CZ" sz="2600" dirty="0">
                <a:solidFill>
                  <a:schemeClr val="tx2"/>
                </a:solidFill>
              </a:rPr>
              <a:t>]]</a:t>
            </a:r>
            <a:endParaRPr lang="cs-CZ" altLang="cs-CZ" sz="26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dirty="0">
                <a:solidFill>
                  <a:schemeClr val="tx2"/>
                </a:solidFill>
                <a:sym typeface="Symbol" panose="05050102010706020507" pitchFamily="18" charset="2"/>
              </a:rPr>
              <a:t></a:t>
            </a:r>
            <a:endParaRPr lang="cs-CZ" altLang="cs-CZ" sz="2600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dirty="0">
                <a:solidFill>
                  <a:schemeClr val="tx2"/>
                </a:solidFill>
              </a:rPr>
              <a:t>[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i="1" dirty="0">
                <a:solidFill>
                  <a:schemeClr val="tx2"/>
                </a:solidFill>
              </a:rPr>
              <a:t>Prime </a:t>
            </a:r>
            <a:r>
              <a:rPr lang="cs-CZ" altLang="cs-CZ" sz="2600" baseline="30000" dirty="0">
                <a:solidFill>
                  <a:schemeClr val="tx2"/>
                </a:solidFill>
              </a:rPr>
              <a:t>0</a:t>
            </a:r>
            <a:r>
              <a:rPr lang="cs-CZ" altLang="cs-CZ" sz="2600" dirty="0">
                <a:solidFill>
                  <a:schemeClr val="tx2"/>
                </a:solidFill>
              </a:rPr>
              <a:t>2]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BF22615-2785-46DC-8119-7F8337D4FA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/>
              <a:t>Postoje </a:t>
            </a:r>
            <a:r>
              <a:rPr lang="cs-CZ" altLang="cs-CZ" i="1"/>
              <a:t>de dicto </a:t>
            </a:r>
            <a:r>
              <a:rPr lang="cs-CZ" altLang="cs-CZ"/>
              <a:t>vs. </a:t>
            </a:r>
            <a:r>
              <a:rPr lang="cs-CZ" altLang="cs-CZ" i="1"/>
              <a:t>de re</a:t>
            </a:r>
            <a:endParaRPr lang="cs-CZ" altLang="cs-CZ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D786928-C7DE-41BD-848E-1A5271ED4F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362950" cy="4862512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cs-CZ" altLang="cs-CZ" i="1"/>
              <a:t>De dicto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i="1"/>
              <a:t>Tom si myslí, že papež není papež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cs-CZ" altLang="cs-CZ" i="1"/>
              <a:t>De re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i="1"/>
              <a:t>Tom si o papeži myslí, že (on) není papež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cs-CZ" altLang="cs-CZ" i="1"/>
              <a:t>Logicky nezávislé</a:t>
            </a:r>
            <a:r>
              <a:rPr lang="cs-CZ" altLang="cs-CZ"/>
              <a:t>: </a:t>
            </a:r>
          </a:p>
          <a:p>
            <a:pPr marL="571500" indent="-57150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i="1"/>
              <a:t>dicto </a:t>
            </a:r>
            <a:r>
              <a:rPr lang="en-US" altLang="cs-CZ"/>
              <a:t>|</a:t>
            </a:r>
            <a:r>
              <a:rPr lang="en-US" altLang="cs-CZ">
                <a:sym typeface="Symbol" panose="05050102010706020507" pitchFamily="18" charset="2"/>
              </a:rPr>
              <a:t> </a:t>
            </a:r>
            <a:r>
              <a:rPr lang="en-US" altLang="cs-CZ" i="1">
                <a:sym typeface="Symbol" panose="05050102010706020507" pitchFamily="18" charset="2"/>
              </a:rPr>
              <a:t>re		 </a:t>
            </a:r>
            <a:r>
              <a:rPr lang="en-US" altLang="cs-CZ" i="1"/>
              <a:t>re</a:t>
            </a:r>
            <a:r>
              <a:rPr lang="cs-CZ" altLang="cs-CZ" i="1"/>
              <a:t> </a:t>
            </a:r>
            <a:r>
              <a:rPr lang="en-US" altLang="cs-CZ"/>
              <a:t>|</a:t>
            </a:r>
            <a:r>
              <a:rPr lang="en-US" altLang="cs-CZ">
                <a:sym typeface="Symbol" panose="05050102010706020507" pitchFamily="18" charset="2"/>
              </a:rPr>
              <a:t> </a:t>
            </a:r>
            <a:r>
              <a:rPr lang="en-US" altLang="cs-CZ" i="1">
                <a:sym typeface="Symbol" panose="05050102010706020507" pitchFamily="18" charset="2"/>
              </a:rPr>
              <a:t>dicto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n-US" altLang="cs-CZ" i="1"/>
              <a:t>Dva principy de re </a:t>
            </a:r>
            <a:r>
              <a:rPr lang="cs-CZ" altLang="cs-CZ"/>
              <a:t>(obecně neplatí v případě </a:t>
            </a:r>
            <a:r>
              <a:rPr lang="cs-CZ" altLang="cs-CZ" i="1"/>
              <a:t>de dicto</a:t>
            </a:r>
            <a:r>
              <a:rPr lang="cs-CZ" altLang="cs-CZ"/>
              <a:t>):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cs-CZ" i="1"/>
              <a:t>Existenční presupozice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cs-CZ" i="1"/>
              <a:t>Substituce ko-referenčních výrazů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92193370-13E2-4641-AB09-D6213E99E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b="1"/>
              <a:t>Intenzionální postoje </a:t>
            </a:r>
            <a:r>
              <a:rPr lang="cs-CZ" altLang="cs-CZ" b="1" i="1"/>
              <a:t>de dicto</a:t>
            </a:r>
            <a:endParaRPr lang="cs-CZ" altLang="cs-CZ" b="1"/>
          </a:p>
        </p:txBody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206DFA49-5A2A-4A53-AF80-5490A566E4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362950" cy="47894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chemeClr val="tx2"/>
                </a:solidFill>
              </a:rPr>
              <a:t>„Tom si myslí, že primátor města Ostravy je moudrý“</a:t>
            </a:r>
            <a:r>
              <a:rPr lang="cs-CZ" altLang="cs-CZ" sz="2600" i="1">
                <a:solidFill>
                  <a:schemeClr val="tx2"/>
                </a:solidFill>
              </a:rPr>
              <a:t>.</a:t>
            </a:r>
            <a:endParaRPr lang="cs-CZ" altLang="cs-CZ" sz="260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cs-CZ" altLang="cs-CZ" sz="2600"/>
              <a:t>Tom má postoj k </a:t>
            </a:r>
            <a:r>
              <a:rPr lang="cs-CZ" altLang="cs-CZ" sz="2600" i="1"/>
              <a:t>propozici</a:t>
            </a:r>
            <a:r>
              <a:rPr lang="cs-CZ" altLang="cs-CZ" sz="2600"/>
              <a:t>, že primátor města Ostravy je moudrý, konstruované Uzávěrem </a:t>
            </a:r>
            <a:br>
              <a:rPr lang="cs-CZ" altLang="cs-CZ" sz="2600"/>
            </a:b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Moudrý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PMO</a:t>
            </a:r>
            <a:r>
              <a:rPr lang="cs-CZ" altLang="cs-CZ" sz="2600" i="1" baseline="-25000"/>
              <a:t>wt</a:t>
            </a:r>
            <a:r>
              <a:rPr lang="cs-CZ" altLang="cs-CZ" sz="2600"/>
              <a:t>]. </a:t>
            </a:r>
          </a:p>
          <a:p>
            <a:pPr eaLnBrk="1" hangingPunct="1">
              <a:defRPr/>
            </a:pPr>
            <a:r>
              <a:rPr lang="cs-CZ" altLang="cs-CZ" sz="2600"/>
              <a:t>Typy: </a:t>
            </a:r>
            <a:r>
              <a:rPr lang="cs-CZ" altLang="cs-CZ" sz="2600" i="1"/>
              <a:t>Moudrý</a:t>
            </a:r>
            <a:r>
              <a:rPr lang="cs-CZ" altLang="cs-CZ" sz="2600"/>
              <a:t>/(</a:t>
            </a:r>
            <a:r>
              <a:rPr lang="cs-CZ" altLang="cs-CZ" sz="2600">
                <a:sym typeface="Symbol" panose="05050102010706020507" pitchFamily="18" charset="2"/>
              </a:rPr>
              <a:t></a:t>
            </a:r>
            <a:r>
              <a:rPr lang="cs-CZ" altLang="cs-CZ" sz="2600"/>
              <a:t>)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; </a:t>
            </a:r>
            <a:r>
              <a:rPr lang="cs-CZ" altLang="cs-CZ" sz="2600" i="1"/>
              <a:t>PMO</a:t>
            </a:r>
            <a:r>
              <a:rPr lang="cs-CZ" altLang="cs-CZ" sz="2600"/>
              <a:t>/</a:t>
            </a:r>
            <a:r>
              <a:rPr lang="cs-CZ" altLang="cs-CZ" sz="2600">
                <a:sym typeface="Symbol" panose="05050102010706020507" pitchFamily="18" charset="2"/>
              </a:rPr>
              <a:t>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: úřad primátora města Ostravy:</a:t>
            </a:r>
            <a:endParaRPr lang="cs-CZ" altLang="cs-CZ" sz="260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cs-CZ" altLang="cs-CZ" sz="2600" baseline="30000">
                <a:sym typeface="Symbol" panose="05050102010706020507" pitchFamily="18" charset="2"/>
              </a:rPr>
              <a:t>0</a:t>
            </a:r>
            <a:r>
              <a:rPr lang="cs-CZ" altLang="cs-CZ" sz="2600" i="1">
                <a:sym typeface="Symbol" panose="05050102010706020507" pitchFamily="18" charset="2"/>
              </a:rPr>
              <a:t>PMO =</a:t>
            </a:r>
            <a:r>
              <a:rPr lang="cs-CZ" altLang="cs-CZ" sz="2600">
                <a:sym typeface="Symbol" panose="05050102010706020507" pitchFamily="18" charset="2"/>
              </a:rPr>
              <a:t> </a:t>
            </a:r>
            <a:r>
              <a:rPr lang="cs-CZ" altLang="cs-CZ" sz="2600" i="1"/>
              <a:t>w</a:t>
            </a:r>
            <a:r>
              <a:rPr lang="cs-CZ" altLang="cs-CZ" sz="2600">
                <a:sym typeface="Symbol" panose="05050102010706020507" pitchFamily="18" charset="2"/>
              </a:rPr>
              <a:t></a:t>
            </a:r>
            <a:r>
              <a:rPr lang="cs-CZ" altLang="cs-CZ" sz="2600" i="1"/>
              <a:t>t</a:t>
            </a:r>
            <a:r>
              <a:rPr lang="cs-CZ" altLang="cs-CZ" sz="2600"/>
              <a:t> [</a:t>
            </a:r>
            <a:r>
              <a:rPr lang="cs-CZ" altLang="cs-CZ" sz="2600" baseline="30000"/>
              <a:t>0</a:t>
            </a:r>
            <a:r>
              <a:rPr lang="cs-CZ" altLang="cs-CZ" sz="2600" i="1"/>
              <a:t>Primátor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</a:t>
            </a:r>
            <a:r>
              <a:rPr lang="cs-CZ" altLang="cs-CZ" sz="2600" baseline="30000"/>
              <a:t>0</a:t>
            </a:r>
            <a:r>
              <a:rPr lang="cs-CZ" altLang="cs-CZ" sz="2600" i="1"/>
              <a:t>Ostrava</a:t>
            </a:r>
            <a:r>
              <a:rPr lang="cs-CZ" altLang="cs-CZ" sz="2600"/>
              <a:t>], kde </a:t>
            </a:r>
            <a:r>
              <a:rPr lang="cs-CZ" altLang="cs-CZ" sz="2600" i="1"/>
              <a:t>Primátor</a:t>
            </a:r>
            <a:r>
              <a:rPr lang="cs-CZ" altLang="cs-CZ" sz="2600"/>
              <a:t>(něčeho)/(</a:t>
            </a:r>
            <a:r>
              <a:rPr lang="cs-CZ" altLang="cs-CZ" sz="2600">
                <a:sym typeface="Symbol" panose="05050102010706020507" pitchFamily="18" charset="2"/>
              </a:rPr>
              <a:t></a:t>
            </a:r>
            <a:r>
              <a:rPr lang="cs-CZ" altLang="cs-CZ" sz="2600"/>
              <a:t>)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, </a:t>
            </a:r>
            <a:r>
              <a:rPr lang="cs-CZ" altLang="cs-CZ" sz="2600" i="1"/>
              <a:t>Ostrava</a:t>
            </a:r>
            <a:r>
              <a:rPr lang="cs-CZ" altLang="cs-CZ" sz="2600"/>
              <a:t>/</a:t>
            </a:r>
            <a:r>
              <a:rPr lang="cs-CZ" altLang="cs-CZ" sz="2600">
                <a:sym typeface="Symbol" panose="05050102010706020507" pitchFamily="18" charset="2"/>
              </a:rPr>
              <a:t></a:t>
            </a:r>
            <a:r>
              <a:rPr lang="cs-CZ" altLang="cs-CZ" sz="2600"/>
              <a:t>.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</a:p>
          <a:p>
            <a:pPr eaLnBrk="1" hangingPunct="1">
              <a:defRPr/>
            </a:pPr>
            <a:r>
              <a:rPr lang="cs-CZ" altLang="cs-CZ" sz="2600"/>
              <a:t>Dodatečné typy: </a:t>
            </a:r>
            <a:r>
              <a:rPr lang="cs-CZ" altLang="cs-CZ" sz="2600" i="1"/>
              <a:t>Myslí</a:t>
            </a:r>
            <a:r>
              <a:rPr lang="cs-CZ" altLang="cs-CZ" sz="2600"/>
              <a:t>/(</a:t>
            </a:r>
            <a:r>
              <a:rPr lang="cs-CZ" altLang="cs-CZ" sz="2600">
                <a:sym typeface="Symbol" panose="05050102010706020507" pitchFamily="18" charset="2"/>
              </a:rPr>
              <a:t>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)</a:t>
            </a:r>
            <a:r>
              <a:rPr lang="cs-CZ" altLang="cs-CZ" sz="2600" baseline="-25000">
                <a:sym typeface="Symbol" panose="05050102010706020507" pitchFamily="18" charset="2"/>
              </a:rPr>
              <a:t></a:t>
            </a:r>
            <a:r>
              <a:rPr lang="cs-CZ" altLang="cs-CZ" sz="2600"/>
              <a:t>; </a:t>
            </a:r>
            <a:r>
              <a:rPr lang="cs-CZ" altLang="cs-CZ" sz="2600" i="1"/>
              <a:t>Tom</a:t>
            </a:r>
            <a:r>
              <a:rPr lang="cs-CZ" altLang="cs-CZ" sz="2600"/>
              <a:t>/</a:t>
            </a:r>
            <a:r>
              <a:rPr lang="cs-CZ" altLang="cs-CZ" sz="2600">
                <a:sym typeface="Symbol" panose="05050102010706020507" pitchFamily="18" charset="2"/>
              </a:rPr>
              <a:t></a:t>
            </a:r>
            <a:r>
              <a:rPr lang="cs-CZ" altLang="cs-CZ" sz="2600"/>
              <a:t>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E076A06-671A-41DF-8344-0664D6C1D0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b="1"/>
              <a:t>Intenzionální postoje </a:t>
            </a:r>
            <a:r>
              <a:rPr lang="cs-CZ" altLang="cs-CZ" b="1" i="1"/>
              <a:t>de dicto</a:t>
            </a:r>
            <a:endParaRPr lang="cs-CZ" altLang="cs-CZ" b="1"/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F6F7F69A-9AB0-4158-9BC1-1E2A55380C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362950" cy="478948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  <a:endParaRPr lang="cs-CZ" altLang="cs-CZ"/>
          </a:p>
          <a:p>
            <a:pPr eaLnBrk="1" hangingPunct="1"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/>
              <a:t>Nechť </a:t>
            </a:r>
            <a:r>
              <a:rPr lang="cs-CZ" altLang="cs-CZ" baseline="30000"/>
              <a:t>0</a:t>
            </a:r>
            <a:r>
              <a:rPr lang="cs-CZ" altLang="cs-CZ" i="1"/>
              <a:t>PMO</a:t>
            </a:r>
            <a:r>
              <a:rPr lang="cs-CZ" altLang="cs-CZ" i="1" baseline="-25000"/>
              <a:t>wt</a:t>
            </a:r>
            <a:r>
              <a:rPr lang="cs-CZ" altLang="cs-CZ" i="1"/>
              <a:t> = </a:t>
            </a:r>
            <a:r>
              <a:rPr lang="cs-CZ" altLang="cs-CZ" baseline="30000"/>
              <a:t>0</a:t>
            </a:r>
            <a:r>
              <a:rPr lang="cs-CZ" altLang="cs-CZ" i="1"/>
              <a:t>Kajnar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i="1"/>
              <a:t>Neplyne</a:t>
            </a:r>
            <a:r>
              <a:rPr lang="cs-CZ" altLang="cs-CZ"/>
              <a:t>, že Tom si myslí, že Kajnar je moudrý.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altLang="cs-CZ">
                <a:sym typeface="Symbol" panose="05050102010706020507" pitchFamily="18" charset="2"/>
              </a:rPr>
              <a:t></a:t>
            </a:r>
            <a:r>
              <a:rPr lang="cs-CZ" altLang="cs-CZ" i="1"/>
              <a:t>w</a:t>
            </a:r>
            <a:r>
              <a:rPr lang="cs-CZ" altLang="cs-CZ">
                <a:sym typeface="Symbol" panose="05050102010706020507" pitchFamily="18" charset="2"/>
              </a:rPr>
              <a:t></a:t>
            </a:r>
            <a:r>
              <a:rPr lang="cs-CZ" altLang="cs-CZ" i="1"/>
              <a:t>t</a:t>
            </a:r>
            <a:r>
              <a:rPr lang="cs-CZ" altLang="cs-CZ"/>
              <a:t> [</a:t>
            </a:r>
            <a:r>
              <a:rPr lang="cs-CZ" altLang="cs-CZ" baseline="30000"/>
              <a:t>0</a:t>
            </a:r>
            <a:r>
              <a:rPr lang="cs-CZ" altLang="cs-CZ" i="1"/>
              <a:t>Moudrý</a:t>
            </a:r>
            <a:r>
              <a:rPr lang="cs-CZ" altLang="cs-CZ" i="1" baseline="-25000"/>
              <a:t>wt</a:t>
            </a:r>
            <a:r>
              <a:rPr lang="cs-CZ" altLang="cs-CZ" i="1"/>
              <a:t> </a:t>
            </a:r>
            <a:r>
              <a:rPr lang="cs-CZ" altLang="cs-CZ" baseline="30000"/>
              <a:t>0</a:t>
            </a:r>
            <a:r>
              <a:rPr lang="cs-CZ" altLang="cs-CZ" i="1"/>
              <a:t>PMO</a:t>
            </a:r>
            <a:r>
              <a:rPr lang="cs-CZ" altLang="cs-CZ" i="1" baseline="-25000"/>
              <a:t>wt</a:t>
            </a:r>
            <a:r>
              <a:rPr lang="cs-CZ" altLang="cs-CZ"/>
              <a:t>] </a:t>
            </a:r>
            <a:r>
              <a:rPr lang="cs-CZ" altLang="cs-CZ">
                <a:sym typeface="Symbol" panose="05050102010706020507" pitchFamily="18" charset="2"/>
              </a:rPr>
              <a:t> </a:t>
            </a:r>
            <a:r>
              <a:rPr lang="cs-CZ" altLang="cs-CZ" i="1"/>
              <a:t>w</a:t>
            </a:r>
            <a:r>
              <a:rPr lang="cs-CZ" altLang="cs-CZ">
                <a:sym typeface="Symbol" panose="05050102010706020507" pitchFamily="18" charset="2"/>
              </a:rPr>
              <a:t></a:t>
            </a:r>
            <a:r>
              <a:rPr lang="cs-CZ" altLang="cs-CZ" i="1"/>
              <a:t>t</a:t>
            </a:r>
            <a:r>
              <a:rPr lang="cs-CZ" altLang="cs-CZ"/>
              <a:t> [</a:t>
            </a:r>
            <a:r>
              <a:rPr lang="cs-CZ" altLang="cs-CZ" baseline="30000"/>
              <a:t>0</a:t>
            </a:r>
            <a:r>
              <a:rPr lang="cs-CZ" altLang="cs-CZ" i="1"/>
              <a:t>Moudrý</a:t>
            </a:r>
            <a:r>
              <a:rPr lang="cs-CZ" altLang="cs-CZ" i="1" baseline="-25000"/>
              <a:t>wt</a:t>
            </a:r>
            <a:r>
              <a:rPr lang="cs-CZ" altLang="cs-CZ" i="1"/>
              <a:t> </a:t>
            </a:r>
            <a:r>
              <a:rPr lang="cs-CZ" altLang="cs-CZ" baseline="30000"/>
              <a:t>0</a:t>
            </a:r>
            <a:r>
              <a:rPr lang="cs-CZ" altLang="cs-CZ" i="1"/>
              <a:t>Kajnar</a:t>
            </a:r>
            <a:r>
              <a:rPr lang="cs-CZ" altLang="cs-CZ"/>
              <a:t>]</a:t>
            </a:r>
            <a:endParaRPr lang="cs-CZ" altLang="cs-CZ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i="1"/>
              <a:t>Neplyne</a:t>
            </a:r>
            <a:r>
              <a:rPr lang="cs-CZ" altLang="cs-CZ"/>
              <a:t>, že </a:t>
            </a:r>
            <a:r>
              <a:rPr lang="cs-CZ" altLang="cs-CZ" i="1"/>
              <a:t>PMO </a:t>
            </a:r>
            <a:r>
              <a:rPr lang="cs-CZ" altLang="cs-CZ"/>
              <a:t>existuje.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altLang="cs-CZ"/>
              <a:t>Tom si může myslet, že </a:t>
            </a:r>
            <a:r>
              <a:rPr lang="cs-CZ" altLang="cs-CZ" i="1"/>
              <a:t>PMO</a:t>
            </a:r>
            <a:r>
              <a:rPr lang="cs-CZ" altLang="cs-CZ" i="1" baseline="-25000"/>
              <a:t>wt</a:t>
            </a:r>
            <a:r>
              <a:rPr lang="cs-CZ" altLang="cs-CZ" i="1"/>
              <a:t> </a:t>
            </a:r>
            <a:r>
              <a:rPr lang="cs-CZ" altLang="cs-CZ"/>
              <a:t>je moudrý, ačkoliv je úřad zrovna neobsazen. Pak prostě daná propozice aktuálně nemá pravdivostní hodnotu, ale Tom to neví, myslí si, že má hodnotu </a:t>
            </a:r>
            <a:r>
              <a:rPr lang="cs-CZ" altLang="cs-CZ" b="1"/>
              <a:t>T</a:t>
            </a:r>
            <a:r>
              <a:rPr lang="cs-CZ" altLang="cs-CZ"/>
              <a:t>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9F45CA9-A47A-4DAE-B271-C31082C829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b="1"/>
              <a:t>Intenzionální postoje </a:t>
            </a:r>
            <a:r>
              <a:rPr lang="cs-CZ" altLang="cs-CZ" b="1" i="1"/>
              <a:t>de dicto</a:t>
            </a:r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85EC163A-386E-45FA-840E-E6F079FF8B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29600" cy="45307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</a:t>
            </a:r>
            <a:endParaRPr lang="cs-CZ" altLang="cs-CZ" sz="2600"/>
          </a:p>
          <a:p>
            <a:pPr eaLnBrk="1" hangingPunct="1"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/>
              <a:t>Nechť </a:t>
            </a:r>
            <a:r>
              <a:rPr lang="cs-CZ" altLang="cs-CZ" sz="2600" baseline="30000"/>
              <a:t>0</a:t>
            </a:r>
            <a:r>
              <a:rPr lang="cs-CZ" altLang="cs-CZ" sz="2600" i="1"/>
              <a:t>PMO = </a:t>
            </a:r>
            <a:r>
              <a:rPr lang="cs-CZ" altLang="cs-CZ" sz="2600" i="1"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ym typeface="Symbol" panose="05050102010706020507" pitchFamily="18" charset="2"/>
              </a:rPr>
              <a:t>w</a:t>
            </a:r>
            <a:r>
              <a:rPr lang="cs-CZ" altLang="cs-CZ" sz="2600" i="1"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ym typeface="Symbol" panose="05050102010706020507" pitchFamily="18" charset="2"/>
              </a:rPr>
              <a:t>t</a:t>
            </a:r>
            <a:r>
              <a:rPr lang="cs-CZ" altLang="cs-CZ" sz="2600" i="1">
                <a:sym typeface="Symbol" panose="05050102010706020507" pitchFamily="18" charset="2"/>
              </a:rPr>
              <a:t> </a:t>
            </a:r>
            <a:r>
              <a:rPr lang="en-US" altLang="cs-CZ" sz="2600">
                <a:sym typeface="Symbol" panose="05050102010706020507" pitchFamily="18" charset="2"/>
              </a:rPr>
              <a:t>[</a:t>
            </a:r>
            <a:r>
              <a:rPr lang="cs-CZ" altLang="cs-CZ" sz="2600" baseline="30000"/>
              <a:t>0</a:t>
            </a:r>
            <a:r>
              <a:rPr lang="en-US" altLang="cs-CZ" sz="2600" i="1"/>
              <a:t>Starosta</a:t>
            </a:r>
            <a:r>
              <a:rPr lang="cs-CZ" altLang="cs-CZ" sz="2600" i="1" baseline="-25000"/>
              <a:t>wt</a:t>
            </a:r>
            <a:r>
              <a:rPr lang="en-US" altLang="cs-CZ" sz="2600" i="1"/>
              <a:t> </a:t>
            </a:r>
            <a:r>
              <a:rPr lang="cs-CZ" altLang="cs-CZ" sz="2600" baseline="30000"/>
              <a:t>0</a:t>
            </a:r>
            <a:r>
              <a:rPr lang="en-US" altLang="cs-CZ" sz="2600" i="1"/>
              <a:t>Ostrava</a:t>
            </a:r>
            <a:r>
              <a:rPr lang="en-US" altLang="cs-CZ" sz="2600"/>
              <a:t>]</a:t>
            </a:r>
            <a:endParaRPr lang="cs-CZ" altLang="cs-CZ" sz="2600" i="1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cs-CZ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cs-CZ" altLang="cs-CZ" sz="2600" i="1">
                <a:effectLst>
                  <a:outerShdw blurRad="38100" dist="38100" dir="2700000" algn="tl">
                    <a:srgbClr val="C0C0C0"/>
                  </a:outerShdw>
                </a:effectLst>
              </a:rPr>
              <a:t>lyne</a:t>
            </a:r>
            <a:r>
              <a:rPr lang="cs-CZ" altLang="cs-CZ" sz="2600"/>
              <a:t>, že Tom si myslí, že </a:t>
            </a:r>
            <a:r>
              <a:rPr lang="en-US" altLang="cs-CZ" sz="2600"/>
              <a:t>starosta Ostravy</a:t>
            </a:r>
            <a:r>
              <a:rPr lang="cs-CZ" altLang="cs-CZ" sz="2600"/>
              <a:t> je moudrý.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w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t</a:t>
            </a:r>
            <a:r>
              <a:rPr lang="cs-CZ" altLang="cs-CZ" sz="2200"/>
              <a:t> [</a:t>
            </a:r>
            <a:r>
              <a:rPr lang="cs-CZ" altLang="cs-CZ" sz="2200" baseline="30000"/>
              <a:t>0</a:t>
            </a:r>
            <a:r>
              <a:rPr lang="cs-CZ" altLang="cs-CZ" sz="2200" i="1"/>
              <a:t>Moudrý</a:t>
            </a:r>
            <a:r>
              <a:rPr lang="cs-CZ" altLang="cs-CZ" sz="2200" i="1" baseline="-25000"/>
              <a:t>wt</a:t>
            </a:r>
            <a:r>
              <a:rPr lang="cs-CZ" altLang="cs-CZ" sz="2200" i="1"/>
              <a:t> </a:t>
            </a:r>
            <a:r>
              <a:rPr lang="cs-CZ" altLang="cs-CZ" sz="2200" baseline="30000"/>
              <a:t>0</a:t>
            </a:r>
            <a:r>
              <a:rPr lang="cs-CZ" altLang="cs-CZ" sz="2200" i="1"/>
              <a:t>PMO</a:t>
            </a:r>
            <a:r>
              <a:rPr lang="cs-CZ" altLang="cs-CZ" sz="2200" i="1" baseline="-25000"/>
              <a:t>wt</a:t>
            </a:r>
            <a:r>
              <a:rPr lang="cs-CZ" altLang="cs-CZ" sz="2200"/>
              <a:t>] </a:t>
            </a:r>
            <a:r>
              <a:rPr lang="en-US" altLang="cs-CZ" sz="2200">
                <a:sym typeface="Symbol" panose="05050102010706020507" pitchFamily="18" charset="2"/>
              </a:rPr>
              <a:t>=</a:t>
            </a:r>
            <a:r>
              <a:rPr lang="cs-CZ" altLang="cs-CZ" sz="2200">
                <a:sym typeface="Symbol" panose="05050102010706020507" pitchFamily="18" charset="2"/>
              </a:rPr>
              <a:t> </a:t>
            </a:r>
            <a:endParaRPr lang="en-US" altLang="cs-CZ" sz="2200">
              <a:sym typeface="Symbol" panose="05050102010706020507" pitchFamily="18" charset="2"/>
            </a:endParaRP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w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t</a:t>
            </a:r>
            <a:r>
              <a:rPr lang="cs-CZ" altLang="cs-CZ" sz="2200"/>
              <a:t> [</a:t>
            </a:r>
            <a:r>
              <a:rPr lang="cs-CZ" altLang="cs-CZ" sz="2200" baseline="30000"/>
              <a:t>0</a:t>
            </a:r>
            <a:r>
              <a:rPr lang="cs-CZ" altLang="cs-CZ" sz="2200" i="1"/>
              <a:t>Moudrý</a:t>
            </a:r>
            <a:r>
              <a:rPr lang="cs-CZ" altLang="cs-CZ" sz="2200" i="1" baseline="-25000"/>
              <a:t>wt</a:t>
            </a:r>
            <a:r>
              <a:rPr lang="cs-CZ" altLang="cs-CZ" sz="2200" i="1"/>
              <a:t> </a:t>
            </a:r>
            <a:r>
              <a:rPr lang="cs-CZ" altLang="cs-CZ" sz="2200" i="1"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ym typeface="Symbol" panose="05050102010706020507" pitchFamily="18" charset="2"/>
              </a:rPr>
              <a:t>w</a:t>
            </a:r>
            <a:r>
              <a:rPr lang="cs-CZ" altLang="cs-CZ" sz="2200" i="1"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ym typeface="Symbol" panose="05050102010706020507" pitchFamily="18" charset="2"/>
              </a:rPr>
              <a:t>t</a:t>
            </a:r>
            <a:r>
              <a:rPr lang="cs-CZ" altLang="cs-CZ" sz="2200" i="1">
                <a:sym typeface="Symbol" panose="05050102010706020507" pitchFamily="18" charset="2"/>
              </a:rPr>
              <a:t> </a:t>
            </a:r>
            <a:r>
              <a:rPr lang="en-US" altLang="cs-CZ" sz="2200">
                <a:sym typeface="Symbol" panose="05050102010706020507" pitchFamily="18" charset="2"/>
              </a:rPr>
              <a:t>[</a:t>
            </a:r>
            <a:r>
              <a:rPr lang="cs-CZ" altLang="cs-CZ" sz="2200" baseline="30000"/>
              <a:t>0</a:t>
            </a:r>
            <a:r>
              <a:rPr lang="en-US" altLang="cs-CZ" sz="2200" i="1"/>
              <a:t>Starosta</a:t>
            </a:r>
            <a:r>
              <a:rPr lang="cs-CZ" altLang="cs-CZ" sz="2200" i="1" baseline="-25000"/>
              <a:t>wt</a:t>
            </a:r>
            <a:r>
              <a:rPr lang="en-US" altLang="cs-CZ" sz="2200" i="1"/>
              <a:t> </a:t>
            </a:r>
            <a:r>
              <a:rPr lang="cs-CZ" altLang="cs-CZ" sz="2200" baseline="30000"/>
              <a:t>0</a:t>
            </a:r>
            <a:r>
              <a:rPr lang="en-US" altLang="cs-CZ" sz="2200" i="1"/>
              <a:t>Ostrava</a:t>
            </a:r>
            <a:r>
              <a:rPr lang="en-US" altLang="cs-CZ" sz="2200"/>
              <a:t>]</a:t>
            </a:r>
            <a:r>
              <a:rPr lang="en-US" altLang="cs-CZ" sz="2200" i="1" baseline="-25000"/>
              <a:t>wt</a:t>
            </a:r>
            <a:r>
              <a:rPr lang="cs-CZ" altLang="cs-CZ" sz="2200"/>
              <a:t>]</a:t>
            </a:r>
            <a:endParaRPr lang="en-US" altLang="cs-CZ" sz="220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cs-CZ" sz="2200" i="1"/>
              <a:t>D</a:t>
            </a:r>
            <a:r>
              <a:rPr lang="cs-CZ" altLang="cs-CZ" sz="2200" i="1"/>
              <a:t>ů</a:t>
            </a:r>
            <a:r>
              <a:rPr lang="en-US" altLang="cs-CZ" sz="2200" i="1"/>
              <a:t>kaz</a:t>
            </a:r>
            <a:r>
              <a:rPr lang="cs-CZ" altLang="cs-CZ" sz="2200" i="1"/>
              <a:t> je zřejmý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 případě intenzionálního postoje 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dicto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můžeme substituovat tutéž intensi (i když jinak konceptualizovanou)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9257FCAA-4121-4FD2-A117-84CFC73140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cs-CZ" altLang="cs-CZ"/>
              <a:t>Hyperintensionální postoje </a:t>
            </a:r>
            <a:r>
              <a:rPr lang="cs-CZ" altLang="cs-CZ" i="1"/>
              <a:t>de dicto</a:t>
            </a:r>
            <a:endParaRPr lang="cs-CZ" altLang="cs-CZ"/>
          </a:p>
        </p:txBody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1F710838-CFFE-4DDF-9925-71B6F725EA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en-US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600"/>
          </a:p>
          <a:p>
            <a:pPr eaLnBrk="1" hangingPunct="1">
              <a:lnSpc>
                <a:spcPct val="8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/>
              <a:t>Nechť </a:t>
            </a:r>
            <a:r>
              <a:rPr lang="cs-CZ" altLang="cs-CZ" sz="2600" baseline="30000"/>
              <a:t>0</a:t>
            </a:r>
            <a:r>
              <a:rPr lang="cs-CZ" altLang="cs-CZ" sz="2600" i="1"/>
              <a:t>PMO = </a:t>
            </a:r>
            <a:r>
              <a:rPr lang="cs-CZ" altLang="cs-CZ" sz="2600" i="1"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ym typeface="Symbol" panose="05050102010706020507" pitchFamily="18" charset="2"/>
              </a:rPr>
              <a:t>w</a:t>
            </a:r>
            <a:r>
              <a:rPr lang="cs-CZ" altLang="cs-CZ" sz="2600" i="1"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ym typeface="Symbol" panose="05050102010706020507" pitchFamily="18" charset="2"/>
              </a:rPr>
              <a:t>t</a:t>
            </a:r>
            <a:r>
              <a:rPr lang="cs-CZ" altLang="cs-CZ" sz="2600" i="1">
                <a:sym typeface="Symbol" panose="05050102010706020507" pitchFamily="18" charset="2"/>
              </a:rPr>
              <a:t> </a:t>
            </a:r>
            <a:r>
              <a:rPr lang="en-US" altLang="cs-CZ" sz="2600">
                <a:sym typeface="Symbol" panose="05050102010706020507" pitchFamily="18" charset="2"/>
              </a:rPr>
              <a:t>[</a:t>
            </a:r>
            <a:r>
              <a:rPr lang="cs-CZ" altLang="cs-CZ" sz="2600" baseline="30000"/>
              <a:t>0</a:t>
            </a:r>
            <a:r>
              <a:rPr lang="en-US" altLang="cs-CZ" sz="2600" i="1"/>
              <a:t>Starosta</a:t>
            </a:r>
            <a:r>
              <a:rPr lang="cs-CZ" altLang="cs-CZ" sz="2600" i="1" baseline="-25000"/>
              <a:t>wt</a:t>
            </a:r>
            <a:r>
              <a:rPr lang="en-US" altLang="cs-CZ" sz="2600" i="1"/>
              <a:t> </a:t>
            </a:r>
            <a:r>
              <a:rPr lang="cs-CZ" altLang="cs-CZ" sz="2600" baseline="30000"/>
              <a:t>0</a:t>
            </a:r>
            <a:r>
              <a:rPr lang="en-US" altLang="cs-CZ" sz="2600" i="1"/>
              <a:t>Ostrava</a:t>
            </a:r>
            <a:r>
              <a:rPr lang="en-US" altLang="cs-CZ" sz="2600"/>
              <a:t>]</a:t>
            </a:r>
            <a:endParaRPr lang="cs-CZ" altLang="cs-CZ" sz="2600" i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6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Nep</a:t>
            </a:r>
            <a:r>
              <a:rPr lang="cs-CZ" altLang="cs-CZ" sz="26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lyne</a:t>
            </a:r>
            <a:r>
              <a:rPr lang="cs-CZ" altLang="cs-CZ" sz="2600"/>
              <a:t>, že Tom si myslí, že </a:t>
            </a:r>
            <a:r>
              <a:rPr lang="en-US" altLang="cs-CZ" sz="2600"/>
              <a:t>starosta Ostravy</a:t>
            </a:r>
            <a:r>
              <a:rPr lang="cs-CZ" altLang="cs-CZ" sz="2600"/>
              <a:t> je moudrý.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200" baseline="30000">
                <a:sym typeface="Symbol" panose="05050102010706020507" pitchFamily="18" charset="2"/>
              </a:rPr>
              <a:t>0</a:t>
            </a:r>
            <a:r>
              <a:rPr lang="en-US" altLang="cs-CZ" sz="2200">
                <a:sym typeface="Symbol" panose="05050102010706020507" pitchFamily="18" charset="2"/>
              </a:rPr>
              <a:t>[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w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t</a:t>
            </a:r>
            <a:r>
              <a:rPr lang="cs-CZ" altLang="cs-CZ" sz="2200"/>
              <a:t> [</a:t>
            </a:r>
            <a:r>
              <a:rPr lang="cs-CZ" altLang="cs-CZ" sz="2200" baseline="30000"/>
              <a:t>0</a:t>
            </a:r>
            <a:r>
              <a:rPr lang="cs-CZ" altLang="cs-CZ" sz="2200" i="1"/>
              <a:t>Moudrý</a:t>
            </a:r>
            <a:r>
              <a:rPr lang="cs-CZ" altLang="cs-CZ" sz="2200" i="1" baseline="-25000"/>
              <a:t>wt</a:t>
            </a:r>
            <a:r>
              <a:rPr lang="cs-CZ" altLang="cs-CZ" sz="2200" i="1"/>
              <a:t> </a:t>
            </a:r>
            <a:r>
              <a:rPr lang="cs-CZ" altLang="cs-CZ" sz="2200" baseline="30000"/>
              <a:t>0</a:t>
            </a:r>
            <a:r>
              <a:rPr lang="cs-CZ" altLang="cs-CZ" sz="2200" i="1"/>
              <a:t>PMO</a:t>
            </a:r>
            <a:r>
              <a:rPr lang="cs-CZ" altLang="cs-CZ" sz="2200" i="1" baseline="-25000"/>
              <a:t>wt</a:t>
            </a:r>
            <a:r>
              <a:rPr lang="cs-CZ" altLang="cs-CZ" sz="2200"/>
              <a:t>]</a:t>
            </a:r>
            <a:r>
              <a:rPr lang="en-US" altLang="cs-CZ" sz="2200"/>
              <a:t>]</a:t>
            </a:r>
            <a:r>
              <a:rPr lang="cs-CZ" altLang="cs-CZ" sz="2200"/>
              <a:t> </a:t>
            </a:r>
            <a:r>
              <a:rPr lang="cs-CZ" altLang="cs-CZ" sz="2200">
                <a:sym typeface="Symbol" panose="05050102010706020507" pitchFamily="18" charset="2"/>
              </a:rPr>
              <a:t> </a:t>
            </a:r>
            <a:endParaRPr lang="en-US" altLang="cs-CZ" sz="2200">
              <a:sym typeface="Symbol" panose="05050102010706020507" pitchFamily="18" charset="2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200" baseline="30000">
                <a:sym typeface="Symbol" panose="05050102010706020507" pitchFamily="18" charset="2"/>
              </a:rPr>
              <a:t>0</a:t>
            </a:r>
            <a:r>
              <a:rPr lang="en-US" altLang="cs-CZ" sz="2200">
                <a:sym typeface="Symbol" panose="05050102010706020507" pitchFamily="18" charset="2"/>
              </a:rPr>
              <a:t>[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w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/>
              <a:t>t</a:t>
            </a:r>
            <a:r>
              <a:rPr lang="cs-CZ" altLang="cs-CZ" sz="2200"/>
              <a:t> [</a:t>
            </a:r>
            <a:r>
              <a:rPr lang="cs-CZ" altLang="cs-CZ" sz="2200" baseline="30000"/>
              <a:t>0</a:t>
            </a:r>
            <a:r>
              <a:rPr lang="cs-CZ" altLang="cs-CZ" sz="2200" i="1"/>
              <a:t>Moudrý</a:t>
            </a:r>
            <a:r>
              <a:rPr lang="cs-CZ" altLang="cs-CZ" sz="2200" i="1" baseline="-25000"/>
              <a:t>wt</a:t>
            </a:r>
            <a:r>
              <a:rPr lang="cs-CZ" altLang="cs-CZ" sz="2200" i="1"/>
              <a:t> </a:t>
            </a:r>
            <a:r>
              <a:rPr lang="cs-CZ" altLang="cs-CZ" sz="2200" i="1"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ym typeface="Symbol" panose="05050102010706020507" pitchFamily="18" charset="2"/>
              </a:rPr>
              <a:t>w</a:t>
            </a:r>
            <a:r>
              <a:rPr lang="cs-CZ" altLang="cs-CZ" sz="2200" i="1"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ym typeface="Symbol" panose="05050102010706020507" pitchFamily="18" charset="2"/>
              </a:rPr>
              <a:t>t</a:t>
            </a:r>
            <a:r>
              <a:rPr lang="cs-CZ" altLang="cs-CZ" sz="2200" i="1">
                <a:sym typeface="Symbol" panose="05050102010706020507" pitchFamily="18" charset="2"/>
              </a:rPr>
              <a:t> </a:t>
            </a:r>
            <a:r>
              <a:rPr lang="en-US" altLang="cs-CZ" sz="2200">
                <a:sym typeface="Symbol" panose="05050102010706020507" pitchFamily="18" charset="2"/>
              </a:rPr>
              <a:t>[</a:t>
            </a:r>
            <a:r>
              <a:rPr lang="cs-CZ" altLang="cs-CZ" sz="2200" baseline="30000"/>
              <a:t>0</a:t>
            </a:r>
            <a:r>
              <a:rPr lang="en-US" altLang="cs-CZ" sz="2200" i="1"/>
              <a:t>Starosta</a:t>
            </a:r>
            <a:r>
              <a:rPr lang="cs-CZ" altLang="cs-CZ" sz="2200" i="1" baseline="-25000"/>
              <a:t>wt</a:t>
            </a:r>
            <a:r>
              <a:rPr lang="en-US" altLang="cs-CZ" sz="2200" i="1"/>
              <a:t> </a:t>
            </a:r>
            <a:r>
              <a:rPr lang="cs-CZ" altLang="cs-CZ" sz="2200" baseline="30000"/>
              <a:t>0</a:t>
            </a:r>
            <a:r>
              <a:rPr lang="en-US" altLang="cs-CZ" sz="2200" i="1"/>
              <a:t>Ostrava</a:t>
            </a:r>
            <a:r>
              <a:rPr lang="en-US" altLang="cs-CZ" sz="2200"/>
              <a:t>]</a:t>
            </a:r>
            <a:r>
              <a:rPr lang="en-US" altLang="cs-CZ" sz="2200" i="1" baseline="-25000"/>
              <a:t>wt</a:t>
            </a:r>
            <a:r>
              <a:rPr lang="cs-CZ" altLang="cs-CZ" sz="2200"/>
              <a:t>]</a:t>
            </a:r>
            <a:r>
              <a:rPr lang="en-US" altLang="cs-CZ" sz="2200"/>
              <a:t>]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200" i="1"/>
              <a:t>D</a:t>
            </a:r>
            <a:r>
              <a:rPr lang="cs-CZ" altLang="cs-CZ" sz="2200" i="1"/>
              <a:t>ů</a:t>
            </a:r>
            <a:r>
              <a:rPr lang="en-US" altLang="cs-CZ" sz="2200" i="1"/>
              <a:t>kaz</a:t>
            </a:r>
            <a:r>
              <a:rPr lang="cs-CZ" altLang="cs-CZ" sz="2200" i="1"/>
              <a:t> je zřejmý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 případě 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hyper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intenzionálního postoje 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dicto 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můžeme substituovat tutéž intensi (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pokud je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jinak konceptualizovaná)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/>
              <a:t>Můžeme substituovat pouze procedurálně isomorfní konstrukci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D22B66E1-B713-4DC4-8587-6FE69439AD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b="1"/>
              <a:t>Intenzionální postoje </a:t>
            </a:r>
            <a:r>
              <a:rPr lang="cs-CZ" altLang="cs-CZ" b="1" i="1"/>
              <a:t>de re</a:t>
            </a:r>
            <a:endParaRPr lang="cs-CZ" altLang="cs-CZ" b="1"/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F12A8C7A-6246-4439-AAE3-13B58B4379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96300" cy="478948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altLang="cs-CZ">
                <a:solidFill>
                  <a:schemeClr val="tx2"/>
                </a:solidFill>
              </a:rPr>
              <a:t>„Tom si o primátorovi města Ostravy myslí, </a:t>
            </a:r>
            <a:br>
              <a:rPr lang="cs-CZ" altLang="cs-CZ">
                <a:solidFill>
                  <a:schemeClr val="tx2"/>
                </a:solidFill>
              </a:rPr>
            </a:br>
            <a:r>
              <a:rPr lang="cs-CZ" altLang="cs-CZ">
                <a:solidFill>
                  <a:schemeClr val="tx2"/>
                </a:solidFill>
              </a:rPr>
              <a:t>že (on) je moudrý“</a:t>
            </a:r>
            <a:r>
              <a:rPr lang="cs-CZ" altLang="cs-CZ" i="1">
                <a:solidFill>
                  <a:schemeClr val="tx2"/>
                </a:solidFill>
              </a:rPr>
              <a:t>.</a:t>
            </a:r>
            <a:endParaRPr lang="cs-CZ" altLang="cs-CZ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/>
              <a:t>A) </a:t>
            </a:r>
            <a:r>
              <a:rPr lang="cs-CZ" altLang="cs-CZ" i="1"/>
              <a:t>PMO</a:t>
            </a:r>
            <a:r>
              <a:rPr lang="cs-CZ" altLang="cs-CZ"/>
              <a:t> má tu vlastnost, že si o něm Tom myslí, že je moudrý:</a:t>
            </a:r>
          </a:p>
          <a:p>
            <a:pPr lvl="1" eaLnBrk="1" hangingPunct="1"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MTM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</a:p>
          <a:p>
            <a:pPr eaLnBrk="1" hangingPunct="1"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MTM =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x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]]]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 =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Primátor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Ostrava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600" baseline="300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586CBD2F-CE00-4F05-9C8C-907BC9124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/>
            <a:r>
              <a:rPr lang="cs-CZ" altLang="cs-CZ" b="1"/>
              <a:t>Intenzionální postoje </a:t>
            </a:r>
            <a:r>
              <a:rPr lang="cs-CZ" altLang="cs-CZ" b="1" i="1"/>
              <a:t>de re</a:t>
            </a:r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22CE1632-ACB2-490B-9EDD-89851282F3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altLang="cs-CZ">
                <a:solidFill>
                  <a:schemeClr val="tx2"/>
                </a:solidFill>
              </a:rPr>
              <a:t>„Tom si o primátorovi města Ostravy myslí, </a:t>
            </a:r>
            <a:br>
              <a:rPr lang="cs-CZ" altLang="cs-CZ">
                <a:solidFill>
                  <a:schemeClr val="tx2"/>
                </a:solidFill>
              </a:rPr>
            </a:br>
            <a:r>
              <a:rPr lang="cs-CZ" altLang="cs-CZ">
                <a:solidFill>
                  <a:schemeClr val="tx2"/>
                </a:solidFill>
              </a:rPr>
              <a:t>že (on) je moudrý“</a:t>
            </a:r>
            <a:r>
              <a:rPr lang="cs-CZ" altLang="cs-CZ" i="1">
                <a:solidFill>
                  <a:schemeClr val="tx2"/>
                </a:solidFill>
              </a:rPr>
              <a:t>.</a:t>
            </a:r>
            <a:endParaRPr lang="cs-CZ" altLang="cs-CZ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/>
              <a:t>B) </a:t>
            </a:r>
            <a:r>
              <a:rPr lang="cs-CZ" altLang="cs-CZ" i="1"/>
              <a:t>Pomocí substituční metody</a:t>
            </a:r>
            <a:r>
              <a:rPr lang="cs-CZ" altLang="cs-CZ"/>
              <a:t>:</a:t>
            </a:r>
          </a:p>
          <a:p>
            <a:pPr eaLnBrk="1" hangingPunct="1"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 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 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</a:t>
            </a:r>
          </a:p>
          <a:p>
            <a:pPr eaLnBrk="1" hangingPunct="1"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t’ 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w’t’</a:t>
            </a:r>
            <a:r>
              <a:rPr lang="cs-CZ" altLang="cs-CZ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</a:t>
            </a:r>
            <a:r>
              <a:rPr lang="cs-CZ" altLang="cs-CZ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]]]]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altLang="cs-CZ" sz="2600" baseline="300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 =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w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Primátor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Ostrava</a:t>
            </a:r>
            <a:r>
              <a:rPr lang="en-US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cs-CZ" altLang="cs-CZ" sz="260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229479FA-8845-45F1-92C9-6109FD1E3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cs-CZ" altLang="cs-CZ"/>
              <a:t>Intenzionální postoj </a:t>
            </a:r>
            <a:r>
              <a:rPr lang="cs-CZ" altLang="cs-CZ" i="1"/>
              <a:t>de re</a:t>
            </a:r>
            <a:endParaRPr lang="cs-CZ" altLang="cs-CZ"/>
          </a:p>
        </p:txBody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54AA7590-2AE3-4301-AF4C-B02B861511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9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/>
              <a:t>Nechť </a:t>
            </a:r>
            <a:r>
              <a:rPr lang="cs-CZ" altLang="cs-CZ" sz="2600" baseline="30000"/>
              <a:t>0</a:t>
            </a:r>
            <a:r>
              <a:rPr lang="cs-CZ" altLang="cs-CZ" sz="2600" i="1"/>
              <a:t>PMO</a:t>
            </a:r>
            <a:r>
              <a:rPr lang="cs-CZ" altLang="cs-CZ" sz="2600" i="1" baseline="-25000"/>
              <a:t>wt</a:t>
            </a:r>
            <a:r>
              <a:rPr lang="cs-CZ" altLang="cs-CZ" sz="2600" i="1"/>
              <a:t> = </a:t>
            </a:r>
            <a:r>
              <a:rPr lang="cs-CZ" altLang="cs-CZ" sz="2600" baseline="30000"/>
              <a:t>0</a:t>
            </a:r>
            <a:r>
              <a:rPr lang="cs-CZ" altLang="cs-CZ" sz="2600" i="1"/>
              <a:t>Kajnar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/>
              <a:t>V obou případech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/>
              <a:t>Plyne</a:t>
            </a:r>
            <a:r>
              <a:rPr lang="cs-CZ" altLang="cs-CZ" sz="2600"/>
              <a:t>, že Tom si o Kajnarovi myslí, že je moudrý.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/>
              <a:t>Plyne</a:t>
            </a:r>
            <a:r>
              <a:rPr lang="cs-CZ" altLang="cs-CZ" sz="2600"/>
              <a:t>, že </a:t>
            </a:r>
            <a:r>
              <a:rPr lang="cs-CZ" altLang="cs-CZ" sz="2600" i="1"/>
              <a:t>PMO </a:t>
            </a:r>
            <a:r>
              <a:rPr lang="cs-CZ" altLang="cs-CZ" sz="2600"/>
              <a:t>existuje, je to </a:t>
            </a:r>
            <a:r>
              <a:rPr lang="cs-CZ" altLang="cs-CZ" sz="2600" i="1"/>
              <a:t>presupozice.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600" i="1"/>
              <a:t>Dále plyne, ž</a:t>
            </a:r>
            <a:r>
              <a:rPr lang="en-US" altLang="cs-CZ" sz="2600" i="1"/>
              <a:t>e </a:t>
            </a:r>
            <a:r>
              <a:rPr lang="cs-CZ" altLang="cs-CZ" sz="2600" i="1"/>
              <a:t>existuje někdo, o kom si Tom myslí, že je moudrý</a:t>
            </a:r>
          </a:p>
          <a:p>
            <a:pPr eaLnBrk="1" hangingPunct="1">
              <a:lnSpc>
                <a:spcPct val="80000"/>
              </a:lnSpc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PMO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</a:t>
            </a:r>
            <a:b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t’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w’t’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]]]]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600"/>
              <a:t>---------------------------------------------------------------</a:t>
            </a:r>
            <a:r>
              <a:rPr lang="en-US" altLang="cs-CZ" sz="2600"/>
              <a:t>------</a:t>
            </a:r>
            <a:endParaRPr lang="cs-CZ" altLang="cs-CZ" sz="260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cs-CZ" sz="2600">
                <a:sym typeface="Symbol" panose="05050102010706020507" pitchFamily="18" charset="2"/>
              </a:rPr>
              <a:t>[</a:t>
            </a:r>
            <a:r>
              <a:rPr lang="en-US" altLang="cs-CZ" sz="2600" baseline="30000">
                <a:sym typeface="Symbol" panose="05050102010706020507" pitchFamily="18" charset="2"/>
              </a:rPr>
              <a:t>0</a:t>
            </a:r>
            <a:r>
              <a:rPr lang="cs-CZ" altLang="cs-CZ" sz="2600">
                <a:sym typeface="Symbol" panose="05050102010706020507" pitchFamily="18" charset="2"/>
              </a:rPr>
              <a:t></a:t>
            </a:r>
            <a:r>
              <a:rPr lang="en-US" altLang="cs-CZ" sz="2600" i="1">
                <a:sym typeface="Symbol" panose="05050102010706020507" pitchFamily="18" charset="2"/>
              </a:rPr>
              <a:t>x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Myslí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wt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 </a:t>
            </a:r>
            <a:r>
              <a:rPr lang="en-US" altLang="cs-CZ" sz="26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 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</a:t>
            </a:r>
            <a:b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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t’ 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cs-CZ" altLang="cs-CZ" sz="2600" baseline="30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Moudrý</a:t>
            </a:r>
            <a:r>
              <a:rPr lang="cs-CZ" altLang="cs-CZ" sz="2600" i="1" baseline="-250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w’t’</a:t>
            </a:r>
            <a:r>
              <a:rPr lang="cs-CZ" altLang="cs-CZ" sz="26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</a:t>
            </a:r>
            <a:r>
              <a:rPr lang="cs-CZ" altLang="cs-CZ" sz="2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]]]]</a:t>
            </a:r>
            <a:endParaRPr lang="cs-CZ" altLang="cs-CZ" sz="2600">
              <a:sym typeface="Symbol" panose="05050102010706020507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cs-CZ" altLang="cs-CZ" sz="2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A6DC847-25C8-4A57-B950-F7A55EF441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Cvičení 4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82717253-5F14-4683-85E2-78030A883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91512" cy="4933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 dirty="0"/>
              <a:t>b) </a:t>
            </a:r>
            <a:r>
              <a:rPr lang="cs-CZ" altLang="cs-CZ" sz="2100" i="1" dirty="0" err="1"/>
              <a:t>Hyperintenzionální</a:t>
            </a:r>
            <a:r>
              <a:rPr lang="cs-CZ" altLang="cs-CZ" sz="2100" i="1" dirty="0"/>
              <a:t> hledání</a:t>
            </a:r>
            <a:endParaRPr lang="cs-CZ" altLang="cs-CZ" sz="2100" dirty="0"/>
          </a:p>
          <a:p>
            <a:pPr eaLnBrk="1" hangingPunct="1">
              <a:lnSpc>
                <a:spcPct val="90000"/>
              </a:lnSpc>
              <a:spcBef>
                <a:spcPct val="90000"/>
              </a:spcBef>
              <a:defRPr/>
            </a:pP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t 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*</a:t>
            </a:r>
            <a:r>
              <a:rPr lang="en-US" altLang="cs-CZ" sz="21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1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1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= [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Yetti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-------------------------------------------------</a:t>
            </a:r>
            <a:endParaRPr lang="cs-CZ" altLang="cs-CZ" sz="21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 [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cs-CZ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*</a:t>
            </a:r>
            <a:r>
              <a:rPr lang="en-US" altLang="cs-CZ" sz="21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1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1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cs-CZ" altLang="cs-CZ" sz="21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 dirty="0" err="1">
                <a:solidFill>
                  <a:schemeClr val="tx2"/>
                </a:solidFill>
                <a:sym typeface="Symbol" panose="05050102010706020507" pitchFamily="18" charset="2"/>
              </a:rPr>
              <a:t>Yetti</a:t>
            </a:r>
            <a:r>
              <a:rPr lang="en-US" altLang="cs-CZ" sz="21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000" i="1" dirty="0">
                <a:sym typeface="Symbol" panose="05050102010706020507" pitchFamily="18" charset="2"/>
              </a:rPr>
              <a:t>=</a:t>
            </a:r>
            <a:r>
              <a:rPr lang="cs-CZ" altLang="cs-CZ" sz="2000" dirty="0">
                <a:sym typeface="Symbol" panose="05050102010706020507" pitchFamily="18" charset="2"/>
              </a:rPr>
              <a:t>/(()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>
                <a:sym typeface="Symbol" panose="05050102010706020507" pitchFamily="18" charset="2"/>
              </a:rPr>
              <a:t>()</a:t>
            </a:r>
            <a:r>
              <a:rPr lang="cs-CZ" altLang="cs-CZ" sz="2000" baseline="-25000" dirty="0">
                <a:sym typeface="Symbol" panose="05050102010706020507" pitchFamily="18" charset="2"/>
              </a:rPr>
              <a:t></a:t>
            </a:r>
            <a:r>
              <a:rPr lang="cs-CZ" altLang="cs-CZ" sz="2000" dirty="0">
                <a:sym typeface="Symbol" panose="05050102010706020507" pitchFamily="18" charset="2"/>
              </a:rPr>
              <a:t>) je identita </a:t>
            </a:r>
            <a:r>
              <a:rPr lang="cs-CZ" altLang="cs-CZ" sz="2000" i="1" dirty="0">
                <a:sym typeface="Symbol" panose="05050102010706020507" pitchFamily="18" charset="2"/>
              </a:rPr>
              <a:t>vlastnosti</a:t>
            </a:r>
            <a:r>
              <a:rPr lang="cs-CZ" altLang="cs-CZ" sz="2000" dirty="0">
                <a:sym typeface="Symbol" panose="05050102010706020507" pitchFamily="18" charset="2"/>
              </a:rPr>
              <a:t>, ale Tom má vztah ke konstrukci té vlastnosti. Nemůžeme použít Leibnizův zákon substituce identit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000" i="1" dirty="0">
                <a:sym typeface="Symbol" panose="05050102010706020507" pitchFamily="18" charset="2"/>
              </a:rPr>
              <a:t>Ú</a:t>
            </a:r>
            <a:r>
              <a:rPr lang="en-US" altLang="cs-CZ" sz="2000" i="1" dirty="0" err="1">
                <a:sym typeface="Symbol" panose="05050102010706020507" pitchFamily="18" charset="2"/>
              </a:rPr>
              <a:t>sudek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en-US" altLang="cs-CZ" sz="2000" i="1" dirty="0" err="1">
                <a:sym typeface="Symbol" panose="05050102010706020507" pitchFamily="18" charset="2"/>
              </a:rPr>
              <a:t>je</a:t>
            </a:r>
            <a:r>
              <a:rPr lang="en-US" altLang="cs-CZ" sz="2000" i="1" dirty="0">
                <a:sym typeface="Symbol" panose="05050102010706020507" pitchFamily="18" charset="2"/>
              </a:rPr>
              <a:t> </a:t>
            </a:r>
            <a:r>
              <a:rPr lang="cs-CZ" altLang="cs-CZ" sz="2000" i="1" dirty="0">
                <a:sym typeface="Symbol" panose="05050102010706020507" pitchFamily="18" charset="2"/>
              </a:rPr>
              <a:t>ne</a:t>
            </a:r>
            <a:r>
              <a:rPr lang="en-US" altLang="cs-CZ" sz="2000" i="1" dirty="0" err="1">
                <a:sym typeface="Symbol" panose="05050102010706020507" pitchFamily="18" charset="2"/>
              </a:rPr>
              <a:t>platn</a:t>
            </a:r>
            <a:r>
              <a:rPr lang="cs-CZ" altLang="cs-CZ" sz="2000" i="1" dirty="0">
                <a:sym typeface="Symbol" panose="05050102010706020507" pitchFamily="18" charset="2"/>
              </a:rPr>
              <a:t>ý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000" i="1" dirty="0">
                <a:sym typeface="Symbol" panose="05050102010706020507" pitchFamily="18" charset="2"/>
              </a:rPr>
              <a:t>Aby byl platný, musela by druhá premisa stanovit identitu (nebo procedurální isomorfii) konstrukcí: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=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*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cs-CZ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 err="1">
                <a:solidFill>
                  <a:schemeClr val="tx2"/>
                </a:solidFill>
                <a:sym typeface="Symbol" panose="05050102010706020507" pitchFamily="18" charset="2"/>
              </a:rPr>
              <a:t>Yetti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	=*/(</a:t>
            </a:r>
            <a:r>
              <a:rPr lang="cs-CZ" altLang="cs-CZ" sz="20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n</a:t>
            </a:r>
            <a:r>
              <a:rPr lang="cs-CZ" altLang="cs-CZ" sz="2000" dirty="0" err="1">
                <a:solidFill>
                  <a:schemeClr val="tx2"/>
                </a:solidFill>
                <a:sym typeface="Symbol" panose="05050102010706020507" pitchFamily="18" charset="2"/>
              </a:rPr>
              <a:t></a:t>
            </a:r>
            <a:r>
              <a:rPr lang="cs-CZ" altLang="cs-CZ" sz="20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n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)</a:t>
            </a:r>
            <a:endParaRPr lang="cs-CZ" altLang="cs-CZ" sz="2000" i="1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000" i="1" dirty="0">
                <a:sym typeface="Symbol" panose="05050102010706020507" pitchFamily="18" charset="2"/>
              </a:rPr>
              <a:t>tj. výrazy „sněžný muž“ a „yetti“ by musely být 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striktně synonymní</a:t>
            </a:r>
            <a:r>
              <a:rPr lang="cs-CZ" altLang="cs-CZ" sz="2000" i="1" dirty="0">
                <a:sym typeface="Symbol" panose="05050102010706020507" pitchFamily="18" charset="2"/>
              </a:rPr>
              <a:t>. Ale to nejsou, jsou pouze </a:t>
            </a:r>
            <a:r>
              <a:rPr lang="cs-CZ" altLang="cs-CZ" sz="20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ekvivalentní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CBD3B23-75A3-4AB3-A80F-3A39678630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 dirty="0"/>
              <a:t>Příklady ze cvičení 4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BC0459F-52DB-45A9-9613-06774BA9CAB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323850" y="1196975"/>
            <a:ext cx="8362950" cy="4933950"/>
          </a:xfrm>
          <a:blipFill>
            <a:blip r:embed="rId2"/>
            <a:stretch>
              <a:fillRect l="-729" b="-1728"/>
            </a:stretch>
          </a:blipFill>
          <a:extLst/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cs-CZ" dirty="0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7902490-3204-4C83-ABDC-A72472B394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cs-CZ" altLang="cs-CZ" i="1"/>
              <a:t>hyperintensionální kontext</a:t>
            </a: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14043885-1442-467D-8617-C34E886237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91512" cy="471805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Celá konstrukce C</a:t>
            </a:r>
            <a:r>
              <a:rPr lang="cs-CZ" altLang="cs-CZ" sz="2600" dirty="0">
                <a:sym typeface="Symbol" panose="05050102010706020507" pitchFamily="18" charset="2"/>
              </a:rPr>
              <a:t> je objektem predikace (argumentem), tedy její výstup – funkce, kterou konstruuje, pokud vůbec něco, je irelevantní 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konstrukce C</a:t>
            </a:r>
            <a:r>
              <a:rPr lang="cs-CZ" altLang="cs-CZ" sz="2600" dirty="0">
                <a:sym typeface="Symbol" panose="05050102010706020507" pitchFamily="18" charset="2"/>
              </a:rPr>
              <a:t> není 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užita</a:t>
            </a:r>
            <a:r>
              <a:rPr lang="cs-CZ" altLang="cs-CZ" sz="2600" dirty="0">
                <a:sym typeface="Symbol" panose="05050102010706020507" pitchFamily="18" charset="2"/>
              </a:rPr>
              <a:t> v módu provádění, ale její výskyt je pouze </a:t>
            </a:r>
            <a:r>
              <a:rPr lang="cs-CZ" altLang="cs-CZ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zmíněn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(</a:t>
            </a:r>
            <a:r>
              <a:rPr lang="cs-CZ" altLang="cs-CZ" sz="26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displayed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)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Všechny podkonstrukce C (včetně proměnných) jsou pouze zmíněny </a:t>
            </a:r>
            <a:r>
              <a:rPr lang="cs-CZ" altLang="cs-CZ" sz="2600" i="1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hyperintensionálně</a:t>
            </a:r>
            <a:r>
              <a:rPr lang="cs-CZ" altLang="cs-CZ" sz="2600" i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, nejsou v módu provádění</a:t>
            </a:r>
            <a:endParaRPr lang="cs-CZ" altLang="cs-CZ" sz="2600" dirty="0"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dirty="0">
                <a:sym typeface="Symbol" panose="05050102010706020507" pitchFamily="18" charset="2"/>
              </a:rPr>
              <a:t>Jak tedy pracovat s konstrukcí </a:t>
            </a:r>
            <a:r>
              <a:rPr lang="cs-CZ" altLang="cs-CZ" sz="2600" i="1" dirty="0">
                <a:sym typeface="Symbol" panose="05050102010706020507" pitchFamily="18" charset="2"/>
              </a:rPr>
              <a:t>C</a:t>
            </a:r>
            <a:r>
              <a:rPr lang="cs-CZ" altLang="cs-CZ" sz="2600" dirty="0">
                <a:sym typeface="Symbol" panose="05050102010706020507" pitchFamily="18" charset="2"/>
              </a:rPr>
              <a:t>, jejíž výskyt je </a:t>
            </a:r>
            <a:r>
              <a:rPr lang="cs-CZ" altLang="cs-CZ" sz="2600" dirty="0" err="1">
                <a:sym typeface="Symbol" panose="05050102010706020507" pitchFamily="18" charset="2"/>
              </a:rPr>
              <a:t>hyperintensionální</a:t>
            </a:r>
            <a:r>
              <a:rPr lang="cs-CZ" altLang="cs-CZ" sz="2600" dirty="0">
                <a:sym typeface="Symbol" panose="05050102010706020507" pitchFamily="18" charset="2"/>
              </a:rPr>
              <a:t>? Jak budeme operovat na </a:t>
            </a:r>
            <a:r>
              <a:rPr lang="cs-CZ" altLang="cs-CZ" sz="2600" dirty="0" err="1">
                <a:sym typeface="Symbol" panose="05050102010706020507" pitchFamily="18" charset="2"/>
              </a:rPr>
              <a:t>hyperintensionálním</a:t>
            </a:r>
            <a:r>
              <a:rPr lang="cs-CZ" altLang="cs-CZ" sz="2600" dirty="0">
                <a:sym typeface="Symbol" panose="05050102010706020507" pitchFamily="18" charset="2"/>
              </a:rPr>
              <a:t> kontextu?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cs-CZ" altLang="cs-CZ" sz="2600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Substituční metoda</a:t>
            </a:r>
            <a:r>
              <a:rPr lang="cs-CZ" altLang="cs-CZ" sz="2600" dirty="0">
                <a:sym typeface="Symbol" panose="05050102010706020507" pitchFamily="18" charset="2"/>
              </a:rPr>
              <a:t> !!!</a:t>
            </a:r>
            <a:endParaRPr lang="en-US" altLang="cs-CZ" sz="26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900A552-D1A5-4DE3-A38B-C74FBB3DD6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 i="1"/>
              <a:t>Příklady ze cvičení 4</a:t>
            </a:r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A94AAB12-2EEA-419E-807B-BC26F38C27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362950" cy="4933950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000" dirty="0"/>
              <a:t>2.</a:t>
            </a:r>
            <a:r>
              <a:rPr lang="cs-CZ" altLang="cs-CZ" dirty="0"/>
              <a:t>	</a:t>
            </a:r>
            <a:r>
              <a:rPr lang="cs-CZ" altLang="cs-CZ" sz="1600" dirty="0"/>
              <a:t>Dokažte platnost úsudku, a to pro obojí případ, tj. jak intensionální tak </a:t>
            </a:r>
            <a:r>
              <a:rPr lang="cs-CZ" altLang="cs-CZ" sz="1600" dirty="0" err="1"/>
              <a:t>hyperintensionální</a:t>
            </a:r>
            <a:r>
              <a:rPr lang="cs-CZ" altLang="cs-CZ" sz="1600" b="1" dirty="0"/>
              <a:t>:</a:t>
            </a:r>
            <a:br>
              <a:rPr lang="cs-CZ" altLang="cs-CZ" sz="1600" dirty="0"/>
            </a:br>
            <a:br>
              <a:rPr lang="cs-CZ" altLang="cs-CZ" sz="1600" dirty="0"/>
            </a:br>
            <a:r>
              <a:rPr lang="cs-CZ" altLang="cs-CZ" sz="1600" dirty="0"/>
              <a:t>Tom hledá sněžného muže.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1600" dirty="0"/>
              <a:t>	–––––––––––––––––––––––––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1600" dirty="0"/>
              <a:t>	Tom hledá něco sněžného.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90000"/>
              </a:spcBef>
              <a:spcAft>
                <a:spcPts val="1200"/>
              </a:spcAft>
              <a:buFont typeface="Wingdings" panose="05000000000000000000" pitchFamily="2" charset="2"/>
              <a:buAutoNum type="alphaLcParenR" startAt="2"/>
              <a:defRPr/>
            </a:pPr>
            <a:r>
              <a:rPr lang="cs-CZ" altLang="cs-CZ" sz="2000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Hyperintenzionální</a:t>
            </a:r>
            <a:r>
              <a:rPr lang="cs-CZ" altLang="cs-CZ" sz="20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hledání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 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*</a:t>
            </a:r>
            <a:r>
              <a:rPr lang="en-US" altLang="cs-CZ" sz="20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-------------------------------------------------</a:t>
            </a:r>
            <a:r>
              <a:rPr lang="cs-CZ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--------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--------------------</a:t>
            </a:r>
            <a:endParaRPr lang="cs-CZ" altLang="cs-CZ" sz="2000" dirty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80000"/>
              </a:lnSpc>
              <a:defRPr/>
            </a:pP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 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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 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Hledat</a:t>
            </a:r>
            <a:r>
              <a:rPr lang="cs-CZ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*</a:t>
            </a:r>
            <a:r>
              <a:rPr lang="en-US" altLang="cs-CZ" sz="2000" i="1" baseline="-25000" dirty="0" err="1">
                <a:solidFill>
                  <a:schemeClr val="tx2"/>
                </a:solidFill>
                <a:sym typeface="Symbol" panose="05050102010706020507" pitchFamily="18" charset="2"/>
              </a:rPr>
              <a:t>wt</a:t>
            </a:r>
            <a:r>
              <a:rPr lang="en-US" altLang="cs-CZ" sz="2000" i="1" baseline="-25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Sub 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Tr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q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 0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000" i="1" dirty="0">
                <a:solidFill>
                  <a:schemeClr val="tx2"/>
                </a:solidFill>
                <a:sym typeface="Symbol" panose="05050102010706020507" pitchFamily="18" charset="2"/>
              </a:rPr>
              <a:t>Snezny q</a:t>
            </a:r>
            <a:r>
              <a:rPr lang="en-US" altLang="cs-CZ" sz="2000" dirty="0">
                <a:solidFill>
                  <a:schemeClr val="tx2"/>
                </a:solidFill>
                <a:sym typeface="Symbol" panose="05050102010706020507" pitchFamily="18" charset="2"/>
              </a:rPr>
              <a:t>]]]]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ct val="90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altLang="cs-CZ" sz="1800" dirty="0"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Hledat*</a:t>
            </a:r>
            <a:r>
              <a:rPr lang="en-US" altLang="cs-CZ" sz="18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8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Tom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dirty="0"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Snezny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Muz</a:t>
            </a:r>
            <a:r>
              <a:rPr lang="en-US" altLang="cs-CZ" sz="1800" dirty="0">
                <a:sym typeface="Symbol" panose="05050102010706020507" pitchFamily="18" charset="2"/>
              </a:rPr>
              <a:t>]]			p</a:t>
            </a:r>
            <a:r>
              <a:rPr lang="cs-CZ" altLang="cs-CZ" sz="1800" dirty="0" err="1">
                <a:sym typeface="Symbol" panose="05050102010706020507" pitchFamily="18" charset="2"/>
              </a:rPr>
              <a:t>ředpoklad</a:t>
            </a:r>
            <a:endParaRPr lang="en-US" altLang="cs-CZ" sz="1800" dirty="0">
              <a:sym typeface="Symbol" panose="05050102010706020507" pitchFamily="18" charset="2"/>
            </a:endParaRPr>
          </a:p>
          <a:p>
            <a:pPr marL="839788" lvl="1" indent="-4953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  <a:defRPr/>
            </a:pPr>
            <a:r>
              <a:rPr lang="en-US" altLang="cs-CZ" sz="1800" dirty="0">
                <a:sym typeface="Symbol" panose="05050102010706020507" pitchFamily="18" charset="2"/>
              </a:rPr>
              <a:t>[</a:t>
            </a:r>
            <a:r>
              <a:rPr lang="en-US" altLang="cs-CZ" sz="1800" i="1" dirty="0"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ym typeface="Symbol" panose="05050102010706020507" pitchFamily="18" charset="2"/>
              </a:rPr>
              <a:t> 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Hledat*</a:t>
            </a:r>
            <a:r>
              <a:rPr lang="en-US" altLang="cs-CZ" sz="18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8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Tom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Sub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Tr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q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 0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Snezny q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  <a:r>
              <a:rPr lang="en-US" altLang="cs-CZ" sz="1800" dirty="0">
                <a:sym typeface="Symbol" panose="05050102010706020507" pitchFamily="18" charset="2"/>
              </a:rPr>
              <a:t>]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Muz</a:t>
            </a:r>
            <a:r>
              <a:rPr lang="en-US" altLang="cs-CZ" sz="1800" dirty="0">
                <a:sym typeface="Symbol" panose="05050102010706020507" pitchFamily="18" charset="2"/>
              </a:rPr>
              <a:t>]  </a:t>
            </a:r>
            <a:r>
              <a:rPr lang="cs-CZ" altLang="cs-CZ" sz="1800" dirty="0">
                <a:sym typeface="Symbol" panose="05050102010706020507" pitchFamily="18" charset="2"/>
              </a:rPr>
              <a:t>-abstrakce</a:t>
            </a:r>
          </a:p>
          <a:p>
            <a:pPr marL="839788" lvl="1" indent="-4953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  <a:defRPr/>
            </a:pPr>
            <a:r>
              <a:rPr lang="en-US" altLang="cs-CZ" sz="1800" dirty="0">
                <a:sym typeface="Symbol" panose="05050102010706020507" pitchFamily="18" charset="2"/>
              </a:rPr>
              <a:t></a:t>
            </a:r>
            <a:r>
              <a:rPr lang="en-US" altLang="cs-CZ" sz="1800" dirty="0"/>
              <a:t>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Empty </a:t>
            </a:r>
            <a:r>
              <a:rPr lang="en-US" altLang="cs-CZ" sz="1800" dirty="0">
                <a:sym typeface="Symbol" panose="05050102010706020507" pitchFamily="18" charset="2"/>
              </a:rPr>
              <a:t></a:t>
            </a:r>
            <a:r>
              <a:rPr lang="en-US" altLang="cs-CZ" sz="1800" i="1" dirty="0"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ym typeface="Symbol" panose="05050102010706020507" pitchFamily="18" charset="2"/>
              </a:rPr>
              <a:t> 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Hledat*</a:t>
            </a:r>
            <a:r>
              <a:rPr lang="en-US" altLang="cs-CZ" sz="18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8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Tom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Sub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Tr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q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 0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Snezny q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  <a:r>
              <a:rPr lang="en-US" altLang="cs-CZ" sz="1800" dirty="0">
                <a:sym typeface="Symbol" panose="05050102010706020507" pitchFamily="18" charset="2"/>
              </a:rPr>
              <a:t>]] </a:t>
            </a:r>
            <a:r>
              <a:rPr lang="cs-CZ" altLang="cs-CZ" sz="1800" dirty="0" err="1">
                <a:sym typeface="Symbol" panose="05050102010706020507" pitchFamily="18" charset="2"/>
              </a:rPr>
              <a:t>def</a:t>
            </a:r>
            <a:r>
              <a:rPr lang="en-US" altLang="cs-CZ" sz="1800" dirty="0">
                <a:sym typeface="Symbol" panose="05050102010706020507" pitchFamily="18" charset="2"/>
              </a:rPr>
              <a:t>.</a:t>
            </a:r>
            <a:r>
              <a:rPr lang="cs-CZ" altLang="cs-CZ" sz="1800" dirty="0">
                <a:sym typeface="Symbol" panose="05050102010706020507" pitchFamily="18" charset="2"/>
              </a:rPr>
              <a:t> Komp</a:t>
            </a:r>
            <a:r>
              <a:rPr lang="en-US" altLang="cs-CZ" sz="1800" dirty="0">
                <a:sym typeface="Symbol" panose="05050102010706020507" pitchFamily="18" charset="2"/>
              </a:rPr>
              <a:t>.</a:t>
            </a:r>
          </a:p>
          <a:p>
            <a:pPr marL="839788" lvl="1" indent="-4953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  <a:defRPr/>
            </a:pPr>
            <a:r>
              <a:rPr lang="en-US" altLang="cs-CZ" sz="1800" dirty="0"/>
              <a:t>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dirty="0">
                <a:sym typeface="Symbol" panose="05050102010706020507" pitchFamily="18" charset="2"/>
              </a:rPr>
              <a:t></a:t>
            </a:r>
            <a:r>
              <a:rPr lang="en-US" altLang="cs-CZ" sz="1800" i="1" dirty="0"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ym typeface="Symbol" panose="05050102010706020507" pitchFamily="18" charset="2"/>
              </a:rPr>
              <a:t> [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Hledat*</a:t>
            </a:r>
            <a:r>
              <a:rPr lang="en-US" altLang="cs-CZ" sz="1800" i="1" baseline="-25000" dirty="0" err="1">
                <a:sym typeface="Symbol" panose="05050102010706020507" pitchFamily="18" charset="2"/>
              </a:rPr>
              <a:t>wt</a:t>
            </a:r>
            <a:r>
              <a:rPr lang="en-US" altLang="cs-CZ" sz="1800" i="1" baseline="-25000" dirty="0">
                <a:sym typeface="Symbol" panose="05050102010706020507" pitchFamily="18" charset="2"/>
              </a:rPr>
              <a:t> </a:t>
            </a:r>
            <a:r>
              <a:rPr lang="en-US" altLang="cs-CZ" sz="1800" baseline="30000" dirty="0"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ym typeface="Symbol" panose="05050102010706020507" pitchFamily="18" charset="2"/>
              </a:rPr>
              <a:t>Tom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Sub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Tr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q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 0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Snezny q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  <a:r>
              <a:rPr lang="en-US" altLang="cs-CZ" sz="1800" dirty="0">
                <a:sym typeface="Symbol" panose="05050102010706020507" pitchFamily="18" charset="2"/>
              </a:rPr>
              <a:t>]  </a:t>
            </a:r>
            <a:r>
              <a:rPr lang="cs-CZ" altLang="cs-CZ" sz="1800" dirty="0">
                <a:sym typeface="Symbol" panose="05050102010706020507" pitchFamily="18" charset="2"/>
              </a:rPr>
              <a:t>existenční gen</a:t>
            </a:r>
            <a:r>
              <a:rPr lang="en-US" altLang="cs-CZ" sz="1800" dirty="0">
                <a:sym typeface="Symbol" panose="05050102010706020507" pitchFamily="18" charset="2"/>
              </a:rPr>
              <a:t>. </a:t>
            </a:r>
          </a:p>
          <a:p>
            <a:pPr marL="839788" lvl="1" indent="-495300" eaLnBrk="1" hangingPunct="1">
              <a:lnSpc>
                <a:spcPct val="80000"/>
              </a:lnSpc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Sub 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Tr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p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q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 0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Snezny q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]] =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v(</a:t>
            </a:r>
            <a:r>
              <a:rPr lang="en-US" altLang="cs-CZ" sz="1800" i="1" dirty="0" err="1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/p)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Snezny </a:t>
            </a:r>
            <a:r>
              <a:rPr lang="en-US" altLang="cs-CZ" sz="18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1800" i="1" dirty="0">
                <a:solidFill>
                  <a:schemeClr val="tx2"/>
                </a:solidFill>
                <a:sym typeface="Symbol" panose="05050102010706020507" pitchFamily="18" charset="2"/>
              </a:rPr>
              <a:t>Muz</a:t>
            </a:r>
            <a:r>
              <a:rPr lang="en-US" altLang="cs-CZ" sz="1800" dirty="0">
                <a:solidFill>
                  <a:schemeClr val="tx2"/>
                </a:solidFill>
                <a:sym typeface="Symbol" panose="05050102010706020507" pitchFamily="18" charset="2"/>
              </a:rPr>
              <a:t>]  </a:t>
            </a:r>
            <a:r>
              <a:rPr lang="en-US" altLang="cs-CZ" sz="1800" dirty="0">
                <a:sym typeface="Symbol" panose="05050102010706020507" pitchFamily="18" charset="2"/>
              </a:rPr>
              <a:t>def. </a:t>
            </a:r>
            <a:r>
              <a:rPr lang="en-US" altLang="cs-CZ" sz="1800" i="1" dirty="0">
                <a:sym typeface="Symbol" panose="05050102010706020507" pitchFamily="18" charset="2"/>
              </a:rPr>
              <a:t>Sub </a:t>
            </a:r>
            <a:r>
              <a:rPr lang="en-US" altLang="cs-CZ" sz="1800" dirty="0">
                <a:sym typeface="Symbol" panose="05050102010706020507" pitchFamily="18" charset="2"/>
              </a:rPr>
              <a:t>a </a:t>
            </a:r>
            <a:r>
              <a:rPr lang="en-US" altLang="cs-CZ" sz="1800" i="1" dirty="0" err="1">
                <a:sym typeface="Symbol" panose="05050102010706020507" pitchFamily="18" charset="2"/>
              </a:rPr>
              <a:t>Tr</a:t>
            </a:r>
            <a:endParaRPr lang="cs-CZ" altLang="cs-CZ" sz="1800" dirty="0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3AEEB039-C246-4CDF-9269-CBAB9D48CD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pPr eaLnBrk="1" hangingPunct="1"/>
            <a:r>
              <a:rPr lang="cs-CZ" altLang="cs-CZ" sz="3800" i="1"/>
              <a:t>Příklady ze cvičení </a:t>
            </a:r>
            <a:r>
              <a:rPr lang="en-US" altLang="cs-CZ" sz="3800" i="1"/>
              <a:t>4</a:t>
            </a:r>
            <a:endParaRPr lang="cs-CZ" altLang="cs-CZ" sz="3800" i="1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1470982-DA08-4F27-94BE-1A6AC6EC27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91512" cy="5183187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200" i="1">
                <a:sym typeface="Symbol" panose="05050102010706020507" pitchFamily="18" charset="2"/>
              </a:rPr>
              <a:t>Analyzujte a dokažte platnost:</a:t>
            </a:r>
            <a:br>
              <a:rPr lang="cs-CZ" altLang="cs-CZ" sz="2200" i="1">
                <a:sym typeface="Symbol" panose="05050102010706020507" pitchFamily="18" charset="2"/>
              </a:rPr>
            </a:br>
            <a:endParaRPr lang="cs-CZ" altLang="cs-CZ" sz="2200" i="1">
              <a:sym typeface="Symbol" panose="05050102010706020507" pitchFamily="18" charset="2"/>
            </a:endParaRP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200" i="1">
                <a:sym typeface="Symbol" panose="05050102010706020507" pitchFamily="18" charset="2"/>
              </a:rPr>
              <a:t>Tom řeší rovnici Sin(x)=0.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200" i="1">
                <a:sym typeface="Symbol" panose="05050102010706020507" pitchFamily="18" charset="2"/>
              </a:rPr>
              <a:t>––––––––––––––––––––––––</a:t>
            </a:r>
          </a:p>
          <a:p>
            <a:pPr marL="571500" indent="-57150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200" i="1">
                <a:sym typeface="Symbol" panose="05050102010706020507" pitchFamily="18" charset="2"/>
              </a:rPr>
              <a:t>Tom něco řeší.</a:t>
            </a:r>
            <a:br>
              <a:rPr lang="cs-CZ" altLang="cs-CZ" sz="2200" i="1">
                <a:sym typeface="Symbol" panose="05050102010706020507" pitchFamily="18" charset="2"/>
              </a:rPr>
            </a:br>
            <a:endParaRPr lang="cs-CZ" altLang="cs-CZ" sz="2200" i="1"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105000"/>
              </a:lnSpc>
            </a:pPr>
            <a:r>
              <a:rPr lang="cs-CZ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Resit/(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</a:t>
            </a:r>
            <a:r>
              <a:rPr lang="cs-CZ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1</a:t>
            </a:r>
            <a:r>
              <a:rPr lang="cs-CZ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)</a:t>
            </a:r>
            <a:r>
              <a:rPr lang="cs-CZ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</a:t>
            </a:r>
            <a:r>
              <a:rPr lang="cs-CZ" altLang="cs-CZ" sz="2200">
                <a:sym typeface="Symbol" panose="05050102010706020507" pitchFamily="18" charset="2"/>
              </a:rPr>
              <a:t>:</a:t>
            </a:r>
            <a:r>
              <a:rPr lang="cs-CZ" altLang="cs-CZ" sz="2200" i="1">
                <a:sym typeface="Symbol" panose="05050102010706020507" pitchFamily="18" charset="2"/>
              </a:rPr>
              <a:t> vztah individua (zde Tom) ke konstrukci, o které chce zjistit, co konstruuje.</a:t>
            </a:r>
            <a:endParaRPr lang="en-US" altLang="cs-CZ" sz="2200" i="1">
              <a:sym typeface="Symbol" panose="05050102010706020507" pitchFamily="18" charset="2"/>
            </a:endParaRPr>
          </a:p>
          <a:p>
            <a:pPr marL="571500" indent="-571500" eaLnBrk="1" hangingPunct="1">
              <a:lnSpc>
                <a:spcPct val="105000"/>
              </a:lnSpc>
            </a:pPr>
            <a:r>
              <a:rPr lang="en-US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c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/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</a:t>
            </a:r>
            <a:r>
              <a:rPr lang="en-US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2</a:t>
            </a:r>
            <a:r>
              <a:rPr lang="en-US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 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</a:t>
            </a:r>
            <a:r>
              <a:rPr lang="en-US" altLang="cs-CZ" sz="2200" i="1" baseline="-25000">
                <a:solidFill>
                  <a:srgbClr val="990000"/>
                </a:solidFill>
                <a:sym typeface="Symbol" panose="05050102010706020507" pitchFamily="18" charset="2"/>
              </a:rPr>
              <a:t>v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 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</a:t>
            </a:r>
            <a:r>
              <a:rPr lang="cs-CZ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1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; </a:t>
            </a:r>
            <a:r>
              <a:rPr lang="en-US" altLang="cs-CZ" sz="2200" baseline="30000">
                <a:solidFill>
                  <a:srgbClr val="990000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[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x </a:t>
            </a:r>
            <a:r>
              <a:rPr lang="da-DK" altLang="cs-CZ" sz="2200">
                <a:solidFill>
                  <a:srgbClr val="990000"/>
                </a:solidFill>
                <a:sym typeface="Symbol" panose="05050102010706020507" pitchFamily="18" charset="2"/>
              </a:rPr>
              <a:t>[[</a:t>
            </a:r>
            <a:r>
              <a:rPr lang="da-DK" altLang="cs-CZ" sz="2200" baseline="30000">
                <a:solidFill>
                  <a:srgbClr val="990000"/>
                </a:solidFill>
                <a:sym typeface="Symbol" panose="05050102010706020507" pitchFamily="18" charset="2"/>
              </a:rPr>
              <a:t>0</a:t>
            </a:r>
            <a:r>
              <a:rPr lang="da-DK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Sin x</a:t>
            </a:r>
            <a:r>
              <a:rPr lang="da-DK" altLang="cs-CZ" sz="2200">
                <a:solidFill>
                  <a:srgbClr val="990000"/>
                </a:solidFill>
                <a:sym typeface="Symbol" panose="05050102010706020507" pitchFamily="18" charset="2"/>
              </a:rPr>
              <a:t>]</a:t>
            </a:r>
            <a:r>
              <a:rPr lang="da-DK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 = </a:t>
            </a:r>
            <a:r>
              <a:rPr lang="da-DK" altLang="cs-CZ" sz="2200">
                <a:solidFill>
                  <a:srgbClr val="990000"/>
                </a:solidFill>
                <a:sym typeface="Symbol" panose="05050102010706020507" pitchFamily="18" charset="2"/>
              </a:rPr>
              <a:t>0]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] /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</a:t>
            </a:r>
            <a:r>
              <a:rPr lang="en-US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2</a:t>
            </a:r>
            <a:r>
              <a:rPr lang="en-US" altLang="cs-CZ" sz="2200" i="1">
                <a:solidFill>
                  <a:srgbClr val="990000"/>
                </a:solidFill>
                <a:sym typeface="Symbol" panose="05050102010706020507" pitchFamily="18" charset="2"/>
              </a:rPr>
              <a:t> 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</a:t>
            </a:r>
            <a:r>
              <a:rPr lang="en-US" altLang="cs-CZ" sz="2200" i="1" baseline="-25000">
                <a:solidFill>
                  <a:srgbClr val="990000"/>
                </a:solidFill>
                <a:sym typeface="Symbol" panose="05050102010706020507" pitchFamily="18" charset="2"/>
              </a:rPr>
              <a:t>v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 </a:t>
            </a:r>
            <a:r>
              <a:rPr lang="cs-CZ" altLang="cs-CZ" sz="2200">
                <a:solidFill>
                  <a:srgbClr val="990000"/>
                </a:solidFill>
                <a:sym typeface="Symbol" panose="05050102010706020507" pitchFamily="18" charset="2"/>
              </a:rPr>
              <a:t></a:t>
            </a:r>
            <a:r>
              <a:rPr lang="cs-CZ" altLang="cs-CZ" sz="2200" baseline="-25000">
                <a:solidFill>
                  <a:srgbClr val="990000"/>
                </a:solidFill>
                <a:sym typeface="Symbol" panose="05050102010706020507" pitchFamily="18" charset="2"/>
              </a:rPr>
              <a:t>1</a:t>
            </a:r>
            <a: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  <a:t>; </a:t>
            </a:r>
            <a:br>
              <a:rPr lang="en-US" altLang="cs-CZ" sz="2200">
                <a:solidFill>
                  <a:srgbClr val="990000"/>
                </a:solidFill>
                <a:sym typeface="Symbol" panose="05050102010706020507" pitchFamily="18" charset="2"/>
              </a:rPr>
            </a:br>
            <a:r>
              <a:rPr lang="en-US" altLang="cs-CZ" sz="2200">
                <a:sym typeface="Symbol" panose="05050102010706020507" pitchFamily="18" charset="2"/>
              </a:rPr>
              <a:t>[</a:t>
            </a:r>
            <a:r>
              <a:rPr lang="cs-CZ" altLang="cs-CZ" sz="2200">
                <a:sym typeface="Symbol" panose="05050102010706020507" pitchFamily="18" charset="2"/>
              </a:rPr>
              <a:t></a:t>
            </a:r>
            <a:r>
              <a:rPr lang="cs-CZ" altLang="cs-CZ" sz="2200" i="1">
                <a:sym typeface="Symbol" panose="05050102010706020507" pitchFamily="18" charset="2"/>
              </a:rPr>
              <a:t>x </a:t>
            </a:r>
            <a:r>
              <a:rPr lang="da-DK" altLang="cs-CZ" sz="2200">
                <a:sym typeface="Symbol" panose="05050102010706020507" pitchFamily="18" charset="2"/>
              </a:rPr>
              <a:t>[[</a:t>
            </a:r>
            <a:r>
              <a:rPr lang="da-DK" altLang="cs-CZ" sz="2200" baseline="30000">
                <a:sym typeface="Symbol" panose="05050102010706020507" pitchFamily="18" charset="2"/>
              </a:rPr>
              <a:t>0</a:t>
            </a:r>
            <a:r>
              <a:rPr lang="da-DK" altLang="cs-CZ" sz="2200" i="1">
                <a:sym typeface="Symbol" panose="05050102010706020507" pitchFamily="18" charset="2"/>
              </a:rPr>
              <a:t>Sin x</a:t>
            </a:r>
            <a:r>
              <a:rPr lang="da-DK" altLang="cs-CZ" sz="2200">
                <a:sym typeface="Symbol" panose="05050102010706020507" pitchFamily="18" charset="2"/>
              </a:rPr>
              <a:t>]</a:t>
            </a:r>
            <a:r>
              <a:rPr lang="da-DK" altLang="cs-CZ" sz="2200" i="1">
                <a:sym typeface="Symbol" panose="05050102010706020507" pitchFamily="18" charset="2"/>
              </a:rPr>
              <a:t> = </a:t>
            </a:r>
            <a:r>
              <a:rPr lang="da-DK" altLang="cs-CZ" sz="2200">
                <a:sym typeface="Symbol" panose="05050102010706020507" pitchFamily="18" charset="2"/>
              </a:rPr>
              <a:t>0]</a:t>
            </a:r>
            <a:r>
              <a:rPr lang="en-US" altLang="cs-CZ" sz="2200">
                <a:sym typeface="Symbol" panose="05050102010706020507" pitchFamily="18" charset="2"/>
              </a:rPr>
              <a:t>] /</a:t>
            </a:r>
            <a:r>
              <a:rPr lang="cs-CZ" altLang="cs-CZ" sz="2200">
                <a:sym typeface="Symbol" panose="05050102010706020507" pitchFamily="18" charset="2"/>
              </a:rPr>
              <a:t></a:t>
            </a:r>
            <a:r>
              <a:rPr lang="en-US" altLang="cs-CZ" sz="2200" baseline="-25000">
                <a:sym typeface="Symbol" panose="05050102010706020507" pitchFamily="18" charset="2"/>
              </a:rPr>
              <a:t>1</a:t>
            </a:r>
            <a:r>
              <a:rPr lang="en-US" altLang="cs-CZ" sz="2200" i="1">
                <a:sym typeface="Symbol" panose="05050102010706020507" pitchFamily="18" charset="2"/>
              </a:rPr>
              <a:t> </a:t>
            </a:r>
            <a:r>
              <a:rPr lang="en-US" altLang="cs-CZ" sz="2200">
                <a:sym typeface="Symbol" panose="05050102010706020507" pitchFamily="18" charset="2"/>
              </a:rPr>
              <a:t></a:t>
            </a:r>
            <a:r>
              <a:rPr lang="en-US" altLang="cs-CZ" sz="2200" i="1" baseline="-25000">
                <a:sym typeface="Symbol" panose="05050102010706020507" pitchFamily="18" charset="2"/>
              </a:rPr>
              <a:t>v</a:t>
            </a:r>
            <a:r>
              <a:rPr lang="en-US" altLang="cs-CZ" sz="2200">
                <a:sym typeface="Symbol" panose="05050102010706020507" pitchFamily="18" charset="2"/>
              </a:rPr>
              <a:t> ();  </a:t>
            </a:r>
          </a:p>
          <a:p>
            <a:pPr marL="571500" indent="-571500" eaLnBrk="1" hangingPunct="1">
              <a:lnSpc>
                <a:spcPct val="80000"/>
              </a:lnSpc>
              <a:spcBef>
                <a:spcPct val="90000"/>
              </a:spcBef>
            </a:pPr>
            <a:r>
              <a:rPr lang="cs-CZ" altLang="cs-CZ" sz="22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cs-CZ" altLang="cs-CZ" sz="22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t 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Resit</a:t>
            </a:r>
            <a:r>
              <a:rPr lang="en-US" altLang="cs-CZ" sz="2200" i="1" baseline="-2500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cs-CZ" altLang="cs-CZ" sz="22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x </a:t>
            </a:r>
            <a:r>
              <a:rPr lang="da-DK" altLang="cs-CZ" sz="2200">
                <a:solidFill>
                  <a:schemeClr val="tx2"/>
                </a:solidFill>
                <a:sym typeface="Symbol" panose="05050102010706020507" pitchFamily="18" charset="2"/>
              </a:rPr>
              <a:t>[[</a:t>
            </a:r>
            <a:r>
              <a:rPr lang="da-DK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da-DK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Sin x</a:t>
            </a:r>
            <a:r>
              <a:rPr lang="da-DK" altLang="cs-CZ" sz="2200">
                <a:solidFill>
                  <a:schemeClr val="tx2"/>
                </a:solidFill>
                <a:sym typeface="Symbol" panose="05050102010706020507" pitchFamily="18" charset="2"/>
              </a:rPr>
              <a:t>]</a:t>
            </a:r>
            <a:r>
              <a:rPr lang="da-DK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 = </a:t>
            </a:r>
            <a:r>
              <a:rPr lang="da-DK" altLang="cs-CZ" sz="2200">
                <a:solidFill>
                  <a:schemeClr val="tx2"/>
                </a:solidFill>
                <a:sym typeface="Symbol" panose="05050102010706020507" pitchFamily="18" charset="2"/>
              </a:rPr>
              <a:t>0]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]]</a:t>
            </a:r>
            <a:r>
              <a:rPr lang="en-US" altLang="cs-CZ" sz="2200" i="1" baseline="-2500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cs-CZ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br>
              <a:rPr lang="cs-CZ" altLang="cs-CZ" sz="2200" i="1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---------------------------------------------------</a:t>
            </a:r>
            <a:b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</a:br>
            <a:r>
              <a:rPr lang="cs-CZ" altLang="cs-CZ" sz="22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cs-CZ" altLang="cs-CZ" sz="22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t 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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c 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Resit</a:t>
            </a:r>
            <a:r>
              <a:rPr lang="en-US" altLang="cs-CZ" sz="2200" i="1" baseline="-2500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en-US" altLang="cs-CZ" sz="22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Tom c</a:t>
            </a:r>
            <a:r>
              <a:rPr lang="en-US" altLang="cs-CZ" sz="2200">
                <a:solidFill>
                  <a:schemeClr val="tx2"/>
                </a:solidFill>
                <a:sym typeface="Symbol" panose="05050102010706020507" pitchFamily="18" charset="2"/>
              </a:rPr>
              <a:t>]</a:t>
            </a:r>
            <a:r>
              <a:rPr lang="en-US" altLang="cs-CZ" sz="2200" i="1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endParaRPr lang="cs-CZ" altLang="cs-CZ" sz="2200" i="1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1FD4930-FFB2-4520-AF4A-3252A5B9CA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cs-CZ" altLang="cs-CZ" sz="3800"/>
              <a:t>Tři druhy kontextu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455ABE1A-D636-4BF0-BDC6-21AD9F1E3C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/>
              <a:t>Nechť </a:t>
            </a:r>
            <a:r>
              <a:rPr lang="cs-CZ" altLang="cs-CZ" sz="2100" i="1"/>
              <a:t>C </a:t>
            </a:r>
            <a:r>
              <a:rPr lang="cs-CZ" altLang="cs-CZ" sz="2100"/>
              <a:t>je podkonstrukce konstrukce </a:t>
            </a:r>
            <a:r>
              <a:rPr lang="cs-CZ" altLang="cs-CZ" sz="2100" i="1"/>
              <a:t>D. </a:t>
            </a:r>
            <a:r>
              <a:rPr lang="cs-CZ" altLang="cs-CZ" sz="2100"/>
              <a:t>Pak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altLang="cs-CZ" sz="21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Výskyt </a:t>
            </a:r>
            <a:r>
              <a:rPr lang="cs-CZ" altLang="cs-CZ" sz="21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</a:t>
            </a:r>
            <a:r>
              <a:rPr lang="cs-CZ" altLang="cs-CZ" sz="21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 </a:t>
            </a:r>
            <a:r>
              <a:rPr lang="cs-CZ" altLang="cs-CZ" sz="21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cs-CZ" altLang="cs-CZ" sz="2100" i="1"/>
              <a:t> </a:t>
            </a:r>
            <a:r>
              <a:rPr lang="cs-CZ" altLang="cs-CZ" sz="2100"/>
              <a:t>je </a:t>
            </a:r>
            <a:r>
              <a:rPr lang="cs-CZ" altLang="cs-CZ" sz="2400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hyperintensionální</a:t>
            </a:r>
            <a:r>
              <a:rPr lang="cs-CZ" altLang="cs-CZ" sz="2100"/>
              <a:t>, jestliže je celá konstrukce </a:t>
            </a:r>
            <a:r>
              <a:rPr lang="cs-CZ" altLang="cs-CZ" sz="2100" i="1"/>
              <a:t>C </a:t>
            </a:r>
            <a:r>
              <a:rPr lang="cs-CZ" altLang="cs-CZ" sz="2100"/>
              <a:t>objektem predikace v </a:t>
            </a:r>
            <a:r>
              <a:rPr lang="cs-CZ" altLang="cs-CZ" sz="2100" i="1"/>
              <a:t>D</a:t>
            </a:r>
            <a:r>
              <a:rPr lang="cs-CZ" altLang="cs-CZ" sz="2100"/>
              <a:t> (argumentem). Řekneme, že </a:t>
            </a:r>
            <a:r>
              <a:rPr lang="cs-CZ" altLang="cs-CZ" sz="2100">
                <a:solidFill>
                  <a:schemeClr val="tx2"/>
                </a:solidFill>
              </a:rPr>
              <a:t>výskyt </a:t>
            </a:r>
            <a:r>
              <a:rPr lang="cs-CZ" altLang="cs-CZ" sz="2100" i="1">
                <a:solidFill>
                  <a:schemeClr val="tx2"/>
                </a:solidFill>
              </a:rPr>
              <a:t>C </a:t>
            </a:r>
            <a:r>
              <a:rPr lang="cs-CZ" altLang="cs-CZ" sz="2100">
                <a:solidFill>
                  <a:schemeClr val="tx2"/>
                </a:solidFill>
              </a:rPr>
              <a:t>je </a:t>
            </a:r>
            <a:r>
              <a:rPr lang="cs-CZ" altLang="cs-CZ" sz="2100" i="1">
                <a:solidFill>
                  <a:schemeClr val="tx2"/>
                </a:solidFill>
              </a:rPr>
              <a:t>zmíněn </a:t>
            </a:r>
            <a:r>
              <a:rPr lang="cs-CZ" altLang="cs-CZ" sz="2100">
                <a:solidFill>
                  <a:schemeClr val="tx2"/>
                </a:solidFill>
              </a:rPr>
              <a:t>v </a:t>
            </a:r>
            <a:r>
              <a:rPr lang="cs-CZ" altLang="cs-CZ" sz="2100" i="1">
                <a:solidFill>
                  <a:schemeClr val="tx2"/>
                </a:solidFill>
              </a:rPr>
              <a:t>D</a:t>
            </a:r>
            <a:r>
              <a:rPr lang="cs-CZ" altLang="cs-CZ" sz="2100" i="1"/>
              <a:t> </a:t>
            </a:r>
            <a:r>
              <a:rPr lang="cs-CZ" altLang="cs-CZ" sz="2100"/>
              <a:t>jako argument. Pak všechny podkonstrukce tohoto výskytu </a:t>
            </a:r>
            <a:r>
              <a:rPr lang="cs-CZ" altLang="cs-CZ" sz="2100" i="1"/>
              <a:t>C </a:t>
            </a:r>
            <a:r>
              <a:rPr lang="cs-CZ" altLang="cs-CZ" sz="2100"/>
              <a:t>mají rovněž hyperintensionální výskyt.</a:t>
            </a:r>
          </a:p>
          <a:p>
            <a:pPr eaLnBrk="1" hangingPunct="1">
              <a:lnSpc>
                <a:spcPct val="80000"/>
              </a:lnSpc>
              <a:spcBef>
                <a:spcPct val="70000"/>
              </a:spcBef>
              <a:defRPr/>
            </a:pPr>
            <a:r>
              <a:rPr lang="cs-CZ" altLang="cs-CZ" sz="2100" i="1"/>
              <a:t>Příklad</a:t>
            </a:r>
            <a:r>
              <a:rPr lang="cs-CZ" altLang="cs-CZ" sz="2100"/>
              <a:t>: Tom počítá </a:t>
            </a:r>
            <a:r>
              <a:rPr lang="cs-CZ" altLang="cs-CZ" sz="2100" i="1"/>
              <a:t>Sin(</a:t>
            </a:r>
            <a:r>
              <a:rPr lang="en-US" altLang="cs-CZ" sz="2100">
                <a:sym typeface="Symbol" panose="05050102010706020507" pitchFamily="18" charset="2"/>
              </a:rPr>
              <a:t></a:t>
            </a:r>
            <a:r>
              <a:rPr lang="cs-CZ" altLang="cs-CZ" sz="2100" i="1">
                <a:sym typeface="Symbol" panose="05050102010706020507" pitchFamily="18" charset="2"/>
              </a:rPr>
              <a:t>).</a:t>
            </a:r>
            <a:endParaRPr lang="cs-CZ" altLang="cs-CZ" sz="21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	</a:t>
            </a:r>
            <a:r>
              <a:rPr lang="cs-CZ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w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</a:t>
            </a:r>
            <a:r>
              <a:rPr lang="cs-CZ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t</a:t>
            </a:r>
            <a:r>
              <a:rPr lang="cs-CZ" altLang="cs-CZ" sz="2100">
                <a:solidFill>
                  <a:schemeClr val="tx2"/>
                </a:solidFill>
                <a:sym typeface="Symbol" panose="05050102010706020507" pitchFamily="18" charset="2"/>
              </a:rPr>
              <a:t> </a:t>
            </a:r>
            <a:r>
              <a:rPr lang="en-US" altLang="cs-CZ" sz="210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1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Po</a:t>
            </a:r>
            <a:r>
              <a:rPr lang="cs-CZ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čítá</a:t>
            </a:r>
            <a:r>
              <a:rPr lang="cs-CZ" altLang="cs-CZ" sz="2100" i="1" baseline="-25000">
                <a:solidFill>
                  <a:schemeClr val="tx2"/>
                </a:solidFill>
                <a:sym typeface="Symbol" panose="05050102010706020507" pitchFamily="18" charset="2"/>
              </a:rPr>
              <a:t>wt </a:t>
            </a:r>
            <a:r>
              <a:rPr lang="cs-CZ" altLang="cs-CZ" sz="21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cs-CZ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Tom </a:t>
            </a:r>
            <a:r>
              <a:rPr lang="en-US" altLang="cs-CZ" sz="21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>
                <a:solidFill>
                  <a:schemeClr val="tx2"/>
                </a:solidFill>
                <a:sym typeface="Symbol" panose="05050102010706020507" pitchFamily="18" charset="2"/>
              </a:rPr>
              <a:t>[</a:t>
            </a:r>
            <a:r>
              <a:rPr lang="en-US" altLang="cs-CZ" sz="21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 i="1">
                <a:solidFill>
                  <a:schemeClr val="tx2"/>
                </a:solidFill>
                <a:sym typeface="Symbol" panose="05050102010706020507" pitchFamily="18" charset="2"/>
              </a:rPr>
              <a:t>Sin </a:t>
            </a:r>
            <a:r>
              <a:rPr lang="en-US" altLang="cs-CZ" sz="2100" baseline="30000">
                <a:solidFill>
                  <a:schemeClr val="tx2"/>
                </a:solidFill>
                <a:sym typeface="Symbol" panose="05050102010706020507" pitchFamily="18" charset="2"/>
              </a:rPr>
              <a:t>0</a:t>
            </a:r>
            <a:r>
              <a:rPr lang="en-US" altLang="cs-CZ" sz="2100">
                <a:solidFill>
                  <a:schemeClr val="tx2"/>
                </a:solidFill>
                <a:sym typeface="Symbol" panose="05050102010706020507" pitchFamily="18" charset="2"/>
              </a:rPr>
              <a:t>]]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100"/>
              <a:t>					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100"/>
              <a:t>				</a:t>
            </a:r>
            <a:r>
              <a:rPr lang="cs-CZ" altLang="cs-CZ" sz="2100"/>
              <a:t>   </a:t>
            </a:r>
            <a:r>
              <a:rPr lang="en-US" altLang="cs-CZ" sz="2100" i="1"/>
              <a:t>hyperint</a:t>
            </a:r>
            <a:r>
              <a:rPr lang="cs-CZ" altLang="cs-CZ" sz="2100"/>
              <a:t> </a:t>
            </a:r>
            <a:endParaRPr lang="en-US" altLang="cs-CZ" sz="21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cs-CZ" sz="2100"/>
              <a:t>	</a:t>
            </a:r>
            <a:r>
              <a:rPr lang="en-US" altLang="cs-CZ" sz="2100" i="1"/>
              <a:t>Po</a:t>
            </a:r>
            <a:r>
              <a:rPr lang="cs-CZ" altLang="cs-CZ" sz="2100" i="1"/>
              <a:t>čítá</a:t>
            </a:r>
            <a:r>
              <a:rPr lang="cs-CZ" altLang="cs-CZ" sz="2100"/>
              <a:t>/(</a:t>
            </a:r>
            <a:r>
              <a:rPr lang="cs-CZ" altLang="cs-CZ" sz="2100">
                <a:sym typeface="Symbol" panose="05050102010706020507" pitchFamily="18" charset="2"/>
              </a:rPr>
              <a:t></a:t>
            </a:r>
            <a:r>
              <a:rPr lang="cs-CZ" altLang="cs-CZ" sz="2100" b="1">
                <a:sym typeface="Symbol" panose="05050102010706020507" pitchFamily="18" charset="2"/>
              </a:rPr>
              <a:t></a:t>
            </a:r>
            <a:r>
              <a:rPr lang="cs-CZ" altLang="cs-CZ" sz="2100" b="1" baseline="-25000">
                <a:sym typeface="Symbol" panose="05050102010706020507" pitchFamily="18" charset="2"/>
              </a:rPr>
              <a:t>1</a:t>
            </a:r>
            <a:r>
              <a:rPr lang="cs-CZ" altLang="cs-CZ" sz="2100"/>
              <a:t>)</a:t>
            </a:r>
            <a:r>
              <a:rPr lang="cs-CZ" altLang="cs-CZ" sz="2100" baseline="-25000">
                <a:sym typeface="Symbol" panose="05050102010706020507" pitchFamily="18" charset="2"/>
              </a:rPr>
              <a:t></a:t>
            </a:r>
          </a:p>
          <a:p>
            <a:pPr eaLnBrk="1" hangingPunct="1">
              <a:lnSpc>
                <a:spcPct val="80000"/>
              </a:lnSpc>
              <a:spcBef>
                <a:spcPct val="70000"/>
              </a:spcBef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Trivializace konstrukce </a:t>
            </a:r>
            <a:r>
              <a:rPr lang="cs-CZ" altLang="cs-CZ" sz="21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C</a:t>
            </a:r>
            <a:r>
              <a:rPr lang="cs-CZ" altLang="cs-CZ" sz="21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 (</a:t>
            </a:r>
            <a:r>
              <a:rPr lang="cs-CZ" altLang="cs-CZ" sz="21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cs-CZ" altLang="cs-CZ" sz="21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C</a:t>
            </a:r>
            <a:r>
              <a:rPr lang="cs-CZ" altLang="cs-CZ" sz="21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) zvedá kontext nahoru na hyperintensionální úroveň (</a:t>
            </a:r>
            <a:r>
              <a:rPr lang="cs-CZ" altLang="cs-CZ" sz="21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C </a:t>
            </a:r>
            <a:r>
              <a:rPr lang="cs-CZ" altLang="cs-CZ" sz="21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a její podkonstrukce – hyperint.)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altLang="cs-CZ" sz="21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Dvojí Provedení snižuje kontext dolů na úroveň intensionální nebo extensionální: </a:t>
            </a:r>
            <a:r>
              <a:rPr lang="cs-CZ" altLang="cs-CZ" sz="2100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20</a:t>
            </a:r>
            <a:r>
              <a:rPr lang="cs-CZ" altLang="cs-CZ" sz="2100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C = C</a:t>
            </a:r>
          </a:p>
        </p:txBody>
      </p:sp>
      <p:sp>
        <p:nvSpPr>
          <p:cNvPr id="11268" name="AutoShape 4">
            <a:extLst>
              <a:ext uri="{FF2B5EF4-FFF2-40B4-BE49-F238E27FC236}">
                <a16:creationId xmlns:a16="http://schemas.microsoft.com/office/drawing/2014/main" id="{4CC8E129-EAF5-4DA7-AF3E-A5A898C8B221}"/>
              </a:ext>
            </a:extLst>
          </p:cNvPr>
          <p:cNvSpPr>
            <a:spLocks/>
          </p:cNvSpPr>
          <p:nvPr/>
        </p:nvSpPr>
        <p:spPr bwMode="auto">
          <a:xfrm rot="5400000">
            <a:off x="3887788" y="3176588"/>
            <a:ext cx="215900" cy="8636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cs-CZ" alt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rany">
  <a:themeElements>
    <a:clrScheme name="Hrany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Hrany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Hrany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any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any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any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2773</TotalTime>
  <Words>1896</Words>
  <Application>Microsoft Office PowerPoint</Application>
  <PresentationFormat>Předvádění na obrazovce (4:3)</PresentationFormat>
  <Paragraphs>335</Paragraphs>
  <Slides>38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44" baseType="lpstr">
      <vt:lpstr>Arial</vt:lpstr>
      <vt:lpstr>Garamond</vt:lpstr>
      <vt:lpstr>Wingdings</vt:lpstr>
      <vt:lpstr>Calibri</vt:lpstr>
      <vt:lpstr>Symbol</vt:lpstr>
      <vt:lpstr>Hrany</vt:lpstr>
      <vt:lpstr>TIL 5 (13.11. 2017) </vt:lpstr>
      <vt:lpstr>Příklady ze cvičení 4</vt:lpstr>
      <vt:lpstr>Cvičení 4</vt:lpstr>
      <vt:lpstr>Cvičení 4</vt:lpstr>
      <vt:lpstr>Příklady ze cvičení 4</vt:lpstr>
      <vt:lpstr>hyperintensionální kontext</vt:lpstr>
      <vt:lpstr>Příklady ze cvičení 4</vt:lpstr>
      <vt:lpstr>Příklady ze cvičení 4</vt:lpstr>
      <vt:lpstr>Tři druhy kontextu</vt:lpstr>
      <vt:lpstr>Tři druhy kontextu</vt:lpstr>
      <vt:lpstr>Tři druhy kontextu</vt:lpstr>
      <vt:lpstr>Logika postojů</vt:lpstr>
      <vt:lpstr>Logika postojů: (hyper-)propoziční</vt:lpstr>
      <vt:lpstr>(hyper-)propoziční postoje</vt:lpstr>
      <vt:lpstr>(hyper-)propoziční postoje</vt:lpstr>
      <vt:lpstr>(hyper-)propoziční postoje</vt:lpstr>
      <vt:lpstr>(hyper-)propoziční postoje </vt:lpstr>
      <vt:lpstr>Rekvizity - definice</vt:lpstr>
      <vt:lpstr>True, False, Undef: vlastnosti propozic</vt:lpstr>
      <vt:lpstr>Hyperpropoziční postoje</vt:lpstr>
      <vt:lpstr>Propoziční postoje</vt:lpstr>
      <vt:lpstr>Postoje k propozici (implicitní znalosti)</vt:lpstr>
      <vt:lpstr>Postoje k propozici (implicitní znalosti)</vt:lpstr>
      <vt:lpstr>Propoziční postoje</vt:lpstr>
      <vt:lpstr>Propoziční postoje – komputační znalost</vt:lpstr>
      <vt:lpstr>Propoziční postoje – komputační znalost</vt:lpstr>
      <vt:lpstr>Epistémické postoje (faktiva)</vt:lpstr>
      <vt:lpstr>Epistémické postoje (faktiva)</vt:lpstr>
      <vt:lpstr>Epistémické postoje (faktiva)</vt:lpstr>
      <vt:lpstr>Epistémické postoje (faktiva)</vt:lpstr>
      <vt:lpstr>Postoje de dicto vs. de re</vt:lpstr>
      <vt:lpstr>Intenzionální postoje de dicto</vt:lpstr>
      <vt:lpstr>Intenzionální postoje de dicto</vt:lpstr>
      <vt:lpstr>Intenzionální postoje de dicto</vt:lpstr>
      <vt:lpstr>Hyperintensionální postoje de dicto</vt:lpstr>
      <vt:lpstr>Intenzionální postoje de re</vt:lpstr>
      <vt:lpstr>Intenzionální postoje de re</vt:lpstr>
      <vt:lpstr>Intenzionální postoj de re</vt:lpstr>
    </vt:vector>
  </TitlesOfParts>
  <Company>VSB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</dc:title>
  <dc:creator>Marie Duži</dc:creator>
  <cp:lastModifiedBy>Marie Duží</cp:lastModifiedBy>
  <cp:revision>62</cp:revision>
  <dcterms:created xsi:type="dcterms:W3CDTF">2015-10-06T19:08:29Z</dcterms:created>
  <dcterms:modified xsi:type="dcterms:W3CDTF">2017-11-11T11:02:12Z</dcterms:modified>
</cp:coreProperties>
</file>