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1" r:id="rId11"/>
    <p:sldId id="282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Úvod do logiky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3CE38-5225-448A-8853-33977DCD8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Úvod do logiky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D4C2C-0D53-49DE-BEF1-07B804510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B9517-E2D3-4319-92EA-0DEC0178741D}" type="datetimeFigureOut">
              <a:rPr lang="cs-CZ" smtClean="0"/>
              <a:pPr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C4A75-67D5-4FB6-9FB7-07042E5D36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Rezoluční metoda </a:t>
            </a:r>
            <a:br>
              <a:rPr lang="cs-CZ" dirty="0" smtClean="0"/>
            </a:br>
            <a:r>
              <a:rPr lang="cs-CZ" dirty="0" smtClean="0"/>
              <a:t>ve výrokové logice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Marie </a:t>
            </a:r>
            <a:r>
              <a:rPr lang="cs-CZ" dirty="0" err="1" smtClean="0"/>
              <a:t>Duží</a:t>
            </a:r>
            <a:endParaRPr lang="cs-CZ" dirty="0"/>
          </a:p>
        </p:txBody>
      </p:sp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40"/>
            <a:ext cx="3811587" cy="9350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Pozor !!!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Formule </a:t>
            </a:r>
            <a:r>
              <a:rPr lang="cs-CZ" i="1" dirty="0" smtClean="0">
                <a:solidFill>
                  <a:srgbClr val="0070C0"/>
                </a:solidFill>
              </a:rPr>
              <a:t>p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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q</a:t>
            </a:r>
            <a:r>
              <a:rPr lang="cs-CZ" i="1" dirty="0" smtClean="0">
                <a:sym typeface="Symbol"/>
              </a:rPr>
              <a:t> </a:t>
            </a:r>
            <a:r>
              <a:rPr lang="cs-CZ" dirty="0" smtClean="0">
                <a:sym typeface="Symbol"/>
              </a:rPr>
              <a:t>je ekvivalentní formuli </a:t>
            </a:r>
            <a:br>
              <a:rPr lang="cs-CZ" dirty="0" smtClean="0">
                <a:sym typeface="Symbol"/>
              </a:rPr>
            </a:br>
            <a:r>
              <a:rPr lang="cs-CZ" dirty="0" smtClean="0">
                <a:solidFill>
                  <a:srgbClr val="0070C0"/>
                </a:solidFill>
                <a:sym typeface="Symbol"/>
              </a:rPr>
              <a:t>(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p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q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  (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q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p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</a:t>
            </a:r>
            <a:r>
              <a:rPr lang="cs-CZ" dirty="0" smtClean="0">
                <a:sym typeface="Symbol"/>
              </a:rPr>
              <a:t>. Aplikujme rezoluční metodu: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p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smtClean="0">
                <a:sym typeface="Symbol"/>
              </a:rPr>
              <a:t>q</a:t>
            </a:r>
            <a:r>
              <a:rPr lang="cs-CZ" dirty="0" smtClean="0">
                <a:sym typeface="Symbol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q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smtClean="0">
                <a:sym typeface="Symbol"/>
              </a:rPr>
              <a:t>p</a:t>
            </a:r>
            <a:r>
              <a:rPr lang="cs-CZ" dirty="0" smtClean="0">
                <a:sym typeface="Symbol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#		</a:t>
            </a:r>
            <a:r>
              <a:rPr lang="en-US" dirty="0" err="1" smtClean="0">
                <a:sym typeface="Symbol"/>
              </a:rPr>
              <a:t>rezol</a:t>
            </a:r>
            <a:r>
              <a:rPr lang="cs-CZ" dirty="0" err="1" smtClean="0">
                <a:sym typeface="Symbol"/>
              </a:rPr>
              <a:t>ucí</a:t>
            </a:r>
            <a:r>
              <a:rPr lang="cs-CZ" dirty="0" smtClean="0">
                <a:sym typeface="Symbol"/>
              </a:rPr>
              <a:t> 1, 2 („škrtáme“</a:t>
            </a:r>
            <a:r>
              <a:rPr lang="cs-CZ" i="1" dirty="0" smtClean="0">
                <a:sym typeface="Symbol"/>
              </a:rPr>
              <a:t>p </a:t>
            </a:r>
            <a:r>
              <a:rPr lang="cs-CZ" dirty="0" smtClean="0">
                <a:sym typeface="Symbol"/>
              </a:rPr>
              <a:t>a </a:t>
            </a:r>
            <a:r>
              <a:rPr lang="cs-CZ" i="1" dirty="0" smtClean="0">
                <a:sym typeface="Symbol"/>
              </a:rPr>
              <a:t>p</a:t>
            </a:r>
            <a:r>
              <a:rPr lang="cs-CZ" dirty="0" smtClean="0">
                <a:sym typeface="Symbol"/>
              </a:rPr>
              <a:t>, </a:t>
            </a:r>
            <a:r>
              <a:rPr lang="cs-CZ" i="1" dirty="0" smtClean="0">
                <a:sym typeface="Symbol"/>
              </a:rPr>
              <a:t>q </a:t>
            </a:r>
            <a:r>
              <a:rPr lang="cs-CZ" dirty="0" smtClean="0">
                <a:sym typeface="Symbol"/>
              </a:rPr>
              <a:t>a </a:t>
            </a:r>
            <a:r>
              <a:rPr lang="cs-CZ" i="1" dirty="0" smtClean="0">
                <a:sym typeface="Symbol"/>
              </a:rPr>
              <a:t>q</a:t>
            </a:r>
            <a:r>
              <a:rPr lang="cs-CZ" dirty="0" smtClean="0">
                <a:sym typeface="Symbol"/>
              </a:rPr>
              <a:t>)</a:t>
            </a:r>
          </a:p>
          <a:p>
            <a:pPr marL="514350" indent="-514350">
              <a:buNone/>
            </a:pPr>
            <a:r>
              <a:rPr lang="cs-CZ" dirty="0" smtClean="0">
                <a:sym typeface="Symbol"/>
              </a:rPr>
              <a:t>Odvodili jsme prázdnou klauzuli …</a:t>
            </a:r>
            <a:endParaRPr lang="cs-CZ" dirty="0" smtClean="0"/>
          </a:p>
          <a:p>
            <a:r>
              <a:rPr lang="cs-CZ" dirty="0" smtClean="0"/>
              <a:t>Ale formule </a:t>
            </a:r>
            <a:r>
              <a:rPr lang="cs-CZ" i="1" dirty="0" smtClean="0"/>
              <a:t>p </a:t>
            </a:r>
            <a:r>
              <a:rPr lang="cs-CZ" dirty="0" smtClean="0">
                <a:sym typeface="Symbol"/>
              </a:rPr>
              <a:t> </a:t>
            </a:r>
            <a:r>
              <a:rPr lang="cs-CZ" i="1" dirty="0" smtClean="0">
                <a:sym typeface="Symbol"/>
              </a:rPr>
              <a:t>q</a:t>
            </a:r>
            <a:r>
              <a:rPr lang="cs-CZ" dirty="0" smtClean="0">
                <a:sym typeface="Symbol"/>
              </a:rPr>
              <a:t> je splnitelná !!! </a:t>
            </a:r>
            <a:endParaRPr lang="cs-CZ" dirty="0" smtClean="0"/>
          </a:p>
          <a:p>
            <a:r>
              <a:rPr lang="cs-CZ" dirty="0" smtClean="0"/>
              <a:t>Kde je chyba?</a:t>
            </a:r>
          </a:p>
          <a:p>
            <a:r>
              <a:rPr lang="cs-CZ" dirty="0" smtClean="0"/>
              <a:t>Dle rezolučního pravidla můžeme v každém kroku „škrtnout“ jen </a:t>
            </a:r>
            <a:r>
              <a:rPr lang="cs-CZ" i="1" dirty="0" smtClean="0">
                <a:solidFill>
                  <a:srgbClr val="0070C0"/>
                </a:solidFill>
              </a:rPr>
              <a:t>jednu dvojici</a:t>
            </a:r>
            <a:r>
              <a:rPr lang="cs-CZ" i="1" dirty="0" smtClean="0"/>
              <a:t> </a:t>
            </a:r>
            <a:r>
              <a:rPr lang="cs-CZ" dirty="0" smtClean="0"/>
              <a:t>opačných </a:t>
            </a:r>
            <a:r>
              <a:rPr lang="cs-CZ" dirty="0" err="1" smtClean="0"/>
              <a:t>literálů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Pozor na tautologie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dirty="0" smtClean="0">
                <a:sym typeface="Symbol"/>
              </a:rPr>
              <a:t>Správný postup: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p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smtClean="0">
                <a:sym typeface="Symbol"/>
              </a:rPr>
              <a:t>q</a:t>
            </a:r>
            <a:r>
              <a:rPr lang="cs-CZ" dirty="0" smtClean="0">
                <a:sym typeface="Symbol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q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smtClean="0">
                <a:sym typeface="Symbol"/>
              </a:rPr>
              <a:t>p</a:t>
            </a:r>
            <a:r>
              <a:rPr lang="cs-CZ" dirty="0" smtClean="0">
                <a:sym typeface="Symbol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q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err="1" smtClean="0">
                <a:sym typeface="Symbol"/>
              </a:rPr>
              <a:t>q</a:t>
            </a:r>
            <a:r>
              <a:rPr lang="cs-CZ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	</a:t>
            </a:r>
            <a:r>
              <a:rPr lang="en-US" dirty="0" err="1" smtClean="0">
                <a:sym typeface="Symbol"/>
              </a:rPr>
              <a:t>rezol</a:t>
            </a:r>
            <a:r>
              <a:rPr lang="cs-CZ" dirty="0" err="1" smtClean="0">
                <a:sym typeface="Symbol"/>
              </a:rPr>
              <a:t>ucí</a:t>
            </a:r>
            <a:r>
              <a:rPr lang="cs-CZ" dirty="0" smtClean="0">
                <a:sym typeface="Symbol"/>
              </a:rPr>
              <a:t> 1, 2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ym typeface="Symbol"/>
              </a:rPr>
              <a:t>(</a:t>
            </a:r>
            <a:r>
              <a:rPr lang="cs-CZ" i="1" dirty="0" smtClean="0">
                <a:sym typeface="Symbol"/>
              </a:rPr>
              <a:t>p </a:t>
            </a:r>
            <a:r>
              <a:rPr lang="cs-CZ" dirty="0" smtClean="0">
                <a:sym typeface="Symbol"/>
              </a:rPr>
              <a:t> </a:t>
            </a:r>
            <a:r>
              <a:rPr lang="cs-CZ" i="1" dirty="0" err="1" smtClean="0">
                <a:sym typeface="Symbol"/>
              </a:rPr>
              <a:t>p</a:t>
            </a:r>
            <a:r>
              <a:rPr lang="cs-CZ" dirty="0" smtClean="0">
                <a:sym typeface="Symbol"/>
              </a:rPr>
              <a:t>)</a:t>
            </a:r>
            <a:r>
              <a:rPr lang="en-US" dirty="0" smtClean="0">
                <a:sym typeface="Symbol"/>
              </a:rPr>
              <a:t> 	</a:t>
            </a:r>
            <a:r>
              <a:rPr lang="en-US" dirty="0" err="1" smtClean="0">
                <a:sym typeface="Symbol"/>
              </a:rPr>
              <a:t>rezol</a:t>
            </a:r>
            <a:r>
              <a:rPr lang="cs-CZ" dirty="0" err="1" smtClean="0">
                <a:sym typeface="Symbol"/>
              </a:rPr>
              <a:t>ucí</a:t>
            </a:r>
            <a:r>
              <a:rPr lang="cs-CZ" dirty="0" smtClean="0">
                <a:sym typeface="Symbol"/>
              </a:rPr>
              <a:t> 1, 2</a:t>
            </a:r>
          </a:p>
          <a:p>
            <a:pPr marL="514350" indent="-514350">
              <a:buNone/>
            </a:pPr>
            <a:r>
              <a:rPr lang="cs-CZ" dirty="0" smtClean="0"/>
              <a:t>Odvodili jsme dvě tautologie, což je v pořádku, protože </a:t>
            </a:r>
            <a:r>
              <a:rPr lang="cs-CZ" dirty="0" smtClean="0">
                <a:solidFill>
                  <a:srgbClr val="0070C0"/>
                </a:solidFill>
              </a:rPr>
              <a:t>tautologie vyplývá z jakékoli formule</a:t>
            </a:r>
            <a:r>
              <a:rPr lang="cs-CZ" dirty="0" smtClean="0"/>
              <a:t>, ale dále již nic nedokážeme.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7D9CC-F8BE-4577-AB1C-B8C68E79083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Logick</a:t>
            </a:r>
            <a:r>
              <a:rPr lang="cs-CZ" smtClean="0"/>
              <a:t>é programování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Strategie generování rezolvent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Rezoluční uzávěr – generujeme </a:t>
            </a:r>
            <a:r>
              <a:rPr lang="cs-CZ" b="1" i="1" smtClean="0"/>
              <a:t>všechny </a:t>
            </a:r>
            <a:r>
              <a:rPr lang="cs-CZ" smtClean="0"/>
              <a:t>rezolventy – strategie generování do </a:t>
            </a:r>
            <a:r>
              <a:rPr lang="cs-CZ" b="1" i="1" smtClean="0"/>
              <a:t>šířky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Může být implementačně neefektivní – kombinatorická exploze rezolvent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Proto v logickém programování se používá strategie generování </a:t>
            </a:r>
            <a:r>
              <a:rPr lang="cs-CZ" b="1" i="1" smtClean="0"/>
              <a:t>do hloubky</a:t>
            </a:r>
            <a:r>
              <a:rPr lang="cs-CZ" smtClean="0"/>
              <a:t>: není úplná – může uvíznout v nekonečné větvi, i když řešení existuje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2019E-8C8E-43BF-8CB4-C291D2FD013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Příklad neúplnosti strategie </a:t>
            </a:r>
            <a:br>
              <a:rPr lang="cs-CZ" sz="4000" smtClean="0"/>
            </a:br>
            <a:r>
              <a:rPr lang="cs-CZ" sz="4000" b="1" i="1" smtClean="0"/>
              <a:t>do hloubky</a:t>
            </a:r>
            <a:endParaRPr lang="en-US" sz="400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d </a:t>
            </a:r>
            <a:r>
              <a:rPr lang="cs-CZ" sz="2400" b="1" dirty="0" smtClean="0">
                <a:sym typeface="Symbol" pitchFamily="18" charset="2"/>
              </a:rPr>
              <a:t></a:t>
            </a:r>
            <a:r>
              <a:rPr lang="cs-CZ" sz="2400" dirty="0" smtClean="0">
                <a:sym typeface="Symbol" pitchFamily="18" charset="2"/>
              </a:rPr>
              <a:t> e </a:t>
            </a:r>
            <a:r>
              <a:rPr lang="cs-CZ" sz="2400" b="1" dirty="0" smtClean="0">
                <a:sym typeface="Symbol" pitchFamily="18" charset="2"/>
              </a:rPr>
              <a:t> </a:t>
            </a:r>
            <a:r>
              <a:rPr lang="cs-CZ" sz="2400" dirty="0" smtClean="0">
                <a:sym typeface="Symbol" pitchFamily="18" charset="2"/>
              </a:rPr>
              <a:t>(b </a:t>
            </a:r>
            <a:r>
              <a:rPr lang="cs-CZ" sz="2400" b="1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a) </a:t>
            </a:r>
            <a:r>
              <a:rPr lang="cs-CZ" sz="2400" b="1" dirty="0" smtClean="0">
                <a:sym typeface="Symbol" pitchFamily="18" charset="2"/>
              </a:rPr>
              <a:t> </a:t>
            </a:r>
            <a:r>
              <a:rPr lang="cs-CZ" sz="2400" dirty="0" smtClean="0">
                <a:sym typeface="Symbol" pitchFamily="18" charset="2"/>
              </a:rPr>
              <a:t>(e </a:t>
            </a:r>
            <a:r>
              <a:rPr lang="cs-CZ" sz="2400" b="1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b) </a:t>
            </a:r>
            <a:r>
              <a:rPr lang="cs-CZ" sz="2400" b="1" dirty="0" smtClean="0">
                <a:sym typeface="Symbol" pitchFamily="18" charset="2"/>
              </a:rPr>
              <a:t> </a:t>
            </a:r>
            <a:r>
              <a:rPr lang="cs-CZ" sz="2400" dirty="0" smtClean="0">
                <a:sym typeface="Symbol" pitchFamily="18" charset="2"/>
              </a:rPr>
              <a:t>(d </a:t>
            </a:r>
            <a:r>
              <a:rPr lang="cs-CZ" sz="2400" b="1" dirty="0" smtClean="0"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a) |= </a:t>
            </a:r>
            <a:r>
              <a:rPr lang="cs-CZ" sz="2400" dirty="0" err="1" smtClean="0">
                <a:sym typeface="Symbol" pitchFamily="18" charset="2"/>
              </a:rPr>
              <a:t>a</a:t>
            </a:r>
            <a:r>
              <a:rPr lang="cs-CZ" sz="2400" dirty="0" smtClean="0">
                <a:sym typeface="Symbol" pitchFamily="18" charset="2"/>
              </a:rPr>
              <a:t> (?)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>
                <a:sym typeface="Symbol" pitchFamily="18" charset="2"/>
              </a:rPr>
              <a:t>Logický program </a:t>
            </a:r>
            <a:br>
              <a:rPr lang="cs-CZ" sz="2400" dirty="0" smtClean="0">
                <a:sym typeface="Symbol" pitchFamily="18" charset="2"/>
              </a:rPr>
            </a:br>
            <a:r>
              <a:rPr lang="cs-CZ" sz="2400" dirty="0" smtClean="0">
                <a:sym typeface="Symbol" pitchFamily="18" charset="2"/>
              </a:rPr>
              <a:t>(strategie do hloubky, řízená cílem):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D.		fakt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E.			fakt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A : B.		pravidlo (A pokud B)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B : E.		pravidlo (B pokud E)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A : D.		pravidlo (A pokud D)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?A 		dotaz, cíl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– snaží se splnit cíl A, prohledává program </a:t>
            </a:r>
            <a:r>
              <a:rPr lang="cs-CZ" sz="2000" b="1" i="1" dirty="0" smtClean="0">
                <a:sym typeface="Symbol" pitchFamily="18" charset="2"/>
              </a:rPr>
              <a:t>shora dolů </a:t>
            </a:r>
            <a:r>
              <a:rPr lang="cs-CZ" sz="2000" dirty="0" smtClean="0">
                <a:sym typeface="Symbol" pitchFamily="18" charset="2"/>
              </a:rPr>
              <a:t>a hledá klauzuli s A vlevo – najde klauzuli 3. – generuje nový cíl B – najde klauzuli 4. – nový cíl E – je splněn klauzulí 2. – </a:t>
            </a:r>
            <a:r>
              <a:rPr lang="cs-CZ" sz="2000" b="1" i="1" dirty="0" smtClean="0">
                <a:solidFill>
                  <a:srgbClr val="000099"/>
                </a:solidFill>
                <a:sym typeface="Symbol" pitchFamily="18" charset="2"/>
              </a:rPr>
              <a:t>ANO</a:t>
            </a:r>
            <a:r>
              <a:rPr lang="cs-CZ" sz="2000" b="1" i="1" dirty="0" smtClean="0">
                <a:sym typeface="Symbol" pitchFamily="18" charset="2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sz="2000" b="1" i="1" dirty="0" smtClean="0">
                <a:sym typeface="Symbol" pitchFamily="18" charset="2"/>
              </a:rPr>
              <a:t>; - nebo </a:t>
            </a:r>
            <a:r>
              <a:rPr lang="cs-CZ" sz="2000" i="1" dirty="0" smtClean="0">
                <a:sym typeface="Symbol" pitchFamily="18" charset="2"/>
              </a:rPr>
              <a:t>generuje</a:t>
            </a:r>
            <a:r>
              <a:rPr lang="cs-CZ" sz="2000" b="1" i="1" dirty="0" smtClean="0">
                <a:sym typeface="Symbol" pitchFamily="18" charset="2"/>
              </a:rPr>
              <a:t> proces navracení: znovu ?A</a:t>
            </a:r>
            <a:r>
              <a:rPr lang="cs-CZ" sz="2000" dirty="0" smtClean="0">
                <a:sym typeface="Symbol" pitchFamily="18" charset="2"/>
              </a:rPr>
              <a:t> – klauzule 5 – cíl D – klauzule 1. - </a:t>
            </a:r>
            <a:r>
              <a:rPr lang="cs-CZ" sz="2000" b="1" i="1" dirty="0" smtClean="0">
                <a:solidFill>
                  <a:srgbClr val="000099"/>
                </a:solidFill>
                <a:sym typeface="Symbol" pitchFamily="18" charset="2"/>
              </a:rPr>
              <a:t>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D4924-608E-4B7C-9BAA-DAF9C1660CF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Příklad neúplnosti strategie </a:t>
            </a:r>
            <a:br>
              <a:rPr lang="cs-CZ" sz="4000" smtClean="0"/>
            </a:br>
            <a:r>
              <a:rPr lang="cs-CZ" sz="4000" b="1" i="1" smtClean="0"/>
              <a:t>do hloubky, zleva</a:t>
            </a:r>
            <a:endParaRPr lang="en-US" sz="40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Malá úprava programu: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000" dirty="0" smtClean="0">
                <a:sym typeface="Symbol" pitchFamily="18" charset="2"/>
              </a:rPr>
              <a:t>D.</a:t>
            </a:r>
            <a:r>
              <a:rPr lang="en-US" sz="2000" dirty="0" smtClean="0">
                <a:sym typeface="Symbol" pitchFamily="18" charset="2"/>
              </a:rPr>
              <a:t>		</a:t>
            </a:r>
            <a:endParaRPr lang="cs-CZ" sz="2000" dirty="0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000" dirty="0" smtClean="0">
                <a:sym typeface="Symbol" pitchFamily="18" charset="2"/>
              </a:rPr>
              <a:t>E 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:</a:t>
            </a:r>
            <a:r>
              <a:rPr lang="en-US" sz="2000" b="1" dirty="0" smtClean="0">
                <a:solidFill>
                  <a:srgbClr val="000099"/>
                </a:solidFill>
                <a:sym typeface="Symbol" pitchFamily="18" charset="2"/>
              </a:rPr>
              <a:t>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 B.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000" dirty="0" smtClean="0">
                <a:sym typeface="Symbol" pitchFamily="18" charset="2"/>
              </a:rPr>
              <a:t>A </a:t>
            </a:r>
            <a:r>
              <a:rPr lang="en-US" sz="2000" dirty="0" smtClean="0">
                <a:sym typeface="Symbol" pitchFamily="18" charset="2"/>
              </a:rPr>
              <a:t>: </a:t>
            </a:r>
            <a:r>
              <a:rPr lang="cs-CZ" sz="2000" dirty="0" smtClean="0">
                <a:sym typeface="Symbol" pitchFamily="18" charset="2"/>
              </a:rPr>
              <a:t>B</a:t>
            </a:r>
            <a:r>
              <a:rPr lang="en-US" sz="2000" dirty="0" smtClean="0">
                <a:sym typeface="Symbol" pitchFamily="18" charset="2"/>
              </a:rPr>
              <a:t>.	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000" dirty="0" smtClean="0">
                <a:sym typeface="Symbol" pitchFamily="18" charset="2"/>
              </a:rPr>
              <a:t>B</a:t>
            </a:r>
            <a:r>
              <a:rPr lang="en-US" sz="2000" dirty="0" smtClean="0">
                <a:sym typeface="Symbol" pitchFamily="18" charset="2"/>
              </a:rPr>
              <a:t> : </a:t>
            </a:r>
            <a:r>
              <a:rPr lang="cs-CZ" sz="2000" dirty="0" smtClean="0">
                <a:sym typeface="Symbol" pitchFamily="18" charset="2"/>
              </a:rPr>
              <a:t>E</a:t>
            </a:r>
            <a:r>
              <a:rPr lang="en-US" sz="2000" dirty="0" smtClean="0">
                <a:sym typeface="Symbol" pitchFamily="18" charset="2"/>
              </a:rPr>
              <a:t>.	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000" dirty="0" smtClean="0">
                <a:sym typeface="Symbol" pitchFamily="18" charset="2"/>
              </a:rPr>
              <a:t>A</a:t>
            </a:r>
            <a:r>
              <a:rPr lang="en-US" sz="2000" dirty="0" smtClean="0">
                <a:sym typeface="Symbol" pitchFamily="18" charset="2"/>
              </a:rPr>
              <a:t> : </a:t>
            </a:r>
            <a:r>
              <a:rPr lang="cs-CZ" sz="2000" dirty="0" smtClean="0">
                <a:sym typeface="Symbol" pitchFamily="18" charset="2"/>
              </a:rPr>
              <a:t>D</a:t>
            </a:r>
            <a:r>
              <a:rPr lang="en-US" sz="2000" dirty="0" smtClean="0">
                <a:sym typeface="Symbol" pitchFamily="18" charset="2"/>
              </a:rPr>
              <a:t>.	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sym typeface="Symbol" pitchFamily="18" charset="2"/>
              </a:rPr>
              <a:t>?A </a:t>
            </a:r>
            <a:r>
              <a:rPr lang="cs-CZ" sz="2000" dirty="0" smtClean="0">
                <a:sym typeface="Symbol" pitchFamily="18" charset="2"/>
              </a:rPr>
              <a:t>			 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	  3.                       5.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	B		D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         4.			    1.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	E	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  		         2.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	B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         4.	....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>
                <a:sym typeface="Symbol" pitchFamily="18" charset="2"/>
              </a:rPr>
              <a:t>				atd.	</a:t>
            </a:r>
            <a:r>
              <a:rPr lang="cs-CZ" sz="2000" dirty="0" smtClean="0">
                <a:solidFill>
                  <a:srgbClr val="000099"/>
                </a:solidFill>
                <a:sym typeface="Symbol" pitchFamily="18" charset="2"/>
              </a:rPr>
              <a:t>Řešení nenajde, i když existuje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122863" y="4446588"/>
            <a:ext cx="179387" cy="179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 flipH="1">
            <a:off x="3492500" y="3500438"/>
            <a:ext cx="7191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3348038" y="4149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3348038" y="47244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3355975" y="53228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4427538" y="3500438"/>
            <a:ext cx="64928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219700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2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2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C837F-D11F-429C-BD32-DD64A93715E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7575"/>
          </a:xfrm>
        </p:spPr>
        <p:txBody>
          <a:bodyPr/>
          <a:lstStyle/>
          <a:p>
            <a:pPr eaLnBrk="1" hangingPunct="1"/>
            <a:r>
              <a:rPr lang="cs-CZ" smtClean="0"/>
              <a:t>Opakování výroková logika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Nejdůležitejší pojmy a metody </a:t>
            </a:r>
            <a:br>
              <a:rPr lang="cs-CZ" smtClean="0"/>
            </a:br>
            <a:r>
              <a:rPr lang="cs-CZ" smtClean="0"/>
              <a:t>výrokové logiky.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66787"/>
          </a:xfrm>
        </p:spPr>
        <p:txBody>
          <a:bodyPr/>
          <a:lstStyle/>
          <a:p>
            <a:pPr eaLnBrk="1" hangingPunct="1"/>
            <a:r>
              <a:rPr lang="cs-CZ" smtClean="0"/>
              <a:t>Tabulka pravdivostních funkcí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cs-CZ" sz="2800" smtClean="0"/>
              <a:t> </a:t>
            </a:r>
          </a:p>
        </p:txBody>
      </p:sp>
      <p:graphicFrame>
        <p:nvGraphicFramePr>
          <p:cNvPr id="80900" name="Group 4"/>
          <p:cNvGraphicFramePr>
            <a:graphicFrameLocks noGrp="1"/>
          </p:cNvGraphicFramePr>
          <p:nvPr>
            <p:ph sz="quarter" idx="2"/>
          </p:nvPr>
        </p:nvGraphicFramePr>
        <p:xfrm>
          <a:off x="900113" y="1557338"/>
          <a:ext cx="7350125" cy="2593659"/>
        </p:xfrm>
        <a:graphic>
          <a:graphicData uri="http://schemas.openxmlformats.org/drawingml/2006/table">
            <a:tbl>
              <a:tblPr/>
              <a:tblGrid>
                <a:gridCol w="623887"/>
                <a:gridCol w="693738"/>
                <a:gridCol w="1001712"/>
                <a:gridCol w="1239838"/>
                <a:gridCol w="1236662"/>
                <a:gridCol w="1236663"/>
                <a:gridCol w="1317625"/>
              </a:tblGrid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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C4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950" name="Group 54"/>
          <p:cNvGraphicFramePr>
            <a:graphicFrameLocks noGrp="1"/>
          </p:cNvGraphicFramePr>
          <p:nvPr>
            <p:ph sz="quarter" idx="3"/>
          </p:nvPr>
        </p:nvGraphicFramePr>
        <p:xfrm>
          <a:off x="323850" y="4508500"/>
          <a:ext cx="8496300" cy="2232025"/>
        </p:xfrm>
        <a:graphic>
          <a:graphicData uri="http://schemas.openxmlformats.org/drawingml/2006/table">
            <a:tbl>
              <a:tblPr/>
              <a:tblGrid>
                <a:gridCol w="8496300"/>
              </a:tblGrid>
              <a:tr h="22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Pozor na implikaci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Je nepravdivá pouze v jednom případě: 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= 1, q = 0. Je to jako slib: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„Budeš-li hodný, dostaneš lyže“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„Byl jsem hodný, ale lyže jsem nedostal“.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q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Byl slib splněn?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Kdyby nebyl hodný (p = 0), pak slib k ničemu nezavazuje.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987FD-6EDB-4D43-B8D7-5E1F334A032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5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i="1" smtClean="0">
                <a:solidFill>
                  <a:srgbClr val="006666"/>
                </a:solidFill>
              </a:rPr>
              <a:t>Shrnutí </a:t>
            </a:r>
            <a:endParaRPr lang="en-US" sz="4000" i="1" smtClean="0">
              <a:solidFill>
                <a:srgbClr val="006666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Typické úlohy: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Ověření </a:t>
            </a:r>
            <a:r>
              <a:rPr lang="cs-CZ" sz="2000" i="1" dirty="0" smtClean="0">
                <a:solidFill>
                  <a:srgbClr val="663300"/>
                </a:solidFill>
              </a:rPr>
              <a:t>platnosti úsudku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i="1" dirty="0" smtClean="0">
                <a:solidFill>
                  <a:srgbClr val="663300"/>
                </a:solidFill>
              </a:rPr>
              <a:t>Co vyplývá</a:t>
            </a:r>
            <a:r>
              <a:rPr lang="cs-CZ" sz="2000" dirty="0" smtClean="0"/>
              <a:t> z daných předpokladů?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Doplňte chybějící předpoklady tak, aby úsudek byl platný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Je daná formule </a:t>
            </a:r>
            <a:r>
              <a:rPr lang="cs-CZ" sz="2000" i="1" dirty="0" smtClean="0">
                <a:solidFill>
                  <a:srgbClr val="663300"/>
                </a:solidFill>
              </a:rPr>
              <a:t>tautologie, kontradikce, splnitelná?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Najděte </a:t>
            </a:r>
            <a:r>
              <a:rPr lang="cs-CZ" sz="2000" i="1" dirty="0" smtClean="0">
                <a:solidFill>
                  <a:srgbClr val="663300"/>
                </a:solidFill>
              </a:rPr>
              <a:t>modely</a:t>
            </a:r>
            <a:r>
              <a:rPr lang="cs-CZ" sz="2000" dirty="0" smtClean="0"/>
              <a:t> formule, najděte </a:t>
            </a:r>
            <a:r>
              <a:rPr lang="cs-CZ" sz="2000" i="1" dirty="0" smtClean="0">
                <a:solidFill>
                  <a:srgbClr val="663300"/>
                </a:solidFill>
              </a:rPr>
              <a:t>model množiny</a:t>
            </a:r>
            <a:r>
              <a:rPr lang="cs-CZ" sz="2000" dirty="0" smtClean="0"/>
              <a:t> formulí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Umíme zatím řešit: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Tabulkovou metodou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Úvahou a ekvivalentními úpravami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Sporem, nepřímým důkazem – sémanticky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>
                <a:solidFill>
                  <a:srgbClr val="0070C0"/>
                </a:solidFill>
              </a:rPr>
              <a:t>Sémantickým tablem</a:t>
            </a:r>
            <a:r>
              <a:rPr lang="cs-CZ" sz="2400" dirty="0" smtClean="0"/>
              <a:t> 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cs-CZ" sz="2400" dirty="0" smtClean="0">
                <a:solidFill>
                  <a:srgbClr val="0070C0"/>
                </a:solidFill>
              </a:rPr>
              <a:t>Rezoluční metodou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6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Příklad. Důkaz tautologie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125538"/>
            <a:ext cx="7993063" cy="1008062"/>
          </a:xfrm>
        </p:spPr>
        <p:txBody>
          <a:bodyPr/>
          <a:lstStyle/>
          <a:p>
            <a:pPr marL="381000" indent="-381000" eaLnBrk="1" hangingPunct="1">
              <a:buFontTx/>
              <a:buNone/>
            </a:pPr>
            <a:r>
              <a:rPr lang="cs-CZ" sz="2400" dirty="0" smtClean="0">
                <a:solidFill>
                  <a:srgbClr val="1E1ECA"/>
                </a:solidFill>
              </a:rPr>
              <a:t>			        </a:t>
            </a:r>
            <a:r>
              <a:rPr lang="en-US" sz="2400" dirty="0" smtClean="0">
                <a:solidFill>
                  <a:srgbClr val="1E1ECA"/>
                </a:solidFill>
              </a:rPr>
              <a:t>|= </a:t>
            </a:r>
            <a:r>
              <a:rPr lang="en-US" sz="2400" b="1" dirty="0" smtClean="0">
                <a:solidFill>
                  <a:srgbClr val="1E1ECA"/>
                </a:solidFill>
              </a:rPr>
              <a:t>[</a:t>
            </a:r>
            <a:r>
              <a:rPr lang="cs-CZ" sz="2400" b="1" dirty="0" smtClean="0">
                <a:solidFill>
                  <a:srgbClr val="1E1ECA"/>
                </a:solidFill>
              </a:rPr>
              <a:t>(p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q)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dirty="0" smtClean="0">
                <a:solidFill>
                  <a:srgbClr val="1E1ECA"/>
                </a:solidFill>
              </a:rPr>
              <a:t> (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rgbClr val="1E1ECA"/>
                </a:solidFill>
              </a:rPr>
              <a:t>p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r)]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(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rgbClr val="1E1ECA"/>
                </a:solidFill>
              </a:rPr>
              <a:t>q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r)</a:t>
            </a:r>
          </a:p>
          <a:p>
            <a:pPr marL="381000" indent="-381000" eaLnBrk="1" hangingPunct="1">
              <a:buFontTx/>
              <a:buNone/>
            </a:pPr>
            <a:r>
              <a:rPr lang="cs-CZ" sz="2400" b="1" dirty="0" smtClean="0"/>
              <a:t>Tabulkou</a:t>
            </a:r>
            <a:r>
              <a:rPr lang="cs-CZ" sz="2400" dirty="0" smtClean="0"/>
              <a:t>:		                </a:t>
            </a:r>
            <a:r>
              <a:rPr lang="en-US" sz="2400" dirty="0" smtClean="0"/>
              <a:t> </a:t>
            </a:r>
            <a:r>
              <a:rPr lang="cs-CZ" sz="2400" dirty="0" smtClean="0"/>
              <a:t>A			</a:t>
            </a:r>
          </a:p>
        </p:txBody>
      </p:sp>
      <p:graphicFrame>
        <p:nvGraphicFramePr>
          <p:cNvPr id="82948" name="Group 4"/>
          <p:cNvGraphicFramePr>
            <a:graphicFrameLocks noGrp="1"/>
          </p:cNvGraphicFramePr>
          <p:nvPr>
            <p:ph sz="half" idx="2"/>
          </p:nvPr>
        </p:nvGraphicFramePr>
        <p:xfrm>
          <a:off x="250825" y="2276475"/>
          <a:ext cx="8713788" cy="4248153"/>
        </p:xfrm>
        <a:graphic>
          <a:graphicData uri="http://schemas.openxmlformats.org/drawingml/2006/table">
            <a:tbl>
              <a:tblPr/>
              <a:tblGrid>
                <a:gridCol w="857250"/>
                <a:gridCol w="928688"/>
                <a:gridCol w="784225"/>
                <a:gridCol w="1214437"/>
                <a:gridCol w="1112838"/>
                <a:gridCol w="958850"/>
                <a:gridCol w="1201737"/>
                <a:gridCol w="1655763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q)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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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1ECA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24" name="AutoShape 96"/>
          <p:cNvSpPr>
            <a:spLocks/>
          </p:cNvSpPr>
          <p:nvPr/>
        </p:nvSpPr>
        <p:spPr bwMode="auto">
          <a:xfrm rot="5400000">
            <a:off x="4537248" y="511424"/>
            <a:ext cx="107950" cy="2198687"/>
          </a:xfrm>
          <a:prstGeom prst="rightBrace">
            <a:avLst>
              <a:gd name="adj1" fmla="val 1697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9C67C-BAF0-4FCA-870B-40AE95017BC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5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Důkaz tautologie - sporem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713788" cy="4895850"/>
          </a:xfrm>
        </p:spPr>
        <p:txBody>
          <a:bodyPr/>
          <a:lstStyle/>
          <a:p>
            <a:pPr marL="800100" lvl="1" indent="-3429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400" dirty="0" smtClean="0">
                <a:solidFill>
                  <a:srgbClr val="1E1ECA"/>
                </a:solidFill>
              </a:rPr>
              <a:t>|= </a:t>
            </a:r>
            <a:r>
              <a:rPr lang="en-US" sz="2400" b="1" dirty="0" smtClean="0">
                <a:solidFill>
                  <a:srgbClr val="1E1ECA"/>
                </a:solidFill>
              </a:rPr>
              <a:t>[</a:t>
            </a:r>
            <a:r>
              <a:rPr lang="cs-CZ" sz="2400" b="1" dirty="0" smtClean="0">
                <a:solidFill>
                  <a:srgbClr val="1E1ECA"/>
                </a:solidFill>
              </a:rPr>
              <a:t>(p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q)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dirty="0" smtClean="0">
                <a:solidFill>
                  <a:srgbClr val="1E1ECA"/>
                </a:solidFill>
              </a:rPr>
              <a:t> (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rgbClr val="1E1ECA"/>
                </a:solidFill>
              </a:rPr>
              <a:t>p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r)]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(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rgbClr val="1E1ECA"/>
                </a:solidFill>
              </a:rPr>
              <a:t>q </a:t>
            </a:r>
            <a:r>
              <a:rPr lang="cs-CZ" sz="24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rgbClr val="1E1ECA"/>
                </a:solidFill>
              </a:rPr>
              <a:t> r)</a:t>
            </a:r>
            <a:br>
              <a:rPr lang="cs-CZ" sz="2400" b="1" dirty="0" smtClean="0">
                <a:solidFill>
                  <a:srgbClr val="1E1ECA"/>
                </a:solidFill>
              </a:rPr>
            </a:br>
            <a:endParaRPr lang="cs-CZ" sz="2400" dirty="0" smtClean="0"/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dirty="0" smtClean="0"/>
              <a:t>Formule </a:t>
            </a:r>
            <a:r>
              <a:rPr lang="cs-CZ" sz="2000" b="1" dirty="0" smtClean="0"/>
              <a:t>A je tautologie</a:t>
            </a:r>
            <a:r>
              <a:rPr lang="cs-CZ" sz="2000" dirty="0" smtClean="0"/>
              <a:t>, právě když negovaná formule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A je kontradikce</a:t>
            </a:r>
            <a:r>
              <a:rPr lang="cs-CZ" sz="2000" dirty="0" smtClean="0"/>
              <a:t>: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b="1" dirty="0" smtClean="0"/>
              <a:t> 	</a:t>
            </a:r>
            <a:r>
              <a:rPr lang="en-US" sz="2000" b="1" dirty="0" smtClean="0"/>
              <a:t>|= A, </a:t>
            </a:r>
            <a:r>
              <a:rPr lang="cs-CZ" sz="2000" b="1" dirty="0" smtClean="0"/>
              <a:t>právě když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A </a:t>
            </a:r>
            <a:r>
              <a:rPr lang="en-US" sz="2000" b="1" dirty="0" smtClean="0"/>
              <a:t>|=</a:t>
            </a:r>
            <a:r>
              <a:rPr lang="cs-CZ" sz="2000" dirty="0" smtClean="0"/>
              <a:t> 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sz="2000" dirty="0" smtClean="0"/>
              <a:t>Předpokládáme tedy, že negovaná formule může být pravdivá</a:t>
            </a:r>
            <a:r>
              <a:rPr lang="en-US" sz="2000" dirty="0" smtClean="0"/>
              <a:t>.</a:t>
            </a:r>
            <a:endParaRPr lang="cs-CZ" sz="2000" b="1" dirty="0" smtClean="0"/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Negace implikace: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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B)</a:t>
            </a:r>
            <a:endParaRPr lang="cs-CZ" sz="2000" dirty="0" smtClean="0"/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>
                <a:solidFill>
                  <a:srgbClr val="1E1ECA"/>
                </a:solidFill>
              </a:rPr>
              <a:t>(p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dirty="0" smtClean="0">
                <a:solidFill>
                  <a:srgbClr val="1E1ECA"/>
                </a:solidFill>
              </a:rPr>
              <a:t> q)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rgbClr val="1E1ECA"/>
                </a:solidFill>
              </a:rPr>
              <a:t> (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dirty="0" smtClean="0">
                <a:solidFill>
                  <a:srgbClr val="1E1ECA"/>
                </a:solidFill>
              </a:rPr>
              <a:t>p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dirty="0" smtClean="0">
                <a:solidFill>
                  <a:srgbClr val="1E1ECA"/>
                </a:solidFill>
              </a:rPr>
              <a:t> r)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rgbClr val="1E1ECA"/>
                </a:solidFill>
              </a:rPr>
              <a:t>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dirty="0" smtClean="0">
                <a:solidFill>
                  <a:srgbClr val="1E1ECA"/>
                </a:solidFill>
              </a:rPr>
              <a:t>q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rgbClr val="1E1ECA"/>
                </a:solidFill>
              </a:rPr>
              <a:t> </a:t>
            </a:r>
            <a:r>
              <a:rPr lang="cs-CZ" sz="2000" b="1" dirty="0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dirty="0" smtClean="0">
                <a:solidFill>
                  <a:srgbClr val="1E1ECA"/>
                </a:solidFill>
              </a:rPr>
              <a:t>r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dirty="0" smtClean="0"/>
              <a:t>          </a:t>
            </a:r>
            <a:r>
              <a:rPr lang="en-US" sz="2000" dirty="0" smtClean="0"/>
              <a:t>  </a:t>
            </a:r>
            <a:r>
              <a:rPr lang="cs-CZ" sz="2000" dirty="0" smtClean="0"/>
              <a:t>1	               </a:t>
            </a:r>
            <a:r>
              <a:rPr lang="en-US" sz="2000" dirty="0" smtClean="0"/>
              <a:t>  </a:t>
            </a:r>
            <a:r>
              <a:rPr lang="cs-CZ" sz="2000" dirty="0" smtClean="0"/>
              <a:t>1        </a:t>
            </a:r>
            <a:r>
              <a:rPr lang="en-US" sz="2000" dirty="0" smtClean="0"/>
              <a:t> </a:t>
            </a:r>
            <a:r>
              <a:rPr lang="cs-CZ" sz="2000" dirty="0" smtClean="0"/>
              <a:t>1 0    1 0		 q = 0, r = 0, tedy p </a:t>
            </a:r>
            <a:r>
              <a:rPr lang="cs-CZ" sz="2000" dirty="0" smtClean="0">
                <a:sym typeface="Symbol" pitchFamily="18" charset="2"/>
              </a:rPr>
              <a:t></a:t>
            </a:r>
            <a:r>
              <a:rPr lang="cs-CZ" sz="2000" b="1" dirty="0" smtClean="0">
                <a:sym typeface="Symbol" pitchFamily="18" charset="2"/>
              </a:rPr>
              <a:t> 0, </a:t>
            </a:r>
            <a:r>
              <a:rPr lang="cs-CZ" sz="2000" dirty="0" smtClean="0"/>
              <a:t>p </a:t>
            </a:r>
            <a:r>
              <a:rPr lang="cs-CZ" sz="2000" dirty="0" smtClean="0">
                <a:sym typeface="Symbol" pitchFamily="18" charset="2"/>
              </a:rPr>
              <a:t></a:t>
            </a:r>
            <a:r>
              <a:rPr lang="cs-CZ" sz="2000" dirty="0" smtClean="0"/>
              <a:t> 0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dirty="0" smtClean="0"/>
              <a:t>	 0     </a:t>
            </a:r>
            <a:r>
              <a:rPr lang="cs-CZ" sz="2000" dirty="0" err="1" smtClean="0"/>
              <a:t>0</a:t>
            </a:r>
            <a:r>
              <a:rPr lang="cs-CZ" sz="2000" dirty="0" smtClean="0"/>
              <a:t>       </a:t>
            </a:r>
            <a:r>
              <a:rPr lang="en-US" sz="2000" dirty="0" smtClean="0"/>
              <a:t>     </a:t>
            </a:r>
            <a:r>
              <a:rPr lang="cs-CZ" sz="2000" dirty="0" smtClean="0"/>
              <a:t>0     </a:t>
            </a:r>
            <a:r>
              <a:rPr lang="cs-CZ" sz="2000" dirty="0" err="1" smtClean="0"/>
              <a:t>0</a:t>
            </a:r>
            <a:r>
              <a:rPr lang="cs-CZ" sz="2000" dirty="0" smtClean="0"/>
              <a:t>			 proto: p = 0,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dirty="0" smtClean="0"/>
              <a:t>p = 0, tj.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dirty="0" smtClean="0"/>
              <a:t>		           </a:t>
            </a:r>
            <a:r>
              <a:rPr lang="en-US" sz="2000" dirty="0" smtClean="0"/>
              <a:t>  </a:t>
            </a:r>
            <a:r>
              <a:rPr lang="cs-CZ" sz="2000" dirty="0" smtClean="0"/>
              <a:t>1				           p = 1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000" b="1" dirty="0" smtClean="0"/>
              <a:t>		spor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sz="2000" b="1" dirty="0" smtClean="0"/>
              <a:t>negovaná formule nemá model, je to kontradikce, tedy původní formule je tautologie.</a:t>
            </a:r>
          </a:p>
          <a:p>
            <a:pPr marL="381000" indent="-38100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endParaRPr lang="cs-CZ" sz="2000" b="1" dirty="0" smtClean="0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827088" y="3933825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1259632" y="3933056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2051720" y="3933056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3975" name="Line 7"/>
          <p:cNvSpPr>
            <a:spLocks noChangeShapeType="1"/>
          </p:cNvSpPr>
          <p:nvPr/>
        </p:nvSpPr>
        <p:spPr bwMode="auto">
          <a:xfrm>
            <a:off x="2483768" y="3933056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899592" y="4509120"/>
            <a:ext cx="1008112" cy="28803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>
            <a:off x="1476375" y="47244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2195513" y="400526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83975" grpId="0" animBg="1"/>
      <p:bldP spid="83976" grpId="0" animBg="1"/>
      <p:bldP spid="83977" grpId="0" animBg="1"/>
      <p:bldP spid="839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C21EB-CC9F-481C-949C-F3629BA37177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9"/>
            <a:ext cx="842506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Rezoluční metoda ve výrokové logice</a:t>
            </a:r>
            <a:endParaRPr lang="en-US" sz="40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69647" cy="471338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sz="2400" dirty="0" smtClean="0"/>
              <a:t>Sémantické tablo není výhodné z praktických důvodů.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dirty="0" smtClean="0"/>
              <a:t>Chceme-li dokázat, že P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,...,</a:t>
            </a:r>
            <a:r>
              <a:rPr lang="cs-CZ" sz="2400" dirty="0" err="1" smtClean="0"/>
              <a:t>P</a:t>
            </a:r>
            <a:r>
              <a:rPr lang="cs-CZ" sz="2400" i="1" baseline="-25000" dirty="0" err="1" smtClean="0"/>
              <a:t>n</a:t>
            </a:r>
            <a:r>
              <a:rPr lang="cs-CZ" sz="2400" dirty="0" smtClean="0"/>
              <a:t> </a:t>
            </a:r>
            <a:r>
              <a:rPr lang="en-US" sz="2400" dirty="0" smtClean="0"/>
              <a:t>|= Z, </a:t>
            </a:r>
            <a:r>
              <a:rPr lang="en-US" sz="2400" dirty="0" err="1" smtClean="0"/>
              <a:t>sta</a:t>
            </a:r>
            <a:r>
              <a:rPr lang="cs-CZ" sz="2400" dirty="0" smtClean="0"/>
              <a:t>čí dokázat, že </a:t>
            </a:r>
            <a:r>
              <a:rPr lang="en-US" sz="2400" dirty="0" smtClean="0"/>
              <a:t>|=</a:t>
            </a:r>
            <a:r>
              <a:rPr lang="cs-CZ" sz="2400" dirty="0" smtClean="0"/>
              <a:t> (P</a:t>
            </a:r>
            <a:r>
              <a:rPr lang="cs-CZ" sz="2400" baseline="-25000" dirty="0" smtClean="0"/>
              <a:t>1</a:t>
            </a:r>
            <a:r>
              <a:rPr lang="cs-CZ" sz="2400" b="1" dirty="0" smtClean="0">
                <a:sym typeface="Symbol" pitchFamily="18" charset="2"/>
              </a:rPr>
              <a:t> ...  </a:t>
            </a:r>
            <a:r>
              <a:rPr lang="cs-CZ" sz="2400" dirty="0" err="1" smtClean="0">
                <a:sym typeface="Symbol" pitchFamily="18" charset="2"/>
              </a:rPr>
              <a:t>P</a:t>
            </a:r>
            <a:r>
              <a:rPr lang="cs-CZ" sz="2400" i="1" baseline="-25000" dirty="0" err="1" smtClean="0">
                <a:sym typeface="Symbol" pitchFamily="18" charset="2"/>
              </a:rPr>
              <a:t>n</a:t>
            </a:r>
            <a:r>
              <a:rPr lang="cs-CZ" sz="2400" dirty="0" smtClean="0"/>
              <a:t>)</a:t>
            </a:r>
            <a:r>
              <a:rPr lang="cs-CZ" sz="2400" i="1" baseline="-25000" dirty="0" smtClean="0">
                <a:sym typeface="Symbol" pitchFamily="18" charset="2"/>
              </a:rPr>
              <a:t> </a:t>
            </a:r>
            <a:r>
              <a:rPr lang="cs-CZ" sz="2400" b="1" dirty="0" smtClean="0">
                <a:sym typeface="Symbol" pitchFamily="18" charset="2"/>
              </a:rPr>
              <a:t> </a:t>
            </a:r>
            <a:r>
              <a:rPr lang="cs-CZ" sz="2400" dirty="0" smtClean="0">
                <a:sym typeface="Symbol" pitchFamily="18" charset="2"/>
              </a:rPr>
              <a:t>Z</a:t>
            </a:r>
            <a:r>
              <a:rPr lang="cs-CZ" sz="2400" dirty="0" smtClean="0"/>
              <a:t>, tj. že konjunkce </a:t>
            </a:r>
            <a:r>
              <a:rPr lang="cs-CZ" sz="2400" b="1" dirty="0" smtClean="0">
                <a:solidFill>
                  <a:srgbClr val="0070C0"/>
                </a:solidFill>
              </a:rPr>
              <a:t>P</a:t>
            </a:r>
            <a:r>
              <a:rPr lang="cs-CZ" sz="2400" b="1" baseline="-25000" dirty="0" smtClean="0">
                <a:solidFill>
                  <a:srgbClr val="0070C0"/>
                </a:solidFill>
              </a:rPr>
              <a:t>1</a:t>
            </a:r>
            <a:r>
              <a:rPr lang="cs-CZ" sz="2400" b="1" dirty="0" smtClean="0">
                <a:solidFill>
                  <a:srgbClr val="0070C0"/>
                </a:solidFill>
                <a:sym typeface="Symbol" pitchFamily="18" charset="2"/>
              </a:rPr>
              <a:t> ...  </a:t>
            </a:r>
            <a:r>
              <a:rPr lang="cs-CZ" sz="2400" b="1" dirty="0" err="1" smtClean="0">
                <a:solidFill>
                  <a:srgbClr val="0070C0"/>
                </a:solidFill>
                <a:sym typeface="Symbol" pitchFamily="18" charset="2"/>
              </a:rPr>
              <a:t>P</a:t>
            </a:r>
            <a:r>
              <a:rPr lang="cs-CZ" sz="2400" b="1" i="1" baseline="-25000" dirty="0" err="1" smtClean="0">
                <a:solidFill>
                  <a:srgbClr val="0070C0"/>
                </a:solidFill>
                <a:sym typeface="Symbol" pitchFamily="18" charset="2"/>
              </a:rPr>
              <a:t>n</a:t>
            </a:r>
            <a:r>
              <a:rPr lang="cs-CZ" sz="2400" b="1" dirty="0" smtClean="0">
                <a:solidFill>
                  <a:srgbClr val="0070C0"/>
                </a:solidFill>
                <a:sym typeface="Symbol" pitchFamily="18" charset="2"/>
              </a:rPr>
              <a:t>  Z</a:t>
            </a:r>
            <a:r>
              <a:rPr lang="cs-CZ" sz="2400" dirty="0" smtClean="0">
                <a:sym typeface="Symbol" pitchFamily="18" charset="2"/>
              </a:rPr>
              <a:t> je kontradikce.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dirty="0" smtClean="0">
                <a:sym typeface="Symbol" pitchFamily="18" charset="2"/>
              </a:rPr>
              <a:t>Ale, pro důkaz sémantickým tablem potřebujeme formuli v </a:t>
            </a:r>
            <a:r>
              <a:rPr lang="cs-CZ" sz="2400" b="1" i="1" dirty="0" smtClean="0">
                <a:sym typeface="Symbol" pitchFamily="18" charset="2"/>
              </a:rPr>
              <a:t>disjunktivní </a:t>
            </a:r>
            <a:r>
              <a:rPr lang="cs-CZ" sz="2400" dirty="0" smtClean="0">
                <a:sym typeface="Symbol" pitchFamily="18" charset="2"/>
              </a:rPr>
              <a:t>normální formě. To znamená, že musíme převádět tuto formuli, která je téměř v konjunktivní formě, za použití distributivního zákona do disjunktivní formy.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dirty="0" smtClean="0">
                <a:sym typeface="Symbol" pitchFamily="18" charset="2"/>
              </a:rPr>
              <a:t>Použití sémantického tabla vede často k mnoha distributivním krokům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sz="2400" dirty="0" smtClean="0">
                <a:sym typeface="Symbol" pitchFamily="18" charset="2"/>
              </a:rPr>
              <a:t>Jednodušší prakticky bude dokázat přímo spornost, tj. </a:t>
            </a:r>
            <a:r>
              <a:rPr lang="cs-CZ" sz="2400" b="1" i="1" dirty="0" smtClean="0">
                <a:sym typeface="Symbol" pitchFamily="18" charset="2"/>
              </a:rPr>
              <a:t>nesplnitelnost, </a:t>
            </a:r>
            <a:r>
              <a:rPr lang="cs-CZ" sz="2400" dirty="0" smtClean="0">
                <a:sym typeface="Symbol" pitchFamily="18" charset="2"/>
              </a:rPr>
              <a:t>formule</a:t>
            </a:r>
            <a:r>
              <a:rPr lang="cs-CZ" sz="2400" b="1" i="1" dirty="0" smtClean="0">
                <a:sym typeface="Symbol" pitchFamily="18" charset="2"/>
              </a:rPr>
              <a:t> </a:t>
            </a:r>
            <a:r>
              <a:rPr lang="cs-CZ" sz="2400" b="1" dirty="0" smtClean="0">
                <a:solidFill>
                  <a:srgbClr val="0070C0"/>
                </a:solidFill>
              </a:rPr>
              <a:t>P</a:t>
            </a:r>
            <a:r>
              <a:rPr lang="cs-CZ" sz="2400" b="1" baseline="-25000" dirty="0" smtClean="0">
                <a:solidFill>
                  <a:srgbClr val="0070C0"/>
                </a:solidFill>
              </a:rPr>
              <a:t>1</a:t>
            </a:r>
            <a:r>
              <a:rPr lang="cs-CZ" sz="2400" b="1" dirty="0" smtClean="0">
                <a:solidFill>
                  <a:srgbClr val="0070C0"/>
                </a:solidFill>
                <a:sym typeface="Symbol" pitchFamily="18" charset="2"/>
              </a:rPr>
              <a:t> ...  </a:t>
            </a:r>
            <a:r>
              <a:rPr lang="cs-CZ" sz="2400" b="1" dirty="0" err="1" smtClean="0">
                <a:solidFill>
                  <a:srgbClr val="0070C0"/>
                </a:solidFill>
                <a:sym typeface="Symbol" pitchFamily="18" charset="2"/>
              </a:rPr>
              <a:t>P</a:t>
            </a:r>
            <a:r>
              <a:rPr lang="cs-CZ" sz="2400" b="1" i="1" baseline="-25000" dirty="0" err="1" smtClean="0">
                <a:solidFill>
                  <a:srgbClr val="0070C0"/>
                </a:solidFill>
                <a:sym typeface="Symbol" pitchFamily="18" charset="2"/>
              </a:rPr>
              <a:t>n</a:t>
            </a:r>
            <a:r>
              <a:rPr lang="cs-CZ" sz="2400" b="1" dirty="0" smtClean="0">
                <a:solidFill>
                  <a:srgbClr val="0070C0"/>
                </a:solidFill>
                <a:sym typeface="Symbol" pitchFamily="18" charset="2"/>
              </a:rPr>
              <a:t>  Z</a:t>
            </a:r>
            <a:r>
              <a:rPr lang="cs-CZ" sz="2400" dirty="0" smtClean="0">
                <a:sym typeface="Symbol" pitchFamily="18" charset="2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C2211-0EB3-4990-A0C5-8501045C9A3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5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Důkaz tautologie - úpravami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435975" cy="4967287"/>
          </a:xfrm>
        </p:spPr>
        <p:txBody>
          <a:bodyPr/>
          <a:lstStyle/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000" b="1" dirty="0" smtClean="0"/>
              <a:t>Potřebné zákony:</a:t>
            </a:r>
            <a:endParaRPr lang="en-US" sz="2000" b="1" dirty="0" smtClean="0"/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endParaRPr lang="cs-CZ" sz="2000" b="1" dirty="0" smtClean="0"/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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B))</a:t>
            </a:r>
            <a:endParaRPr lang="cs-CZ" sz="2000" b="1" dirty="0" smtClean="0">
              <a:sym typeface="Symbol" pitchFamily="18" charset="2"/>
            </a:endParaRP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B)			de Morgan</a:t>
            </a:r>
            <a:endParaRPr lang="cs-CZ" sz="2000" b="1" dirty="0" smtClean="0">
              <a:sym typeface="Symbol" pitchFamily="18" charset="2"/>
            </a:endParaRP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B)			de Morgan</a:t>
            </a:r>
            <a:endParaRPr lang="cs-CZ" sz="2000" b="1" dirty="0" smtClean="0">
              <a:sym typeface="Symbol" pitchFamily="18" charset="2"/>
            </a:endParaRP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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B)			</a:t>
            </a:r>
            <a:r>
              <a:rPr lang="en-US" sz="2000" b="1" dirty="0" smtClean="0"/>
              <a:t>	</a:t>
            </a:r>
            <a:r>
              <a:rPr lang="cs-CZ" sz="2000" b="1" dirty="0" smtClean="0"/>
              <a:t>negace implikace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(B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C))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((A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(A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C))		distributivní zákony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cs-CZ" sz="2000" b="1" dirty="0" smtClean="0"/>
              <a:t>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(B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C))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((A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B)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(A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C))		distributivní zákony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b="1" dirty="0" smtClean="0"/>
              <a:t> 	</a:t>
            </a:r>
            <a:r>
              <a:rPr lang="cs-CZ" sz="2000" b="1" dirty="0" smtClean="0"/>
              <a:t>1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A 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1				</a:t>
            </a:r>
            <a:r>
              <a:rPr lang="cs-CZ" sz="2000" b="1" dirty="0" err="1" smtClean="0"/>
              <a:t>1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tautologie, 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b="1" dirty="0" smtClean="0"/>
              <a:t> 	</a:t>
            </a:r>
            <a:r>
              <a:rPr lang="cs-CZ" sz="2000" b="1" dirty="0" smtClean="0"/>
              <a:t>1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A 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</a:t>
            </a:r>
            <a:r>
              <a:rPr lang="cs-CZ" sz="2000" b="1" dirty="0" smtClean="0"/>
              <a:t>					např. (p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p)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b="1" dirty="0" smtClean="0"/>
              <a:t> 	</a:t>
            </a:r>
            <a:r>
              <a:rPr lang="cs-CZ" sz="2000" b="1" dirty="0" smtClean="0"/>
              <a:t>0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A 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0				</a:t>
            </a:r>
            <a:r>
              <a:rPr lang="cs-CZ" sz="2000" b="1" dirty="0" err="1" smtClean="0"/>
              <a:t>0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kontradikce </a:t>
            </a:r>
            <a:r>
              <a:rPr lang="en-US" sz="2000" b="1" dirty="0" smtClean="0"/>
              <a:t> 	 </a:t>
            </a:r>
            <a:endParaRPr lang="cs-CZ" sz="2000" b="1" dirty="0" smtClean="0"/>
          </a:p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sz="2000" b="1" dirty="0" smtClean="0"/>
              <a:t> 	</a:t>
            </a:r>
            <a:r>
              <a:rPr lang="cs-CZ" sz="2000" b="1" dirty="0" smtClean="0"/>
              <a:t>0 </a:t>
            </a:r>
            <a:r>
              <a:rPr lang="cs-CZ" sz="2000" b="1" dirty="0" smtClean="0">
                <a:sym typeface="Symbol" pitchFamily="18" charset="2"/>
              </a:rPr>
              <a:t></a:t>
            </a:r>
            <a:r>
              <a:rPr lang="cs-CZ" sz="2000" b="1" dirty="0" smtClean="0"/>
              <a:t> A  </a:t>
            </a:r>
            <a:r>
              <a:rPr lang="cs-CZ" sz="2000" b="1" dirty="0" smtClean="0">
                <a:sym typeface="Symbol" pitchFamily="18" charset="2"/>
              </a:rPr>
              <a:t>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</a:t>
            </a:r>
            <a:r>
              <a:rPr lang="cs-CZ" sz="2000" b="1" dirty="0" smtClean="0"/>
              <a:t>					např. (p </a:t>
            </a:r>
            <a:r>
              <a:rPr lang="cs-CZ" sz="2000" b="1" dirty="0" smtClean="0">
                <a:sym typeface="Symbol" pitchFamily="18" charset="2"/>
              </a:rPr>
              <a:t></a:t>
            </a:r>
            <a:r>
              <a:rPr lang="cs-CZ" sz="2000" b="1" dirty="0" smtClean="0"/>
              <a:t> </a:t>
            </a:r>
            <a:r>
              <a:rPr lang="cs-CZ" sz="2000" b="1" dirty="0" smtClean="0">
                <a:sym typeface="Symbol" pitchFamily="18" charset="2"/>
              </a:rPr>
              <a:t></a:t>
            </a:r>
            <a:r>
              <a:rPr lang="cs-CZ" sz="2000" b="1" dirty="0" smtClean="0"/>
              <a:t>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CFA7-007B-47BF-9D53-145C9AB2D2F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5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Důkaz tautologie - úpravami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412875"/>
            <a:ext cx="9036050" cy="4752975"/>
          </a:xfrm>
        </p:spPr>
        <p:txBody>
          <a:bodyPr/>
          <a:lstStyle/>
          <a:p>
            <a:pPr marL="381000" indent="-3810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3600" smtClean="0">
                <a:solidFill>
                  <a:srgbClr val="1E1ECA"/>
                </a:solidFill>
              </a:rPr>
              <a:t>|= </a:t>
            </a:r>
            <a:r>
              <a:rPr lang="en-US" sz="3600" b="1" smtClean="0">
                <a:solidFill>
                  <a:srgbClr val="1E1ECA"/>
                </a:solidFill>
              </a:rPr>
              <a:t>[</a:t>
            </a:r>
            <a:r>
              <a:rPr lang="cs-CZ" sz="3600" b="1" smtClean="0">
                <a:solidFill>
                  <a:srgbClr val="1E1ECA"/>
                </a:solidFill>
              </a:rPr>
              <a:t>(p 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3600" b="1" smtClean="0">
                <a:solidFill>
                  <a:srgbClr val="1E1ECA"/>
                </a:solidFill>
              </a:rPr>
              <a:t> q) 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3600" b="1" smtClean="0">
                <a:solidFill>
                  <a:srgbClr val="1E1ECA"/>
                </a:solidFill>
              </a:rPr>
              <a:t> (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3600" b="1" smtClean="0">
                <a:solidFill>
                  <a:srgbClr val="1E1ECA"/>
                </a:solidFill>
              </a:rPr>
              <a:t>p 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3600" b="1" smtClean="0">
                <a:solidFill>
                  <a:srgbClr val="1E1ECA"/>
                </a:solidFill>
              </a:rPr>
              <a:t> r)] 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3600" b="1" smtClean="0">
                <a:solidFill>
                  <a:srgbClr val="1E1ECA"/>
                </a:solidFill>
              </a:rPr>
              <a:t> (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3600" b="1" smtClean="0">
                <a:solidFill>
                  <a:srgbClr val="1E1ECA"/>
                </a:solidFill>
              </a:rPr>
              <a:t>q </a:t>
            </a:r>
            <a:r>
              <a:rPr lang="cs-CZ" sz="36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3600" b="1" smtClean="0">
                <a:solidFill>
                  <a:srgbClr val="1E1ECA"/>
                </a:solidFill>
              </a:rPr>
              <a:t> r)</a:t>
            </a:r>
            <a:endParaRPr lang="en-US" sz="2800" b="1" smtClean="0"/>
          </a:p>
          <a:p>
            <a:pPr marL="381000" indent="-381000" eaLnBrk="1" hangingPunct="1">
              <a:buFontTx/>
              <a:buNone/>
            </a:pPr>
            <a:r>
              <a:rPr lang="en-US" sz="2800" b="1" smtClean="0"/>
              <a:t> 	</a:t>
            </a:r>
            <a:r>
              <a:rPr lang="cs-CZ" sz="2800" b="1" smtClean="0"/>
              <a:t>[(p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q)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r)]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q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r) </a:t>
            </a:r>
            <a:r>
              <a:rPr lang="cs-CZ" sz="2800" b="1" smtClean="0">
                <a:sym typeface="Symbol" pitchFamily="18" charset="2"/>
              </a:rPr>
              <a:t></a:t>
            </a:r>
            <a:r>
              <a:rPr lang="cs-CZ" sz="2800" b="1" smtClean="0"/>
              <a:t> 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[(p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q)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r)]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q </a:t>
            </a:r>
            <a:r>
              <a:rPr lang="cs-CZ" sz="2800" b="1" smtClean="0">
                <a:sym typeface="Symbol" pitchFamily="18" charset="2"/>
              </a:rPr>
              <a:t></a:t>
            </a:r>
            <a:r>
              <a:rPr lang="cs-CZ" sz="2800" b="1" smtClean="0"/>
              <a:t> r) </a:t>
            </a:r>
            <a:r>
              <a:rPr lang="cs-CZ" sz="2800" b="1" smtClean="0">
                <a:sym typeface="Symbol" pitchFamily="18" charset="2"/>
              </a:rPr>
              <a:t></a:t>
            </a:r>
          </a:p>
          <a:p>
            <a:pPr marL="381000" indent="-381000" eaLnBrk="1" hangingPunct="1">
              <a:buFont typeface="Symbol" pitchFamily="18" charset="2"/>
              <a:buChar char="Û"/>
            </a:pPr>
            <a:r>
              <a:rPr lang="cs-CZ" sz="2800" b="1" smtClean="0"/>
              <a:t>(p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q)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r)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q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r </a:t>
            </a:r>
            <a:r>
              <a:rPr lang="cs-CZ" sz="2800" b="1" smtClean="0">
                <a:sym typeface="Symbol" pitchFamily="18" charset="2"/>
              </a:rPr>
              <a:t></a:t>
            </a:r>
            <a:r>
              <a:rPr lang="cs-CZ" sz="2800" b="1" smtClean="0"/>
              <a:t> </a:t>
            </a:r>
            <a:endParaRPr lang="en-US" sz="2800" b="1" smtClean="0"/>
          </a:p>
          <a:p>
            <a:pPr marL="381000" indent="-381000" eaLnBrk="1" hangingPunct="1">
              <a:buFont typeface="Symbol" pitchFamily="18" charset="2"/>
              <a:buChar char="Û"/>
            </a:pPr>
            <a:r>
              <a:rPr lang="cs-CZ" sz="2800" b="1" smtClean="0"/>
              <a:t>[p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r)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q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r]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[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q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(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r)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q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r] </a:t>
            </a:r>
            <a:r>
              <a:rPr lang="cs-CZ" sz="2800" b="1" smtClean="0">
                <a:sym typeface="Symbol" pitchFamily="18" charset="2"/>
              </a:rPr>
              <a:t></a:t>
            </a:r>
            <a:endParaRPr lang="en-US" sz="2800" b="1" smtClean="0"/>
          </a:p>
          <a:p>
            <a:pPr marL="381000" indent="-381000" eaLnBrk="1" hangingPunct="1">
              <a:buFont typeface="Symbol" pitchFamily="18" charset="2"/>
              <a:buChar char="Û"/>
            </a:pPr>
            <a:r>
              <a:rPr lang="cs-CZ" sz="2000" b="1" smtClean="0"/>
              <a:t>(</a:t>
            </a:r>
            <a:r>
              <a:rPr lang="cs-CZ" sz="2000" b="1" smtClean="0">
                <a:solidFill>
                  <a:srgbClr val="1E1ECA"/>
                </a:solidFill>
              </a:rPr>
              <a:t>p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</a:t>
            </a:r>
            <a:r>
              <a:rPr lang="cs-CZ" sz="2000" b="1" smtClean="0">
                <a:solidFill>
                  <a:srgbClr val="1E1ECA"/>
                </a:solidFill>
              </a:rPr>
              <a:t>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p</a:t>
            </a:r>
            <a:r>
              <a:rPr lang="cs-CZ" sz="2000" b="1" smtClean="0"/>
              <a:t>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q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r) </a:t>
            </a:r>
            <a:r>
              <a:rPr lang="cs-CZ" sz="2000" b="1" smtClean="0">
                <a:sym typeface="Symbol" pitchFamily="18" charset="2"/>
              </a:rPr>
              <a:t></a:t>
            </a:r>
            <a:r>
              <a:rPr lang="cs-CZ" sz="2000" b="1" smtClean="0"/>
              <a:t> (p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r</a:t>
            </a:r>
            <a:r>
              <a:rPr lang="cs-CZ" sz="2000" b="1" smtClean="0"/>
              <a:t>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q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1E1ECA"/>
                </a:solidFill>
              </a:rPr>
              <a:t>r</a:t>
            </a:r>
            <a:r>
              <a:rPr lang="cs-CZ" sz="2000" b="1" smtClean="0"/>
              <a:t>) </a:t>
            </a:r>
            <a:r>
              <a:rPr lang="cs-CZ" sz="2000" b="1" smtClean="0">
                <a:sym typeface="Symbol" pitchFamily="18" charset="2"/>
              </a:rPr>
              <a:t></a:t>
            </a:r>
            <a:r>
              <a:rPr lang="cs-CZ" sz="2000" b="1" smtClean="0"/>
              <a:t> (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q</a:t>
            </a:r>
            <a:r>
              <a:rPr lang="cs-CZ" sz="2000" b="1" smtClean="0"/>
              <a:t>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</a:t>
            </a:r>
            <a:r>
              <a:rPr lang="cs-CZ" sz="2000" b="1" smtClean="0">
                <a:sym typeface="Symbol" pitchFamily="18" charset="2"/>
              </a:rPr>
              <a:t></a:t>
            </a:r>
            <a:r>
              <a:rPr lang="cs-CZ" sz="2000" b="1" smtClean="0"/>
              <a:t>p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</a:t>
            </a:r>
            <a:r>
              <a:rPr lang="cs-CZ" sz="2000" b="1" smtClean="0">
                <a:solidFill>
                  <a:srgbClr val="1E1ECA"/>
                </a:solidFill>
              </a:rPr>
              <a:t>q</a:t>
            </a:r>
            <a:r>
              <a:rPr lang="cs-CZ" sz="2000" b="1" smtClean="0"/>
              <a:t> </a:t>
            </a:r>
            <a:r>
              <a:rPr lang="cs-CZ" sz="2000" b="1" smtClean="0">
                <a:sym typeface="Symbol" pitchFamily="18" charset="2"/>
              </a:rPr>
              <a:t></a:t>
            </a:r>
            <a:r>
              <a:rPr lang="cs-CZ" sz="2000" b="1" smtClean="0"/>
              <a:t> r) </a:t>
            </a:r>
            <a:r>
              <a:rPr lang="cs-CZ" sz="2000" b="1" smtClean="0">
                <a:sym typeface="Symbol" pitchFamily="18" charset="2"/>
              </a:rPr>
              <a:t></a:t>
            </a:r>
            <a:r>
              <a:rPr lang="cs-CZ" sz="2000" b="1" smtClean="0"/>
              <a:t> (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q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</a:t>
            </a:r>
            <a:r>
              <a:rPr lang="cs-CZ" sz="2000" b="1" smtClean="0">
                <a:solidFill>
                  <a:srgbClr val="1E1ECA"/>
                </a:solidFill>
              </a:rPr>
              <a:t>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r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</a:t>
            </a:r>
            <a:r>
              <a:rPr lang="cs-CZ" sz="2000" b="1" smtClean="0">
                <a:solidFill>
                  <a:srgbClr val="1E1ECA"/>
                </a:solidFill>
              </a:rPr>
              <a:t> q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</a:t>
            </a:r>
            <a:r>
              <a:rPr lang="cs-CZ" sz="2000" b="1" smtClean="0">
                <a:solidFill>
                  <a:srgbClr val="1E1ECA"/>
                </a:solidFill>
              </a:rPr>
              <a:t> r</a:t>
            </a:r>
            <a:r>
              <a:rPr lang="cs-CZ" sz="2000" b="1" smtClean="0"/>
              <a:t>) </a:t>
            </a:r>
            <a:endParaRPr lang="cs-CZ" sz="2000" b="1" smtClean="0">
              <a:sym typeface="Symbol" pitchFamily="18" charset="2"/>
            </a:endParaRPr>
          </a:p>
          <a:p>
            <a:pPr marL="381000" indent="-381000" eaLnBrk="1" hangingPunct="1">
              <a:buFontTx/>
              <a:buNone/>
            </a:pPr>
            <a:r>
              <a:rPr lang="cs-CZ" sz="2800" b="1" smtClean="0">
                <a:sym typeface="Symbol" pitchFamily="18" charset="2"/>
              </a:rPr>
              <a:t></a:t>
            </a:r>
            <a:r>
              <a:rPr lang="cs-CZ" sz="2800" b="1" smtClean="0"/>
              <a:t> 1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1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1 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cs-CZ" sz="2800" b="1" smtClean="0"/>
              <a:t> 1 </a:t>
            </a:r>
            <a:r>
              <a:rPr lang="cs-CZ" sz="2800" b="1" smtClean="0">
                <a:sym typeface="Symbol" pitchFamily="18" charset="2"/>
              </a:rPr>
              <a:t></a:t>
            </a:r>
            <a:r>
              <a:rPr lang="cs-CZ" sz="2800" b="1" smtClean="0"/>
              <a:t> 1 – tautologie</a:t>
            </a:r>
          </a:p>
          <a:p>
            <a:pPr marL="381000" indent="-381000" eaLnBrk="1" hangingPunct="1"/>
            <a:r>
              <a:rPr lang="cs-CZ" sz="2800" b="1" smtClean="0"/>
              <a:t>Pozn.: </a:t>
            </a:r>
            <a:r>
              <a:rPr lang="en-US" sz="2800" b="1" smtClean="0"/>
              <a:t>	</a:t>
            </a:r>
            <a:r>
              <a:rPr lang="cs-CZ" sz="2800" b="1" smtClean="0"/>
              <a:t>Obdrželi jsme </a:t>
            </a:r>
            <a:r>
              <a:rPr lang="cs-CZ" sz="2800" b="1" i="1" smtClean="0"/>
              <a:t>konjunktivní normální </a:t>
            </a:r>
            <a:r>
              <a:rPr lang="en-US" sz="2800" b="1" i="1" smtClean="0"/>
              <a:t/>
            </a:r>
            <a:br>
              <a:rPr lang="en-US" sz="2800" b="1" i="1" smtClean="0"/>
            </a:br>
            <a:r>
              <a:rPr lang="en-US" sz="2800" b="1" i="1" smtClean="0"/>
              <a:t> 		</a:t>
            </a:r>
            <a:r>
              <a:rPr lang="cs-CZ" sz="2800" b="1" i="1" smtClean="0"/>
              <a:t>formu, KNF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55EAD-CC81-474D-8423-E4016996FAC8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78850" cy="739775"/>
          </a:xfrm>
        </p:spPr>
        <p:txBody>
          <a:bodyPr/>
          <a:lstStyle/>
          <a:p>
            <a:pPr eaLnBrk="1" hangingPunct="1"/>
            <a:r>
              <a:rPr lang="cs-CZ" sz="3600" smtClean="0"/>
              <a:t>Důkaz tautologie –</a:t>
            </a:r>
            <a:r>
              <a:rPr lang="en-US" sz="3600" smtClean="0"/>
              <a:t> rezolu</a:t>
            </a:r>
            <a:r>
              <a:rPr lang="cs-CZ" sz="3600" smtClean="0"/>
              <a:t>ční metodou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184775"/>
          </a:xfrm>
        </p:spPr>
        <p:txBody>
          <a:bodyPr/>
          <a:lstStyle/>
          <a:p>
            <a:pPr marL="609600" indent="-6096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400" smtClean="0">
                <a:solidFill>
                  <a:srgbClr val="1E1ECA"/>
                </a:solidFill>
              </a:rPr>
              <a:t>|= </a:t>
            </a:r>
            <a:r>
              <a:rPr lang="en-US" sz="2400" b="1" smtClean="0">
                <a:solidFill>
                  <a:srgbClr val="1E1ECA"/>
                </a:solidFill>
              </a:rPr>
              <a:t>[</a:t>
            </a:r>
            <a:r>
              <a:rPr lang="cs-CZ" sz="2400" b="1" smtClean="0">
                <a:solidFill>
                  <a:srgbClr val="1E1ECA"/>
                </a:solidFill>
              </a:rPr>
              <a:t>(p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q)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r)]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q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</a:t>
            </a:r>
            <a:br>
              <a:rPr lang="cs-CZ" sz="2400" b="1" smtClean="0">
                <a:solidFill>
                  <a:srgbClr val="1E1ECA"/>
                </a:solidFill>
              </a:rPr>
            </a:br>
            <a:endParaRPr lang="cs-CZ" sz="2400" b="1" smtClean="0">
              <a:solidFill>
                <a:srgbClr val="1E1ECA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b="1" smtClean="0"/>
              <a:t>Negovanou formuli převedeme do klauzulární formy (KNF), důkaz sporem: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smtClean="0"/>
              <a:t>(p </a:t>
            </a:r>
            <a:r>
              <a:rPr lang="cs-CZ" sz="2400" b="1" smtClean="0">
                <a:sym typeface="Symbol" pitchFamily="18" charset="2"/>
              </a:rPr>
              <a:t></a:t>
            </a:r>
            <a:r>
              <a:rPr lang="cs-CZ" sz="2400" b="1" smtClean="0"/>
              <a:t> q)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(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p </a:t>
            </a:r>
            <a:r>
              <a:rPr lang="cs-CZ" sz="2400" b="1" smtClean="0">
                <a:sym typeface="Symbol" pitchFamily="18" charset="2"/>
              </a:rPr>
              <a:t></a:t>
            </a:r>
            <a:r>
              <a:rPr lang="cs-CZ" sz="2400" b="1" smtClean="0"/>
              <a:t> r)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q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r </a:t>
            </a:r>
            <a:r>
              <a:rPr lang="cs-CZ" sz="2400" b="1" smtClean="0">
                <a:sym typeface="Symbol" pitchFamily="18" charset="2"/>
              </a:rPr>
              <a:t></a:t>
            </a:r>
            <a:r>
              <a:rPr lang="cs-CZ" sz="2400" b="1" smtClean="0"/>
              <a:t> (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p </a:t>
            </a:r>
            <a:r>
              <a:rPr lang="cs-CZ" sz="2400" b="1" smtClean="0">
                <a:sym typeface="Symbol" pitchFamily="18" charset="2"/>
              </a:rPr>
              <a:t></a:t>
            </a:r>
            <a:r>
              <a:rPr lang="cs-CZ" sz="2400" b="1" smtClean="0"/>
              <a:t> q)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(p </a:t>
            </a:r>
            <a:r>
              <a:rPr lang="cs-CZ" sz="2400" b="1" smtClean="0">
                <a:sym typeface="Symbol" pitchFamily="18" charset="2"/>
              </a:rPr>
              <a:t></a:t>
            </a:r>
            <a:r>
              <a:rPr lang="cs-CZ" sz="2400" b="1" smtClean="0"/>
              <a:t> r)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q 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cs-CZ" sz="2400" b="1" smtClean="0"/>
              <a:t> </a:t>
            </a:r>
            <a:r>
              <a:rPr lang="cs-CZ" sz="2400" b="1" smtClean="0">
                <a:sym typeface="Symbol" pitchFamily="18" charset="2"/>
              </a:rPr>
              <a:t></a:t>
            </a:r>
            <a:r>
              <a:rPr lang="cs-CZ" sz="2400" b="1" smtClean="0"/>
              <a:t>r</a:t>
            </a:r>
            <a:r>
              <a:rPr lang="cs-CZ" sz="3600" b="1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/>
              <a:t>1. 	</a:t>
            </a:r>
            <a:r>
              <a:rPr lang="cs-CZ" sz="2800" b="1" smtClean="0">
                <a:sym typeface="Symbol" pitchFamily="18" charset="2"/>
              </a:rPr>
              <a:t></a:t>
            </a:r>
            <a:r>
              <a:rPr lang="cs-CZ" sz="2800" b="1" smtClean="0"/>
              <a:t>p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q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/>
              <a:t>2. 	p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>
                <a:sym typeface="Symbol" pitchFamily="18" charset="2"/>
              </a:rPr>
              <a:t>3. 	</a:t>
            </a:r>
            <a:r>
              <a:rPr lang="cs-CZ" sz="2800" b="1" smtClean="0"/>
              <a:t>q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>
                <a:sym typeface="Symbol" pitchFamily="18" charset="2"/>
              </a:rPr>
              <a:t>4. 	</a:t>
            </a:r>
            <a:r>
              <a:rPr lang="cs-CZ" sz="2800" b="1" smtClean="0"/>
              <a:t>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/>
              <a:t>5.	q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cs-CZ" sz="2800" b="1" smtClean="0"/>
              <a:t> r	rezoluce 1, 2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/>
              <a:t>6.	r		rezoluce 3, 5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800" b="1" smtClean="0"/>
              <a:t>7.			rezoluce 4, 6 – spor</a:t>
            </a:r>
            <a:r>
              <a:rPr lang="en-US" sz="2400" smtClean="0"/>
              <a:t> </a:t>
            </a:r>
            <a:endParaRPr lang="cs-CZ" sz="2400" smtClean="0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117600" y="6022975"/>
            <a:ext cx="144463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2C45C-8B6C-4083-8BF4-427F134F234F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578850" cy="739775"/>
          </a:xfrm>
        </p:spPr>
        <p:txBody>
          <a:bodyPr/>
          <a:lstStyle/>
          <a:p>
            <a:pPr eaLnBrk="1" hangingPunct="1"/>
            <a:r>
              <a:rPr lang="cs-CZ" sz="3600" smtClean="0"/>
              <a:t>Důkaz tautologie –</a:t>
            </a:r>
            <a:r>
              <a:rPr lang="en-US" sz="3600" smtClean="0"/>
              <a:t> </a:t>
            </a:r>
            <a:r>
              <a:rPr lang="cs-CZ" sz="3600" smtClean="0"/>
              <a:t>sémantickým tablem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85225" cy="5040313"/>
          </a:xfrm>
        </p:spPr>
        <p:txBody>
          <a:bodyPr/>
          <a:lstStyle/>
          <a:p>
            <a:pPr marL="609600" indent="-6096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800" smtClean="0">
                <a:solidFill>
                  <a:srgbClr val="1E1ECA"/>
                </a:solidFill>
              </a:rPr>
              <a:t>|= </a:t>
            </a:r>
            <a:r>
              <a:rPr lang="en-US" sz="2800" b="1" smtClean="0">
                <a:solidFill>
                  <a:srgbClr val="1E1ECA"/>
                </a:solidFill>
              </a:rPr>
              <a:t>[</a:t>
            </a:r>
            <a:r>
              <a:rPr lang="cs-CZ" sz="2800" b="1" smtClean="0">
                <a:solidFill>
                  <a:srgbClr val="1E1ECA"/>
                </a:solidFill>
              </a:rPr>
              <a:t>(p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q)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800" b="1" smtClean="0">
                <a:solidFill>
                  <a:srgbClr val="1E1ECA"/>
                </a:solidFill>
              </a:rPr>
              <a:t> 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r)]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q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r)</a:t>
            </a:r>
          </a:p>
          <a:p>
            <a:pPr marL="609600" indent="-6096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Přímý důkaz: sestrojíme KNF </a:t>
            </a:r>
            <a:r>
              <a:rPr lang="en-US" sz="2800" b="1" smtClean="0">
                <a:sym typeface="Symbol" pitchFamily="18" charset="2"/>
              </a:rPr>
              <a:t/>
            </a:r>
            <a:br>
              <a:rPr lang="en-US" sz="2800" b="1" smtClean="0">
                <a:sym typeface="Symbol" pitchFamily="18" charset="2"/>
              </a:rPr>
            </a:br>
            <a:r>
              <a:rPr lang="cs-CZ" sz="2800" b="1" smtClean="0">
                <a:sym typeface="Symbol" pitchFamily="18" charset="2"/>
              </a:rPr>
              <a:t>(</a:t>
            </a:r>
            <a:r>
              <a:rPr lang="en-US" sz="2800" b="1" smtClean="0">
                <a:sym typeface="Symbol" pitchFamily="18" charset="2"/>
              </a:rPr>
              <a:t>‘</a:t>
            </a:r>
            <a:r>
              <a:rPr lang="cs-CZ" sz="2800" b="1" smtClean="0">
                <a:sym typeface="Symbol" pitchFamily="18" charset="2"/>
              </a:rPr>
              <a:t></a:t>
            </a:r>
            <a:r>
              <a:rPr lang="en-US" sz="2800" b="1" smtClean="0">
                <a:sym typeface="Symbol" pitchFamily="18" charset="2"/>
              </a:rPr>
              <a:t>’</a:t>
            </a:r>
            <a:r>
              <a:rPr lang="cs-CZ" sz="2800" b="1" smtClean="0">
                <a:sym typeface="Symbol" pitchFamily="18" charset="2"/>
              </a:rPr>
              <a:t>: větvení, </a:t>
            </a:r>
            <a:r>
              <a:rPr lang="en-US" sz="2800" b="1" smtClean="0">
                <a:sym typeface="Symbol" pitchFamily="18" charset="2"/>
              </a:rPr>
              <a:t>‘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en-US" sz="2800" b="1" smtClean="0">
                <a:sym typeface="Symbol" pitchFamily="18" charset="2"/>
              </a:rPr>
              <a:t>’:</a:t>
            </a:r>
            <a:r>
              <a:rPr lang="cs-CZ" sz="2800" b="1" smtClean="0">
                <a:sym typeface="Symbol" pitchFamily="18" charset="2"/>
              </a:rPr>
              <a:t> ,</a:t>
            </a:r>
            <a:r>
              <a:rPr lang="en-US" sz="2800" b="1" smtClean="0">
                <a:sym typeface="Symbol" pitchFamily="18" charset="2"/>
              </a:rPr>
              <a:t> - ve v</a:t>
            </a:r>
            <a:r>
              <a:rPr lang="cs-CZ" sz="2800" b="1" smtClean="0">
                <a:sym typeface="Symbol" pitchFamily="18" charset="2"/>
              </a:rPr>
              <a:t>šech větvích 1: </a:t>
            </a:r>
            <a:r>
              <a:rPr lang="en-US" sz="2800" b="1" smtClean="0">
                <a:sym typeface="Symbol" pitchFamily="18" charset="2"/>
              </a:rPr>
              <a:t>‘p </a:t>
            </a:r>
            <a:r>
              <a:rPr lang="cs-CZ" sz="2800" b="1" smtClean="0">
                <a:sym typeface="Symbol" pitchFamily="18" charset="2"/>
              </a:rPr>
              <a:t></a:t>
            </a:r>
            <a:r>
              <a:rPr lang="en-US" sz="2800" b="1" smtClean="0">
                <a:sym typeface="Symbol" pitchFamily="18" charset="2"/>
              </a:rPr>
              <a:t> </a:t>
            </a:r>
            <a:r>
              <a:rPr lang="cs-CZ" sz="2800" b="1" smtClean="0">
                <a:sym typeface="Symbol" pitchFamily="18" charset="2"/>
              </a:rPr>
              <a:t>p</a:t>
            </a:r>
            <a:r>
              <a:rPr lang="en-US" sz="2800" b="1" smtClean="0">
                <a:sym typeface="Symbol" pitchFamily="18" charset="2"/>
              </a:rPr>
              <a:t>’</a:t>
            </a:r>
            <a:r>
              <a:rPr lang="cs-CZ" sz="2800" b="1" smtClean="0">
                <a:sym typeface="Symbol" pitchFamily="18" charset="2"/>
              </a:rPr>
              <a:t>)</a:t>
            </a:r>
          </a:p>
          <a:p>
            <a:pPr marL="609600" indent="-609600"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(</a:t>
            </a:r>
            <a:r>
              <a:rPr lang="cs-CZ" sz="2800" b="1" smtClean="0"/>
              <a:t>p</a:t>
            </a:r>
            <a:r>
              <a:rPr lang="cs-CZ" sz="2800" b="1" smtClean="0">
                <a:solidFill>
                  <a:srgbClr val="1E1ECA"/>
                </a:solidFill>
              </a:rPr>
              <a:t> </a:t>
            </a:r>
            <a:r>
              <a:rPr lang="cs-CZ" sz="2800" b="1" smtClean="0">
                <a:sym typeface="Symbol" pitchFamily="18" charset="2"/>
              </a:rPr>
              <a:t> q)  (p  r)  q  r</a:t>
            </a:r>
          </a:p>
          <a:p>
            <a:pPr marL="609600" indent="-609600"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endParaRPr lang="cs-CZ" sz="2800" b="1" smtClean="0">
              <a:sym typeface="Symbol" pitchFamily="18" charset="2"/>
            </a:endParaRPr>
          </a:p>
          <a:p>
            <a:pPr marL="609600" indent="-609600"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p, (p  r), q, r		 q, (p  r), q, r</a:t>
            </a:r>
          </a:p>
          <a:p>
            <a:pPr marL="609600" indent="-609600"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					+</a:t>
            </a:r>
          </a:p>
          <a:p>
            <a:pPr marL="609600" indent="-6096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p, p, q, r		p, r, q, r</a:t>
            </a:r>
          </a:p>
          <a:p>
            <a:pPr marL="609600" indent="-609600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800" b="1" smtClean="0">
                <a:sym typeface="Symbol" pitchFamily="18" charset="2"/>
              </a:rPr>
              <a:t>	+				+</a:t>
            </a: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 flipH="1">
            <a:off x="2843213" y="3573463"/>
            <a:ext cx="1800225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4643438" y="3573463"/>
            <a:ext cx="172720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H="1">
            <a:off x="1484313" y="4683125"/>
            <a:ext cx="10795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2593975" y="4694238"/>
            <a:ext cx="1296988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  <p:bldP spid="88069" grpId="0" animBg="1"/>
      <p:bldP spid="88070" grpId="0" animBg="1"/>
      <p:bldP spid="8807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8F130-3F2C-4D4B-8290-B44585C300C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en-US" sz="3600" smtClean="0"/>
              <a:t>D</a:t>
            </a:r>
            <a:r>
              <a:rPr lang="cs-CZ" sz="3600" smtClean="0"/>
              <a:t>ů</a:t>
            </a:r>
            <a:r>
              <a:rPr lang="en-US" sz="3600" smtClean="0"/>
              <a:t>kaz tautologie </a:t>
            </a:r>
            <a:r>
              <a:rPr lang="cs-CZ" sz="3600" smtClean="0"/>
              <a:t>-</a:t>
            </a:r>
            <a:r>
              <a:rPr lang="en-US" sz="3600" smtClean="0"/>
              <a:t> s</a:t>
            </a:r>
            <a:r>
              <a:rPr lang="cs-CZ" sz="3600" smtClean="0"/>
              <a:t>é</a:t>
            </a:r>
            <a:r>
              <a:rPr lang="en-US" sz="3600" smtClean="0"/>
              <a:t>mantick</a:t>
            </a:r>
            <a:r>
              <a:rPr lang="cs-CZ" sz="3600" smtClean="0"/>
              <a:t>ý</a:t>
            </a:r>
            <a:r>
              <a:rPr lang="en-US" sz="3600" smtClean="0"/>
              <a:t>m tablem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785225" cy="4608512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400" smtClean="0">
                <a:solidFill>
                  <a:srgbClr val="1E1ECA"/>
                </a:solidFill>
              </a:rPr>
              <a:t>|= </a:t>
            </a:r>
            <a:r>
              <a:rPr lang="en-US" sz="2400" b="1" smtClean="0">
                <a:solidFill>
                  <a:srgbClr val="1E1ECA"/>
                </a:solidFill>
              </a:rPr>
              <a:t>[</a:t>
            </a:r>
            <a:r>
              <a:rPr lang="cs-CZ" sz="2400" b="1" smtClean="0">
                <a:solidFill>
                  <a:srgbClr val="1E1ECA"/>
                </a:solidFill>
              </a:rPr>
              <a:t>(p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q)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r)]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q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400" b="1" smtClean="0">
                <a:sym typeface="Symbol" pitchFamily="18" charset="2"/>
              </a:rPr>
              <a:t>Nepřímý důkaz: sestrojíme DNF </a:t>
            </a:r>
            <a:r>
              <a:rPr lang="cs-CZ" sz="2400" b="1" i="1" smtClean="0">
                <a:sym typeface="Symbol" pitchFamily="18" charset="2"/>
              </a:rPr>
              <a:t>negované formule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400" b="1" smtClean="0">
                <a:sym typeface="Symbol" pitchFamily="18" charset="2"/>
              </a:rPr>
              <a:t>(</a:t>
            </a:r>
            <a:r>
              <a:rPr lang="en-US" sz="2400" b="1" smtClean="0">
                <a:sym typeface="Symbol" pitchFamily="18" charset="2"/>
              </a:rPr>
              <a:t>‘</a:t>
            </a:r>
            <a:r>
              <a:rPr lang="cs-CZ" sz="2400" b="1" smtClean="0">
                <a:sym typeface="Symbol" pitchFamily="18" charset="2"/>
              </a:rPr>
              <a:t></a:t>
            </a:r>
            <a:r>
              <a:rPr lang="en-US" sz="2400" b="1" smtClean="0">
                <a:sym typeface="Symbol" pitchFamily="18" charset="2"/>
              </a:rPr>
              <a:t>’</a:t>
            </a:r>
            <a:r>
              <a:rPr lang="cs-CZ" sz="2400" b="1" smtClean="0">
                <a:sym typeface="Symbol" pitchFamily="18" charset="2"/>
              </a:rPr>
              <a:t>: větvení, </a:t>
            </a:r>
            <a:r>
              <a:rPr lang="en-US" sz="2400" b="1" smtClean="0">
                <a:sym typeface="Symbol" pitchFamily="18" charset="2"/>
              </a:rPr>
              <a:t>‘</a:t>
            </a:r>
            <a:r>
              <a:rPr lang="cs-CZ" sz="2400" b="1" smtClean="0">
                <a:sym typeface="Symbol" pitchFamily="18" charset="2"/>
              </a:rPr>
              <a:t></a:t>
            </a:r>
            <a:r>
              <a:rPr lang="en-US" sz="2400" b="1" smtClean="0">
                <a:sym typeface="Symbol" pitchFamily="18" charset="2"/>
              </a:rPr>
              <a:t>’:</a:t>
            </a:r>
            <a:r>
              <a:rPr lang="cs-CZ" sz="2400" b="1" smtClean="0">
                <a:sym typeface="Symbol" pitchFamily="18" charset="2"/>
              </a:rPr>
              <a:t> ,</a:t>
            </a:r>
            <a:r>
              <a:rPr lang="en-US" sz="2400" b="1" smtClean="0">
                <a:sym typeface="Symbol" pitchFamily="18" charset="2"/>
              </a:rPr>
              <a:t> - a ve v</a:t>
            </a:r>
            <a:r>
              <a:rPr lang="cs-CZ" sz="2400" b="1" smtClean="0">
                <a:sym typeface="Symbol" pitchFamily="18" charset="2"/>
              </a:rPr>
              <a:t>šech větvích 0</a:t>
            </a:r>
            <a:r>
              <a:rPr lang="en-US" sz="2400" b="1" smtClean="0">
                <a:sym typeface="Symbol" pitchFamily="18" charset="2"/>
              </a:rPr>
              <a:t>:</a:t>
            </a:r>
            <a:r>
              <a:rPr lang="cs-CZ" sz="2400" b="1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‘</a:t>
            </a:r>
            <a:r>
              <a:rPr lang="cs-CZ" sz="2400" b="1" smtClean="0">
                <a:sym typeface="Symbol" pitchFamily="18" charset="2"/>
              </a:rPr>
              <a:t>p  p</a:t>
            </a:r>
            <a:r>
              <a:rPr lang="en-US" sz="2400" b="1" smtClean="0">
                <a:sym typeface="Symbol" pitchFamily="18" charset="2"/>
              </a:rPr>
              <a:t>’</a:t>
            </a:r>
            <a:r>
              <a:rPr lang="cs-CZ" sz="2400" b="1" smtClean="0">
                <a:sym typeface="Symbol" pitchFamily="18" charset="2"/>
              </a:rPr>
              <a:t>)</a:t>
            </a:r>
          </a:p>
          <a:p>
            <a:pPr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400" b="1" smtClean="0">
                <a:sym typeface="Symbol" pitchFamily="18" charset="2"/>
              </a:rPr>
              <a:t>[</a:t>
            </a:r>
            <a:r>
              <a:rPr lang="cs-CZ" sz="2400" b="1" smtClean="0">
                <a:sym typeface="Symbol" pitchFamily="18" charset="2"/>
              </a:rPr>
              <a:t>(</a:t>
            </a:r>
            <a:r>
              <a:rPr lang="cs-CZ" sz="2400" b="1" smtClean="0"/>
              <a:t>p</a:t>
            </a:r>
            <a:r>
              <a:rPr lang="cs-CZ" sz="2400" b="1" smtClean="0">
                <a:solidFill>
                  <a:srgbClr val="1E1ECA"/>
                </a:solidFill>
              </a:rPr>
              <a:t> </a:t>
            </a:r>
            <a:r>
              <a:rPr lang="cs-CZ" sz="2400" b="1" smtClean="0">
                <a:sym typeface="Symbol" pitchFamily="18" charset="2"/>
              </a:rPr>
              <a:t> q)  (p  r)</a:t>
            </a:r>
            <a:r>
              <a:rPr lang="en-US" sz="2400" b="1" smtClean="0">
                <a:sym typeface="Symbol" pitchFamily="18" charset="2"/>
              </a:rPr>
              <a:t>]</a:t>
            </a:r>
            <a:r>
              <a:rPr lang="cs-CZ" sz="2400" b="1" smtClean="0">
                <a:sym typeface="Symbol" pitchFamily="18" charset="2"/>
              </a:rPr>
              <a:t>  q  r</a:t>
            </a:r>
          </a:p>
          <a:p>
            <a:pPr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endParaRPr lang="cs-CZ" sz="2400" b="1" smtClean="0">
              <a:sym typeface="Symbol" pitchFamily="18" charset="2"/>
            </a:endParaRPr>
          </a:p>
          <a:p>
            <a:pPr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400" b="1" smtClean="0">
                <a:sym typeface="Symbol" pitchFamily="18" charset="2"/>
              </a:rPr>
              <a:t>p, (p  r)</a:t>
            </a:r>
            <a:r>
              <a:rPr lang="en-US" sz="2400" b="1" smtClean="0">
                <a:sym typeface="Symbol" pitchFamily="18" charset="2"/>
              </a:rPr>
              <a:t>,</a:t>
            </a:r>
            <a:r>
              <a:rPr lang="cs-CZ" sz="2400" b="1" smtClean="0">
                <a:sym typeface="Symbol" pitchFamily="18" charset="2"/>
              </a:rPr>
              <a:t> q</a:t>
            </a:r>
            <a:r>
              <a:rPr lang="en-US" sz="2400" b="1" smtClean="0">
                <a:sym typeface="Symbol" pitchFamily="18" charset="2"/>
              </a:rPr>
              <a:t>,</a:t>
            </a:r>
            <a:r>
              <a:rPr lang="cs-CZ" sz="2400" b="1" smtClean="0">
                <a:sym typeface="Symbol" pitchFamily="18" charset="2"/>
              </a:rPr>
              <a:t> r 		 q, (p  r)</a:t>
            </a:r>
            <a:r>
              <a:rPr lang="en-US" sz="2400" b="1" smtClean="0">
                <a:sym typeface="Symbol" pitchFamily="18" charset="2"/>
              </a:rPr>
              <a:t>,</a:t>
            </a:r>
            <a:r>
              <a:rPr lang="cs-CZ" sz="2400" b="1" smtClean="0">
                <a:sym typeface="Symbol" pitchFamily="18" charset="2"/>
              </a:rPr>
              <a:t> q</a:t>
            </a:r>
            <a:r>
              <a:rPr lang="en-US" sz="2400" b="1" smtClean="0">
                <a:sym typeface="Symbol" pitchFamily="18" charset="2"/>
              </a:rPr>
              <a:t>,</a:t>
            </a:r>
            <a:r>
              <a:rPr lang="cs-CZ" sz="2400" b="1" smtClean="0">
                <a:sym typeface="Symbol" pitchFamily="18" charset="2"/>
              </a:rPr>
              <a:t> r</a:t>
            </a:r>
          </a:p>
          <a:p>
            <a:pPr algn="ctr"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cs-CZ" sz="2400" b="1" smtClean="0">
                <a:sym typeface="Symbol" pitchFamily="18" charset="2"/>
              </a:rPr>
              <a:t>					+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400" b="1" smtClean="0">
                <a:sym typeface="Symbol" pitchFamily="18" charset="2"/>
              </a:rPr>
              <a:t>	 </a:t>
            </a:r>
            <a:r>
              <a:rPr lang="cs-CZ" sz="2400" b="1" smtClean="0">
                <a:sym typeface="Symbol" pitchFamily="18" charset="2"/>
              </a:rPr>
              <a:t>p, p, q, r	</a:t>
            </a:r>
            <a:r>
              <a:rPr lang="en-US" sz="2400" b="1" smtClean="0">
                <a:sym typeface="Symbol" pitchFamily="18" charset="2"/>
              </a:rPr>
              <a:t>	 </a:t>
            </a:r>
            <a:r>
              <a:rPr lang="cs-CZ" sz="2400" b="1" smtClean="0">
                <a:sym typeface="Symbol" pitchFamily="18" charset="2"/>
              </a:rPr>
              <a:t>p, r, q, r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  <a:buFontTx/>
              <a:buNone/>
            </a:pPr>
            <a:r>
              <a:rPr lang="en-US" sz="2400" b="1" smtClean="0">
                <a:sym typeface="Symbol" pitchFamily="18" charset="2"/>
              </a:rPr>
              <a:t>	</a:t>
            </a:r>
            <a:r>
              <a:rPr lang="cs-CZ" sz="2400" b="1" smtClean="0">
                <a:sym typeface="Symbol" pitchFamily="18" charset="2"/>
              </a:rPr>
              <a:t>	</a:t>
            </a:r>
            <a:r>
              <a:rPr lang="en-US" sz="2400" b="1" smtClean="0">
                <a:sym typeface="Symbol" pitchFamily="18" charset="2"/>
              </a:rPr>
              <a:t>      </a:t>
            </a:r>
            <a:r>
              <a:rPr lang="cs-CZ" sz="2400" b="1" smtClean="0">
                <a:sym typeface="Symbol" pitchFamily="18" charset="2"/>
              </a:rPr>
              <a:t>+		</a:t>
            </a:r>
            <a:r>
              <a:rPr lang="en-US" sz="2400" b="1" smtClean="0">
                <a:sym typeface="Symbol" pitchFamily="18" charset="2"/>
              </a:rPr>
              <a:t>		</a:t>
            </a:r>
            <a:r>
              <a:rPr lang="cs-CZ" sz="2400" b="1" smtClean="0">
                <a:sym typeface="Symbol" pitchFamily="18" charset="2"/>
              </a:rPr>
              <a:t>+</a:t>
            </a:r>
            <a:endParaRPr lang="en-US" sz="2400" b="1" smtClean="0">
              <a:sym typeface="Symbol" pitchFamily="18" charset="2"/>
            </a:endParaRPr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 flipH="1">
            <a:off x="2987675" y="3500438"/>
            <a:ext cx="15843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4572000" y="3500438"/>
            <a:ext cx="17287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H="1">
            <a:off x="1692275" y="4508500"/>
            <a:ext cx="12954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2987675" y="4508500"/>
            <a:ext cx="17287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093" grpId="0" animBg="1"/>
      <p:bldP spid="89094" grpId="0" animBg="1"/>
      <p:bldP spid="8909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08B127-5831-4A62-93BE-A376548C66F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cs-CZ" smtClean="0"/>
              <a:t>Důkaz platnosti úsudku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1E1ECA"/>
                </a:solidFill>
              </a:rPr>
              <a:t>|= </a:t>
            </a:r>
            <a:r>
              <a:rPr lang="en-US" sz="2400" b="1" smtClean="0">
                <a:solidFill>
                  <a:srgbClr val="1E1ECA"/>
                </a:solidFill>
              </a:rPr>
              <a:t>[</a:t>
            </a:r>
            <a:r>
              <a:rPr lang="cs-CZ" sz="2400" b="1" smtClean="0">
                <a:solidFill>
                  <a:srgbClr val="1E1ECA"/>
                </a:solidFill>
              </a:rPr>
              <a:t>(p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q)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r)]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q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  	iff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 </a:t>
            </a:r>
            <a:r>
              <a:rPr lang="en-US" sz="2400" b="1" smtClean="0">
                <a:solidFill>
                  <a:srgbClr val="1E1ECA"/>
                </a:solidFill>
              </a:rPr>
              <a:t>[</a:t>
            </a:r>
            <a:r>
              <a:rPr lang="cs-CZ" sz="2400" b="1" smtClean="0">
                <a:solidFill>
                  <a:srgbClr val="1E1ECA"/>
                </a:solidFill>
              </a:rPr>
              <a:t>(p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q)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</a:t>
            </a:r>
            <a:r>
              <a:rPr lang="cs-CZ" sz="2400" b="1" smtClean="0">
                <a:solidFill>
                  <a:srgbClr val="1E1ECA"/>
                </a:solidFill>
              </a:rPr>
              <a:t>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r)] </a:t>
            </a:r>
            <a:r>
              <a:rPr lang="en-US" sz="2400" smtClean="0">
                <a:solidFill>
                  <a:srgbClr val="1E1ECA"/>
                </a:solidFill>
              </a:rPr>
              <a:t>|=</a:t>
            </a:r>
            <a:r>
              <a:rPr lang="cs-CZ" sz="2400" smtClean="0">
                <a:solidFill>
                  <a:srgbClr val="1E1ECA"/>
                </a:solidFill>
              </a:rPr>
              <a:t> </a:t>
            </a:r>
            <a:r>
              <a:rPr lang="cs-CZ" sz="2400" b="1" smtClean="0">
                <a:solidFill>
                  <a:srgbClr val="1E1ECA"/>
                </a:solidFill>
              </a:rPr>
              <a:t>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q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		iff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 (p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q), 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p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 </a:t>
            </a:r>
            <a:r>
              <a:rPr lang="en-US" sz="2400" smtClean="0">
                <a:solidFill>
                  <a:srgbClr val="1E1ECA"/>
                </a:solidFill>
              </a:rPr>
              <a:t>|=</a:t>
            </a:r>
            <a:r>
              <a:rPr lang="cs-CZ" sz="2400" smtClean="0">
                <a:solidFill>
                  <a:srgbClr val="1E1ECA"/>
                </a:solidFill>
              </a:rPr>
              <a:t> </a:t>
            </a:r>
            <a:r>
              <a:rPr lang="cs-CZ" sz="2400" b="1" smtClean="0">
                <a:solidFill>
                  <a:srgbClr val="1E1ECA"/>
                </a:solidFill>
              </a:rPr>
              <a:t>(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400" b="1" smtClean="0">
                <a:solidFill>
                  <a:srgbClr val="1E1ECA"/>
                </a:solidFill>
              </a:rPr>
              <a:t>q </a:t>
            </a:r>
            <a:r>
              <a:rPr lang="cs-CZ" sz="24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400" b="1" smtClean="0">
                <a:solidFill>
                  <a:srgbClr val="1E1ECA"/>
                </a:solidFill>
              </a:rPr>
              <a:t> r)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sz="2400" b="1" smtClean="0"/>
              <a:t>p: Program funguje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/>
              <a:t>q: Systém je v pořádku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/>
              <a:t>r: Je nutno volat systémového inženýra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Funguje-li program, je systém v pořádku.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Nefunguje-li program, je nutno volat syst. inženýra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smtClean="0">
                <a:solidFill>
                  <a:srgbClr val="1E1ECA"/>
                </a:solidFill>
              </a:rPr>
              <a:t>Není-li systém v pořádku, je nutno volat syst. inženýra.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348F2-082F-452F-84D8-09782EBD7A2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cs-CZ" smtClean="0"/>
              <a:t>Důkaz platnosti úsudku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35975" cy="511333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b="1" smtClean="0">
                <a:solidFill>
                  <a:srgbClr val="1E1ECA"/>
                </a:solidFill>
              </a:rPr>
              <a:t> (p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q), 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r) </a:t>
            </a:r>
            <a:r>
              <a:rPr lang="en-US" sz="2800" smtClean="0">
                <a:solidFill>
                  <a:srgbClr val="1E1ECA"/>
                </a:solidFill>
              </a:rPr>
              <a:t>|=</a:t>
            </a:r>
            <a:r>
              <a:rPr lang="cs-CZ" sz="2800" smtClean="0">
                <a:solidFill>
                  <a:srgbClr val="1E1ECA"/>
                </a:solidFill>
              </a:rPr>
              <a:t> </a:t>
            </a:r>
            <a:r>
              <a:rPr lang="cs-CZ" sz="2800" b="1" smtClean="0">
                <a:solidFill>
                  <a:srgbClr val="1E1ECA"/>
                </a:solidFill>
              </a:rPr>
              <a:t>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q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r)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b="1" smtClean="0"/>
              <a:t>Nepřímý důkaz: </a:t>
            </a:r>
            <a:r>
              <a:rPr lang="cs-CZ" sz="2800" b="1" smtClean="0">
                <a:solidFill>
                  <a:srgbClr val="1E1ECA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b="1" smtClean="0">
                <a:solidFill>
                  <a:srgbClr val="1E1ECA"/>
                </a:solidFill>
              </a:rPr>
              <a:t>	</a:t>
            </a:r>
            <a:r>
              <a:rPr lang="en-US" sz="2800" b="1" smtClean="0">
                <a:solidFill>
                  <a:srgbClr val="1E1ECA"/>
                </a:solidFill>
              </a:rPr>
              <a:t>{</a:t>
            </a:r>
            <a:r>
              <a:rPr lang="cs-CZ" sz="2800" b="1" smtClean="0">
                <a:solidFill>
                  <a:srgbClr val="1E1ECA"/>
                </a:solidFill>
              </a:rPr>
              <a:t>(p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q), 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p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800" b="1" smtClean="0">
                <a:solidFill>
                  <a:srgbClr val="1E1ECA"/>
                </a:solidFill>
              </a:rPr>
              <a:t> r), </a:t>
            </a:r>
            <a:r>
              <a:rPr lang="en-US" sz="2800" b="1" smtClean="0">
                <a:solidFill>
                  <a:srgbClr val="1E1ECA"/>
                </a:solidFill>
              </a:rPr>
              <a:t>(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800" b="1" smtClean="0">
                <a:solidFill>
                  <a:srgbClr val="1E1ECA"/>
                </a:solidFill>
              </a:rPr>
              <a:t>q </a:t>
            </a: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 </a:t>
            </a:r>
            <a:r>
              <a:rPr lang="cs-CZ" sz="2800" b="1" smtClean="0">
                <a:solidFill>
                  <a:srgbClr val="1E1ECA"/>
                </a:solidFill>
              </a:rPr>
              <a:t>r</a:t>
            </a:r>
            <a:r>
              <a:rPr lang="en-US" sz="2800" b="1" smtClean="0">
                <a:solidFill>
                  <a:srgbClr val="1E1ECA"/>
                </a:solidFill>
              </a:rPr>
              <a:t>)}</a:t>
            </a:r>
            <a:r>
              <a:rPr lang="cs-CZ" sz="2800" b="1" smtClean="0">
                <a:solidFill>
                  <a:srgbClr val="1E1ECA"/>
                </a:solidFill>
              </a:rPr>
              <a:t> </a:t>
            </a:r>
            <a:br>
              <a:rPr lang="cs-CZ" sz="2800" b="1" smtClean="0">
                <a:solidFill>
                  <a:srgbClr val="1E1ECA"/>
                </a:solidFill>
              </a:rPr>
            </a:br>
            <a:r>
              <a:rPr lang="cs-CZ" sz="2800" b="1" smtClean="0"/>
              <a:t>– musí být sporná množina formulí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p  q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p  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q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r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q  r		</a:t>
            </a:r>
            <a:r>
              <a:rPr lang="cs-CZ" sz="2800" b="1" smtClean="0">
                <a:sym typeface="Symbol" pitchFamily="18" charset="2"/>
              </a:rPr>
              <a:t>rezoluce 1, 2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r			</a:t>
            </a:r>
            <a:r>
              <a:rPr lang="cs-CZ" sz="2800" b="1" smtClean="0">
                <a:sym typeface="Symbol" pitchFamily="18" charset="2"/>
              </a:rPr>
              <a:t>rezoluce 3, 5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800" b="1" smtClean="0">
                <a:solidFill>
                  <a:srgbClr val="1E1ECA"/>
                </a:solidFill>
                <a:sym typeface="Symbol" pitchFamily="18" charset="2"/>
              </a:rPr>
              <a:t>      		</a:t>
            </a:r>
            <a:r>
              <a:rPr lang="cs-CZ" sz="2800" b="1" smtClean="0">
                <a:sym typeface="Symbol" pitchFamily="18" charset="2"/>
              </a:rPr>
              <a:t>rezoluce 4, 6</a:t>
            </a:r>
            <a:r>
              <a:rPr lang="en-US" sz="2800" b="1" smtClean="0">
                <a:sym typeface="Symbol" pitchFamily="18" charset="2"/>
              </a:rPr>
              <a:t>, spor</a:t>
            </a:r>
            <a:endParaRPr lang="cs-CZ" sz="2800" b="1" smtClean="0">
              <a:sym typeface="Symbol" pitchFamily="18" charset="2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971550" y="6237288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9CF6A-0810-472E-A0EA-81B0D92E9CA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cs-CZ" smtClean="0"/>
              <a:t>Důkaz platnosti úsudku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931150" cy="460851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rgbClr val="1E1ECA"/>
                </a:solidFill>
              </a:rPr>
              <a:t>(p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smtClean="0">
                <a:solidFill>
                  <a:srgbClr val="1E1ECA"/>
                </a:solidFill>
              </a:rPr>
              <a:t> q), (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p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smtClean="0">
                <a:solidFill>
                  <a:srgbClr val="1E1ECA"/>
                </a:solidFill>
              </a:rPr>
              <a:t> r) </a:t>
            </a:r>
            <a:r>
              <a:rPr lang="en-US" sz="2000" smtClean="0">
                <a:solidFill>
                  <a:srgbClr val="1E1ECA"/>
                </a:solidFill>
              </a:rPr>
              <a:t>|=</a:t>
            </a:r>
            <a:r>
              <a:rPr lang="cs-CZ" sz="2000" smtClean="0">
                <a:solidFill>
                  <a:srgbClr val="1E1ECA"/>
                </a:solidFill>
              </a:rPr>
              <a:t> </a:t>
            </a:r>
            <a:r>
              <a:rPr lang="cs-CZ" sz="2000" b="1" smtClean="0">
                <a:solidFill>
                  <a:srgbClr val="1E1ECA"/>
                </a:solidFill>
              </a:rPr>
              <a:t>(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</a:t>
            </a:r>
            <a:r>
              <a:rPr lang="cs-CZ" sz="2000" b="1" smtClean="0">
                <a:solidFill>
                  <a:srgbClr val="1E1ECA"/>
                </a:solidFill>
              </a:rPr>
              <a:t>q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smtClean="0">
                <a:solidFill>
                  <a:srgbClr val="1E1ECA"/>
                </a:solidFill>
              </a:rPr>
              <a:t> r)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Přímý důkaz: Co vyplývá z předpokladů?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Pravidlo rezoluce zachovává pravdivost: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p  q, p  r </a:t>
            </a:r>
            <a:r>
              <a:rPr lang="en-US" sz="2000" b="1" smtClean="0">
                <a:solidFill>
                  <a:srgbClr val="1E1ECA"/>
                </a:solidFill>
                <a:sym typeface="Symbol" pitchFamily="18" charset="2"/>
              </a:rPr>
              <a:t>|-- q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  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      1	       1            1</a:t>
            </a:r>
            <a:r>
              <a:rPr lang="en-US" sz="2000" b="1" smtClean="0">
                <a:solidFill>
                  <a:srgbClr val="1E1ECA"/>
                </a:solidFill>
                <a:sym typeface="Symbol" pitchFamily="18" charset="2"/>
              </a:rPr>
              <a:t> 	</a:t>
            </a:r>
            <a:endParaRPr lang="cs-CZ" sz="2000" b="1" smtClean="0">
              <a:solidFill>
                <a:srgbClr val="1E1ECA"/>
              </a:solidFill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ym typeface="Symbol" pitchFamily="18" charset="2"/>
              </a:rPr>
              <a:t>V libovoln</a:t>
            </a:r>
            <a:r>
              <a:rPr lang="cs-CZ" sz="2000" b="1" smtClean="0">
                <a:sym typeface="Symbol" pitchFamily="18" charset="2"/>
              </a:rPr>
              <a:t>é</a:t>
            </a:r>
            <a:r>
              <a:rPr lang="en-US" sz="2000" b="1" smtClean="0">
                <a:sym typeface="Symbol" pitchFamily="18" charset="2"/>
              </a:rPr>
              <a:t> v</a:t>
            </a:r>
            <a:r>
              <a:rPr lang="cs-CZ" sz="2000" b="1" smtClean="0">
                <a:sym typeface="Symbol" pitchFamily="18" charset="2"/>
              </a:rPr>
              <a:t>a</a:t>
            </a:r>
            <a:r>
              <a:rPr lang="en-US" sz="2000" b="1" smtClean="0">
                <a:sym typeface="Symbol" pitchFamily="18" charset="2"/>
              </a:rPr>
              <a:t>luaci</a:t>
            </a:r>
            <a:r>
              <a:rPr lang="cs-CZ" sz="2000" b="1" smtClean="0">
                <a:sym typeface="Symbol" pitchFamily="18" charset="2"/>
              </a:rPr>
              <a:t> </a:t>
            </a:r>
            <a:r>
              <a:rPr lang="cs-CZ" sz="2000" b="1" i="1" smtClean="0">
                <a:sym typeface="Symbol" pitchFamily="18" charset="2"/>
              </a:rPr>
              <a:t>v, jsou-li pravdivé předpoklady, je pravdivá</a:t>
            </a:r>
            <a:br>
              <a:rPr lang="cs-CZ" sz="2000" b="1" i="1" smtClean="0">
                <a:sym typeface="Symbol" pitchFamily="18" charset="2"/>
              </a:rPr>
            </a:br>
            <a:r>
              <a:rPr lang="cs-CZ" sz="2000" b="1" i="1" smtClean="0">
                <a:sym typeface="Symbol" pitchFamily="18" charset="2"/>
              </a:rPr>
              <a:t> i rezolventa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Důkaz:</a:t>
            </a:r>
            <a:endParaRPr lang="en-US" sz="2000" b="1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a) </a:t>
            </a:r>
            <a:r>
              <a:rPr lang="en-US" sz="2000" b="1" smtClean="0">
                <a:sym typeface="Symbol" pitchFamily="18" charset="2"/>
              </a:rPr>
              <a:t>p = 1</a:t>
            </a:r>
            <a:r>
              <a:rPr lang="cs-CZ" sz="2000" b="1" smtClean="0">
                <a:sym typeface="Symbol" pitchFamily="18" charset="2"/>
              </a:rPr>
              <a:t>  p = 0  q = 1  (</a:t>
            </a:r>
            <a:r>
              <a:rPr lang="en-US" sz="2000" b="1" smtClean="0">
                <a:sym typeface="Symbol" pitchFamily="18" charset="2"/>
              </a:rPr>
              <a:t>q</a:t>
            </a:r>
            <a:r>
              <a:rPr lang="cs-CZ" sz="2000" b="1" smtClean="0">
                <a:sym typeface="Symbol" pitchFamily="18" charset="2"/>
              </a:rPr>
              <a:t>  r) = 1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ym typeface="Symbol" pitchFamily="18" charset="2"/>
              </a:rPr>
              <a:t>b) p = 0  r = 1  (</a:t>
            </a:r>
            <a:r>
              <a:rPr lang="en-US" sz="2000" b="1" smtClean="0">
                <a:sym typeface="Symbol" pitchFamily="18" charset="2"/>
              </a:rPr>
              <a:t>q</a:t>
            </a:r>
            <a:r>
              <a:rPr lang="cs-CZ" sz="2000" b="1" smtClean="0">
                <a:sym typeface="Symbol" pitchFamily="18" charset="2"/>
              </a:rPr>
              <a:t>  r) = 1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p  q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p  r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q  r		</a:t>
            </a:r>
            <a:r>
              <a:rPr lang="cs-CZ" sz="2000" b="1" smtClean="0">
                <a:sym typeface="Symbol" pitchFamily="18" charset="2"/>
              </a:rPr>
              <a:t>rezoluce 1, 2 – důsledek: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(q  r)  (</a:t>
            </a:r>
            <a:r>
              <a:rPr lang="cs-CZ" sz="2000" b="1" smtClean="0">
                <a:solidFill>
                  <a:srgbClr val="1E1ECA"/>
                </a:solidFill>
              </a:rPr>
              <a:t>q </a:t>
            </a:r>
            <a:r>
              <a:rPr lang="cs-CZ" sz="2000" b="1" smtClean="0">
                <a:solidFill>
                  <a:srgbClr val="1E1ECA"/>
                </a:solidFill>
                <a:sym typeface="Symbol" pitchFamily="18" charset="2"/>
              </a:rPr>
              <a:t></a:t>
            </a:r>
            <a:r>
              <a:rPr lang="cs-CZ" sz="2000" b="1" smtClean="0">
                <a:solidFill>
                  <a:srgbClr val="1E1ECA"/>
                </a:solidFill>
              </a:rPr>
              <a:t> r)	</a:t>
            </a:r>
            <a:r>
              <a:rPr lang="cs-CZ" sz="2000" b="1" smtClean="0"/>
              <a:t>což bylo dokázat</a:t>
            </a:r>
            <a:endParaRPr lang="cs-CZ" sz="2000" b="1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0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1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569077" cy="79208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800" dirty="0" smtClean="0"/>
              <a:t>Rezoluční pravidlo dokazování ve VL</a:t>
            </a:r>
            <a:endParaRPr lang="en-US" sz="38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569647" cy="49685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Nechť 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l 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je </a:t>
            </a:r>
            <a:r>
              <a:rPr lang="cs-CZ" sz="2000" dirty="0" err="1" smtClean="0">
                <a:latin typeface="Times New Roman" pitchFamily="18" charset="0"/>
                <a:sym typeface="Symbol" pitchFamily="18" charset="2"/>
              </a:rPr>
              <a:t>literál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 Z formule (A  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)  (B  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) odvoď (A  B). Zapisujeme:</a:t>
            </a:r>
            <a:endParaRPr lang="cs-CZ" sz="2000" b="1" dirty="0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2000" b="1" dirty="0" smtClean="0">
                <a:latin typeface="Times New Roman" pitchFamily="18" charset="0"/>
                <a:sym typeface="Symbol" pitchFamily="18" charset="2"/>
              </a:rPr>
              <a:t>      	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 (B  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      	–––––––––––––––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             	      (A  B)</a:t>
            </a:r>
            <a:endParaRPr lang="cs-CZ" sz="2000" dirty="0" smtClean="0">
              <a:solidFill>
                <a:srgbClr val="000099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    Toto pravidlo není přechodem k ekvivalentní formuli, ale zachovává </a:t>
            </a:r>
            <a:r>
              <a:rPr lang="cs-CZ" sz="2000" b="1" dirty="0" smtClean="0">
                <a:latin typeface="Times New Roman" pitchFamily="18" charset="0"/>
                <a:sym typeface="Symbol" pitchFamily="18" charset="2"/>
              </a:rPr>
              <a:t>pravdivost.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cs-CZ" sz="2000" b="1" dirty="0" smtClean="0">
                <a:latin typeface="Times New Roman" pitchFamily="18" charset="0"/>
                <a:sym typeface="Symbol" pitchFamily="18" charset="2"/>
              </a:rPr>
              <a:t>Důkaz: 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Nechť je formule 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 (B  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pravdivá při nějaké valuaci 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v. </a:t>
            </a:r>
            <a:r>
              <a:rPr lang="en-US" sz="2000" i="1" dirty="0" smtClean="0">
                <a:latin typeface="Times New Roman" pitchFamily="18" charset="0"/>
                <a:sym typeface="Symbol" pitchFamily="18" charset="2"/>
              </a:rPr>
              <a:t/>
            </a:r>
            <a:br>
              <a:rPr lang="en-US" sz="2000" i="1" dirty="0" smtClean="0">
                <a:latin typeface="Times New Roman" pitchFamily="18" charset="0"/>
                <a:sym typeface="Symbol" pitchFamily="18" charset="2"/>
              </a:rPr>
            </a:b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Pak při této valuaci musí být pravdivé oba </a:t>
            </a:r>
            <a:r>
              <a:rPr lang="cs-CZ" sz="2000" dirty="0" err="1" smtClean="0">
                <a:latin typeface="Times New Roman" pitchFamily="18" charset="0"/>
                <a:sym typeface="Symbol" pitchFamily="18" charset="2"/>
              </a:rPr>
              <a:t>disjunkty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(tzv. </a:t>
            </a:r>
            <a:r>
              <a:rPr lang="cs-CZ" sz="2000" b="1" i="1" dirty="0" smtClean="0">
                <a:latin typeface="Times New Roman" pitchFamily="18" charset="0"/>
                <a:sym typeface="Symbol" pitchFamily="18" charset="2"/>
              </a:rPr>
              <a:t>klausule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):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			(A  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) </a:t>
            </a:r>
            <a:r>
              <a:rPr lang="en-US" sz="2000" dirty="0" smtClean="0">
                <a:latin typeface="Times New Roman" pitchFamily="18" charset="0"/>
                <a:sym typeface="Symbol" pitchFamily="18" charset="2"/>
              </a:rPr>
              <a:t>= 1 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a (B  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sz="2000" dirty="0" smtClean="0">
                <a:latin typeface="Times New Roman" pitchFamily="18" charset="0"/>
                <a:sym typeface="Symbol" pitchFamily="18" charset="2"/>
              </a:rPr>
              <a:t>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	Nechť je dále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= 0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 Pak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(A)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a tedy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B)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	Nechť je naopak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 Pak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(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= 0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a musí být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(B)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, a tedy </a:t>
            </a:r>
            <a:br>
              <a:rPr lang="cs-CZ" sz="2000" dirty="0" smtClean="0">
                <a:latin typeface="Times New Roman" pitchFamily="18" charset="0"/>
                <a:sym typeface="Symbol" pitchFamily="18" charset="2"/>
              </a:rPr>
            </a:b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B) = 1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	V obou případech je tedy formule 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A  B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000" b="1" i="1" dirty="0" smtClean="0">
                <a:latin typeface="Times New Roman" pitchFamily="18" charset="0"/>
                <a:sym typeface="Symbol" pitchFamily="18" charset="2"/>
              </a:rPr>
              <a:t>pravdivá v modelu v</a:t>
            </a:r>
            <a:r>
              <a:rPr lang="cs-CZ" sz="2000" i="1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původní formule. </a:t>
            </a:r>
          </a:p>
          <a:p>
            <a:pPr>
              <a:lnSpc>
                <a:spcPct val="80000"/>
              </a:lnSpc>
              <a:spcBef>
                <a:spcPts val="1200"/>
              </a:spcBef>
              <a:buNone/>
            </a:pPr>
            <a:r>
              <a:rPr lang="cs-CZ" sz="2000" dirty="0" smtClean="0">
                <a:latin typeface="Times New Roman" pitchFamily="18" charset="0"/>
                <a:sym typeface="Symbol" pitchFamily="18" charset="2"/>
              </a:rPr>
              <a:t>Tedy 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 (B  </a:t>
            </a:r>
            <a:r>
              <a:rPr lang="cs-CZ" sz="2000" b="1" i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) 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|= </a:t>
            </a:r>
            <a:r>
              <a:rPr lang="cs-CZ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(A  B)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 </a:t>
            </a:r>
            <a:endParaRPr lang="cs-CZ" sz="2000" dirty="0" smtClean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76694-A24F-42A9-8CEB-34E4E5F7E0C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4639"/>
            <a:ext cx="8497069" cy="85010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800" dirty="0" smtClean="0"/>
              <a:t>Rezoluční pravidlo dokazování ve </a:t>
            </a:r>
            <a:r>
              <a:rPr lang="en-US" sz="3800" dirty="0" smtClean="0"/>
              <a:t>VL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97639" cy="4713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 smtClean="0">
                <a:sym typeface="Symbol" pitchFamily="18" charset="2"/>
              </a:rPr>
              <a:t>	Uvědomme si, že důkaz byl proveden pro jakýkoli model, tj. valuaci </a:t>
            </a:r>
            <a:r>
              <a:rPr lang="cs-CZ" sz="2400" i="1" dirty="0" smtClean="0">
                <a:sym typeface="Symbol" pitchFamily="18" charset="2"/>
              </a:rPr>
              <a:t>v. </a:t>
            </a:r>
          </a:p>
          <a:p>
            <a:pPr eaLnBrk="1" hangingPunct="1"/>
            <a:r>
              <a:rPr lang="cs-CZ" sz="2400" dirty="0" smtClean="0">
                <a:sym typeface="Symbol" pitchFamily="18" charset="2"/>
              </a:rPr>
              <a:t>Jinými slovy platí, že pravidlo </a:t>
            </a:r>
            <a:r>
              <a:rPr lang="cs-CZ" sz="2400" b="1" i="1" dirty="0" smtClean="0">
                <a:sym typeface="Symbol" pitchFamily="18" charset="2"/>
              </a:rPr>
              <a:t>zachovává pravdivost</a:t>
            </a:r>
            <a:r>
              <a:rPr lang="cs-CZ" sz="2400" dirty="0" smtClean="0">
                <a:sym typeface="Symbol" pitchFamily="18" charset="2"/>
              </a:rPr>
              <a:t>:</a:t>
            </a:r>
            <a:endParaRPr lang="cs-CZ" sz="2400" b="1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>
                <a:sym typeface="Symbol" pitchFamily="18" charset="2"/>
              </a:rPr>
              <a:t>			</a:t>
            </a:r>
            <a:r>
              <a:rPr lang="cs-CZ" sz="2400" b="1" dirty="0" smtClean="0">
                <a:solidFill>
                  <a:srgbClr val="000099"/>
                </a:solidFill>
                <a:sym typeface="Symbol" pitchFamily="18" charset="2"/>
              </a:rPr>
              <a:t>(A  </a:t>
            </a:r>
            <a:r>
              <a:rPr lang="cs-CZ" sz="2400" b="1" i="1" dirty="0" smtClean="0">
                <a:solidFill>
                  <a:srgbClr val="000099"/>
                </a:solidFill>
                <a:sym typeface="Symbol" pitchFamily="18" charset="2"/>
              </a:rPr>
              <a:t>l</a:t>
            </a:r>
            <a:r>
              <a:rPr lang="cs-CZ" sz="2400" b="1" dirty="0" smtClean="0">
                <a:solidFill>
                  <a:srgbClr val="000099"/>
                </a:solidFill>
                <a:sym typeface="Symbol" pitchFamily="18" charset="2"/>
              </a:rPr>
              <a:t>)  (B  </a:t>
            </a:r>
            <a:r>
              <a:rPr lang="cs-CZ" sz="2400" b="1" i="1" dirty="0" smtClean="0">
                <a:solidFill>
                  <a:srgbClr val="000099"/>
                </a:solidFill>
                <a:sym typeface="Symbol" pitchFamily="18" charset="2"/>
              </a:rPr>
              <a:t>l</a:t>
            </a:r>
            <a:r>
              <a:rPr lang="cs-CZ" sz="2400" b="1" dirty="0" smtClean="0">
                <a:solidFill>
                  <a:srgbClr val="000099"/>
                </a:solidFill>
                <a:sym typeface="Symbol" pitchFamily="18" charset="2"/>
              </a:rPr>
              <a:t>) |= (A  B)</a:t>
            </a:r>
            <a:r>
              <a:rPr lang="cs-CZ" sz="2400" b="1" dirty="0" smtClean="0">
                <a:sym typeface="Symbol" pitchFamily="18" charset="2"/>
              </a:rPr>
              <a:t>. </a:t>
            </a:r>
            <a:endParaRPr lang="cs-CZ" sz="2400" dirty="0" smtClean="0">
              <a:sym typeface="Symbol" pitchFamily="18" charset="2"/>
            </a:endParaRPr>
          </a:p>
          <a:p>
            <a:pPr eaLnBrk="1" hangingPunct="1"/>
            <a:r>
              <a:rPr lang="cs-CZ" sz="2400" dirty="0" smtClean="0">
                <a:sym typeface="Symbol" pitchFamily="18" charset="2"/>
              </a:rPr>
              <a:t>To nám poskytuje návod, jak řešit úlohu, </a:t>
            </a:r>
            <a:r>
              <a:rPr lang="cs-CZ" sz="2400" b="1" dirty="0" smtClean="0">
                <a:sym typeface="Symbol" pitchFamily="18" charset="2"/>
              </a:rPr>
              <a:t>co vyplývá z</a:t>
            </a:r>
            <a:r>
              <a:rPr lang="cs-CZ" sz="2400" dirty="0" smtClean="0">
                <a:sym typeface="Symbol" pitchFamily="18" charset="2"/>
              </a:rPr>
              <a:t> dané formule, resp. množiny formulí.</a:t>
            </a:r>
          </a:p>
          <a:p>
            <a:pPr eaLnBrk="1" hangingPunct="1"/>
            <a:r>
              <a:rPr lang="cs-CZ" sz="2400" dirty="0" smtClean="0">
                <a:sym typeface="Symbol" pitchFamily="18" charset="2"/>
              </a:rPr>
              <a:t>Navíc, platí že </a:t>
            </a:r>
            <a:r>
              <a:rPr lang="cs-CZ" sz="2400" b="1" i="1" dirty="0" smtClean="0">
                <a:sym typeface="Symbol" pitchFamily="18" charset="2"/>
              </a:rPr>
              <a:t>konjunktivní </a:t>
            </a:r>
            <a:r>
              <a:rPr lang="cs-CZ" sz="2400" b="1" dirty="0" smtClean="0">
                <a:sym typeface="Symbol" pitchFamily="18" charset="2"/>
              </a:rPr>
              <a:t>rozšíření</a:t>
            </a:r>
            <a:r>
              <a:rPr lang="cs-CZ" sz="2400" dirty="0" smtClean="0">
                <a:sym typeface="Symbol" pitchFamily="18" charset="2"/>
              </a:rPr>
              <a:t> formule o </a:t>
            </a:r>
            <a:r>
              <a:rPr lang="cs-CZ" sz="2400" b="1" i="1" dirty="0" smtClean="0">
                <a:sym typeface="Symbol" pitchFamily="18" charset="2"/>
              </a:rPr>
              <a:t>rezolventu </a:t>
            </a:r>
            <a:r>
              <a:rPr lang="en-US" sz="2400" b="1" i="1" dirty="0" smtClean="0">
                <a:sym typeface="Symbol" pitchFamily="18" charset="2"/>
              </a:rPr>
              <a:t/>
            </a:r>
            <a:br>
              <a:rPr lang="en-US" sz="2400" b="1" i="1" dirty="0" smtClean="0">
                <a:sym typeface="Symbol" pitchFamily="18" charset="2"/>
              </a:rPr>
            </a:br>
            <a:r>
              <a:rPr lang="cs-CZ" sz="2400" b="1" dirty="0" smtClean="0">
                <a:sym typeface="Symbol" pitchFamily="18" charset="2"/>
              </a:rPr>
              <a:t>(A  B) </a:t>
            </a:r>
            <a:r>
              <a:rPr lang="cs-CZ" sz="2400" dirty="0" smtClean="0">
                <a:sym typeface="Symbol" pitchFamily="18" charset="2"/>
              </a:rPr>
              <a:t>nemění pravdivostní funkci formule: </a:t>
            </a:r>
            <a:r>
              <a:rPr lang="en-US" sz="2400" dirty="0" smtClean="0">
                <a:sym typeface="Symbol" pitchFamily="18" charset="2"/>
              </a:rPr>
              <a:t/>
            </a:r>
            <a:br>
              <a:rPr lang="en-US" sz="2400" dirty="0" smtClean="0">
                <a:sym typeface="Symbol" pitchFamily="18" charset="2"/>
              </a:rPr>
            </a:br>
            <a:r>
              <a:rPr lang="cs-CZ" sz="2400" b="1" dirty="0" smtClean="0">
                <a:sym typeface="Symbol" pitchFamily="18" charset="2"/>
              </a:rPr>
              <a:t>(A  </a:t>
            </a:r>
            <a:r>
              <a:rPr lang="cs-CZ" sz="2400" b="1" i="1" dirty="0" smtClean="0">
                <a:sym typeface="Symbol" pitchFamily="18" charset="2"/>
              </a:rPr>
              <a:t>l</a:t>
            </a:r>
            <a:r>
              <a:rPr lang="cs-CZ" sz="2400" b="1" dirty="0" smtClean="0">
                <a:sym typeface="Symbol" pitchFamily="18" charset="2"/>
              </a:rPr>
              <a:t>)  (B  </a:t>
            </a:r>
            <a:r>
              <a:rPr lang="cs-CZ" sz="2400" b="1" i="1" dirty="0" smtClean="0">
                <a:sym typeface="Symbol" pitchFamily="18" charset="2"/>
              </a:rPr>
              <a:t>l</a:t>
            </a:r>
            <a:r>
              <a:rPr lang="cs-CZ" sz="2400" b="1" dirty="0" smtClean="0">
                <a:sym typeface="Symbol" pitchFamily="18" charset="2"/>
              </a:rPr>
              <a:t>) </a:t>
            </a:r>
            <a:r>
              <a:rPr lang="cs-CZ" sz="2400" b="1" dirty="0" smtClean="0">
                <a:solidFill>
                  <a:srgbClr val="000099"/>
                </a:solidFill>
                <a:sym typeface="Symbol" pitchFamily="18" charset="2"/>
              </a:rPr>
              <a:t></a:t>
            </a:r>
            <a:r>
              <a:rPr lang="cs-CZ" sz="2400" b="1" dirty="0" smtClean="0">
                <a:sym typeface="Symbol" pitchFamily="18" charset="2"/>
              </a:rPr>
              <a:t> (A  </a:t>
            </a:r>
            <a:r>
              <a:rPr lang="cs-CZ" sz="2400" b="1" i="1" dirty="0" smtClean="0">
                <a:sym typeface="Symbol" pitchFamily="18" charset="2"/>
              </a:rPr>
              <a:t>l</a:t>
            </a:r>
            <a:r>
              <a:rPr lang="cs-CZ" sz="2400" b="1" dirty="0" smtClean="0">
                <a:sym typeface="Symbol" pitchFamily="18" charset="2"/>
              </a:rPr>
              <a:t>)  (B  </a:t>
            </a:r>
            <a:r>
              <a:rPr lang="cs-CZ" sz="2400" b="1" i="1" dirty="0" smtClean="0">
                <a:sym typeface="Symbol" pitchFamily="18" charset="2"/>
              </a:rPr>
              <a:t>l</a:t>
            </a:r>
            <a:r>
              <a:rPr lang="cs-CZ" sz="2400" b="1" dirty="0" smtClean="0">
                <a:sym typeface="Symbol" pitchFamily="18" charset="2"/>
              </a:rPr>
              <a:t>) </a:t>
            </a:r>
            <a:r>
              <a:rPr lang="cs-CZ" sz="2400" b="1" dirty="0" smtClean="0">
                <a:solidFill>
                  <a:srgbClr val="000099"/>
                </a:solidFill>
                <a:sym typeface="Symbol" pitchFamily="18" charset="2"/>
              </a:rPr>
              <a:t> (A  B)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6D661-2B6A-4984-BA2F-2C08B0A4B143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Klau</a:t>
            </a:r>
            <a:r>
              <a:rPr lang="cs-CZ" smtClean="0"/>
              <a:t>z</a:t>
            </a:r>
            <a:r>
              <a:rPr lang="en-US" smtClean="0"/>
              <a:t>ul</a:t>
            </a:r>
            <a:r>
              <a:rPr lang="cs-CZ" smtClean="0"/>
              <a:t>ární</a:t>
            </a:r>
            <a:r>
              <a:rPr lang="en-US" smtClean="0"/>
              <a:t> forma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36295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Konjunktivní normální forma formule se v rezoluční metodě nazývá </a:t>
            </a:r>
            <a:r>
              <a:rPr lang="cs-CZ" sz="2400" b="1" i="1" dirty="0" err="1" smtClean="0"/>
              <a:t>klauzulární</a:t>
            </a:r>
            <a:r>
              <a:rPr lang="cs-CZ" sz="2400" b="1" i="1" dirty="0" smtClean="0"/>
              <a:t> forma. </a:t>
            </a:r>
            <a:r>
              <a:rPr lang="cs-CZ" sz="2400" dirty="0" smtClean="0"/>
              <a:t>Jednotlivé </a:t>
            </a:r>
            <a:r>
              <a:rPr lang="cs-CZ" sz="2400" dirty="0" err="1" smtClean="0"/>
              <a:t>konjunkty</a:t>
            </a:r>
            <a:r>
              <a:rPr lang="cs-CZ" sz="2400" dirty="0" smtClean="0"/>
              <a:t> (tj. elementární disjunkce) se nazývají </a:t>
            </a:r>
            <a:r>
              <a:rPr lang="cs-CZ" sz="2400" b="1" i="1" dirty="0" smtClean="0"/>
              <a:t>klauzule.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Příklad: </a:t>
            </a:r>
            <a:r>
              <a:rPr lang="cs-CZ" sz="2400" i="1" dirty="0" smtClean="0">
                <a:solidFill>
                  <a:srgbClr val="000099"/>
                </a:solidFill>
              </a:rPr>
              <a:t>Převod formule do </a:t>
            </a:r>
            <a:r>
              <a:rPr lang="cs-CZ" sz="2400" i="1" dirty="0" err="1" smtClean="0">
                <a:solidFill>
                  <a:srgbClr val="000099"/>
                </a:solidFill>
              </a:rPr>
              <a:t>klauzulární</a:t>
            </a:r>
            <a:r>
              <a:rPr lang="cs-CZ" sz="2400" i="1" dirty="0" smtClean="0">
                <a:solidFill>
                  <a:srgbClr val="000099"/>
                </a:solidFill>
              </a:rPr>
              <a:t> formy</a:t>
            </a:r>
            <a:r>
              <a:rPr lang="en-US" sz="2400" dirty="0" smtClean="0"/>
              <a:t>: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</a:t>
            </a:r>
            <a:r>
              <a:rPr lang="en-US" sz="2200" b="1" dirty="0" smtClean="0">
                <a:solidFill>
                  <a:srgbClr val="000099"/>
                </a:solidFill>
                <a:sym typeface="Symbol" pitchFamily="18" charset="2"/>
              </a:rPr>
              <a:t>[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(</a:t>
            </a:r>
            <a:r>
              <a:rPr lang="cs-CZ" sz="2200" b="1" dirty="0" smtClean="0">
                <a:solidFill>
                  <a:srgbClr val="000099"/>
                </a:solidFill>
              </a:rPr>
              <a:t>(p 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 q)  (r  q)  r)</a:t>
            </a:r>
            <a:r>
              <a:rPr lang="en-US" sz="2200" b="1" dirty="0" smtClean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</a:t>
            </a:r>
            <a:r>
              <a:rPr lang="en-US" sz="2200" b="1" dirty="0" smtClean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</a:t>
            </a:r>
            <a:r>
              <a:rPr lang="en-US" sz="2200" b="1" dirty="0" smtClean="0">
                <a:solidFill>
                  <a:srgbClr val="000099"/>
                </a:solidFill>
                <a:sym typeface="Symbol" pitchFamily="18" charset="2"/>
              </a:rPr>
              <a:t>p]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	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(</a:t>
            </a:r>
            <a:r>
              <a:rPr lang="cs-CZ" sz="2200" b="1" dirty="0" smtClean="0">
                <a:solidFill>
                  <a:srgbClr val="000099"/>
                </a:solidFill>
              </a:rPr>
              <a:t>(p 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 q)  (r  q)  r)  p 	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rgbClr val="000099"/>
                </a:solidFill>
              </a:rPr>
              <a:t>(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</a:t>
            </a:r>
            <a:r>
              <a:rPr lang="cs-CZ" sz="2200" b="1" dirty="0" smtClean="0">
                <a:solidFill>
                  <a:srgbClr val="000099"/>
                </a:solidFill>
              </a:rPr>
              <a:t>p </a:t>
            </a:r>
            <a:r>
              <a:rPr lang="cs-CZ" sz="2200" b="1" dirty="0" smtClean="0">
                <a:solidFill>
                  <a:srgbClr val="000099"/>
                </a:solidFill>
                <a:sym typeface="Symbol" pitchFamily="18" charset="2"/>
              </a:rPr>
              <a:t> q)  (r  q)  r  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>
                <a:sym typeface="Symbol" pitchFamily="18" charset="2"/>
              </a:rPr>
              <a:t>Formule má čtyři klauzule. </a:t>
            </a:r>
            <a:br>
              <a:rPr lang="cs-CZ" sz="2200" dirty="0" smtClean="0">
                <a:sym typeface="Symbol" pitchFamily="18" charset="2"/>
              </a:rPr>
            </a:br>
            <a:r>
              <a:rPr lang="cs-CZ" sz="2200" dirty="0" smtClean="0">
                <a:sym typeface="Symbol" pitchFamily="18" charset="2"/>
              </a:rPr>
              <a:t>Důkaz, že je to kontradikce provedeme tak, že postupně přidáváme rezolventy, až dojdeme ke sporné klauzuli </a:t>
            </a:r>
            <a:br>
              <a:rPr lang="cs-CZ" sz="2200" dirty="0" smtClean="0">
                <a:sym typeface="Symbol" pitchFamily="18" charset="2"/>
              </a:rPr>
            </a:br>
            <a:r>
              <a:rPr lang="cs-CZ" sz="2200" dirty="0" smtClean="0">
                <a:sym typeface="Symbol" pitchFamily="18" charset="2"/>
              </a:rPr>
              <a:t>(</a:t>
            </a:r>
            <a:r>
              <a:rPr lang="cs-CZ" sz="2200" dirty="0" smtClean="0"/>
              <a:t>p</a:t>
            </a:r>
            <a:r>
              <a:rPr lang="cs-CZ" sz="2200" dirty="0" smtClean="0">
                <a:sym typeface="Symbol" pitchFamily="18" charset="2"/>
              </a:rPr>
              <a:t> </a:t>
            </a:r>
            <a:r>
              <a:rPr lang="cs-CZ" sz="2200" b="1" dirty="0" smtClean="0">
                <a:sym typeface="Symbol" pitchFamily="18" charset="2"/>
              </a:rPr>
              <a:t> </a:t>
            </a:r>
            <a:r>
              <a:rPr lang="cs-CZ" sz="2200" dirty="0" err="1" smtClean="0">
                <a:sym typeface="Symbol" pitchFamily="18" charset="2"/>
              </a:rPr>
              <a:t>p</a:t>
            </a:r>
            <a:r>
              <a:rPr lang="cs-CZ" sz="2200" dirty="0" smtClean="0">
                <a:sym typeface="Symbol" pitchFamily="18" charset="2"/>
              </a:rPr>
              <a:t>), značíme     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(</a:t>
            </a:r>
            <a:r>
              <a:rPr lang="cs-CZ" sz="2200" b="1" dirty="0" smtClean="0">
                <a:sym typeface="Symbol" pitchFamily="18" charset="2"/>
              </a:rPr>
              <a:t></a:t>
            </a:r>
            <a:r>
              <a:rPr lang="cs-CZ" sz="2200" dirty="0" smtClean="0"/>
              <a:t>p </a:t>
            </a:r>
            <a:r>
              <a:rPr lang="cs-CZ" sz="2200" b="1" dirty="0" smtClean="0">
                <a:sym typeface="Symbol" pitchFamily="18" charset="2"/>
              </a:rPr>
              <a:t> </a:t>
            </a:r>
            <a:r>
              <a:rPr lang="cs-CZ" sz="2200" dirty="0" smtClean="0">
                <a:sym typeface="Symbol" pitchFamily="18" charset="2"/>
              </a:rPr>
              <a:t>q) </a:t>
            </a:r>
            <a:r>
              <a:rPr lang="cs-CZ" sz="2200" b="1" dirty="0" smtClean="0">
                <a:sym typeface="Symbol" pitchFamily="18" charset="2"/>
              </a:rPr>
              <a:t> </a:t>
            </a:r>
            <a:r>
              <a:rPr lang="cs-CZ" sz="2200" dirty="0" smtClean="0">
                <a:sym typeface="Symbol" pitchFamily="18" charset="2"/>
              </a:rPr>
              <a:t>(r </a:t>
            </a:r>
            <a:r>
              <a:rPr lang="cs-CZ" sz="2200" b="1" dirty="0" smtClean="0">
                <a:sym typeface="Symbol" pitchFamily="18" charset="2"/>
              </a:rPr>
              <a:t> </a:t>
            </a:r>
            <a:r>
              <a:rPr lang="cs-CZ" sz="2200" dirty="0" smtClean="0">
                <a:sym typeface="Symbol" pitchFamily="18" charset="2"/>
              </a:rPr>
              <a:t>q) </a:t>
            </a:r>
            <a:r>
              <a:rPr lang="cs-CZ" sz="2200" b="1" dirty="0" smtClean="0">
                <a:sym typeface="Symbol" pitchFamily="18" charset="2"/>
              </a:rPr>
              <a:t> </a:t>
            </a:r>
            <a:r>
              <a:rPr lang="cs-CZ" sz="2200" b="1" dirty="0" smtClean="0">
                <a:solidFill>
                  <a:schemeClr val="hlink"/>
                </a:solidFill>
              </a:rPr>
              <a:t>(</a:t>
            </a:r>
            <a:r>
              <a:rPr lang="cs-CZ" sz="2200" b="1" dirty="0" smtClean="0">
                <a:solidFill>
                  <a:schemeClr val="hlink"/>
                </a:solidFill>
                <a:sym typeface="Symbol" pitchFamily="18" charset="2"/>
              </a:rPr>
              <a:t></a:t>
            </a:r>
            <a:r>
              <a:rPr lang="cs-CZ" sz="2200" b="1" dirty="0" smtClean="0">
                <a:solidFill>
                  <a:schemeClr val="hlink"/>
                </a:solidFill>
              </a:rPr>
              <a:t>p </a:t>
            </a:r>
            <a:r>
              <a:rPr lang="cs-CZ" sz="2200" b="1" dirty="0" smtClean="0">
                <a:solidFill>
                  <a:schemeClr val="hlink"/>
                </a:solidFill>
                <a:sym typeface="Symbol" pitchFamily="18" charset="2"/>
              </a:rPr>
              <a:t> r)</a:t>
            </a:r>
            <a:r>
              <a:rPr lang="cs-CZ" sz="2200" dirty="0" smtClean="0">
                <a:sym typeface="Symbol" pitchFamily="18" charset="2"/>
              </a:rPr>
              <a:t> </a:t>
            </a:r>
            <a:r>
              <a:rPr lang="cs-CZ" sz="2200" b="1" dirty="0" smtClean="0">
                <a:sym typeface="Symbol" pitchFamily="18" charset="2"/>
              </a:rPr>
              <a:t> </a:t>
            </a:r>
            <a:r>
              <a:rPr lang="cs-CZ" sz="2200" dirty="0" smtClean="0">
                <a:sym typeface="Symbol" pitchFamily="18" charset="2"/>
              </a:rPr>
              <a:t>r </a:t>
            </a:r>
            <a:r>
              <a:rPr lang="cs-CZ" sz="2200" b="1" dirty="0" smtClean="0">
                <a:sym typeface="Symbol" pitchFamily="18" charset="2"/>
              </a:rPr>
              <a:t></a:t>
            </a:r>
            <a:r>
              <a:rPr lang="cs-CZ" sz="2200" dirty="0" smtClean="0">
                <a:sym typeface="Symbol" pitchFamily="18" charset="2"/>
              </a:rPr>
              <a:t> </a:t>
            </a:r>
            <a:r>
              <a:rPr lang="cs-CZ" sz="2200" b="1" dirty="0" smtClean="0">
                <a:solidFill>
                  <a:schemeClr val="hlink"/>
                </a:solidFill>
                <a:sym typeface="Symbol" pitchFamily="18" charset="2"/>
              </a:rPr>
              <a:t></a:t>
            </a:r>
            <a:r>
              <a:rPr lang="cs-CZ" sz="2200" b="1" dirty="0" smtClean="0">
                <a:solidFill>
                  <a:schemeClr val="hlink"/>
                </a:solidFill>
              </a:rPr>
              <a:t>p</a:t>
            </a:r>
            <a:r>
              <a:rPr lang="cs-CZ" sz="2200" dirty="0" smtClean="0">
                <a:sym typeface="Symbol" pitchFamily="18" charset="2"/>
              </a:rPr>
              <a:t> </a:t>
            </a:r>
            <a:r>
              <a:rPr lang="cs-CZ" sz="2200" b="1" dirty="0" smtClean="0">
                <a:sym typeface="Symbol" pitchFamily="18" charset="2"/>
              </a:rPr>
              <a:t> </a:t>
            </a:r>
            <a:r>
              <a:rPr lang="cs-CZ" sz="2200" dirty="0" err="1" smtClean="0">
                <a:sym typeface="Symbol" pitchFamily="18" charset="2"/>
              </a:rPr>
              <a:t>p</a:t>
            </a:r>
            <a:endParaRPr lang="cs-CZ" sz="2200" dirty="0" smtClean="0">
              <a:sym typeface="Symbol" pitchFamily="18" charset="2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BD985-2782-442A-8B45-19E5BACB94F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275856" y="5229200"/>
            <a:ext cx="144462" cy="144463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01D77-04D4-4AFB-A764-F66A952C92E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dirty="0" smtClean="0"/>
              <a:t>Důkazy rezoluční metodou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13787" cy="5040312"/>
          </a:xfrm>
        </p:spPr>
        <p:txBody>
          <a:bodyPr/>
          <a:lstStyle/>
          <a:p>
            <a:pPr eaLnBrk="1" hangingPunct="1"/>
            <a:r>
              <a:rPr lang="cs-CZ" sz="2000" b="1" dirty="0" smtClean="0"/>
              <a:t>R(F) – </a:t>
            </a:r>
            <a:r>
              <a:rPr lang="cs-CZ" sz="2000" b="1" i="1" dirty="0" smtClean="0"/>
              <a:t>konjunktivní</a:t>
            </a:r>
            <a:r>
              <a:rPr lang="cs-CZ" sz="2000" b="1" dirty="0" smtClean="0"/>
              <a:t> rozšíření formule F o všechny rezolventy</a:t>
            </a:r>
          </a:p>
          <a:p>
            <a:pPr eaLnBrk="1" hangingPunct="1"/>
            <a:r>
              <a:rPr lang="cs-CZ" sz="2000" b="1" dirty="0" smtClean="0"/>
              <a:t>R</a:t>
            </a:r>
            <a:r>
              <a:rPr lang="cs-CZ" sz="2000" b="1" baseline="-25000" dirty="0" smtClean="0"/>
              <a:t>0</a:t>
            </a:r>
            <a:r>
              <a:rPr lang="cs-CZ" sz="2000" b="1" dirty="0" smtClean="0"/>
              <a:t>(F) = </a:t>
            </a:r>
            <a:r>
              <a:rPr lang="cs-CZ" sz="2000" b="1" dirty="0" err="1" smtClean="0"/>
              <a:t>F</a:t>
            </a:r>
            <a:r>
              <a:rPr lang="cs-CZ" sz="2000" b="1" dirty="0" smtClean="0"/>
              <a:t>, R</a:t>
            </a:r>
            <a:r>
              <a:rPr lang="cs-CZ" sz="2000" b="1" baseline="-25000" dirty="0" smtClean="0"/>
              <a:t>i</a:t>
            </a:r>
            <a:r>
              <a:rPr lang="cs-CZ" sz="2000" b="1" dirty="0" smtClean="0"/>
              <a:t>(F) = R(R</a:t>
            </a:r>
            <a:r>
              <a:rPr lang="cs-CZ" sz="2000" b="1" baseline="-25000" dirty="0" smtClean="0"/>
              <a:t>i-1</a:t>
            </a:r>
            <a:r>
              <a:rPr lang="cs-CZ" sz="2000" b="1" dirty="0" smtClean="0"/>
              <a:t>(F)) – rezoluční uzávěr formule F. </a:t>
            </a:r>
            <a:br>
              <a:rPr lang="cs-CZ" sz="2000" b="1" dirty="0" smtClean="0"/>
            </a:br>
            <a:r>
              <a:rPr lang="cs-CZ" sz="2000" b="1" dirty="0" smtClean="0"/>
              <a:t>Platí, že 		</a:t>
            </a:r>
            <a:r>
              <a:rPr lang="cs-CZ" sz="2000" b="1" dirty="0" smtClean="0">
                <a:solidFill>
                  <a:srgbClr val="000099"/>
                </a:solidFill>
              </a:rPr>
              <a:t>R</a:t>
            </a:r>
            <a:r>
              <a:rPr lang="cs-CZ" sz="2000" b="1" baseline="-25000" dirty="0" smtClean="0">
                <a:solidFill>
                  <a:srgbClr val="000099"/>
                </a:solidFill>
              </a:rPr>
              <a:t>i</a:t>
            </a:r>
            <a:r>
              <a:rPr lang="cs-CZ" sz="2000" b="1" dirty="0" smtClean="0">
                <a:solidFill>
                  <a:srgbClr val="000099"/>
                </a:solidFill>
              </a:rPr>
              <a:t>(F) 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 </a:t>
            </a:r>
            <a:r>
              <a:rPr lang="cs-CZ" sz="2000" b="1" dirty="0" err="1" smtClean="0">
                <a:solidFill>
                  <a:srgbClr val="000099"/>
                </a:solidFill>
                <a:sym typeface="Symbol" pitchFamily="18" charset="2"/>
              </a:rPr>
              <a:t>F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 </a:t>
            </a:r>
          </a:p>
          <a:p>
            <a:pPr eaLnBrk="1" hangingPunct="1"/>
            <a:r>
              <a:rPr lang="cs-CZ" sz="2000" dirty="0" smtClean="0"/>
              <a:t>Důkaz, že </a:t>
            </a:r>
            <a:r>
              <a:rPr lang="cs-CZ" sz="2000" b="1" dirty="0" smtClean="0">
                <a:solidFill>
                  <a:srgbClr val="FF0066"/>
                </a:solidFill>
              </a:rPr>
              <a:t>A je kontradikce</a:t>
            </a:r>
            <a:r>
              <a:rPr lang="cs-CZ" sz="2000" dirty="0" smtClean="0"/>
              <a:t> (nesplnitelná): existuje </a:t>
            </a:r>
            <a:r>
              <a:rPr lang="cs-CZ" sz="2000" i="1" dirty="0" smtClean="0"/>
              <a:t>n </a:t>
            </a:r>
            <a:r>
              <a:rPr lang="cs-CZ" sz="2000" dirty="0" smtClean="0"/>
              <a:t>takové, že </a:t>
            </a:r>
            <a:r>
              <a:rPr lang="cs-CZ" sz="2000" dirty="0" err="1" smtClean="0">
                <a:solidFill>
                  <a:srgbClr val="000099"/>
                </a:solidFill>
              </a:rPr>
              <a:t>R</a:t>
            </a:r>
            <a:r>
              <a:rPr lang="cs-CZ" sz="2000" i="1" baseline="-25000" dirty="0" err="1" smtClean="0">
                <a:solidFill>
                  <a:srgbClr val="000099"/>
                </a:solidFill>
              </a:rPr>
              <a:t>n</a:t>
            </a:r>
            <a:r>
              <a:rPr lang="cs-CZ" sz="2000" dirty="0" smtClean="0">
                <a:solidFill>
                  <a:srgbClr val="000099"/>
                </a:solidFill>
              </a:rPr>
              <a:t>(A) obsahuje prázdnou klausuli: </a:t>
            </a:r>
            <a:endParaRPr lang="cs-CZ" sz="2000" dirty="0" smtClean="0"/>
          </a:p>
          <a:p>
            <a:pPr eaLnBrk="1" hangingPunct="1"/>
            <a:r>
              <a:rPr lang="cs-CZ" sz="2000" dirty="0" smtClean="0"/>
              <a:t>Důkaz, že </a:t>
            </a:r>
            <a:r>
              <a:rPr lang="cs-CZ" sz="2000" b="1" dirty="0" smtClean="0">
                <a:solidFill>
                  <a:srgbClr val="FF0066"/>
                </a:solidFill>
              </a:rPr>
              <a:t>A je tautologie</a:t>
            </a:r>
            <a:r>
              <a:rPr lang="cs-CZ" sz="2000" dirty="0" smtClean="0">
                <a:solidFill>
                  <a:srgbClr val="FF0066"/>
                </a:solidFill>
              </a:rPr>
              <a:t>: </a:t>
            </a:r>
            <a:r>
              <a:rPr lang="cs-CZ" sz="2000" b="1" dirty="0" smtClean="0">
                <a:sym typeface="Symbol" pitchFamily="18" charset="2"/>
              </a:rPr>
              <a:t>A </a:t>
            </a:r>
            <a:r>
              <a:rPr lang="cs-CZ" sz="2000" dirty="0" smtClean="0">
                <a:sym typeface="Symbol" pitchFamily="18" charset="2"/>
              </a:rPr>
              <a:t>je kontradikce</a:t>
            </a:r>
            <a:endParaRPr lang="cs-CZ" sz="2000" b="1" dirty="0" smtClean="0">
              <a:solidFill>
                <a:srgbClr val="FF0066"/>
              </a:solidFill>
              <a:sym typeface="Symbol" pitchFamily="18" charset="2"/>
            </a:endParaRPr>
          </a:p>
          <a:p>
            <a:pPr eaLnBrk="1" hangingPunct="1"/>
            <a:r>
              <a:rPr lang="cs-CZ" sz="2000" dirty="0" smtClean="0"/>
              <a:t>Důkaz, že </a:t>
            </a:r>
            <a:r>
              <a:rPr lang="cs-CZ" sz="2000" b="1" dirty="0" smtClean="0">
                <a:solidFill>
                  <a:srgbClr val="FF0066"/>
                </a:solidFill>
              </a:rPr>
              <a:t>množina formulí </a:t>
            </a:r>
            <a:r>
              <a:rPr lang="en-US" sz="2000" b="1" dirty="0" smtClean="0">
                <a:solidFill>
                  <a:srgbClr val="FF0066"/>
                </a:solidFill>
              </a:rPr>
              <a:t>{</a:t>
            </a:r>
            <a:r>
              <a:rPr lang="cs-CZ" sz="2000" b="1" dirty="0" smtClean="0">
                <a:solidFill>
                  <a:srgbClr val="FF0066"/>
                </a:solidFill>
              </a:rPr>
              <a:t>A</a:t>
            </a:r>
            <a:r>
              <a:rPr lang="en-US" sz="2000" b="1" baseline="-25000" dirty="0" smtClean="0">
                <a:solidFill>
                  <a:srgbClr val="FF0066"/>
                </a:solidFill>
              </a:rPr>
              <a:t>1</a:t>
            </a:r>
            <a:r>
              <a:rPr lang="en-US" sz="2000" b="1" dirty="0" smtClean="0">
                <a:solidFill>
                  <a:srgbClr val="FF0066"/>
                </a:solidFill>
              </a:rPr>
              <a:t>,…,A</a:t>
            </a:r>
            <a:r>
              <a:rPr lang="en-US" sz="2000" b="1" i="1" baseline="-25000" dirty="0" smtClean="0">
                <a:solidFill>
                  <a:srgbClr val="FF0066"/>
                </a:solidFill>
              </a:rPr>
              <a:t>n</a:t>
            </a:r>
            <a:r>
              <a:rPr lang="en-US" sz="2000" b="1" dirty="0" smtClean="0">
                <a:solidFill>
                  <a:srgbClr val="FF0066"/>
                </a:solidFill>
              </a:rPr>
              <a:t>}</a:t>
            </a:r>
            <a:r>
              <a:rPr lang="cs-CZ" sz="2000" b="1" dirty="0" smtClean="0">
                <a:solidFill>
                  <a:srgbClr val="FF0066"/>
                </a:solidFill>
              </a:rPr>
              <a:t> je</a:t>
            </a:r>
            <a:r>
              <a:rPr lang="en-US" sz="2000" b="1" dirty="0" smtClean="0">
                <a:solidFill>
                  <a:srgbClr val="FF0066"/>
                </a:solidFill>
              </a:rPr>
              <a:t> </a:t>
            </a:r>
            <a:r>
              <a:rPr lang="en-US" sz="2000" b="1" dirty="0" err="1" smtClean="0">
                <a:solidFill>
                  <a:srgbClr val="FF0066"/>
                </a:solidFill>
              </a:rPr>
              <a:t>nesplniteln</a:t>
            </a:r>
            <a:r>
              <a:rPr lang="cs-CZ" sz="2000" b="1" dirty="0" smtClean="0">
                <a:solidFill>
                  <a:srgbClr val="FF0066"/>
                </a:solidFill>
              </a:rPr>
              <a:t>á</a:t>
            </a:r>
            <a:r>
              <a:rPr lang="cs-CZ" sz="2000" dirty="0" smtClean="0"/>
              <a:t>: dokážeme, že formule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>
                <a:solidFill>
                  <a:srgbClr val="000099"/>
                </a:solidFill>
              </a:rPr>
              <a:t>A</a:t>
            </a:r>
            <a:r>
              <a:rPr lang="cs-CZ" sz="2000" baseline="-25000" dirty="0" smtClean="0">
                <a:solidFill>
                  <a:srgbClr val="000099"/>
                </a:solidFill>
              </a:rPr>
              <a:t>1</a:t>
            </a:r>
            <a:r>
              <a:rPr lang="cs-CZ" sz="2000" dirty="0" smtClean="0">
                <a:solidFill>
                  <a:srgbClr val="000099"/>
                </a:solidFill>
              </a:rPr>
              <a:t> 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</a:t>
            </a:r>
            <a:r>
              <a:rPr lang="cs-CZ" sz="2000" dirty="0" smtClean="0">
                <a:solidFill>
                  <a:srgbClr val="000099"/>
                </a:solidFill>
                <a:sym typeface="Symbol" pitchFamily="18" charset="2"/>
              </a:rPr>
              <a:t>... </a:t>
            </a:r>
            <a:r>
              <a:rPr lang="cs-CZ" sz="2000" b="1" dirty="0" smtClean="0">
                <a:solidFill>
                  <a:srgbClr val="000099"/>
                </a:solidFill>
                <a:sym typeface="Symbol" pitchFamily="18" charset="2"/>
              </a:rPr>
              <a:t> </a:t>
            </a:r>
            <a:r>
              <a:rPr lang="cs-CZ" sz="2000" dirty="0" err="1" smtClean="0">
                <a:solidFill>
                  <a:srgbClr val="000099"/>
                </a:solidFill>
                <a:sym typeface="Symbol" pitchFamily="18" charset="2"/>
              </a:rPr>
              <a:t>A</a:t>
            </a:r>
            <a:r>
              <a:rPr lang="cs-CZ" sz="2000" i="1" baseline="-25000" dirty="0" err="1" smtClean="0">
                <a:solidFill>
                  <a:srgbClr val="000099"/>
                </a:solidFill>
                <a:sym typeface="Symbol" pitchFamily="18" charset="2"/>
              </a:rPr>
              <a:t>n</a:t>
            </a:r>
            <a:r>
              <a:rPr lang="cs-CZ" sz="2000" i="1" baseline="-25000" dirty="0" smtClean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cs-CZ" sz="2000" dirty="0" smtClean="0">
                <a:solidFill>
                  <a:srgbClr val="000099"/>
                </a:solidFill>
                <a:sym typeface="Symbol" pitchFamily="18" charset="2"/>
              </a:rPr>
              <a:t>je kontradikce</a:t>
            </a:r>
          </a:p>
          <a:p>
            <a:pPr eaLnBrk="1" hangingPunct="1"/>
            <a:r>
              <a:rPr lang="en-US" sz="2000" dirty="0" err="1" smtClean="0"/>
              <a:t>Odvodit</a:t>
            </a:r>
            <a:r>
              <a:rPr lang="en-US" sz="2000" dirty="0" smtClean="0"/>
              <a:t>, co </a:t>
            </a:r>
            <a:r>
              <a:rPr lang="en-US" sz="2000" dirty="0" err="1" smtClean="0"/>
              <a:t>vypl</a:t>
            </a:r>
            <a:r>
              <a:rPr lang="cs-CZ" sz="2000" dirty="0" err="1" smtClean="0"/>
              <a:t>ývá</a:t>
            </a:r>
            <a:r>
              <a:rPr lang="cs-CZ" sz="2000" dirty="0" smtClean="0"/>
              <a:t> z </a:t>
            </a:r>
            <a:r>
              <a:rPr lang="en-US" sz="2000" dirty="0" smtClean="0"/>
              <a:t>{</a:t>
            </a:r>
            <a:r>
              <a:rPr lang="cs-CZ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,…,A</a:t>
            </a:r>
            <a:r>
              <a:rPr lang="en-US" sz="2000" i="1" baseline="-25000" dirty="0" smtClean="0"/>
              <a:t>n</a:t>
            </a:r>
            <a:r>
              <a:rPr lang="en-US" sz="2000" dirty="0" smtClean="0"/>
              <a:t>}</a:t>
            </a:r>
            <a:r>
              <a:rPr lang="cs-CZ" sz="2000" dirty="0" smtClean="0"/>
              <a:t> znamená odvodit všechny rezolventy</a:t>
            </a:r>
          </a:p>
          <a:p>
            <a:pPr eaLnBrk="1" hangingPunct="1"/>
            <a:r>
              <a:rPr lang="cs-CZ" sz="2000" dirty="0" smtClean="0"/>
              <a:t>Důkaz správnosti úsudku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,…,A</a:t>
            </a:r>
            <a:r>
              <a:rPr lang="en-US" sz="2000" i="1" baseline="-25000" dirty="0" smtClean="0"/>
              <a:t>n</a:t>
            </a:r>
            <a:r>
              <a:rPr lang="en-US" sz="2000" dirty="0" smtClean="0"/>
              <a:t> |= Z</a:t>
            </a:r>
          </a:p>
          <a:p>
            <a:pPr lvl="1" eaLnBrk="1" hangingPunct="1"/>
            <a:r>
              <a:rPr lang="cs-CZ" sz="1800" dirty="0" smtClean="0">
                <a:solidFill>
                  <a:srgbClr val="000099"/>
                </a:solidFill>
              </a:rPr>
              <a:t>Přímý</a:t>
            </a:r>
            <a:r>
              <a:rPr lang="cs-CZ" sz="1800" dirty="0" smtClean="0"/>
              <a:t>: postupným vytvářením rezolvent odvodíme, že z A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,...,</a:t>
            </a:r>
            <a:r>
              <a:rPr lang="cs-CZ" sz="1800" dirty="0" err="1" smtClean="0"/>
              <a:t>A</a:t>
            </a:r>
            <a:r>
              <a:rPr lang="cs-CZ" sz="1800" i="1" baseline="-25000" dirty="0" err="1" smtClean="0"/>
              <a:t>n</a:t>
            </a:r>
            <a:r>
              <a:rPr lang="cs-CZ" sz="1800" dirty="0" smtClean="0"/>
              <a:t> vyplývá Z</a:t>
            </a:r>
          </a:p>
          <a:p>
            <a:pPr lvl="1" eaLnBrk="1" hangingPunct="1"/>
            <a:r>
              <a:rPr lang="cs-CZ" sz="1800" dirty="0" smtClean="0">
                <a:solidFill>
                  <a:srgbClr val="000099"/>
                </a:solidFill>
              </a:rPr>
              <a:t>Nepřímý</a:t>
            </a:r>
            <a:r>
              <a:rPr lang="cs-CZ" sz="1800" dirty="0" smtClean="0"/>
              <a:t>: dokážeme, že A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</a:t>
            </a:r>
            <a:r>
              <a:rPr lang="cs-CZ" sz="1800" b="1" dirty="0" smtClean="0">
                <a:sym typeface="Symbol" pitchFamily="18" charset="2"/>
              </a:rPr>
              <a:t>... </a:t>
            </a:r>
            <a:r>
              <a:rPr lang="cs-CZ" sz="1800" dirty="0" err="1" smtClean="0">
                <a:sym typeface="Symbol" pitchFamily="18" charset="2"/>
              </a:rPr>
              <a:t>A</a:t>
            </a:r>
            <a:r>
              <a:rPr lang="cs-CZ" sz="1800" i="1" baseline="-25000" dirty="0" err="1" smtClean="0">
                <a:sym typeface="Symbol" pitchFamily="18" charset="2"/>
              </a:rPr>
              <a:t>n</a:t>
            </a:r>
            <a:r>
              <a:rPr lang="cs-CZ" sz="1800" i="1" baseline="-25000" dirty="0" smtClean="0">
                <a:sym typeface="Symbol" pitchFamily="18" charset="2"/>
              </a:rPr>
              <a:t> </a:t>
            </a:r>
            <a:r>
              <a:rPr lang="cs-CZ" sz="1800" b="1" dirty="0" smtClean="0">
                <a:sym typeface="Symbol" pitchFamily="18" charset="2"/>
              </a:rPr>
              <a:t></a:t>
            </a:r>
            <a:r>
              <a:rPr lang="cs-CZ" sz="1800" dirty="0" smtClean="0"/>
              <a:t> Z je tautologie, neboli </a:t>
            </a:r>
            <a:br>
              <a:rPr lang="cs-CZ" sz="1800" dirty="0" smtClean="0"/>
            </a:br>
            <a:r>
              <a:rPr lang="cs-CZ" sz="1800" dirty="0" smtClean="0"/>
              <a:t>A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</a:t>
            </a:r>
            <a:r>
              <a:rPr lang="cs-CZ" sz="1800" b="1" dirty="0" smtClean="0">
                <a:sym typeface="Symbol" pitchFamily="18" charset="2"/>
              </a:rPr>
              <a:t>...</a:t>
            </a:r>
            <a:r>
              <a:rPr lang="cs-CZ" sz="1800" dirty="0" smtClean="0">
                <a:sym typeface="Symbol" pitchFamily="18" charset="2"/>
              </a:rPr>
              <a:t> </a:t>
            </a:r>
            <a:r>
              <a:rPr lang="cs-CZ" sz="1800" dirty="0" err="1" smtClean="0">
                <a:sym typeface="Symbol" pitchFamily="18" charset="2"/>
              </a:rPr>
              <a:t>A</a:t>
            </a:r>
            <a:r>
              <a:rPr lang="cs-CZ" sz="1800" i="1" baseline="-25000" dirty="0" err="1" smtClean="0">
                <a:sym typeface="Symbol" pitchFamily="18" charset="2"/>
              </a:rPr>
              <a:t>n</a:t>
            </a:r>
            <a:r>
              <a:rPr lang="cs-CZ" sz="1800" i="1" baseline="-25000" dirty="0" smtClean="0">
                <a:sym typeface="Symbol" pitchFamily="18" charset="2"/>
              </a:rPr>
              <a:t> </a:t>
            </a:r>
            <a:r>
              <a:rPr lang="cs-CZ" sz="1800" b="1" dirty="0" smtClean="0">
                <a:sym typeface="Symbol" pitchFamily="18" charset="2"/>
              </a:rPr>
              <a:t></a:t>
            </a:r>
            <a:r>
              <a:rPr lang="cs-CZ" sz="1800" dirty="0" smtClean="0"/>
              <a:t> </a:t>
            </a:r>
            <a:r>
              <a:rPr lang="cs-CZ" sz="1800" b="1" dirty="0" smtClean="0">
                <a:sym typeface="Symbol" pitchFamily="18" charset="2"/>
              </a:rPr>
              <a:t></a:t>
            </a:r>
            <a:r>
              <a:rPr lang="cs-CZ" sz="1800" dirty="0" smtClean="0"/>
              <a:t>Z je kontradikce, neboli množina </a:t>
            </a:r>
            <a:r>
              <a:rPr lang="en-US" sz="1800" dirty="0" smtClean="0"/>
              <a:t>{</a:t>
            </a:r>
            <a:r>
              <a:rPr lang="cs-CZ" sz="1800" dirty="0" smtClean="0"/>
              <a:t>A</a:t>
            </a:r>
            <a:r>
              <a:rPr lang="cs-CZ" sz="1800" baseline="-25000" dirty="0" smtClean="0"/>
              <a:t>1</a:t>
            </a:r>
            <a:r>
              <a:rPr lang="en-US" sz="1800" dirty="0" smtClean="0"/>
              <a:t>,</a:t>
            </a:r>
            <a:r>
              <a:rPr lang="cs-CZ" sz="1800" b="1" dirty="0" smtClean="0">
                <a:sym typeface="Symbol" pitchFamily="18" charset="2"/>
              </a:rPr>
              <a:t>...</a:t>
            </a:r>
            <a:r>
              <a:rPr lang="en-US" sz="1800" b="1" dirty="0" smtClean="0">
                <a:sym typeface="Symbol" pitchFamily="18" charset="2"/>
              </a:rPr>
              <a:t>,</a:t>
            </a:r>
            <a:r>
              <a:rPr lang="cs-CZ" sz="1800" dirty="0" smtClean="0">
                <a:sym typeface="Symbol" pitchFamily="18" charset="2"/>
              </a:rPr>
              <a:t> </a:t>
            </a:r>
            <a:r>
              <a:rPr lang="cs-CZ" sz="1800" dirty="0" err="1" smtClean="0">
                <a:sym typeface="Symbol" pitchFamily="18" charset="2"/>
              </a:rPr>
              <a:t>A</a:t>
            </a:r>
            <a:r>
              <a:rPr lang="cs-CZ" sz="1800" i="1" baseline="-25000" dirty="0" err="1" smtClean="0">
                <a:sym typeface="Symbol" pitchFamily="18" charset="2"/>
              </a:rPr>
              <a:t>n</a:t>
            </a:r>
            <a:r>
              <a:rPr lang="en-US" sz="1800" dirty="0" smtClean="0">
                <a:sym typeface="Symbol" pitchFamily="18" charset="2"/>
              </a:rPr>
              <a:t>,</a:t>
            </a:r>
            <a:r>
              <a:rPr lang="en-US" sz="1800" i="1" baseline="-25000" dirty="0" smtClean="0">
                <a:sym typeface="Symbol" pitchFamily="18" charset="2"/>
              </a:rPr>
              <a:t>,</a:t>
            </a:r>
            <a:r>
              <a:rPr lang="cs-CZ" sz="1800" b="1" dirty="0" smtClean="0">
                <a:sym typeface="Symbol" pitchFamily="18" charset="2"/>
              </a:rPr>
              <a:t></a:t>
            </a:r>
            <a:r>
              <a:rPr lang="cs-CZ" sz="1800" dirty="0" smtClean="0"/>
              <a:t>Z</a:t>
            </a:r>
            <a:r>
              <a:rPr lang="en-US" sz="1800" dirty="0" smtClean="0"/>
              <a:t>} je </a:t>
            </a:r>
            <a:r>
              <a:rPr lang="en-US" sz="1800" dirty="0" err="1" smtClean="0"/>
              <a:t>nesplniteln</a:t>
            </a:r>
            <a:r>
              <a:rPr lang="cs-CZ" sz="1800" dirty="0" smtClean="0"/>
              <a:t>á</a:t>
            </a:r>
            <a:endParaRPr lang="en-US" sz="1800" dirty="0" smtClean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699792" y="2708920"/>
            <a:ext cx="142875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296A6-E3D2-4504-A036-68DB50E53F4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dirty="0" smtClean="0"/>
              <a:t>Příklady, postup</a:t>
            </a:r>
            <a:endParaRPr lang="en-US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Jednotlivé klausule napíšeme pod sebe a odvozujeme rezolventy (které vyplývají). Při nepřímém důkazu se snažíme dojít k </a:t>
            </a:r>
            <a:r>
              <a:rPr lang="cs-CZ" sz="2400" dirty="0" err="1" smtClean="0"/>
              <a:t>prazdné</a:t>
            </a:r>
            <a:r>
              <a:rPr lang="cs-CZ" sz="2400" dirty="0" smtClean="0"/>
              <a:t> klauzuli.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400" dirty="0" smtClean="0"/>
              <a:t>Důkaz nesplnitelnosti formule:</a:t>
            </a:r>
            <a:r>
              <a:rPr lang="en-US" sz="2400" dirty="0" smtClean="0"/>
              <a:t> </a:t>
            </a:r>
            <a:r>
              <a:rPr lang="cs-CZ" sz="2000" b="1" dirty="0" smtClean="0">
                <a:solidFill>
                  <a:schemeClr val="accent2"/>
                </a:solidFill>
              </a:rPr>
              <a:t>(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q</a:t>
            </a:r>
            <a:r>
              <a:rPr lang="cs-CZ" sz="2000" b="1" dirty="0" smtClean="0">
                <a:solidFill>
                  <a:schemeClr val="accent2"/>
                </a:solidFill>
              </a:rPr>
              <a:t>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sz="2000" b="1" dirty="0" smtClean="0">
                <a:solidFill>
                  <a:schemeClr val="accent2"/>
                </a:solidFill>
              </a:rPr>
              <a:t> p)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chemeClr val="accent2"/>
                </a:solidFill>
              </a:rPr>
              <a:t> (p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sz="2000" b="1" dirty="0" smtClean="0">
                <a:solidFill>
                  <a:schemeClr val="accent2"/>
                </a:solidFill>
              </a:rPr>
              <a:t> r)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chemeClr val="accent2"/>
                </a:solidFill>
              </a:rPr>
              <a:t> (q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sz="2000" b="1" dirty="0" smtClean="0">
                <a:solidFill>
                  <a:schemeClr val="accent2"/>
                </a:solidFill>
              </a:rPr>
              <a:t>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sz="2000" b="1" dirty="0" smtClean="0">
                <a:solidFill>
                  <a:schemeClr val="accent2"/>
                </a:solidFill>
              </a:rPr>
              <a:t>r)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</a:t>
            </a:r>
            <a:r>
              <a:rPr lang="cs-CZ" sz="2000" b="1" dirty="0" smtClean="0">
                <a:solidFill>
                  <a:schemeClr val="accent2"/>
                </a:solidFill>
              </a:rPr>
              <a:t> </a:t>
            </a:r>
            <a:r>
              <a:rPr lang="cs-CZ" sz="2000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sz="2000" b="1" dirty="0" smtClean="0">
                <a:solidFill>
                  <a:schemeClr val="accent2"/>
                </a:solidFill>
              </a:rPr>
              <a:t>p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/>
              <a:t>q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p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/>
              <a:t>p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</a:t>
            </a:r>
            <a:r>
              <a:rPr lang="cs-CZ" sz="2400" b="1" dirty="0" smtClean="0"/>
              <a:t>q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Symbol" pitchFamily="18" charset="2"/>
              </a:rPr>
              <a:t></a:t>
            </a:r>
            <a:r>
              <a:rPr lang="cs-CZ" sz="2400" b="1" dirty="0" smtClean="0"/>
              <a:t>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</a:t>
            </a:r>
            <a:r>
              <a:rPr lang="cs-CZ" sz="2400" b="1" dirty="0" smtClean="0"/>
              <a:t>p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/>
              <a:t>p </a:t>
            </a:r>
            <a:r>
              <a:rPr lang="cs-CZ" sz="2400" b="1" dirty="0" smtClean="0">
                <a:sym typeface="Symbol" pitchFamily="18" charset="2"/>
              </a:rPr>
              <a:t> </a:t>
            </a:r>
            <a:r>
              <a:rPr lang="cs-CZ" sz="2400" b="1" dirty="0" smtClean="0"/>
              <a:t>r		</a:t>
            </a:r>
            <a:r>
              <a:rPr lang="cs-CZ" sz="2400" dirty="0" smtClean="0"/>
              <a:t>rezoluce 1, 3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/>
              <a:t>p			</a:t>
            </a:r>
            <a:r>
              <a:rPr lang="cs-CZ" sz="2400" dirty="0" smtClean="0"/>
              <a:t>rezoluce 2, 5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400" b="1" dirty="0" smtClean="0"/>
              <a:t>     spor		</a:t>
            </a:r>
            <a:r>
              <a:rPr lang="cs-CZ" sz="2400" dirty="0" smtClean="0"/>
              <a:t>4, 6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solidFill>
                  <a:schemeClr val="accent2"/>
                </a:solidFill>
              </a:rPr>
              <a:t>Dotaz</a:t>
            </a:r>
            <a:r>
              <a:rPr lang="cs-CZ" sz="2400" dirty="0" smtClean="0"/>
              <a:t>: Co vyplývá z formule </a:t>
            </a:r>
            <a:r>
              <a:rPr lang="cs-CZ" sz="2400" b="1" dirty="0" smtClean="0"/>
              <a:t>(</a:t>
            </a:r>
            <a:r>
              <a:rPr lang="cs-CZ" sz="2400" b="1" dirty="0" smtClean="0">
                <a:sym typeface="Symbol" pitchFamily="18" charset="2"/>
              </a:rPr>
              <a:t>q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Symbol" pitchFamily="18" charset="2"/>
              </a:rPr>
              <a:t></a:t>
            </a:r>
            <a:r>
              <a:rPr lang="cs-CZ" sz="2400" b="1" dirty="0" smtClean="0"/>
              <a:t> p) </a:t>
            </a:r>
            <a:r>
              <a:rPr lang="cs-CZ" sz="2400" b="1" dirty="0" smtClean="0">
                <a:sym typeface="Symbol" pitchFamily="18" charset="2"/>
              </a:rPr>
              <a:t></a:t>
            </a:r>
            <a:r>
              <a:rPr lang="cs-CZ" sz="2400" b="1" dirty="0" smtClean="0"/>
              <a:t> (p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r) </a:t>
            </a:r>
            <a:r>
              <a:rPr lang="cs-CZ" sz="2400" b="1" dirty="0" smtClean="0">
                <a:sym typeface="Symbol" pitchFamily="18" charset="2"/>
              </a:rPr>
              <a:t></a:t>
            </a:r>
            <a:r>
              <a:rPr lang="cs-CZ" sz="2400" b="1" dirty="0" smtClean="0"/>
              <a:t> (q </a:t>
            </a:r>
            <a:r>
              <a:rPr lang="cs-CZ" sz="2400" b="1" dirty="0" smtClean="0">
                <a:sym typeface="Symbol" pitchFamily="18" charset="2"/>
              </a:rPr>
              <a:t>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Symbol" pitchFamily="18" charset="2"/>
              </a:rPr>
              <a:t></a:t>
            </a:r>
            <a:r>
              <a:rPr lang="cs-CZ" sz="2400" b="1" dirty="0" smtClean="0"/>
              <a:t>r) 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 		Formule </a:t>
            </a:r>
            <a:r>
              <a:rPr lang="cs-CZ" sz="2400" b="1" dirty="0" smtClean="0"/>
              <a:t>p </a:t>
            </a:r>
            <a:endParaRPr lang="en-US" sz="2400" b="1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135000" y="4810888"/>
            <a:ext cx="179388" cy="179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049F2-9E48-4BD2-B153-482012956ED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Příklady, postup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609600" indent="-609600" eaLnBrk="1" hangingPunct="1"/>
            <a:r>
              <a:rPr lang="cs-CZ" dirty="0" smtClean="0">
                <a:solidFill>
                  <a:srgbClr val="000099"/>
                </a:solidFill>
              </a:rPr>
              <a:t>Přímý</a:t>
            </a:r>
            <a:r>
              <a:rPr lang="cs-CZ" dirty="0" smtClean="0"/>
              <a:t> důkaz platnosti úsudku:</a:t>
            </a:r>
            <a:br>
              <a:rPr lang="cs-CZ" dirty="0" smtClean="0"/>
            </a:br>
            <a:r>
              <a:rPr lang="cs-CZ" b="1" dirty="0" smtClean="0">
                <a:solidFill>
                  <a:schemeClr val="accent2"/>
                </a:solidFill>
              </a:rPr>
              <a:t>p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b="1" dirty="0" smtClean="0">
                <a:solidFill>
                  <a:schemeClr val="accent2"/>
                </a:solidFill>
              </a:rPr>
              <a:t> (q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b="1" dirty="0" smtClean="0">
                <a:solidFill>
                  <a:schemeClr val="accent2"/>
                </a:solidFill>
              </a:rPr>
              <a:t> r),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b="1" dirty="0" smtClean="0">
                <a:solidFill>
                  <a:schemeClr val="accent2"/>
                </a:solidFill>
              </a:rPr>
              <a:t>s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b="1" dirty="0" smtClean="0">
                <a:solidFill>
                  <a:schemeClr val="accent2"/>
                </a:solidFill>
              </a:rPr>
              <a:t>q, t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b="1" dirty="0" smtClean="0">
                <a:solidFill>
                  <a:schemeClr val="accent2"/>
                </a:solidFill>
              </a:rPr>
              <a:t>r |= p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b="1" dirty="0" smtClean="0">
                <a:solidFill>
                  <a:schemeClr val="accent2"/>
                </a:solidFill>
              </a:rPr>
              <a:t> (s </a:t>
            </a:r>
            <a:r>
              <a:rPr lang="cs-CZ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b="1" dirty="0" smtClean="0">
                <a:solidFill>
                  <a:schemeClr val="accent2"/>
                </a:solidFill>
              </a:rPr>
              <a:t> t)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dirty="0" smtClean="0">
                <a:sym typeface="Symbol" pitchFamily="18" charset="2"/>
              </a:rPr>
              <a:t></a:t>
            </a:r>
            <a:r>
              <a:rPr lang="cs-CZ" b="1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</a:t>
            </a:r>
            <a:r>
              <a:rPr lang="en-US" b="1" dirty="0" smtClean="0"/>
              <a:t> </a:t>
            </a:r>
            <a:r>
              <a:rPr lang="cs-CZ" b="1" dirty="0" smtClean="0"/>
              <a:t>q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b="1" dirty="0" smtClean="0"/>
              <a:t>s </a:t>
            </a:r>
            <a:r>
              <a:rPr lang="cs-CZ" b="1" dirty="0" smtClean="0">
                <a:sym typeface="Symbol" pitchFamily="18" charset="2"/>
              </a:rPr>
              <a:t> </a:t>
            </a:r>
            <a:r>
              <a:rPr lang="cs-CZ" b="1" dirty="0" smtClean="0"/>
              <a:t>q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b="1" dirty="0" smtClean="0"/>
              <a:t>t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</a:t>
            </a:r>
            <a:r>
              <a:rPr lang="cs-CZ" b="1" dirty="0" smtClean="0">
                <a:sym typeface="Symbol" pitchFamily="18" charset="2"/>
              </a:rPr>
              <a:t></a:t>
            </a:r>
            <a:r>
              <a:rPr lang="cs-CZ" b="1" dirty="0" smtClean="0"/>
              <a:t>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dirty="0" smtClean="0">
                <a:sym typeface="Symbol" pitchFamily="18" charset="2"/>
              </a:rPr>
              <a:t></a:t>
            </a:r>
            <a:r>
              <a:rPr lang="cs-CZ" b="1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</a:t>
            </a:r>
            <a:r>
              <a:rPr lang="en-US" b="1" dirty="0" smtClean="0"/>
              <a:t> </a:t>
            </a:r>
            <a:r>
              <a:rPr lang="cs-CZ" b="1" dirty="0" smtClean="0"/>
              <a:t>s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r		</a:t>
            </a:r>
            <a:r>
              <a:rPr lang="cs-CZ" dirty="0" smtClean="0"/>
              <a:t>rezoluce 1, 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dirty="0" smtClean="0">
                <a:sym typeface="Symbol" pitchFamily="18" charset="2"/>
              </a:rPr>
              <a:t></a:t>
            </a:r>
            <a:r>
              <a:rPr lang="cs-CZ" b="1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</a:t>
            </a:r>
            <a:r>
              <a:rPr lang="en-US" b="1" dirty="0" smtClean="0"/>
              <a:t> </a:t>
            </a:r>
            <a:r>
              <a:rPr lang="cs-CZ" b="1" dirty="0" smtClean="0"/>
              <a:t>s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t		</a:t>
            </a:r>
            <a:r>
              <a:rPr lang="cs-CZ" dirty="0" smtClean="0"/>
              <a:t>rezoluce 3, 4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b="1" dirty="0" smtClean="0">
                <a:sym typeface="Symbol" pitchFamily="18" charset="2"/>
              </a:rPr>
              <a:t></a:t>
            </a:r>
            <a:r>
              <a:rPr lang="cs-CZ" b="1" dirty="0" smtClean="0">
                <a:sym typeface="Symbol" pitchFamily="18" charset="2"/>
              </a:rPr>
              <a:t>p </a:t>
            </a:r>
            <a:r>
              <a:rPr lang="en-US" b="1" dirty="0" smtClean="0">
                <a:sym typeface="Symbol" pitchFamily="18" charset="2"/>
              </a:rPr>
              <a:t></a:t>
            </a:r>
            <a:r>
              <a:rPr lang="en-US" b="1" dirty="0" smtClean="0"/>
              <a:t> </a:t>
            </a:r>
            <a:r>
              <a:rPr lang="cs-CZ" b="1" dirty="0" smtClean="0"/>
              <a:t>s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t </a:t>
            </a:r>
            <a:r>
              <a:rPr lang="cs-CZ" b="1" dirty="0" smtClean="0">
                <a:sym typeface="Symbol" pitchFamily="18" charset="2"/>
              </a:rPr>
              <a:t> </a:t>
            </a:r>
            <a:r>
              <a:rPr lang="cs-CZ" b="1" dirty="0" smtClean="0"/>
              <a:t>p </a:t>
            </a:r>
            <a:r>
              <a:rPr lang="cs-CZ" b="1" dirty="0" smtClean="0">
                <a:sym typeface="Symbol" pitchFamily="18" charset="2"/>
              </a:rPr>
              <a:t></a:t>
            </a:r>
            <a:r>
              <a:rPr lang="cs-CZ" b="1" dirty="0" smtClean="0"/>
              <a:t> (s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 t) 	QED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Matematická logika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EA42D2-D1D8-44AC-994F-A2C2C946890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rgbClr val="000099"/>
                </a:solidFill>
              </a:rPr>
              <a:t>Nepřímý</a:t>
            </a:r>
            <a:r>
              <a:rPr lang="cs-CZ" sz="2400" dirty="0" smtClean="0"/>
              <a:t> důkaz platnosti úsudku:</a:t>
            </a:r>
            <a:br>
              <a:rPr lang="cs-CZ" sz="2400" dirty="0" smtClean="0"/>
            </a:br>
            <a:r>
              <a:rPr lang="cs-CZ" sz="2400" b="1" dirty="0" smtClean="0">
                <a:solidFill>
                  <a:schemeClr val="accent2"/>
                </a:solidFill>
              </a:rPr>
              <a:t>p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chemeClr val="accent2"/>
                </a:solidFill>
              </a:rPr>
              <a:t> (q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sz="2400" b="1" dirty="0" smtClean="0">
                <a:solidFill>
                  <a:schemeClr val="accent2"/>
                </a:solidFill>
              </a:rPr>
              <a:t> r),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chemeClr val="accent2"/>
                </a:solidFill>
              </a:rPr>
              <a:t>s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chemeClr val="accent2"/>
                </a:solidFill>
              </a:rPr>
              <a:t>q, t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</a:t>
            </a:r>
            <a:r>
              <a:rPr lang="cs-CZ" sz="2400" b="1" dirty="0" smtClean="0">
                <a:solidFill>
                  <a:schemeClr val="accent2"/>
                </a:solidFill>
              </a:rPr>
              <a:t>r |= p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</a:t>
            </a:r>
            <a:r>
              <a:rPr lang="cs-CZ" sz="2400" b="1" dirty="0" smtClean="0">
                <a:solidFill>
                  <a:schemeClr val="accent2"/>
                </a:solidFill>
              </a:rPr>
              <a:t> (s </a:t>
            </a:r>
            <a:r>
              <a:rPr lang="cs-CZ" sz="2400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cs-CZ" sz="2400" b="1" dirty="0" smtClean="0">
                <a:solidFill>
                  <a:schemeClr val="accent2"/>
                </a:solidFill>
              </a:rPr>
              <a:t> t)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 	</a:t>
            </a:r>
            <a:r>
              <a:rPr lang="en-US" sz="2400" b="1" dirty="0" smtClean="0">
                <a:sym typeface="Symbol" pitchFamily="18" charset="2"/>
              </a:rPr>
              <a:t></a:t>
            </a:r>
            <a:r>
              <a:rPr lang="cs-CZ" sz="2400" b="1" dirty="0" smtClean="0">
                <a:sym typeface="Symbol" pitchFamily="18" charset="2"/>
              </a:rPr>
              <a:t>p </a:t>
            </a:r>
            <a:r>
              <a:rPr lang="en-US" sz="2400" b="1" dirty="0" smtClean="0">
                <a:sym typeface="Symbol" pitchFamily="18" charset="2"/>
              </a:rPr>
              <a:t></a:t>
            </a:r>
            <a:r>
              <a:rPr lang="en-US" sz="2400" b="1" dirty="0" smtClean="0"/>
              <a:t> </a:t>
            </a:r>
            <a:r>
              <a:rPr lang="cs-CZ" sz="2400" b="1" dirty="0" smtClean="0"/>
              <a:t>q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r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/>
              <a:t> 	s </a:t>
            </a:r>
            <a:r>
              <a:rPr lang="cs-CZ" sz="2400" b="1" dirty="0" smtClean="0">
                <a:sym typeface="Symbol" pitchFamily="18" charset="2"/>
              </a:rPr>
              <a:t> </a:t>
            </a:r>
            <a:r>
              <a:rPr lang="cs-CZ" sz="2400" b="1" dirty="0" smtClean="0"/>
              <a:t>q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/>
              <a:t> 	t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</a:t>
            </a:r>
            <a:r>
              <a:rPr lang="cs-CZ" sz="2400" b="1" dirty="0" smtClean="0">
                <a:sym typeface="Symbol" pitchFamily="18" charset="2"/>
              </a:rPr>
              <a:t></a:t>
            </a:r>
            <a:r>
              <a:rPr lang="cs-CZ" sz="2400" b="1" dirty="0" smtClean="0"/>
              <a:t>r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 	</a:t>
            </a:r>
            <a:r>
              <a:rPr lang="en-US" sz="2400" b="1" dirty="0" smtClean="0">
                <a:sym typeface="Symbol" pitchFamily="18" charset="2"/>
              </a:rPr>
              <a:t></a:t>
            </a:r>
            <a:r>
              <a:rPr lang="cs-CZ" sz="2400" b="1" dirty="0" smtClean="0">
                <a:sym typeface="Symbol" pitchFamily="18" charset="2"/>
              </a:rPr>
              <a:t>p </a:t>
            </a:r>
            <a:r>
              <a:rPr lang="en-US" sz="2400" b="1" dirty="0" smtClean="0">
                <a:sym typeface="Symbol" pitchFamily="18" charset="2"/>
              </a:rPr>
              <a:t></a:t>
            </a:r>
            <a:r>
              <a:rPr lang="en-US" sz="2400" b="1" dirty="0" smtClean="0"/>
              <a:t> </a:t>
            </a:r>
            <a:r>
              <a:rPr lang="cs-CZ" sz="2400" b="1" dirty="0" smtClean="0"/>
              <a:t>s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r		</a:t>
            </a:r>
            <a:r>
              <a:rPr lang="cs-CZ" sz="2400" dirty="0" smtClean="0"/>
              <a:t>rezoluce 1, 2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 	</a:t>
            </a:r>
            <a:r>
              <a:rPr lang="en-US" sz="2400" b="1" dirty="0" smtClean="0">
                <a:sym typeface="Symbol" pitchFamily="18" charset="2"/>
              </a:rPr>
              <a:t></a:t>
            </a:r>
            <a:r>
              <a:rPr lang="cs-CZ" sz="2400" b="1" dirty="0" smtClean="0">
                <a:sym typeface="Symbol" pitchFamily="18" charset="2"/>
              </a:rPr>
              <a:t>p </a:t>
            </a:r>
            <a:r>
              <a:rPr lang="en-US" sz="2400" b="1" dirty="0" smtClean="0">
                <a:sym typeface="Symbol" pitchFamily="18" charset="2"/>
              </a:rPr>
              <a:t></a:t>
            </a:r>
            <a:r>
              <a:rPr lang="en-US" sz="2400" b="1" dirty="0" smtClean="0"/>
              <a:t> </a:t>
            </a:r>
            <a:r>
              <a:rPr lang="cs-CZ" sz="2400" b="1" dirty="0" smtClean="0"/>
              <a:t>s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t		</a:t>
            </a:r>
            <a:r>
              <a:rPr lang="cs-CZ" sz="2400" dirty="0" smtClean="0"/>
              <a:t>rezoluce 3, 4 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	</a:t>
            </a:r>
            <a:r>
              <a:rPr lang="cs-CZ" sz="2400" b="1" dirty="0" smtClean="0"/>
              <a:t>p  			</a:t>
            </a:r>
            <a:r>
              <a:rPr lang="cs-CZ" sz="2400" dirty="0" err="1" smtClean="0">
                <a:solidFill>
                  <a:srgbClr val="000099"/>
                </a:solidFill>
              </a:rPr>
              <a:t>nego</a:t>
            </a:r>
            <a:r>
              <a:rPr lang="cs-CZ" sz="2400" dirty="0" smtClean="0">
                <a:solidFill>
                  <a:srgbClr val="000099"/>
                </a:solidFill>
              </a:rPr>
              <a:t>-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/>
              <a:t> 	</a:t>
            </a:r>
            <a:r>
              <a:rPr lang="cs-CZ" sz="2400" b="1" dirty="0" smtClean="0">
                <a:sym typeface="Symbol" pitchFamily="18" charset="2"/>
              </a:rPr>
              <a:t>s 			</a:t>
            </a:r>
            <a:r>
              <a:rPr lang="cs-CZ" sz="2400" dirty="0" err="1" smtClean="0">
                <a:solidFill>
                  <a:srgbClr val="000099"/>
                </a:solidFill>
              </a:rPr>
              <a:t>vaný</a:t>
            </a:r>
            <a:endParaRPr lang="cs-CZ" sz="2400" b="1" dirty="0" smtClean="0">
              <a:solidFill>
                <a:srgbClr val="000099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b="1" dirty="0" smtClean="0">
                <a:sym typeface="Symbol" pitchFamily="18" charset="2"/>
              </a:rPr>
              <a:t> 	t 			</a:t>
            </a:r>
            <a:r>
              <a:rPr lang="cs-CZ" sz="2400" dirty="0" smtClean="0">
                <a:solidFill>
                  <a:srgbClr val="000099"/>
                </a:solidFill>
                <a:sym typeface="Symbol" pitchFamily="18" charset="2"/>
              </a:rPr>
              <a:t>závěr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>
                <a:sym typeface="Symbol" pitchFamily="18" charset="2"/>
              </a:rPr>
              <a:t> 	</a:t>
            </a:r>
            <a:r>
              <a:rPr lang="en-US" sz="2400" b="1" dirty="0" smtClean="0">
                <a:sym typeface="Symbol" pitchFamily="18" charset="2"/>
              </a:rPr>
              <a:t></a:t>
            </a:r>
            <a:r>
              <a:rPr lang="cs-CZ" sz="2400" b="1" dirty="0" smtClean="0">
                <a:sym typeface="Symbol" pitchFamily="18" charset="2"/>
              </a:rPr>
              <a:t>p </a:t>
            </a:r>
            <a:r>
              <a:rPr lang="en-US" sz="2400" b="1" dirty="0" smtClean="0">
                <a:sym typeface="Symbol" pitchFamily="18" charset="2"/>
              </a:rPr>
              <a:t></a:t>
            </a:r>
            <a:r>
              <a:rPr lang="en-US" sz="2400" b="1" dirty="0" smtClean="0"/>
              <a:t> </a:t>
            </a:r>
            <a:r>
              <a:rPr lang="cs-CZ" sz="2400" b="1" dirty="0" smtClean="0"/>
              <a:t>s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t</a:t>
            </a:r>
            <a:r>
              <a:rPr lang="en-US" sz="2400" b="1" dirty="0" smtClean="0"/>
              <a:t>, p, </a:t>
            </a:r>
            <a:r>
              <a:rPr lang="cs-CZ" sz="2400" b="1" dirty="0" smtClean="0">
                <a:sym typeface="Symbol" pitchFamily="18" charset="2"/>
              </a:rPr>
              <a:t>s</a:t>
            </a:r>
            <a:r>
              <a:rPr lang="en-US" sz="2400" b="1" dirty="0" smtClean="0">
                <a:sym typeface="Symbol" pitchFamily="18" charset="2"/>
              </a:rPr>
              <a:t>, </a:t>
            </a:r>
            <a:r>
              <a:rPr lang="cs-CZ" sz="2400" b="1" dirty="0" smtClean="0">
                <a:sym typeface="Symbol" pitchFamily="18" charset="2"/>
              </a:rPr>
              <a:t>t</a:t>
            </a:r>
            <a:r>
              <a:rPr lang="cs-CZ" sz="2400" b="1" dirty="0" smtClean="0"/>
              <a:t> </a:t>
            </a:r>
            <a:r>
              <a:rPr lang="en-US" sz="2400" b="1" dirty="0" smtClean="0"/>
              <a:t>|= </a:t>
            </a:r>
            <a:r>
              <a:rPr lang="cs-CZ" sz="2400" b="1" dirty="0" smtClean="0"/>
              <a:t>s </a:t>
            </a:r>
            <a:r>
              <a:rPr lang="cs-CZ" sz="2400" b="1" dirty="0" smtClean="0">
                <a:sym typeface="Symbol" pitchFamily="18" charset="2"/>
              </a:rPr>
              <a:t></a:t>
            </a:r>
            <a:r>
              <a:rPr lang="cs-CZ" sz="2400" b="1" dirty="0" smtClean="0"/>
              <a:t> t</a:t>
            </a:r>
            <a:r>
              <a:rPr lang="en-US" sz="2400" b="1" dirty="0" smtClean="0"/>
              <a:t>, </a:t>
            </a:r>
            <a:r>
              <a:rPr lang="cs-CZ" sz="2400" b="1" dirty="0" smtClean="0">
                <a:sym typeface="Symbol" pitchFamily="18" charset="2"/>
              </a:rPr>
              <a:t>s</a:t>
            </a:r>
            <a:r>
              <a:rPr lang="en-US" sz="2400" b="1" dirty="0" smtClean="0">
                <a:sym typeface="Symbol" pitchFamily="18" charset="2"/>
              </a:rPr>
              <a:t>, </a:t>
            </a:r>
            <a:r>
              <a:rPr lang="cs-CZ" sz="2400" b="1" dirty="0" smtClean="0">
                <a:sym typeface="Symbol" pitchFamily="18" charset="2"/>
              </a:rPr>
              <a:t>t</a:t>
            </a:r>
            <a:r>
              <a:rPr lang="en-US" sz="2400" b="1" dirty="0" smtClean="0">
                <a:sym typeface="Symbol" pitchFamily="18" charset="2"/>
              </a:rPr>
              <a:t> |= t, </a:t>
            </a:r>
            <a:r>
              <a:rPr lang="cs-CZ" sz="2400" b="1" dirty="0" smtClean="0">
                <a:sym typeface="Symbol" pitchFamily="18" charset="2"/>
              </a:rPr>
              <a:t>t</a:t>
            </a:r>
            <a:r>
              <a:rPr lang="en-US" sz="2400" b="1" dirty="0" smtClean="0">
                <a:sym typeface="Symbol" pitchFamily="18" charset="2"/>
              </a:rPr>
              <a:t> |= </a:t>
            </a:r>
            <a:endParaRPr lang="cs-CZ" sz="2400" b="1" dirty="0" smtClean="0">
              <a:sym typeface="Symbol" pitchFamily="18" charset="2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7889875" y="5646738"/>
            <a:ext cx="179388" cy="179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1160</Words>
  <Application>Microsoft Office PowerPoint</Application>
  <PresentationFormat>Předvádění na obrazovce (4:3)</PresentationFormat>
  <Paragraphs>395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Rezoluční metoda  ve výrokové logice</vt:lpstr>
      <vt:lpstr>Rezoluční metoda ve výrokové logice</vt:lpstr>
      <vt:lpstr>Rezoluční pravidlo dokazování ve VL</vt:lpstr>
      <vt:lpstr>Rezoluční pravidlo dokazování ve VL</vt:lpstr>
      <vt:lpstr>Klauzulární forma</vt:lpstr>
      <vt:lpstr>Důkazy rezoluční metodou</vt:lpstr>
      <vt:lpstr>Příklady, postup</vt:lpstr>
      <vt:lpstr>Příklady, postup</vt:lpstr>
      <vt:lpstr>Příklady</vt:lpstr>
      <vt:lpstr>Pozor !!!</vt:lpstr>
      <vt:lpstr>Pozor na tautologie</vt:lpstr>
      <vt:lpstr>Logické programování</vt:lpstr>
      <vt:lpstr>Příklad neúplnosti strategie  do hloubky</vt:lpstr>
      <vt:lpstr>Příklad neúplnosti strategie  do hloubky, zleva</vt:lpstr>
      <vt:lpstr>Opakování výroková logika</vt:lpstr>
      <vt:lpstr>Tabulka pravdivostních funkcí</vt:lpstr>
      <vt:lpstr>Shrnutí </vt:lpstr>
      <vt:lpstr>Příklad. Důkaz tautologie</vt:lpstr>
      <vt:lpstr>Důkaz tautologie - sporem</vt:lpstr>
      <vt:lpstr>Důkaz tautologie - úpravami</vt:lpstr>
      <vt:lpstr>Důkaz tautologie - úpravami</vt:lpstr>
      <vt:lpstr>Důkaz tautologie – rezoluční metodou</vt:lpstr>
      <vt:lpstr>Důkaz tautologie – sémantickým tablem</vt:lpstr>
      <vt:lpstr>Důkaz tautologie - sémantickým tablem</vt:lpstr>
      <vt:lpstr>Důkaz platnosti úsudku</vt:lpstr>
      <vt:lpstr>Důkaz platnosti úsudku</vt:lpstr>
      <vt:lpstr>Důkaz platnosti úsudku</vt:lpstr>
    </vt:vector>
  </TitlesOfParts>
  <Company>VSB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Rezoluční metoda  ve výrokové logice</dc:title>
  <dc:creator>Marie Duži</dc:creator>
  <cp:lastModifiedBy>Marie Duži</cp:lastModifiedBy>
  <cp:revision>11</cp:revision>
  <dcterms:created xsi:type="dcterms:W3CDTF">2015-09-17T13:15:23Z</dcterms:created>
  <dcterms:modified xsi:type="dcterms:W3CDTF">2015-11-25T12:33:11Z</dcterms:modified>
</cp:coreProperties>
</file>