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70" r:id="rId7"/>
    <p:sldId id="261" r:id="rId8"/>
    <p:sldId id="262" r:id="rId9"/>
    <p:sldId id="264" r:id="rId10"/>
    <p:sldId id="265" r:id="rId11"/>
    <p:sldId id="266" r:id="rId12"/>
    <p:sldId id="267" r:id="rId13"/>
    <p:sldId id="271" r:id="rId14"/>
    <p:sldId id="272" r:id="rId15"/>
    <p:sldId id="268" r:id="rId16"/>
    <p:sldId id="269" r:id="rId17"/>
    <p:sldId id="273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D7B3B4-238C-4124-8168-8164239CA32A}" type="datetimeFigureOut">
              <a:rPr lang="cs-CZ" smtClean="0"/>
              <a:pPr/>
              <a:t>16.7.2015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1916A-0FC2-4709-ADC7-72C41C62AF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D7B3B4-238C-4124-8168-8164239CA32A}" type="datetimeFigureOut">
              <a:rPr lang="cs-CZ" smtClean="0"/>
              <a:pPr/>
              <a:t>16.7.2015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1916A-0FC2-4709-ADC7-72C41C62A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D7B3B4-238C-4124-8168-8164239CA32A}" type="datetimeFigureOut">
              <a:rPr lang="cs-CZ" smtClean="0"/>
              <a:pPr/>
              <a:t>16.7.2015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1916A-0FC2-4709-ADC7-72C41C62A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D7B3B4-238C-4124-8168-8164239CA32A}" type="datetimeFigureOut">
              <a:rPr lang="cs-CZ" smtClean="0"/>
              <a:pPr/>
              <a:t>16.7.2015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1916A-0FC2-4709-ADC7-72C41C62A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D7B3B4-238C-4124-8168-8164239CA32A}" type="datetimeFigureOut">
              <a:rPr lang="cs-CZ" smtClean="0"/>
              <a:pPr/>
              <a:t>16.7.2015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1916A-0FC2-4709-ADC7-72C41C62AF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D7B3B4-238C-4124-8168-8164239CA32A}" type="datetimeFigureOut">
              <a:rPr lang="cs-CZ" smtClean="0"/>
              <a:pPr/>
              <a:t>16.7.2015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1916A-0FC2-4709-ADC7-72C41C62A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D7B3B4-238C-4124-8168-8164239CA32A}" type="datetimeFigureOut">
              <a:rPr lang="cs-CZ" smtClean="0"/>
              <a:pPr/>
              <a:t>16.7.2015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1916A-0FC2-4709-ADC7-72C41C62A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D7B3B4-238C-4124-8168-8164239CA32A}" type="datetimeFigureOut">
              <a:rPr lang="cs-CZ" smtClean="0"/>
              <a:pPr/>
              <a:t>16.7.2015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1916A-0FC2-4709-ADC7-72C41C62A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D7B3B4-238C-4124-8168-8164239CA32A}" type="datetimeFigureOut">
              <a:rPr lang="cs-CZ" smtClean="0"/>
              <a:pPr/>
              <a:t>16.7.2015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1916A-0FC2-4709-ADC7-72C41C62AF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D7B3B4-238C-4124-8168-8164239CA32A}" type="datetimeFigureOut">
              <a:rPr lang="cs-CZ" smtClean="0"/>
              <a:pPr/>
              <a:t>16.7.2015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1916A-0FC2-4709-ADC7-72C41C62A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D7B3B4-238C-4124-8168-8164239CA32A}" type="datetimeFigureOut">
              <a:rPr lang="cs-CZ" smtClean="0"/>
              <a:pPr/>
              <a:t>16.7.2015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251916A-0FC2-4709-ADC7-72C41C62AF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2D7B3B4-238C-4124-8168-8164239CA32A}" type="datetimeFigureOut">
              <a:rPr lang="cs-CZ" smtClean="0"/>
              <a:pPr/>
              <a:t>16.7.2015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251916A-0FC2-4709-ADC7-72C41C62AF0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Logika v praxi</a:t>
            </a:r>
            <a:br>
              <a:rPr lang="cs-CZ" dirty="0" smtClean="0"/>
            </a:br>
            <a:r>
              <a:rPr lang="cs-CZ" sz="3200" dirty="0" smtClean="0"/>
              <a:t>3. přednáška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2560" y="2924944"/>
            <a:ext cx="7406640" cy="1296144"/>
          </a:xfrm>
        </p:spPr>
        <p:txBody>
          <a:bodyPr/>
          <a:lstStyle/>
          <a:p>
            <a:r>
              <a:rPr lang="cs-CZ" dirty="0" smtClean="0"/>
              <a:t>Marie </a:t>
            </a:r>
            <a:r>
              <a:rPr lang="cs-CZ" dirty="0" err="1" smtClean="0"/>
              <a:t>Duží</a:t>
            </a:r>
            <a:r>
              <a:rPr lang="cs-CZ" dirty="0" smtClean="0"/>
              <a:t> </a:t>
            </a:r>
          </a:p>
          <a:p>
            <a:r>
              <a:rPr lang="cs-CZ" dirty="0" smtClean="0"/>
              <a:t>http://www.</a:t>
            </a:r>
            <a:r>
              <a:rPr lang="cs-CZ" dirty="0" err="1" smtClean="0"/>
              <a:t>cs.vsb.cz</a:t>
            </a:r>
            <a:r>
              <a:rPr lang="cs-CZ" dirty="0" smtClean="0"/>
              <a:t>/</a:t>
            </a:r>
            <a:r>
              <a:rPr lang="cs-CZ" dirty="0" err="1" smtClean="0"/>
              <a:t>duzi</a:t>
            </a:r>
            <a:r>
              <a:rPr lang="cs-CZ" dirty="0" smtClean="0"/>
              <a:t>/</a:t>
            </a:r>
            <a:endParaRPr lang="cs-CZ" dirty="0"/>
          </a:p>
        </p:txBody>
      </p:sp>
      <p:pic>
        <p:nvPicPr>
          <p:cNvPr id="4" name="Obrázek 5" descr="logolink-color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150" y="4508500"/>
            <a:ext cx="5761038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195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dirty="0" smtClean="0"/>
              <a:t>Formální jazyk PL1: Gramatika</a:t>
            </a:r>
            <a:endParaRPr lang="en-US" dirty="0" smtClean="0"/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0768"/>
            <a:ext cx="7921005" cy="5112568"/>
          </a:xfrm>
        </p:spPr>
        <p:txBody>
          <a:bodyPr>
            <a:normAutofit fontScale="92500"/>
          </a:bodyPr>
          <a:lstStyle/>
          <a:p>
            <a:pPr marL="577850" indent="-577850" eaLnBrk="1" hangingPunct="1"/>
            <a:r>
              <a:rPr lang="cs-CZ" i="1" dirty="0" smtClean="0">
                <a:solidFill>
                  <a:srgbClr val="996633"/>
                </a:solidFill>
              </a:rPr>
              <a:t>termy</a:t>
            </a:r>
            <a:endParaRPr lang="cs-CZ" dirty="0" smtClean="0">
              <a:solidFill>
                <a:srgbClr val="996633"/>
              </a:solidFill>
            </a:endParaRPr>
          </a:p>
          <a:p>
            <a:pPr marL="973138" lvl="1" indent="-515938" eaLnBrk="1" hangingPunct="1">
              <a:buSzPct val="80000"/>
              <a:buFont typeface="Wingdings" pitchFamily="2" charset="2"/>
              <a:buAutoNum type="romanLcPeriod"/>
            </a:pPr>
            <a:r>
              <a:rPr lang="cs-CZ" dirty="0" smtClean="0"/>
              <a:t>každý symbol proměnné </a:t>
            </a:r>
            <a:r>
              <a:rPr lang="cs-CZ" i="1" dirty="0" smtClean="0">
                <a:solidFill>
                  <a:srgbClr val="996633"/>
                </a:solidFill>
              </a:rPr>
              <a:t>x, y, ...</a:t>
            </a:r>
            <a:r>
              <a:rPr lang="cs-CZ" dirty="0" smtClean="0"/>
              <a:t> je term</a:t>
            </a:r>
            <a:r>
              <a:rPr lang="cs-CZ" i="1" dirty="0" smtClean="0"/>
              <a:t> </a:t>
            </a:r>
            <a:endParaRPr lang="cs-CZ" dirty="0" smtClean="0"/>
          </a:p>
          <a:p>
            <a:pPr marL="973138" lvl="1" indent="-515938" eaLnBrk="1" hangingPunct="1">
              <a:buSzPct val="80000"/>
              <a:buFont typeface="Wingdings" pitchFamily="2" charset="2"/>
              <a:buAutoNum type="romanLcPeriod"/>
            </a:pPr>
            <a:r>
              <a:rPr lang="cs-CZ" dirty="0" smtClean="0"/>
              <a:t>jsou-li </a:t>
            </a:r>
            <a:r>
              <a:rPr lang="cs-CZ" i="1" dirty="0" smtClean="0"/>
              <a:t>t</a:t>
            </a:r>
            <a:r>
              <a:rPr lang="cs-CZ" i="1" baseline="-25000" dirty="0" smtClean="0"/>
              <a:t>1</a:t>
            </a:r>
            <a:r>
              <a:rPr lang="cs-CZ" i="1" dirty="0" smtClean="0"/>
              <a:t>,…,</a:t>
            </a:r>
            <a:r>
              <a:rPr lang="cs-CZ" i="1" dirty="0" err="1" smtClean="0"/>
              <a:t>t</a:t>
            </a:r>
            <a:r>
              <a:rPr lang="cs-CZ" i="1" baseline="-25000" dirty="0" err="1" smtClean="0"/>
              <a:t>n</a:t>
            </a:r>
            <a:r>
              <a:rPr lang="cs-CZ" i="1" dirty="0" smtClean="0"/>
              <a:t> </a:t>
            </a:r>
            <a:r>
              <a:rPr lang="cs-CZ" dirty="0" smtClean="0"/>
              <a:t>(</a:t>
            </a:r>
            <a:r>
              <a:rPr lang="cs-CZ" i="1" dirty="0" smtClean="0"/>
              <a:t>n </a:t>
            </a:r>
            <a:r>
              <a:rPr lang="cs-CZ" dirty="0" smtClean="0">
                <a:sym typeface="Symbol" pitchFamily="18" charset="2"/>
              </a:rPr>
              <a:t></a:t>
            </a:r>
            <a:r>
              <a:rPr lang="cs-CZ" dirty="0" smtClean="0"/>
              <a:t> 0) termy a je-li </a:t>
            </a:r>
            <a:r>
              <a:rPr lang="cs-CZ" i="1" dirty="0" smtClean="0"/>
              <a:t>f</a:t>
            </a:r>
            <a:r>
              <a:rPr lang="cs-CZ" dirty="0" smtClean="0"/>
              <a:t> </a:t>
            </a:r>
            <a:r>
              <a:rPr lang="cs-CZ" i="1" dirty="0" smtClean="0"/>
              <a:t>n-</a:t>
            </a:r>
            <a:r>
              <a:rPr lang="cs-CZ" dirty="0" err="1" smtClean="0"/>
              <a:t>ární</a:t>
            </a:r>
            <a:r>
              <a:rPr lang="cs-CZ" dirty="0" smtClean="0"/>
              <a:t> funkční symbol, pak výraz </a:t>
            </a:r>
            <a:r>
              <a:rPr lang="cs-CZ" b="1" i="1" dirty="0" smtClean="0">
                <a:solidFill>
                  <a:srgbClr val="996633"/>
                </a:solidFill>
              </a:rPr>
              <a:t>f</a:t>
            </a:r>
            <a:r>
              <a:rPr lang="cs-CZ" b="1" dirty="0" smtClean="0">
                <a:solidFill>
                  <a:srgbClr val="996633"/>
                </a:solidFill>
              </a:rPr>
              <a:t>(</a:t>
            </a:r>
            <a:r>
              <a:rPr lang="cs-CZ" b="1" i="1" dirty="0" smtClean="0">
                <a:solidFill>
                  <a:srgbClr val="996633"/>
                </a:solidFill>
              </a:rPr>
              <a:t>t</a:t>
            </a:r>
            <a:r>
              <a:rPr lang="cs-CZ" b="1" i="1" baseline="-25000" dirty="0" smtClean="0">
                <a:solidFill>
                  <a:srgbClr val="996633"/>
                </a:solidFill>
              </a:rPr>
              <a:t>1</a:t>
            </a:r>
            <a:r>
              <a:rPr lang="cs-CZ" b="1" dirty="0" smtClean="0">
                <a:solidFill>
                  <a:srgbClr val="996633"/>
                </a:solidFill>
              </a:rPr>
              <a:t>,</a:t>
            </a:r>
            <a:r>
              <a:rPr lang="cs-CZ" b="1" i="1" dirty="0" smtClean="0">
                <a:solidFill>
                  <a:srgbClr val="996633"/>
                </a:solidFill>
              </a:rPr>
              <a:t>…</a:t>
            </a:r>
            <a:r>
              <a:rPr lang="cs-CZ" b="1" dirty="0" smtClean="0">
                <a:solidFill>
                  <a:srgbClr val="996633"/>
                </a:solidFill>
              </a:rPr>
              <a:t>,</a:t>
            </a:r>
            <a:r>
              <a:rPr lang="cs-CZ" b="1" i="1" dirty="0" err="1" smtClean="0">
                <a:solidFill>
                  <a:srgbClr val="996633"/>
                </a:solidFill>
              </a:rPr>
              <a:t>t</a:t>
            </a:r>
            <a:r>
              <a:rPr lang="cs-CZ" b="1" i="1" baseline="-25000" dirty="0" err="1" smtClean="0">
                <a:solidFill>
                  <a:srgbClr val="996633"/>
                </a:solidFill>
              </a:rPr>
              <a:t>n</a:t>
            </a:r>
            <a:r>
              <a:rPr lang="cs-CZ" b="1" dirty="0" smtClean="0">
                <a:solidFill>
                  <a:srgbClr val="996633"/>
                </a:solidFill>
              </a:rPr>
              <a:t>)</a:t>
            </a:r>
            <a:r>
              <a:rPr lang="cs-CZ" dirty="0" smtClean="0">
                <a:solidFill>
                  <a:srgbClr val="996633"/>
                </a:solidFill>
              </a:rPr>
              <a:t> </a:t>
            </a:r>
            <a:r>
              <a:rPr lang="cs-CZ" dirty="0" smtClean="0"/>
              <a:t>je term; </a:t>
            </a:r>
            <a:br>
              <a:rPr lang="cs-CZ" dirty="0" smtClean="0"/>
            </a:br>
            <a:r>
              <a:rPr lang="cs-CZ" dirty="0" smtClean="0"/>
              <a:t>pro </a:t>
            </a:r>
            <a:r>
              <a:rPr lang="cs-CZ" i="1" dirty="0" smtClean="0"/>
              <a:t>n</a:t>
            </a:r>
            <a:r>
              <a:rPr lang="cs-CZ" dirty="0" smtClean="0"/>
              <a:t> = 0 se jedná o individuovou konstantu (značíme </a:t>
            </a:r>
            <a:r>
              <a:rPr lang="cs-CZ" i="1" dirty="0" smtClean="0">
                <a:solidFill>
                  <a:srgbClr val="996633"/>
                </a:solidFill>
              </a:rPr>
              <a:t>a</a:t>
            </a:r>
            <a:r>
              <a:rPr lang="cs-CZ" dirty="0" smtClean="0">
                <a:solidFill>
                  <a:srgbClr val="996633"/>
                </a:solidFill>
              </a:rPr>
              <a:t>, </a:t>
            </a:r>
            <a:r>
              <a:rPr lang="cs-CZ" i="1" dirty="0" smtClean="0">
                <a:solidFill>
                  <a:srgbClr val="996633"/>
                </a:solidFill>
              </a:rPr>
              <a:t>b</a:t>
            </a:r>
            <a:r>
              <a:rPr lang="cs-CZ" dirty="0" smtClean="0">
                <a:solidFill>
                  <a:srgbClr val="996633"/>
                </a:solidFill>
              </a:rPr>
              <a:t>, </a:t>
            </a:r>
            <a:r>
              <a:rPr lang="cs-CZ" i="1" dirty="0" smtClean="0">
                <a:solidFill>
                  <a:srgbClr val="996633"/>
                </a:solidFill>
              </a:rPr>
              <a:t>c</a:t>
            </a:r>
            <a:r>
              <a:rPr lang="cs-CZ" dirty="0" smtClean="0"/>
              <a:t>, …)</a:t>
            </a:r>
          </a:p>
          <a:p>
            <a:pPr marL="973138" lvl="1" indent="-515938" eaLnBrk="1" hangingPunct="1">
              <a:buSzPct val="80000"/>
              <a:buFont typeface="Wingdings" pitchFamily="2" charset="2"/>
              <a:buAutoNum type="romanLcPeriod"/>
            </a:pPr>
            <a:r>
              <a:rPr lang="cs-CZ" dirty="0" smtClean="0"/>
              <a:t>jen výrazy dle i. a </a:t>
            </a:r>
            <a:r>
              <a:rPr lang="cs-CZ" dirty="0" err="1" smtClean="0"/>
              <a:t>ii</a:t>
            </a:r>
            <a:r>
              <a:rPr lang="cs-CZ" dirty="0" smtClean="0"/>
              <a:t>. jsou termy</a:t>
            </a:r>
          </a:p>
          <a:p>
            <a:pPr marL="973138" lvl="1" indent="-515938">
              <a:spcBef>
                <a:spcPts val="1200"/>
              </a:spcBef>
              <a:buNone/>
            </a:pPr>
            <a:r>
              <a:rPr lang="cs-CZ" i="1" dirty="0" smtClean="0"/>
              <a:t> 	termy nám slouží (poté, co je interpretujeme) pro označování prvků universa, o kterých něco vypovídáme</a:t>
            </a:r>
          </a:p>
          <a:p>
            <a:pPr marL="698818" indent="-515938">
              <a:buNone/>
            </a:pPr>
            <a:r>
              <a:rPr lang="cs-CZ" i="1" dirty="0" smtClean="0"/>
              <a:t>Př.</a:t>
            </a:r>
            <a:r>
              <a:rPr lang="cs-CZ" dirty="0" smtClean="0"/>
              <a:t>: term </a:t>
            </a:r>
            <a:r>
              <a:rPr lang="cs-CZ" i="1" dirty="0" smtClean="0"/>
              <a:t>f(a,b) můžeme interpretovat jako </a:t>
            </a:r>
            <a:r>
              <a:rPr lang="cs-CZ" dirty="0" smtClean="0"/>
              <a:t>+(2,5), </a:t>
            </a:r>
            <a:br>
              <a:rPr lang="cs-CZ" dirty="0" smtClean="0"/>
            </a:br>
            <a:r>
              <a:rPr lang="cs-CZ" dirty="0" smtClean="0"/>
              <a:t>a pak označuje číslo 7. </a:t>
            </a:r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9219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dirty="0" smtClean="0"/>
              <a:t>Formální jazyk PL1: Gramatika</a:t>
            </a:r>
            <a:endParaRPr lang="en-US" dirty="0" smtClean="0"/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340768"/>
            <a:ext cx="7921005" cy="4825083"/>
          </a:xfrm>
        </p:spPr>
        <p:txBody>
          <a:bodyPr>
            <a:normAutofit fontScale="92500" lnSpcReduction="20000"/>
          </a:bodyPr>
          <a:lstStyle/>
          <a:p>
            <a:pPr marL="577850" indent="-577850" eaLnBrk="1" hangingPunct="1"/>
            <a:r>
              <a:rPr lang="cs-CZ" b="1" i="1" dirty="0" smtClean="0">
                <a:solidFill>
                  <a:srgbClr val="996633"/>
                </a:solidFill>
              </a:rPr>
              <a:t>atomické formule</a:t>
            </a:r>
            <a:r>
              <a:rPr lang="cs-CZ" dirty="0" smtClean="0"/>
              <a:t>:</a:t>
            </a:r>
          </a:p>
          <a:p>
            <a:pPr marL="973138" lvl="1" indent="-515938" eaLnBrk="1" hangingPunct="1"/>
            <a:r>
              <a:rPr lang="cs-CZ" dirty="0" smtClean="0"/>
              <a:t>je-li </a:t>
            </a:r>
            <a:r>
              <a:rPr lang="cs-CZ" i="1" dirty="0" smtClean="0"/>
              <a:t>P</a:t>
            </a:r>
            <a:r>
              <a:rPr lang="cs-CZ" dirty="0" smtClean="0"/>
              <a:t> </a:t>
            </a:r>
            <a:r>
              <a:rPr lang="cs-CZ" i="1" dirty="0" smtClean="0"/>
              <a:t>n</a:t>
            </a:r>
            <a:r>
              <a:rPr lang="cs-CZ" dirty="0" smtClean="0"/>
              <a:t>-</a:t>
            </a:r>
            <a:r>
              <a:rPr lang="cs-CZ" dirty="0" err="1" smtClean="0"/>
              <a:t>ární</a:t>
            </a:r>
            <a:r>
              <a:rPr lang="cs-CZ" dirty="0" smtClean="0"/>
              <a:t> predikátový symbol a jsou-li </a:t>
            </a:r>
            <a:r>
              <a:rPr lang="cs-CZ" i="1" dirty="0" smtClean="0"/>
              <a:t>t</a:t>
            </a:r>
            <a:r>
              <a:rPr lang="cs-CZ" baseline="-25000" dirty="0" smtClean="0"/>
              <a:t>1</a:t>
            </a:r>
            <a:r>
              <a:rPr lang="cs-CZ" i="1" dirty="0" smtClean="0"/>
              <a:t>,…,</a:t>
            </a:r>
            <a:r>
              <a:rPr lang="cs-CZ" i="1" dirty="0" err="1" smtClean="0"/>
              <a:t>t</a:t>
            </a:r>
            <a:r>
              <a:rPr lang="cs-CZ" i="1" baseline="-25000" dirty="0" err="1" smtClean="0"/>
              <a:t>n</a:t>
            </a:r>
            <a:r>
              <a:rPr lang="cs-CZ" i="1" dirty="0" smtClean="0"/>
              <a:t> </a:t>
            </a:r>
            <a:r>
              <a:rPr lang="cs-CZ" dirty="0" smtClean="0"/>
              <a:t>termy, pak výraz </a:t>
            </a:r>
            <a:r>
              <a:rPr lang="cs-CZ" b="1" i="1" dirty="0" smtClean="0">
                <a:solidFill>
                  <a:srgbClr val="996633"/>
                </a:solidFill>
              </a:rPr>
              <a:t>P</a:t>
            </a:r>
            <a:r>
              <a:rPr lang="cs-CZ" b="1" dirty="0" smtClean="0">
                <a:solidFill>
                  <a:srgbClr val="996633"/>
                </a:solidFill>
              </a:rPr>
              <a:t>(</a:t>
            </a:r>
            <a:r>
              <a:rPr lang="cs-CZ" b="1" i="1" dirty="0" smtClean="0">
                <a:solidFill>
                  <a:srgbClr val="996633"/>
                </a:solidFill>
              </a:rPr>
              <a:t>t</a:t>
            </a:r>
            <a:r>
              <a:rPr lang="cs-CZ" b="1" baseline="-25000" dirty="0" smtClean="0">
                <a:solidFill>
                  <a:srgbClr val="996633"/>
                </a:solidFill>
              </a:rPr>
              <a:t>1</a:t>
            </a:r>
            <a:r>
              <a:rPr lang="cs-CZ" b="1" dirty="0" smtClean="0">
                <a:solidFill>
                  <a:srgbClr val="996633"/>
                </a:solidFill>
              </a:rPr>
              <a:t>,</a:t>
            </a:r>
            <a:r>
              <a:rPr lang="cs-CZ" b="1" i="1" dirty="0" smtClean="0">
                <a:solidFill>
                  <a:srgbClr val="996633"/>
                </a:solidFill>
              </a:rPr>
              <a:t>…</a:t>
            </a:r>
            <a:r>
              <a:rPr lang="cs-CZ" b="1" dirty="0" smtClean="0">
                <a:solidFill>
                  <a:srgbClr val="996633"/>
                </a:solidFill>
              </a:rPr>
              <a:t>,</a:t>
            </a:r>
            <a:r>
              <a:rPr lang="cs-CZ" b="1" i="1" dirty="0" err="1" smtClean="0">
                <a:solidFill>
                  <a:srgbClr val="996633"/>
                </a:solidFill>
              </a:rPr>
              <a:t>t</a:t>
            </a:r>
            <a:r>
              <a:rPr lang="cs-CZ" b="1" i="1" baseline="-25000" dirty="0" err="1" smtClean="0">
                <a:solidFill>
                  <a:srgbClr val="996633"/>
                </a:solidFill>
              </a:rPr>
              <a:t>n</a:t>
            </a:r>
            <a:r>
              <a:rPr lang="cs-CZ" b="1" dirty="0" smtClean="0">
                <a:solidFill>
                  <a:srgbClr val="996633"/>
                </a:solidFill>
              </a:rPr>
              <a:t>)</a:t>
            </a:r>
            <a:r>
              <a:rPr lang="cs-CZ" dirty="0" smtClean="0"/>
              <a:t> je atomická formule</a:t>
            </a:r>
          </a:p>
          <a:p>
            <a:pPr marL="577850" indent="-577850" eaLnBrk="1" hangingPunct="1"/>
            <a:r>
              <a:rPr lang="cs-CZ" b="1" i="1" dirty="0" smtClean="0">
                <a:solidFill>
                  <a:srgbClr val="996633"/>
                </a:solidFill>
              </a:rPr>
              <a:t>formule</a:t>
            </a:r>
            <a:r>
              <a:rPr lang="cs-CZ" b="1" dirty="0" smtClean="0"/>
              <a:t>:</a:t>
            </a:r>
            <a:endParaRPr lang="cs-CZ" dirty="0" smtClean="0"/>
          </a:p>
          <a:p>
            <a:pPr marL="973138" lvl="1" indent="-515938" eaLnBrk="1" hangingPunct="1"/>
            <a:r>
              <a:rPr lang="cs-CZ" dirty="0" smtClean="0"/>
              <a:t>každá atomická formule je formule</a:t>
            </a:r>
          </a:p>
          <a:p>
            <a:pPr marL="973138" lvl="1" indent="-515938" eaLnBrk="1" hangingPunct="1"/>
            <a:r>
              <a:rPr lang="cs-CZ" dirty="0" smtClean="0"/>
              <a:t>je-li výraz A formule, pak </a:t>
            </a:r>
            <a:r>
              <a:rPr lang="cs-CZ" dirty="0" smtClean="0">
                <a:solidFill>
                  <a:srgbClr val="996633"/>
                </a:solidFill>
                <a:sym typeface="Symbol" pitchFamily="18" charset="2"/>
              </a:rPr>
              <a:t></a:t>
            </a:r>
            <a:r>
              <a:rPr lang="cs-CZ" dirty="0" smtClean="0">
                <a:solidFill>
                  <a:srgbClr val="996633"/>
                </a:solidFill>
              </a:rPr>
              <a:t>A</a:t>
            </a:r>
            <a:r>
              <a:rPr lang="cs-CZ" dirty="0" smtClean="0"/>
              <a:t> je formule</a:t>
            </a:r>
          </a:p>
          <a:p>
            <a:pPr marL="973138" lvl="1" indent="-515938" eaLnBrk="1" hangingPunct="1"/>
            <a:r>
              <a:rPr lang="cs-CZ" dirty="0" smtClean="0"/>
              <a:t>jsou-li výrazy A </a:t>
            </a:r>
            <a:r>
              <a:rPr lang="cs-CZ" dirty="0" err="1" smtClean="0"/>
              <a:t>a</a:t>
            </a:r>
            <a:r>
              <a:rPr lang="cs-CZ" dirty="0" smtClean="0"/>
              <a:t> B formule, pak výrazy </a:t>
            </a:r>
            <a:br>
              <a:rPr lang="cs-CZ" dirty="0" smtClean="0"/>
            </a:br>
            <a:r>
              <a:rPr lang="cs-CZ" dirty="0" smtClean="0">
                <a:solidFill>
                  <a:srgbClr val="996633"/>
                </a:solidFill>
              </a:rPr>
              <a:t>(A </a:t>
            </a:r>
            <a:r>
              <a:rPr lang="cs-CZ" dirty="0" smtClean="0">
                <a:solidFill>
                  <a:srgbClr val="996633"/>
                </a:solidFill>
                <a:sym typeface="Symbol" pitchFamily="18" charset="2"/>
              </a:rPr>
              <a:t></a:t>
            </a:r>
            <a:r>
              <a:rPr lang="cs-CZ" dirty="0" smtClean="0">
                <a:solidFill>
                  <a:srgbClr val="996633"/>
                </a:solidFill>
              </a:rPr>
              <a:t> B), (A </a:t>
            </a:r>
            <a:r>
              <a:rPr lang="cs-CZ" dirty="0" smtClean="0">
                <a:solidFill>
                  <a:srgbClr val="996633"/>
                </a:solidFill>
                <a:sym typeface="Symbol" pitchFamily="18" charset="2"/>
              </a:rPr>
              <a:t></a:t>
            </a:r>
            <a:r>
              <a:rPr lang="cs-CZ" dirty="0" smtClean="0">
                <a:solidFill>
                  <a:srgbClr val="996633"/>
                </a:solidFill>
              </a:rPr>
              <a:t> B), (A </a:t>
            </a:r>
            <a:r>
              <a:rPr lang="cs-CZ" dirty="0" smtClean="0">
                <a:solidFill>
                  <a:srgbClr val="996633"/>
                </a:solidFill>
                <a:sym typeface="Symbol" pitchFamily="18" charset="2"/>
              </a:rPr>
              <a:t></a:t>
            </a:r>
            <a:r>
              <a:rPr lang="cs-CZ" dirty="0" smtClean="0">
                <a:solidFill>
                  <a:srgbClr val="996633"/>
                </a:solidFill>
              </a:rPr>
              <a:t> B), (A </a:t>
            </a:r>
            <a:r>
              <a:rPr lang="cs-CZ" dirty="0" smtClean="0">
                <a:solidFill>
                  <a:srgbClr val="996633"/>
                </a:solidFill>
                <a:sym typeface="Symbol" pitchFamily="18" charset="2"/>
              </a:rPr>
              <a:t></a:t>
            </a:r>
            <a:r>
              <a:rPr lang="cs-CZ" dirty="0" smtClean="0">
                <a:solidFill>
                  <a:srgbClr val="996633"/>
                </a:solidFill>
              </a:rPr>
              <a:t> B)</a:t>
            </a:r>
            <a:r>
              <a:rPr lang="cs-CZ" dirty="0" smtClean="0"/>
              <a:t> jsou formule</a:t>
            </a:r>
          </a:p>
          <a:p>
            <a:pPr marL="973138" lvl="1" indent="-515938" eaLnBrk="1" hangingPunct="1"/>
            <a:r>
              <a:rPr lang="cs-CZ" dirty="0" smtClean="0"/>
              <a:t>je-li </a:t>
            </a:r>
            <a:r>
              <a:rPr lang="cs-CZ" i="1" dirty="0" smtClean="0"/>
              <a:t>x </a:t>
            </a:r>
            <a:r>
              <a:rPr lang="cs-CZ" dirty="0" smtClean="0"/>
              <a:t>proměnná a </a:t>
            </a:r>
            <a:r>
              <a:rPr lang="cs-CZ" dirty="0" err="1" smtClean="0"/>
              <a:t>A</a:t>
            </a:r>
            <a:r>
              <a:rPr lang="cs-CZ" dirty="0" smtClean="0"/>
              <a:t> formule, pak výrazy </a:t>
            </a:r>
            <a:br>
              <a:rPr lang="cs-CZ" dirty="0" smtClean="0"/>
            </a:br>
            <a:r>
              <a:rPr lang="cs-CZ" b="1" dirty="0" smtClean="0">
                <a:solidFill>
                  <a:srgbClr val="996633"/>
                </a:solidFill>
                <a:sym typeface="Symbol" pitchFamily="18" charset="2"/>
              </a:rPr>
              <a:t></a:t>
            </a:r>
            <a:r>
              <a:rPr lang="cs-CZ" b="1" i="1" dirty="0" smtClean="0">
                <a:solidFill>
                  <a:srgbClr val="996633"/>
                </a:solidFill>
              </a:rPr>
              <a:t>x </a:t>
            </a:r>
            <a:r>
              <a:rPr lang="cs-CZ" b="1" dirty="0" smtClean="0">
                <a:solidFill>
                  <a:srgbClr val="996633"/>
                </a:solidFill>
              </a:rPr>
              <a:t>A</a:t>
            </a:r>
            <a:r>
              <a:rPr lang="cs-CZ" dirty="0" smtClean="0"/>
              <a:t>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996633"/>
                </a:solidFill>
                <a:sym typeface="Symbol" pitchFamily="18" charset="2"/>
              </a:rPr>
              <a:t></a:t>
            </a:r>
            <a:r>
              <a:rPr lang="cs-CZ" b="1" i="1" dirty="0" smtClean="0">
                <a:solidFill>
                  <a:srgbClr val="996633"/>
                </a:solidFill>
              </a:rPr>
              <a:t>x </a:t>
            </a:r>
            <a:r>
              <a:rPr lang="cs-CZ" b="1" dirty="0" smtClean="0">
                <a:solidFill>
                  <a:srgbClr val="996633"/>
                </a:solidFill>
              </a:rPr>
              <a:t>A</a:t>
            </a:r>
            <a:r>
              <a:rPr lang="cs-CZ" dirty="0" smtClean="0"/>
              <a:t> jsou formule</a:t>
            </a:r>
            <a:endParaRPr lang="cs-CZ" sz="2100" dirty="0" smtClean="0"/>
          </a:p>
          <a:p>
            <a:pPr marL="698818" indent="-515938">
              <a:spcBef>
                <a:spcPts val="2400"/>
              </a:spcBef>
            </a:pPr>
            <a:r>
              <a:rPr lang="cs-CZ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Vyhodnocením formule v nějaké interpretaci získáme Pravdu (1) nebo Nepravdu (0)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0243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dirty="0" smtClean="0"/>
              <a:t>Formální jazyk PL1: 1. řád</a:t>
            </a:r>
            <a:endParaRPr lang="en-US" dirty="0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412777"/>
            <a:ext cx="8100392" cy="4753074"/>
          </a:xfrm>
        </p:spPr>
        <p:txBody>
          <a:bodyPr>
            <a:normAutofit/>
          </a:bodyPr>
          <a:lstStyle/>
          <a:p>
            <a:pPr marL="577850" indent="-577850" eaLnBrk="1" hangingPunct="1"/>
            <a:r>
              <a:rPr lang="cs-CZ" dirty="0" smtClean="0"/>
              <a:t>Jediné proměnné, které můžeme používat s kvantifikátory, jsou </a:t>
            </a:r>
            <a:r>
              <a:rPr lang="cs-CZ" i="1" dirty="0" smtClean="0"/>
              <a:t>individuové proměnné</a:t>
            </a:r>
          </a:p>
          <a:p>
            <a:pPr marL="577850" indent="-577850" eaLnBrk="1" hangingPunct="1"/>
            <a:r>
              <a:rPr lang="cs-CZ" dirty="0" smtClean="0"/>
              <a:t>Nemůžeme kvantifikovat přes proměnné </a:t>
            </a:r>
            <a:r>
              <a:rPr lang="cs-CZ" i="1" dirty="0" smtClean="0"/>
              <a:t>vlastností</a:t>
            </a:r>
            <a:r>
              <a:rPr lang="cs-CZ" b="1" i="1" dirty="0" smtClean="0"/>
              <a:t> </a:t>
            </a:r>
            <a:r>
              <a:rPr lang="cs-CZ" dirty="0" smtClean="0"/>
              <a:t>či </a:t>
            </a:r>
            <a:r>
              <a:rPr lang="cs-CZ" i="1" dirty="0" smtClean="0"/>
              <a:t>funkcí</a:t>
            </a:r>
          </a:p>
          <a:p>
            <a:pPr marL="577850" indent="-577850" eaLnBrk="1" hangingPunct="1"/>
            <a:r>
              <a:rPr lang="cs-CZ" i="1" dirty="0" smtClean="0"/>
              <a:t>Př.: </a:t>
            </a:r>
            <a:r>
              <a:rPr lang="cs-CZ" dirty="0" err="1" smtClean="0"/>
              <a:t>Leibnizova</a:t>
            </a:r>
            <a:r>
              <a:rPr lang="cs-CZ" dirty="0" smtClean="0"/>
              <a:t> definice rovnosti.</a:t>
            </a:r>
          </a:p>
          <a:p>
            <a:pPr marL="973138" lvl="1" indent="-515938" eaLnBrk="1" hangingPunct="1"/>
            <a:r>
              <a:rPr lang="cs-CZ" dirty="0" smtClean="0"/>
              <a:t>Mají-li dvě individua všechny vlastnosti stejné, pak je to jedno a totéž individuum</a:t>
            </a:r>
          </a:p>
          <a:p>
            <a:pPr marL="973138" lvl="1" indent="-515938" eaLnBrk="1" hangingPunct="1"/>
            <a:r>
              <a:rPr lang="cs-CZ" dirty="0" smtClean="0">
                <a:sym typeface="Symbol" pitchFamily="18" charset="2"/>
              </a:rPr>
              <a:t></a:t>
            </a:r>
            <a:r>
              <a:rPr lang="cs-CZ" i="1" dirty="0" smtClean="0">
                <a:sym typeface="Symbol" pitchFamily="18" charset="2"/>
              </a:rPr>
              <a:t>P</a:t>
            </a:r>
            <a:r>
              <a:rPr lang="cs-CZ" dirty="0" smtClean="0">
                <a:sym typeface="Symbol" pitchFamily="18" charset="2"/>
              </a:rPr>
              <a:t> </a:t>
            </a:r>
            <a:r>
              <a:rPr lang="en-US" dirty="0" smtClean="0">
                <a:sym typeface="Symbol" pitchFamily="18" charset="2"/>
              </a:rPr>
              <a:t>[</a:t>
            </a:r>
            <a:r>
              <a:rPr lang="en-US" i="1" dirty="0" smtClean="0">
                <a:sym typeface="Symbol" pitchFamily="18" charset="2"/>
              </a:rPr>
              <a:t>P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i="1" dirty="0" smtClean="0">
                <a:sym typeface="Symbol" pitchFamily="18" charset="2"/>
              </a:rPr>
              <a:t>x</a:t>
            </a:r>
            <a:r>
              <a:rPr lang="en-US" dirty="0" smtClean="0">
                <a:sym typeface="Symbol" pitchFamily="18" charset="2"/>
              </a:rPr>
              <a:t>)  </a:t>
            </a:r>
            <a:r>
              <a:rPr lang="en-US" i="1" dirty="0" smtClean="0">
                <a:sym typeface="Symbol" pitchFamily="18" charset="2"/>
              </a:rPr>
              <a:t>P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i="1" dirty="0" smtClean="0">
                <a:sym typeface="Symbol" pitchFamily="18" charset="2"/>
              </a:rPr>
              <a:t>y</a:t>
            </a:r>
            <a:r>
              <a:rPr lang="en-US" dirty="0" smtClean="0">
                <a:sym typeface="Symbol" pitchFamily="18" charset="2"/>
              </a:rPr>
              <a:t>)]  (</a:t>
            </a:r>
            <a:r>
              <a:rPr lang="en-US" i="1" dirty="0" smtClean="0">
                <a:sym typeface="Symbol" pitchFamily="18" charset="2"/>
              </a:rPr>
              <a:t>x = y</a:t>
            </a:r>
            <a:r>
              <a:rPr lang="en-US" dirty="0" smtClean="0">
                <a:sym typeface="Symbol" pitchFamily="18" charset="2"/>
              </a:rPr>
              <a:t>)	</a:t>
            </a:r>
            <a:r>
              <a:rPr lang="cs-CZ" dirty="0" smtClean="0">
                <a:sym typeface="Symbol" pitchFamily="18" charset="2"/>
              </a:rPr>
              <a:t/>
            </a:r>
            <a:br>
              <a:rPr lang="cs-CZ" dirty="0" smtClean="0">
                <a:sym typeface="Symbol" pitchFamily="18" charset="2"/>
              </a:rPr>
            </a:br>
            <a:r>
              <a:rPr lang="en-US" dirty="0" err="1" smtClean="0">
                <a:sym typeface="Symbol" pitchFamily="18" charset="2"/>
              </a:rPr>
              <a:t>jazyk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dirty="0" smtClean="0">
                <a:solidFill>
                  <a:srgbClr val="996633"/>
                </a:solidFill>
                <a:sym typeface="Symbol" pitchFamily="18" charset="2"/>
              </a:rPr>
              <a:t>2. </a:t>
            </a:r>
            <a:r>
              <a:rPr lang="cs-CZ" dirty="0" smtClean="0">
                <a:solidFill>
                  <a:srgbClr val="996633"/>
                </a:solidFill>
                <a:sym typeface="Symbol" pitchFamily="18" charset="2"/>
              </a:rPr>
              <a:t>řádu</a:t>
            </a:r>
            <a:r>
              <a:rPr lang="cs-CZ" dirty="0" smtClean="0">
                <a:sym typeface="Symbol" pitchFamily="18" charset="2"/>
              </a:rPr>
              <a:t>, kvantifikujeme přes vlastnosti</a:t>
            </a:r>
            <a:endParaRPr lang="en-US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Formální, symbolický jazyk PL1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124744"/>
            <a:ext cx="8034096" cy="5544616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Formule a termy jazyka jsou pouhé posloupnosti symbolů, bez interpretace nemají význam</a:t>
            </a:r>
          </a:p>
          <a:p>
            <a:r>
              <a:rPr lang="cs-CZ" dirty="0" smtClean="0"/>
              <a:t>Jsou formule </a:t>
            </a:r>
            <a:r>
              <a:rPr lang="cs-CZ" dirty="0" smtClean="0">
                <a:solidFill>
                  <a:srgbClr val="996633"/>
                </a:solidFill>
                <a:sym typeface="Symbol"/>
              </a:rPr>
              <a:t></a:t>
            </a:r>
            <a:r>
              <a:rPr lang="cs-CZ" i="1" dirty="0" smtClean="0">
                <a:solidFill>
                  <a:srgbClr val="996633"/>
                </a:solidFill>
                <a:sym typeface="Symbol"/>
              </a:rPr>
              <a:t>x </a:t>
            </a:r>
            <a:r>
              <a:rPr lang="cs-CZ" i="1" dirty="0" smtClean="0">
                <a:solidFill>
                  <a:srgbClr val="996633"/>
                </a:solidFill>
              </a:rPr>
              <a:t>P(x, f(x)), </a:t>
            </a:r>
            <a:r>
              <a:rPr lang="cs-CZ" dirty="0" smtClean="0">
                <a:solidFill>
                  <a:srgbClr val="996633"/>
                </a:solidFill>
                <a:sym typeface="Symbol"/>
              </a:rPr>
              <a:t></a:t>
            </a:r>
            <a:r>
              <a:rPr lang="cs-CZ" i="1" dirty="0" smtClean="0">
                <a:solidFill>
                  <a:srgbClr val="996633"/>
                </a:solidFill>
                <a:sym typeface="Symbol"/>
              </a:rPr>
              <a:t>x </a:t>
            </a:r>
            <a:r>
              <a:rPr lang="cs-CZ" i="1" dirty="0" smtClean="0">
                <a:solidFill>
                  <a:srgbClr val="996633"/>
                </a:solidFill>
              </a:rPr>
              <a:t>P(x, f(x))</a:t>
            </a:r>
            <a:r>
              <a:rPr lang="cs-CZ" i="1" dirty="0" smtClean="0"/>
              <a:t> </a:t>
            </a:r>
            <a:r>
              <a:rPr lang="cs-CZ" dirty="0" smtClean="0"/>
              <a:t>pravdivé?</a:t>
            </a:r>
          </a:p>
          <a:p>
            <a:r>
              <a:rPr lang="cs-CZ" dirty="0" smtClean="0"/>
              <a:t>Nelze odpovědět, dokud nevíme, co znamenají symboly </a:t>
            </a:r>
            <a:r>
              <a:rPr lang="cs-CZ" i="1" dirty="0" smtClean="0">
                <a:solidFill>
                  <a:srgbClr val="996633"/>
                </a:solidFill>
              </a:rPr>
              <a:t>P</a:t>
            </a:r>
            <a:r>
              <a:rPr lang="cs-CZ" dirty="0" smtClean="0"/>
              <a:t> a </a:t>
            </a:r>
            <a:r>
              <a:rPr lang="cs-CZ" i="1" dirty="0" err="1" smtClean="0">
                <a:solidFill>
                  <a:srgbClr val="996633"/>
                </a:solidFill>
              </a:rPr>
              <a:t>f</a:t>
            </a:r>
            <a:r>
              <a:rPr lang="cs-CZ" i="1" dirty="0" smtClean="0"/>
              <a:t>. Záleží na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interpretaci</a:t>
            </a:r>
            <a:r>
              <a:rPr lang="cs-CZ" i="1" dirty="0" smtClean="0"/>
              <a:t>. </a:t>
            </a:r>
          </a:p>
          <a:p>
            <a:r>
              <a:rPr lang="cs-CZ" i="1" dirty="0" smtClean="0"/>
              <a:t>Ani formule z předchozích příkladů, jako např. </a:t>
            </a:r>
          </a:p>
          <a:p>
            <a:pPr>
              <a:buNone/>
            </a:pPr>
            <a:r>
              <a:rPr lang="cs-CZ" dirty="0" smtClean="0">
                <a:solidFill>
                  <a:srgbClr val="002060"/>
                </a:solidFill>
                <a:sym typeface="Symbol"/>
              </a:rPr>
              <a:t>			</a:t>
            </a:r>
            <a:r>
              <a:rPr lang="cs-CZ" i="1" dirty="0" smtClean="0">
                <a:solidFill>
                  <a:srgbClr val="002060"/>
                </a:solidFill>
              </a:rPr>
              <a:t>x </a:t>
            </a:r>
            <a:r>
              <a:rPr lang="en-US" dirty="0" smtClean="0">
                <a:solidFill>
                  <a:srgbClr val="002060"/>
                </a:solidFill>
              </a:rPr>
              <a:t>[</a:t>
            </a:r>
            <a:r>
              <a:rPr lang="en-US" i="1" dirty="0" err="1" smtClean="0">
                <a:solidFill>
                  <a:srgbClr val="002060"/>
                </a:solidFill>
              </a:rPr>
              <a:t>Muz</a:t>
            </a:r>
            <a:r>
              <a:rPr lang="en-US" i="1" dirty="0" smtClean="0">
                <a:solidFill>
                  <a:srgbClr val="002060"/>
                </a:solidFill>
              </a:rPr>
              <a:t>(x)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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en-US" i="1" dirty="0" smtClean="0">
                <a:solidFill>
                  <a:srgbClr val="002060"/>
                </a:solidFill>
              </a:rPr>
              <a:t>R(x</a:t>
            </a:r>
            <a:r>
              <a:rPr lang="en-US" dirty="0" smtClean="0">
                <a:solidFill>
                  <a:srgbClr val="002060"/>
                </a:solidFill>
              </a:rPr>
              <a:t>,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en-US" i="1" dirty="0" smtClean="0">
                <a:solidFill>
                  <a:srgbClr val="002060"/>
                </a:solidFill>
              </a:rPr>
              <a:t>f)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i="1" dirty="0" smtClean="0">
                <a:solidFill>
                  <a:srgbClr val="002060"/>
                </a:solidFill>
              </a:rPr>
              <a:t>R(x,</a:t>
            </a:r>
            <a:r>
              <a:rPr lang="cs-CZ" i="1" dirty="0" smtClean="0">
                <a:solidFill>
                  <a:srgbClr val="002060"/>
                </a:solidFill>
              </a:rPr>
              <a:t> </a:t>
            </a:r>
            <a:r>
              <a:rPr lang="en-US" i="1" dirty="0" smtClean="0">
                <a:solidFill>
                  <a:srgbClr val="002060"/>
                </a:solidFill>
              </a:rPr>
              <a:t>p)</a:t>
            </a:r>
            <a:r>
              <a:rPr lang="en-US" dirty="0" smtClean="0">
                <a:solidFill>
                  <a:srgbClr val="002060"/>
                </a:solidFill>
              </a:rPr>
              <a:t>)]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</a:p>
          <a:p>
            <a:pPr>
              <a:buNone/>
            </a:pPr>
            <a:r>
              <a:rPr lang="cs-CZ" i="1" dirty="0" smtClean="0"/>
              <a:t>	nemají význam, je nutno interpretovat symboly </a:t>
            </a:r>
            <a:r>
              <a:rPr lang="cs-CZ" i="1" dirty="0" err="1" smtClean="0">
                <a:solidFill>
                  <a:srgbClr val="996633"/>
                </a:solidFill>
              </a:rPr>
              <a:t>Muz</a:t>
            </a:r>
            <a:r>
              <a:rPr lang="cs-CZ" i="1" dirty="0" smtClean="0"/>
              <a:t>, </a:t>
            </a:r>
            <a:r>
              <a:rPr lang="cs-CZ" i="1" dirty="0" smtClean="0">
                <a:solidFill>
                  <a:srgbClr val="996633"/>
                </a:solidFill>
              </a:rPr>
              <a:t>R</a:t>
            </a:r>
            <a:r>
              <a:rPr lang="cs-CZ" i="1" dirty="0" smtClean="0"/>
              <a:t>, </a:t>
            </a:r>
            <a:r>
              <a:rPr lang="cs-CZ" i="1" dirty="0" smtClean="0">
                <a:solidFill>
                  <a:srgbClr val="996633"/>
                </a:solidFill>
              </a:rPr>
              <a:t>f</a:t>
            </a:r>
            <a:r>
              <a:rPr lang="cs-CZ" i="1" dirty="0" smtClean="0"/>
              <a:t> a </a:t>
            </a:r>
            <a:r>
              <a:rPr lang="cs-CZ" i="1" dirty="0" smtClean="0">
                <a:solidFill>
                  <a:srgbClr val="996633"/>
                </a:solidFill>
              </a:rPr>
              <a:t>p</a:t>
            </a:r>
            <a:r>
              <a:rPr lang="cs-CZ" i="1" dirty="0" smtClean="0"/>
              <a:t>.</a:t>
            </a:r>
            <a:r>
              <a:rPr lang="cs-CZ" dirty="0" smtClean="0"/>
              <a:t> </a:t>
            </a:r>
          </a:p>
          <a:p>
            <a:r>
              <a:rPr lang="cs-CZ" dirty="0" smtClean="0"/>
              <a:t>Interpretujeme pouze speciální symboly (predikátové a funkční včetně konstant), logické symboly mají pevný význam. </a:t>
            </a:r>
          </a:p>
          <a:p>
            <a:r>
              <a:rPr lang="cs-CZ" i="1" dirty="0" smtClean="0">
                <a:solidFill>
                  <a:srgbClr val="0070C0"/>
                </a:solidFill>
              </a:rPr>
              <a:t>Predikátovým symbolům</a:t>
            </a:r>
            <a:r>
              <a:rPr lang="cs-CZ" dirty="0" smtClean="0"/>
              <a:t> přiřadíme vlastnosti nebo vztahy mezi prvky universa. Vlastnosti modelujeme jednoduše jako </a:t>
            </a:r>
            <a:r>
              <a:rPr lang="cs-CZ" i="1" dirty="0" smtClean="0">
                <a:solidFill>
                  <a:srgbClr val="0070C0"/>
                </a:solidFill>
              </a:rPr>
              <a:t>podmnožiny universa</a:t>
            </a:r>
            <a:r>
              <a:rPr lang="cs-CZ" dirty="0" smtClean="0"/>
              <a:t> (množiny prvků s danou vlastností), vztahy jako </a:t>
            </a:r>
            <a:r>
              <a:rPr lang="cs-CZ" i="1" dirty="0" smtClean="0">
                <a:solidFill>
                  <a:srgbClr val="0070C0"/>
                </a:solidFill>
              </a:rPr>
              <a:t>relace</a:t>
            </a:r>
            <a:r>
              <a:rPr lang="cs-CZ" dirty="0" smtClean="0"/>
              <a:t> nad universem. </a:t>
            </a:r>
          </a:p>
          <a:p>
            <a:r>
              <a:rPr lang="cs-CZ" i="1" dirty="0" smtClean="0">
                <a:solidFill>
                  <a:srgbClr val="0070C0"/>
                </a:solidFill>
              </a:rPr>
              <a:t>Funkčním symbolům</a:t>
            </a:r>
            <a:r>
              <a:rPr lang="cs-CZ" dirty="0" smtClean="0"/>
              <a:t> přiřadíme </a:t>
            </a:r>
            <a:r>
              <a:rPr lang="cs-CZ" i="1" dirty="0" smtClean="0"/>
              <a:t>funkce</a:t>
            </a:r>
            <a:r>
              <a:rPr lang="cs-CZ" dirty="0" smtClean="0"/>
              <a:t>, tj. </a:t>
            </a:r>
            <a:r>
              <a:rPr lang="cs-CZ" dirty="0" smtClean="0">
                <a:solidFill>
                  <a:srgbClr val="0070C0"/>
                </a:solidFill>
              </a:rPr>
              <a:t>zobrazení z (</a:t>
            </a:r>
            <a:r>
              <a:rPr lang="cs-CZ" i="1" dirty="0" smtClean="0">
                <a:solidFill>
                  <a:srgbClr val="0070C0"/>
                </a:solidFill>
              </a:rPr>
              <a:t>U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… </a:t>
            </a:r>
            <a:r>
              <a:rPr lang="cs-CZ" i="1" dirty="0" err="1" smtClean="0">
                <a:solidFill>
                  <a:srgbClr val="0070C0"/>
                </a:solidFill>
                <a:sym typeface="Symbol"/>
              </a:rPr>
              <a:t>U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) do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</a:t>
            </a:r>
            <a:endParaRPr lang="cs-CZ" dirty="0" smtClean="0">
              <a:solidFill>
                <a:srgbClr val="0070C0"/>
              </a:solidFill>
              <a:sym typeface="Symbol"/>
            </a:endParaRPr>
          </a:p>
          <a:p>
            <a:r>
              <a:rPr lang="cs-CZ" i="1" dirty="0" smtClean="0">
                <a:solidFill>
                  <a:srgbClr val="0070C0"/>
                </a:solidFill>
                <a:sym typeface="Symbol"/>
              </a:rPr>
              <a:t>Konstantám </a:t>
            </a:r>
            <a:r>
              <a:rPr lang="cs-CZ" i="1" dirty="0" smtClean="0">
                <a:sym typeface="Symbol"/>
              </a:rPr>
              <a:t>přiřadíme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prvky</a:t>
            </a:r>
            <a:r>
              <a:rPr lang="cs-CZ" i="1" dirty="0" smtClean="0">
                <a:sym typeface="Symbol"/>
              </a:rPr>
              <a:t> universa</a:t>
            </a:r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Formální, symbolický jazyk PL1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051648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je to interpretace?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cs-CZ" dirty="0" smtClean="0">
                <a:sym typeface="Symbol" pitchFamily="18" charset="2"/>
              </a:rPr>
              <a:t>Musíme se dohodnout, o čem formule „mluví“, přes co „</a:t>
            </a:r>
            <a:r>
              <a:rPr lang="cs-CZ" dirty="0" err="1" smtClean="0">
                <a:sym typeface="Symbol" pitchFamily="18" charset="2"/>
              </a:rPr>
              <a:t>rangují</a:t>
            </a:r>
            <a:r>
              <a:rPr lang="cs-CZ" dirty="0" smtClean="0">
                <a:sym typeface="Symbol" pitchFamily="18" charset="2"/>
              </a:rPr>
              <a:t>“ proměnné. Proto</a:t>
            </a:r>
            <a:br>
              <a:rPr lang="cs-CZ" dirty="0" smtClean="0">
                <a:sym typeface="Symbol" pitchFamily="18" charset="2"/>
              </a:rPr>
            </a:br>
            <a:r>
              <a:rPr lang="cs-CZ" dirty="0" smtClean="0">
                <a:sym typeface="Symbol" pitchFamily="18" charset="2"/>
              </a:rPr>
              <a:t>zvolíme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universum diskursu</a:t>
            </a:r>
            <a:r>
              <a:rPr lang="cs-CZ" dirty="0" smtClean="0">
                <a:sym typeface="Symbol" pitchFamily="18" charset="2"/>
              </a:rPr>
              <a:t>, tj. jakoukoli </a:t>
            </a:r>
            <a:r>
              <a:rPr lang="cs-CZ" i="1" dirty="0" smtClean="0">
                <a:sym typeface="Symbol" pitchFamily="18" charset="2"/>
              </a:rPr>
              <a:t>neprázdnou</a:t>
            </a:r>
            <a:r>
              <a:rPr lang="cs-CZ" b="1" i="1" dirty="0" smtClean="0">
                <a:sym typeface="Symbol" pitchFamily="18" charset="2"/>
              </a:rPr>
              <a:t> </a:t>
            </a:r>
            <a:r>
              <a:rPr lang="cs-CZ" dirty="0" smtClean="0">
                <a:sym typeface="Symbol" pitchFamily="18" charset="2"/>
              </a:rPr>
              <a:t>množinu </a:t>
            </a:r>
            <a:r>
              <a:rPr lang="cs-CZ" b="1" i="1" dirty="0" smtClean="0">
                <a:solidFill>
                  <a:schemeClr val="folHlink"/>
                </a:solidFill>
                <a:sym typeface="Symbol" pitchFamily="18" charset="2"/>
              </a:rPr>
              <a:t>U</a:t>
            </a:r>
            <a:r>
              <a:rPr lang="cs-CZ" dirty="0" smtClean="0">
                <a:solidFill>
                  <a:schemeClr val="folHlink"/>
                </a:solidFill>
                <a:sym typeface="Symbol" pitchFamily="18" charset="2"/>
              </a:rPr>
              <a:t>  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cs-CZ" dirty="0" err="1" smtClean="0">
                <a:sym typeface="Symbol" pitchFamily="18" charset="2"/>
              </a:rPr>
              <a:t>Interpetujeme</a:t>
            </a:r>
            <a:r>
              <a:rPr lang="cs-CZ" dirty="0" smtClean="0">
                <a:sym typeface="Symbol" pitchFamily="18" charset="2"/>
              </a:rPr>
              <a:t>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predikátové</a:t>
            </a:r>
            <a:r>
              <a:rPr lang="cs-CZ" dirty="0" smtClean="0">
                <a:sym typeface="Symbol" pitchFamily="18" charset="2"/>
              </a:rPr>
              <a:t> symboly </a:t>
            </a:r>
            <a:r>
              <a:rPr lang="cs-CZ" i="1" dirty="0" smtClean="0">
                <a:sym typeface="Symbol" pitchFamily="18" charset="2"/>
              </a:rPr>
              <a:t>P, Q, …</a:t>
            </a:r>
            <a:r>
              <a:rPr lang="en-US" dirty="0" smtClean="0">
                <a:sym typeface="Symbol" pitchFamily="18" charset="2"/>
              </a:rPr>
              <a:t>; </a:t>
            </a:r>
            <a:r>
              <a:rPr lang="cs-CZ" dirty="0" smtClean="0">
                <a:sym typeface="Symbol" pitchFamily="18" charset="2"/>
              </a:rPr>
              <a:t>dle arity (počtu argumentů) jim přiřadíme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relace</a:t>
            </a:r>
            <a:r>
              <a:rPr lang="cs-CZ" dirty="0" smtClean="0">
                <a:sym typeface="Symbol" pitchFamily="18" charset="2"/>
              </a:rPr>
              <a:t> nad universem: </a:t>
            </a:r>
            <a:r>
              <a:rPr lang="cs-CZ" b="1" i="1" dirty="0" smtClean="0">
                <a:solidFill>
                  <a:schemeClr val="folHlink"/>
                </a:solidFill>
                <a:sym typeface="Symbol" pitchFamily="18" charset="2"/>
              </a:rPr>
              <a:t>R</a:t>
            </a:r>
            <a:r>
              <a:rPr lang="cs-CZ" b="1" dirty="0" smtClean="0">
                <a:solidFill>
                  <a:schemeClr val="folHlink"/>
                </a:solidFill>
                <a:sym typeface="Symbol" pitchFamily="18" charset="2"/>
              </a:rPr>
              <a:t>  </a:t>
            </a:r>
            <a:r>
              <a:rPr lang="cs-CZ" b="1" i="1" dirty="0" smtClean="0">
                <a:solidFill>
                  <a:schemeClr val="folHlink"/>
                </a:solidFill>
                <a:sym typeface="Symbol" pitchFamily="18" charset="2"/>
              </a:rPr>
              <a:t>U</a:t>
            </a:r>
            <a:r>
              <a:rPr lang="cs-CZ" b="1" dirty="0" smtClean="0">
                <a:solidFill>
                  <a:schemeClr val="folHlink"/>
                </a:solidFill>
                <a:sym typeface="Symbol" pitchFamily="18" charset="2"/>
              </a:rPr>
              <a:t> …  </a:t>
            </a:r>
            <a:r>
              <a:rPr lang="cs-CZ" b="1" i="1" dirty="0" smtClean="0">
                <a:solidFill>
                  <a:schemeClr val="folHlink"/>
                </a:solidFill>
                <a:sym typeface="Symbol" pitchFamily="18" charset="2"/>
              </a:rPr>
              <a:t>U</a:t>
            </a: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arenR"/>
            </a:pPr>
            <a:r>
              <a:rPr lang="cs-CZ" dirty="0" err="1" smtClean="0">
                <a:sym typeface="Symbol" pitchFamily="18" charset="2"/>
              </a:rPr>
              <a:t>Interpetujeme</a:t>
            </a:r>
            <a:r>
              <a:rPr lang="cs-CZ" dirty="0" smtClean="0">
                <a:sym typeface="Symbol" pitchFamily="18" charset="2"/>
              </a:rPr>
              <a:t>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funkční</a:t>
            </a:r>
            <a:r>
              <a:rPr lang="cs-CZ" dirty="0" smtClean="0">
                <a:sym typeface="Symbol" pitchFamily="18" charset="2"/>
              </a:rPr>
              <a:t> symboly </a:t>
            </a:r>
            <a:r>
              <a:rPr lang="cs-CZ" i="1" dirty="0" smtClean="0">
                <a:sym typeface="Symbol" pitchFamily="18" charset="2"/>
              </a:rPr>
              <a:t>f, g, … </a:t>
            </a:r>
            <a:r>
              <a:rPr lang="en-US" dirty="0" smtClean="0">
                <a:sym typeface="Symbol" pitchFamily="18" charset="2"/>
              </a:rPr>
              <a:t>; </a:t>
            </a:r>
            <a:r>
              <a:rPr lang="cs-CZ" dirty="0" smtClean="0">
                <a:sym typeface="Symbol" pitchFamily="18" charset="2"/>
              </a:rPr>
              <a:t>dle arity (počtu argumentů) jim přiřadíme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funkce</a:t>
            </a:r>
            <a:r>
              <a:rPr lang="cs-CZ" dirty="0" smtClean="0">
                <a:sym typeface="Symbol" pitchFamily="18" charset="2"/>
              </a:rPr>
              <a:t> nad universem </a:t>
            </a:r>
            <a:r>
              <a:rPr lang="cs-CZ" b="1" i="1" dirty="0" smtClean="0">
                <a:solidFill>
                  <a:schemeClr val="folHlink"/>
                </a:solidFill>
                <a:sym typeface="Symbol" pitchFamily="18" charset="2"/>
              </a:rPr>
              <a:t>U</a:t>
            </a:r>
            <a:r>
              <a:rPr lang="cs-CZ" b="1" dirty="0" smtClean="0">
                <a:solidFill>
                  <a:schemeClr val="folHlink"/>
                </a:solidFill>
                <a:sym typeface="Symbol" pitchFamily="18" charset="2"/>
              </a:rPr>
              <a:t> …  </a:t>
            </a:r>
            <a:r>
              <a:rPr lang="cs-CZ" b="1" i="1" dirty="0" err="1" smtClean="0">
                <a:solidFill>
                  <a:schemeClr val="folHlink"/>
                </a:solidFill>
                <a:sym typeface="Symbol" pitchFamily="18" charset="2"/>
              </a:rPr>
              <a:t>U</a:t>
            </a:r>
            <a:r>
              <a:rPr lang="cs-CZ" b="1" dirty="0" smtClean="0">
                <a:solidFill>
                  <a:schemeClr val="folHlink"/>
                </a:solidFill>
                <a:sym typeface="Symbol" pitchFamily="18" charset="2"/>
              </a:rPr>
              <a:t>  </a:t>
            </a:r>
            <a:r>
              <a:rPr lang="cs-CZ" b="1" i="1" dirty="0" err="1" smtClean="0">
                <a:solidFill>
                  <a:schemeClr val="folHlink"/>
                </a:solidFill>
                <a:sym typeface="Symbol" pitchFamily="18" charset="2"/>
              </a:rPr>
              <a:t>U</a:t>
            </a:r>
            <a:r>
              <a:rPr lang="cs-CZ" b="1" i="1" dirty="0" smtClean="0">
                <a:solidFill>
                  <a:schemeClr val="folHlink"/>
                </a:solidFill>
                <a:sym typeface="Symbol" pitchFamily="18" charset="2"/>
              </a:rPr>
              <a:t/>
            </a:r>
            <a:br>
              <a:rPr lang="cs-CZ" b="1" i="1" dirty="0" smtClean="0">
                <a:solidFill>
                  <a:schemeClr val="folHlink"/>
                </a:solidFill>
                <a:sym typeface="Symbol" pitchFamily="18" charset="2"/>
              </a:rPr>
            </a:br>
            <a:r>
              <a:rPr lang="cs-CZ" dirty="0" smtClean="0">
                <a:sym typeface="Symbol" pitchFamily="18" charset="2"/>
              </a:rPr>
              <a:t> (konstantám přiřadíme prvky universa)</a:t>
            </a:r>
            <a:endParaRPr lang="cs-CZ" b="1" i="1" dirty="0" smtClean="0">
              <a:solidFill>
                <a:schemeClr val="folHlink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116632"/>
            <a:ext cx="7498080" cy="576064"/>
          </a:xfrm>
        </p:spPr>
        <p:txBody>
          <a:bodyPr>
            <a:normAutofit fontScale="90000"/>
          </a:bodyPr>
          <a:lstStyle/>
          <a:p>
            <a:pPr algn="r"/>
            <a:r>
              <a:rPr lang="cs-CZ" i="1" dirty="0" smtClean="0"/>
              <a:t>příklad</a:t>
            </a:r>
            <a:r>
              <a:rPr lang="en-US" i="1" dirty="0" smtClean="0"/>
              <a:t>y</a:t>
            </a:r>
            <a:endParaRPr lang="cs-CZ" i="1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836712"/>
            <a:ext cx="7643192" cy="5259288"/>
          </a:xfrm>
        </p:spPr>
        <p:txBody>
          <a:bodyPr>
            <a:normAutofit fontScale="85000" lnSpcReduction="20000"/>
          </a:bodyPr>
          <a:lstStyle/>
          <a:p>
            <a:pPr lvl="1">
              <a:buFont typeface="Wingdings" pitchFamily="2" charset="2"/>
              <a:buNone/>
            </a:pPr>
            <a:r>
              <a:rPr lang="en-US" dirty="0" smtClean="0">
                <a:sym typeface="Symbol" pitchFamily="18" charset="2"/>
              </a:rPr>
              <a:t>“</a:t>
            </a:r>
            <a:r>
              <a:rPr lang="cs-CZ" dirty="0" smtClean="0">
                <a:sym typeface="Symbol" pitchFamily="18" charset="2"/>
              </a:rPr>
              <a:t>Některá prvočísla jsou sudá“ </a:t>
            </a:r>
          </a:p>
          <a:p>
            <a:pPr lvl="1">
              <a:buFont typeface="Wingdings" pitchFamily="2" charset="2"/>
              <a:buNone/>
            </a:pPr>
            <a:r>
              <a:rPr lang="cs-CZ" dirty="0" smtClean="0">
                <a:sym typeface="Symbol" pitchFamily="18" charset="2"/>
              </a:rPr>
              <a:t>„</a:t>
            </a:r>
            <a:r>
              <a:rPr lang="cs-CZ" i="1" dirty="0" smtClean="0">
                <a:solidFill>
                  <a:schemeClr val="folHlink"/>
                </a:solidFill>
                <a:sym typeface="Symbol" pitchFamily="18" charset="2"/>
              </a:rPr>
              <a:t>Existuje</a:t>
            </a:r>
            <a:r>
              <a:rPr lang="cs-CZ" dirty="0" smtClean="0">
                <a:sym typeface="Symbol" pitchFamily="18" charset="2"/>
              </a:rPr>
              <a:t> </a:t>
            </a:r>
            <a:r>
              <a:rPr lang="cs-CZ" i="1" dirty="0" smtClean="0">
                <a:sym typeface="Symbol" pitchFamily="18" charset="2"/>
              </a:rPr>
              <a:t>x</a:t>
            </a:r>
            <a:r>
              <a:rPr lang="cs-CZ" dirty="0" smtClean="0">
                <a:sym typeface="Symbol" pitchFamily="18" charset="2"/>
              </a:rPr>
              <a:t> takové, že </a:t>
            </a:r>
            <a:r>
              <a:rPr lang="cs-CZ" i="1" dirty="0" smtClean="0">
                <a:solidFill>
                  <a:schemeClr val="folHlink"/>
                </a:solidFill>
                <a:sym typeface="Symbol" pitchFamily="18" charset="2"/>
              </a:rPr>
              <a:t>Prvočíslo</a:t>
            </a:r>
            <a:r>
              <a:rPr lang="cs-CZ" dirty="0" smtClean="0">
                <a:sym typeface="Symbol" pitchFamily="18" charset="2"/>
              </a:rPr>
              <a:t>(</a:t>
            </a:r>
            <a:r>
              <a:rPr lang="cs-CZ" i="1" dirty="0" smtClean="0">
                <a:sym typeface="Symbol" pitchFamily="18" charset="2"/>
              </a:rPr>
              <a:t>x</a:t>
            </a:r>
            <a:r>
              <a:rPr lang="cs-CZ" dirty="0" smtClean="0">
                <a:sym typeface="Symbol" pitchFamily="18" charset="2"/>
              </a:rPr>
              <a:t>) </a:t>
            </a:r>
            <a:r>
              <a:rPr lang="cs-CZ" dirty="0" smtClean="0">
                <a:solidFill>
                  <a:schemeClr val="hlink"/>
                </a:solidFill>
                <a:sym typeface="Symbol" pitchFamily="18" charset="2"/>
              </a:rPr>
              <a:t>a</a:t>
            </a:r>
            <a:r>
              <a:rPr lang="cs-CZ" dirty="0" smtClean="0">
                <a:sym typeface="Symbol" pitchFamily="18" charset="2"/>
              </a:rPr>
              <a:t> </a:t>
            </a:r>
            <a:r>
              <a:rPr lang="cs-CZ" i="1" dirty="0" smtClean="0">
                <a:solidFill>
                  <a:schemeClr val="folHlink"/>
                </a:solidFill>
                <a:sym typeface="Symbol" pitchFamily="18" charset="2"/>
              </a:rPr>
              <a:t>Sudé</a:t>
            </a:r>
            <a:r>
              <a:rPr lang="cs-CZ" dirty="0" smtClean="0">
                <a:sym typeface="Symbol" pitchFamily="18" charset="2"/>
              </a:rPr>
              <a:t>(</a:t>
            </a:r>
            <a:r>
              <a:rPr lang="cs-CZ" i="1" dirty="0" smtClean="0">
                <a:sym typeface="Symbol" pitchFamily="18" charset="2"/>
              </a:rPr>
              <a:t>x</a:t>
            </a:r>
            <a:r>
              <a:rPr lang="cs-CZ" dirty="0" smtClean="0">
                <a:sym typeface="Symbol" pitchFamily="18" charset="2"/>
              </a:rPr>
              <a:t>)“</a:t>
            </a:r>
          </a:p>
          <a:p>
            <a:pPr>
              <a:buFont typeface="Wingdings" pitchFamily="2" charset="2"/>
              <a:buNone/>
            </a:pPr>
            <a:r>
              <a:rPr lang="cs-CZ" i="1" dirty="0" smtClean="0"/>
              <a:t>Formalizujeme takto</a:t>
            </a:r>
            <a:r>
              <a:rPr lang="cs-CZ" dirty="0" smtClean="0"/>
              <a:t>: </a:t>
            </a:r>
            <a:r>
              <a:rPr lang="cs-CZ" dirty="0" smtClean="0">
                <a:solidFill>
                  <a:srgbClr val="0070C0"/>
                </a:solidFill>
                <a:sym typeface="Symbol" pitchFamily="18" charset="2"/>
              </a:rPr>
              <a:t></a:t>
            </a:r>
            <a:r>
              <a:rPr lang="cs-CZ" i="1" dirty="0" smtClean="0">
                <a:solidFill>
                  <a:srgbClr val="0070C0"/>
                </a:solidFill>
                <a:sym typeface="Symbol" pitchFamily="18" charset="2"/>
              </a:rPr>
              <a:t>x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[</a:t>
            </a:r>
            <a:r>
              <a:rPr lang="en-US" i="1" dirty="0" smtClean="0">
                <a:solidFill>
                  <a:srgbClr val="0070C0"/>
                </a:solidFill>
                <a:sym typeface="Symbol" pitchFamily="18" charset="2"/>
              </a:rPr>
              <a:t>P(x)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 </a:t>
            </a:r>
            <a:r>
              <a:rPr lang="cs-CZ" i="1" dirty="0" smtClean="0">
                <a:solidFill>
                  <a:srgbClr val="0070C0"/>
                </a:solidFill>
                <a:sym typeface="Symbol" pitchFamily="18" charset="2"/>
              </a:rPr>
              <a:t>S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(</a:t>
            </a:r>
            <a:r>
              <a:rPr lang="en-US" i="1" dirty="0" smtClean="0">
                <a:solidFill>
                  <a:srgbClr val="0070C0"/>
                </a:solidFill>
                <a:sym typeface="Symbol" pitchFamily="18" charset="2"/>
              </a:rPr>
              <a:t>x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)]</a:t>
            </a:r>
          </a:p>
          <a:p>
            <a:pPr>
              <a:buFont typeface="Wingdings" pitchFamily="2" charset="2"/>
              <a:buNone/>
            </a:pPr>
            <a:r>
              <a:rPr lang="en-US" i="1" dirty="0" err="1" smtClean="0">
                <a:solidFill>
                  <a:srgbClr val="00B050"/>
                </a:solidFill>
              </a:rPr>
              <a:t>Interpretujeme</a:t>
            </a:r>
            <a:r>
              <a:rPr lang="en-US" dirty="0" smtClean="0"/>
              <a:t>: </a:t>
            </a:r>
            <a:endParaRPr lang="cs-CZ" dirty="0" smtClean="0"/>
          </a:p>
          <a:p>
            <a:pPr marL="596646" indent="-514350">
              <a:buFont typeface="Wingdings" pitchFamily="2" charset="2"/>
              <a:buAutoNum type="alphaLcParenR"/>
            </a:pPr>
            <a:r>
              <a:rPr lang="cs-CZ" dirty="0" smtClean="0"/>
              <a:t>Universum = </a:t>
            </a:r>
            <a:r>
              <a:rPr lang="cs-CZ" i="1" dirty="0" err="1" smtClean="0"/>
              <a:t>Nat</a:t>
            </a:r>
            <a:r>
              <a:rPr lang="cs-CZ" i="1" dirty="0" smtClean="0"/>
              <a:t> </a:t>
            </a:r>
            <a:r>
              <a:rPr lang="cs-CZ" dirty="0" smtClean="0"/>
              <a:t>(množina přirozených čísel)</a:t>
            </a:r>
          </a:p>
          <a:p>
            <a:pPr marL="596646" indent="-514350">
              <a:buFont typeface="Wingdings" pitchFamily="2" charset="2"/>
              <a:buAutoNum type="alphaLcParenR"/>
            </a:pPr>
            <a:r>
              <a:rPr lang="en-US" i="1" dirty="0" smtClean="0">
                <a:solidFill>
                  <a:schemeClr val="folHlink"/>
                </a:solidFill>
                <a:sym typeface="Symbol" pitchFamily="18" charset="2"/>
              </a:rPr>
              <a:t>P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 {</a:t>
            </a:r>
            <a:r>
              <a:rPr lang="en-US" dirty="0" err="1" smtClean="0">
                <a:sym typeface="Symbol" pitchFamily="18" charset="2"/>
              </a:rPr>
              <a:t>prvo</a:t>
            </a:r>
            <a:r>
              <a:rPr lang="cs-CZ" dirty="0" smtClean="0">
                <a:sym typeface="Symbol" pitchFamily="18" charset="2"/>
              </a:rPr>
              <a:t>čís</a:t>
            </a:r>
            <a:r>
              <a:rPr lang="en-US" dirty="0" smtClean="0">
                <a:sym typeface="Symbol" pitchFamily="18" charset="2"/>
              </a:rPr>
              <a:t>l</a:t>
            </a:r>
            <a:r>
              <a:rPr lang="cs-CZ" dirty="0" smtClean="0">
                <a:sym typeface="Symbol" pitchFamily="18" charset="2"/>
              </a:rPr>
              <a:t>a</a:t>
            </a:r>
            <a:r>
              <a:rPr lang="en-US" dirty="0" smtClean="0">
                <a:sym typeface="Symbol" pitchFamily="18" charset="2"/>
              </a:rPr>
              <a:t>}</a:t>
            </a:r>
            <a:r>
              <a:rPr lang="cs-CZ" dirty="0" smtClean="0">
                <a:sym typeface="Symbol" pitchFamily="18" charset="2"/>
              </a:rPr>
              <a:t> </a:t>
            </a:r>
            <a:r>
              <a:rPr lang="cs-CZ" dirty="0" smtClean="0">
                <a:sym typeface="Symbol"/>
              </a:rPr>
              <a:t> </a:t>
            </a:r>
            <a:r>
              <a:rPr lang="cs-CZ" i="1" dirty="0" err="1" smtClean="0">
                <a:sym typeface="Symbol"/>
              </a:rPr>
              <a:t>Nat</a:t>
            </a:r>
            <a:r>
              <a:rPr lang="en-US" dirty="0" smtClean="0">
                <a:sym typeface="Symbol" pitchFamily="18" charset="2"/>
              </a:rPr>
              <a:t>, </a:t>
            </a:r>
            <a:r>
              <a:rPr lang="cs-CZ" i="1" dirty="0" smtClean="0">
                <a:solidFill>
                  <a:schemeClr val="folHlink"/>
                </a:solidFill>
                <a:sym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 {</a:t>
            </a:r>
            <a:r>
              <a:rPr lang="cs-CZ" dirty="0" smtClean="0">
                <a:sym typeface="Symbol" pitchFamily="18" charset="2"/>
              </a:rPr>
              <a:t>sudá</a:t>
            </a:r>
            <a:r>
              <a:rPr lang="en-US" dirty="0" smtClean="0">
                <a:sym typeface="Symbol" pitchFamily="18" charset="2"/>
              </a:rPr>
              <a:t>}</a:t>
            </a:r>
            <a:r>
              <a:rPr lang="cs-CZ" dirty="0" smtClean="0">
                <a:sym typeface="Symbol"/>
              </a:rPr>
              <a:t>  </a:t>
            </a:r>
            <a:r>
              <a:rPr lang="cs-CZ" i="1" dirty="0" err="1" smtClean="0">
                <a:sym typeface="Symbol"/>
              </a:rPr>
              <a:t>Nat</a:t>
            </a:r>
            <a:endParaRPr lang="cs-CZ" i="1" dirty="0" smtClean="0">
              <a:sym typeface="Symbol"/>
            </a:endParaRPr>
          </a:p>
          <a:p>
            <a:pPr marL="870966" lvl="1" indent="-514350">
              <a:buNone/>
            </a:pPr>
            <a:r>
              <a:rPr lang="cs-CZ" i="1" dirty="0" smtClean="0">
                <a:sym typeface="Symbol"/>
              </a:rPr>
              <a:t>Funkční symboly nejsou, proto formuli již vyhodnotíme: máme najít alespoň jeden (</a:t>
            </a:r>
            <a:r>
              <a:rPr lang="cs-CZ" dirty="0" smtClean="0">
                <a:solidFill>
                  <a:srgbClr val="0070C0"/>
                </a:solidFill>
                <a:sym typeface="Symbol" pitchFamily="18" charset="2"/>
              </a:rPr>
              <a:t></a:t>
            </a:r>
            <a:r>
              <a:rPr lang="cs-CZ" i="1" dirty="0" smtClean="0">
                <a:solidFill>
                  <a:srgbClr val="0070C0"/>
                </a:solidFill>
                <a:sym typeface="Symbol" pitchFamily="18" charset="2"/>
              </a:rPr>
              <a:t>x</a:t>
            </a:r>
            <a:r>
              <a:rPr lang="cs-CZ" i="1" dirty="0" smtClean="0">
                <a:sym typeface="Symbol"/>
              </a:rPr>
              <a:t>) prvek universa (tj. číslo), které bude ležet jak v množině prvočísel tak v množině sudých: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číslo 2. Formule je v této interpretaci pravdivá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cs-CZ" dirty="0" smtClean="0">
                <a:solidFill>
                  <a:srgbClr val="00B050"/>
                </a:solidFill>
                <a:sym typeface="Symbol" pitchFamily="18" charset="2"/>
              </a:rPr>
              <a:t>Jiná interpretace</a:t>
            </a:r>
            <a:r>
              <a:rPr lang="cs-CZ" dirty="0" smtClean="0">
                <a:sym typeface="Symbol" pitchFamily="18" charset="2"/>
              </a:rPr>
              <a:t>: Universum množina individuí, </a:t>
            </a:r>
          </a:p>
          <a:p>
            <a:pPr>
              <a:buFont typeface="Wingdings" pitchFamily="2" charset="2"/>
              <a:buNone/>
            </a:pPr>
            <a:r>
              <a:rPr lang="cs-CZ" i="1" dirty="0" smtClean="0">
                <a:solidFill>
                  <a:schemeClr val="folHlink"/>
                </a:solidFill>
                <a:sym typeface="Symbol" pitchFamily="18" charset="2"/>
              </a:rPr>
              <a:t>	</a:t>
            </a:r>
            <a:r>
              <a:rPr lang="en-US" i="1" dirty="0" smtClean="0">
                <a:solidFill>
                  <a:schemeClr val="folHlink"/>
                </a:solidFill>
                <a:sym typeface="Symbol" pitchFamily="18" charset="2"/>
              </a:rPr>
              <a:t>P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 {</a:t>
            </a:r>
            <a:r>
              <a:rPr lang="cs-CZ" dirty="0" smtClean="0">
                <a:sym typeface="Symbol" pitchFamily="18" charset="2"/>
              </a:rPr>
              <a:t>studenti</a:t>
            </a:r>
            <a:r>
              <a:rPr lang="en-US" dirty="0" smtClean="0">
                <a:sym typeface="Symbol" pitchFamily="18" charset="2"/>
              </a:rPr>
              <a:t>}, </a:t>
            </a:r>
            <a:r>
              <a:rPr lang="cs-CZ" i="1" dirty="0" smtClean="0">
                <a:solidFill>
                  <a:schemeClr val="folHlink"/>
                </a:solidFill>
                <a:sym typeface="Symbol" pitchFamily="18" charset="2"/>
              </a:rPr>
              <a:t>S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 {</a:t>
            </a:r>
            <a:r>
              <a:rPr lang="cs-CZ" dirty="0" smtClean="0">
                <a:sym typeface="Symbol" pitchFamily="18" charset="2"/>
              </a:rPr>
              <a:t>líní</a:t>
            </a:r>
            <a:r>
              <a:rPr lang="en-US" dirty="0" smtClean="0">
                <a:sym typeface="Symbol" pitchFamily="18" charset="2"/>
              </a:rPr>
              <a:t>}</a:t>
            </a:r>
            <a:endParaRPr lang="cs-CZ" dirty="0" smtClean="0"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r>
              <a:rPr lang="cs-CZ" dirty="0" smtClean="0">
                <a:sym typeface="Symbol" pitchFamily="18" charset="2"/>
              </a:rPr>
              <a:t>(„Někteří studenti jsou líní“) – pravda ?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pPr>
              <a:buFont typeface="Wingdings" pitchFamily="2" charset="2"/>
              <a:buNone/>
            </a:pPr>
            <a:endParaRPr lang="cs-CZ" dirty="0" smtClean="0">
              <a:sym typeface="Wingdings" pitchFamily="2" charset="2"/>
            </a:endParaRPr>
          </a:p>
          <a:p>
            <a:pPr lvl="1">
              <a:buFont typeface="Wingdings" pitchFamily="2" charset="2"/>
              <a:buNone/>
            </a:pPr>
            <a:endParaRPr lang="en-US" dirty="0" smtClean="0">
              <a:sym typeface="Symbol" pitchFamily="18" charset="2"/>
            </a:endParaRPr>
          </a:p>
          <a:p>
            <a:pPr lvl="1">
              <a:buFont typeface="Wingdings" pitchFamily="2" charset="2"/>
              <a:buNone/>
            </a:pPr>
            <a:endParaRPr lang="en-US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pPr algn="r"/>
            <a:r>
              <a:rPr lang="cs-CZ" i="1" dirty="0" smtClean="0"/>
              <a:t>příklad</a:t>
            </a:r>
            <a:r>
              <a:rPr lang="en-US" i="1" dirty="0" smtClean="0"/>
              <a:t>y</a:t>
            </a:r>
            <a:endParaRPr lang="cs-CZ" i="1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124744"/>
            <a:ext cx="7643192" cy="4971256"/>
          </a:xfrm>
        </p:spPr>
        <p:txBody>
          <a:bodyPr>
            <a:normAutofit fontScale="92500" lnSpcReduction="10000"/>
          </a:bodyPr>
          <a:lstStyle/>
          <a:p>
            <a:pPr lvl="1">
              <a:buFont typeface="Wingdings" pitchFamily="2" charset="2"/>
              <a:buNone/>
            </a:pPr>
            <a:r>
              <a:rPr lang="en-US" dirty="0" smtClean="0"/>
              <a:t>“</a:t>
            </a:r>
            <a:r>
              <a:rPr lang="cs-CZ" dirty="0" smtClean="0"/>
              <a:t>Všechna prvočísla větší než dva jsou lichá</a:t>
            </a:r>
            <a:r>
              <a:rPr lang="en-US" dirty="0" smtClean="0"/>
              <a:t>”</a:t>
            </a:r>
            <a:r>
              <a:rPr lang="cs-CZ" dirty="0" smtClean="0"/>
              <a:t> </a:t>
            </a:r>
            <a:r>
              <a:rPr lang="cs-CZ" dirty="0" smtClean="0">
                <a:sym typeface="Symbol" pitchFamily="18" charset="2"/>
              </a:rPr>
              <a:t>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/>
              <a:t>“</a:t>
            </a:r>
            <a:r>
              <a:rPr lang="cs-CZ" dirty="0" smtClean="0"/>
              <a:t>Pro </a:t>
            </a:r>
            <a:r>
              <a:rPr lang="cs-CZ" i="1" dirty="0" smtClean="0">
                <a:solidFill>
                  <a:srgbClr val="996633"/>
                </a:solidFill>
              </a:rPr>
              <a:t>všechna</a:t>
            </a:r>
            <a:r>
              <a:rPr lang="cs-CZ" dirty="0" smtClean="0"/>
              <a:t> </a:t>
            </a:r>
            <a:r>
              <a:rPr lang="cs-CZ" i="1" dirty="0" smtClean="0"/>
              <a:t>x </a:t>
            </a:r>
            <a:r>
              <a:rPr lang="cs-CZ" dirty="0" smtClean="0"/>
              <a:t>platí, že </a:t>
            </a:r>
            <a:r>
              <a:rPr lang="cs-CZ" dirty="0" smtClean="0">
                <a:solidFill>
                  <a:srgbClr val="0070C0"/>
                </a:solidFill>
              </a:rPr>
              <a:t>je-li </a:t>
            </a:r>
            <a:r>
              <a:rPr lang="cs-CZ" i="1" dirty="0" smtClean="0">
                <a:solidFill>
                  <a:srgbClr val="996633"/>
                </a:solidFill>
              </a:rPr>
              <a:t>prvočíslo</a:t>
            </a:r>
            <a:r>
              <a:rPr lang="cs-CZ" dirty="0" smtClean="0">
                <a:solidFill>
                  <a:srgbClr val="996633"/>
                </a:solidFill>
              </a:rPr>
              <a:t>(</a:t>
            </a:r>
            <a:r>
              <a:rPr lang="cs-CZ" i="1" dirty="0" smtClean="0">
                <a:solidFill>
                  <a:srgbClr val="996633"/>
                </a:solidFill>
              </a:rPr>
              <a:t>x</a:t>
            </a:r>
            <a:r>
              <a:rPr lang="cs-CZ" dirty="0" smtClean="0">
                <a:solidFill>
                  <a:srgbClr val="996633"/>
                </a:solidFill>
              </a:rPr>
              <a:t>)</a:t>
            </a:r>
            <a:r>
              <a:rPr lang="cs-CZ" i="1" dirty="0" smtClean="0">
                <a:solidFill>
                  <a:schemeClr val="folHlink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</a:rPr>
              <a:t>a</a:t>
            </a:r>
            <a:r>
              <a:rPr lang="cs-CZ" dirty="0" smtClean="0">
                <a:solidFill>
                  <a:schemeClr val="folHlink"/>
                </a:solidFill>
              </a:rPr>
              <a:t> </a:t>
            </a:r>
            <a:r>
              <a:rPr lang="en-US" i="1" dirty="0" smtClean="0">
                <a:solidFill>
                  <a:srgbClr val="996633"/>
                </a:solidFill>
              </a:rPr>
              <a:t>x </a:t>
            </a:r>
            <a:r>
              <a:rPr lang="en-US" dirty="0" smtClean="0">
                <a:solidFill>
                  <a:srgbClr val="996633"/>
                </a:solidFill>
              </a:rPr>
              <a:t>&gt; 2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0070C0"/>
                </a:solidFill>
              </a:rPr>
              <a:t>pak</a:t>
            </a:r>
            <a:r>
              <a:rPr lang="en-US" dirty="0" smtClean="0">
                <a:solidFill>
                  <a:schemeClr val="folHlink"/>
                </a:solidFill>
              </a:rPr>
              <a:t> </a:t>
            </a:r>
            <a:r>
              <a:rPr lang="en-US" i="1" dirty="0" smtClean="0">
                <a:solidFill>
                  <a:srgbClr val="996633"/>
                </a:solidFill>
              </a:rPr>
              <a:t>lich</a:t>
            </a:r>
            <a:r>
              <a:rPr lang="cs-CZ" i="1" dirty="0" smtClean="0">
                <a:solidFill>
                  <a:srgbClr val="996633"/>
                </a:solidFill>
              </a:rPr>
              <a:t>é</a:t>
            </a:r>
            <a:r>
              <a:rPr lang="cs-CZ" dirty="0" smtClean="0">
                <a:solidFill>
                  <a:srgbClr val="996633"/>
                </a:solidFill>
              </a:rPr>
              <a:t>(</a:t>
            </a:r>
            <a:r>
              <a:rPr lang="cs-CZ" i="1" dirty="0" smtClean="0">
                <a:solidFill>
                  <a:srgbClr val="996633"/>
                </a:solidFill>
              </a:rPr>
              <a:t>x</a:t>
            </a:r>
            <a:r>
              <a:rPr lang="cs-CZ" dirty="0" smtClean="0">
                <a:solidFill>
                  <a:srgbClr val="996633"/>
                </a:solidFill>
              </a:rPr>
              <a:t>)</a:t>
            </a:r>
            <a:r>
              <a:rPr lang="en-US" dirty="0" smtClean="0">
                <a:solidFill>
                  <a:srgbClr val="996633"/>
                </a:solidFill>
              </a:rPr>
              <a:t>”</a:t>
            </a:r>
            <a:r>
              <a:rPr lang="cs-CZ" i="1" dirty="0" smtClean="0"/>
              <a:t> </a:t>
            </a:r>
          </a:p>
          <a:p>
            <a:pPr>
              <a:buFont typeface="Wingdings" pitchFamily="2" charset="2"/>
              <a:buNone/>
            </a:pPr>
            <a:r>
              <a:rPr lang="cs-CZ" i="1" dirty="0" smtClean="0"/>
              <a:t>Formalizujeme takto</a:t>
            </a:r>
            <a:r>
              <a:rPr lang="cs-CZ" dirty="0" smtClean="0"/>
              <a:t>: </a:t>
            </a:r>
            <a:br>
              <a:rPr lang="cs-CZ" dirty="0" smtClean="0"/>
            </a:br>
            <a:r>
              <a:rPr lang="cs-CZ" dirty="0" smtClean="0">
                <a:solidFill>
                  <a:srgbClr val="0070C0"/>
                </a:solidFill>
                <a:sym typeface="Symbol" pitchFamily="18" charset="2"/>
              </a:rPr>
              <a:t></a:t>
            </a:r>
            <a:r>
              <a:rPr lang="cs-CZ" i="1" dirty="0" smtClean="0">
                <a:solidFill>
                  <a:srgbClr val="0070C0"/>
                </a:solidFill>
                <a:sym typeface="Symbol" pitchFamily="18" charset="2"/>
              </a:rPr>
              <a:t>x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{[</a:t>
            </a:r>
            <a:r>
              <a:rPr lang="en-US" i="1" dirty="0" smtClean="0">
                <a:solidFill>
                  <a:srgbClr val="0070C0"/>
                </a:solidFill>
                <a:sym typeface="Symbol" pitchFamily="18" charset="2"/>
              </a:rPr>
              <a:t>P(x) 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 </a:t>
            </a:r>
            <a:r>
              <a:rPr lang="en-US" i="1" dirty="0" smtClean="0">
                <a:solidFill>
                  <a:srgbClr val="0070C0"/>
                </a:solidFill>
                <a:sym typeface="Symbol" pitchFamily="18" charset="2"/>
              </a:rPr>
              <a:t>R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(</a:t>
            </a:r>
            <a:r>
              <a:rPr lang="en-US" i="1" dirty="0" smtClean="0">
                <a:solidFill>
                  <a:srgbClr val="0070C0"/>
                </a:solidFill>
                <a:sym typeface="Symbol" pitchFamily="18" charset="2"/>
              </a:rPr>
              <a:t>x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, </a:t>
            </a:r>
            <a:r>
              <a:rPr lang="en-US" i="1" dirty="0" smtClean="0">
                <a:solidFill>
                  <a:srgbClr val="0070C0"/>
                </a:solidFill>
                <a:sym typeface="Symbol" pitchFamily="18" charset="2"/>
              </a:rPr>
              <a:t>a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)]  </a:t>
            </a:r>
            <a:r>
              <a:rPr lang="en-US" i="1" dirty="0" smtClean="0">
                <a:solidFill>
                  <a:srgbClr val="0070C0"/>
                </a:solidFill>
                <a:sym typeface="Symbol" pitchFamily="18" charset="2"/>
              </a:rPr>
              <a:t>Q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(</a:t>
            </a:r>
            <a:r>
              <a:rPr lang="en-US" i="1" dirty="0" smtClean="0">
                <a:solidFill>
                  <a:srgbClr val="0070C0"/>
                </a:solidFill>
                <a:sym typeface="Symbol" pitchFamily="18" charset="2"/>
              </a:rPr>
              <a:t>x</a:t>
            </a:r>
            <a:r>
              <a:rPr lang="en-US" dirty="0" smtClean="0">
                <a:solidFill>
                  <a:srgbClr val="0070C0"/>
                </a:solidFill>
                <a:sym typeface="Symbol" pitchFamily="18" charset="2"/>
              </a:rPr>
              <a:t>)}</a:t>
            </a:r>
          </a:p>
          <a:p>
            <a:pPr>
              <a:buFont typeface="Wingdings" pitchFamily="2" charset="2"/>
              <a:buNone/>
            </a:pPr>
            <a:r>
              <a:rPr lang="en-US" i="1" dirty="0" err="1" smtClean="0"/>
              <a:t>Interpretujeme</a:t>
            </a:r>
            <a:r>
              <a:rPr lang="cs-CZ" i="1" dirty="0" smtClean="0"/>
              <a:t> nad universem </a:t>
            </a:r>
            <a:r>
              <a:rPr lang="cs-CZ" i="1" dirty="0" err="1" smtClean="0"/>
              <a:t>Nat</a:t>
            </a:r>
            <a:r>
              <a:rPr lang="en-US" dirty="0" smtClean="0"/>
              <a:t>: </a:t>
            </a:r>
            <a:endParaRPr lang="cs-CZ" dirty="0" smtClean="0"/>
          </a:p>
          <a:p>
            <a:pPr>
              <a:buNone/>
            </a:pPr>
            <a:r>
              <a:rPr lang="en-US" i="1" dirty="0" smtClean="0">
                <a:solidFill>
                  <a:srgbClr val="996633"/>
                </a:solidFill>
                <a:sym typeface="Symbol" pitchFamily="18" charset="2"/>
              </a:rPr>
              <a:t>P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 {</a:t>
            </a:r>
            <a:r>
              <a:rPr lang="en-US" dirty="0" err="1" smtClean="0">
                <a:sym typeface="Symbol" pitchFamily="18" charset="2"/>
              </a:rPr>
              <a:t>prvo</a:t>
            </a:r>
            <a:r>
              <a:rPr lang="cs-CZ" dirty="0" smtClean="0">
                <a:sym typeface="Symbol" pitchFamily="18" charset="2"/>
              </a:rPr>
              <a:t>čís</a:t>
            </a:r>
            <a:r>
              <a:rPr lang="en-US" dirty="0" smtClean="0">
                <a:sym typeface="Symbol" pitchFamily="18" charset="2"/>
              </a:rPr>
              <a:t>l</a:t>
            </a:r>
            <a:r>
              <a:rPr lang="cs-CZ" dirty="0" smtClean="0">
                <a:sym typeface="Symbol" pitchFamily="18" charset="2"/>
              </a:rPr>
              <a:t>a</a:t>
            </a:r>
            <a:r>
              <a:rPr lang="en-US" dirty="0" smtClean="0">
                <a:sym typeface="Symbol" pitchFamily="18" charset="2"/>
              </a:rPr>
              <a:t>}, </a:t>
            </a:r>
            <a:r>
              <a:rPr lang="en-US" i="1" dirty="0" smtClean="0">
                <a:solidFill>
                  <a:srgbClr val="996633"/>
                </a:solidFill>
                <a:sym typeface="Symbol" pitchFamily="18" charset="2"/>
              </a:rPr>
              <a:t>Q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 {lich</a:t>
            </a:r>
            <a:r>
              <a:rPr lang="cs-CZ" dirty="0" smtClean="0">
                <a:sym typeface="Symbol" pitchFamily="18" charset="2"/>
              </a:rPr>
              <a:t>á</a:t>
            </a:r>
            <a:r>
              <a:rPr lang="en-US" dirty="0" smtClean="0">
                <a:sym typeface="Symbol" pitchFamily="18" charset="2"/>
              </a:rPr>
              <a:t>}, </a:t>
            </a:r>
            <a:r>
              <a:rPr lang="en-US" i="1" dirty="0" smtClean="0">
                <a:solidFill>
                  <a:srgbClr val="996633"/>
                </a:solidFill>
                <a:sym typeface="Symbol" pitchFamily="18" charset="2"/>
              </a:rPr>
              <a:t>a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 2</a:t>
            </a:r>
            <a:r>
              <a:rPr lang="cs-CZ" dirty="0" smtClean="0">
                <a:sym typeface="Symbol" pitchFamily="18" charset="2"/>
              </a:rPr>
              <a:t>,</a:t>
            </a:r>
            <a:br>
              <a:rPr lang="cs-CZ" dirty="0" smtClean="0">
                <a:sym typeface="Symbol" pitchFamily="18" charset="2"/>
              </a:rPr>
            </a:br>
            <a:r>
              <a:rPr lang="cs-CZ" i="1" dirty="0" smtClean="0">
                <a:solidFill>
                  <a:srgbClr val="996633"/>
                </a:solidFill>
                <a:sym typeface="Symbol" pitchFamily="18" charset="2"/>
              </a:rPr>
              <a:t>R</a:t>
            </a:r>
            <a:r>
              <a:rPr lang="en-US" dirty="0" smtClean="0"/>
              <a:t> </a:t>
            </a:r>
            <a:r>
              <a:rPr lang="en-US" dirty="0" smtClean="0">
                <a:sym typeface="Symbol" pitchFamily="18" charset="2"/>
              </a:rPr>
              <a:t></a:t>
            </a:r>
            <a:r>
              <a:rPr lang="cs-CZ" dirty="0" smtClean="0">
                <a:sym typeface="Symbol" pitchFamily="18" charset="2"/>
              </a:rPr>
              <a:t> relace </a:t>
            </a:r>
            <a:r>
              <a:rPr lang="en-US" dirty="0" smtClean="0">
                <a:sym typeface="Symbol" pitchFamily="18" charset="2"/>
              </a:rPr>
              <a:t>&gt; </a:t>
            </a:r>
            <a:r>
              <a:rPr lang="cs-CZ" dirty="0" smtClean="0">
                <a:sym typeface="Symbol" pitchFamily="18" charset="2"/>
              </a:rPr>
              <a:t>(být větší), tj. množina dvojic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cs-CZ" dirty="0" smtClean="0">
                <a:sym typeface="Symbol" pitchFamily="18" charset="2"/>
              </a:rPr>
              <a:t/>
            </a:r>
            <a:br>
              <a:rPr lang="cs-CZ" dirty="0" smtClean="0">
                <a:sym typeface="Symbol" pitchFamily="18" charset="2"/>
              </a:rPr>
            </a:br>
            <a:r>
              <a:rPr lang="en-US" dirty="0" smtClean="0">
                <a:sym typeface="Symbol" pitchFamily="18" charset="2"/>
              </a:rPr>
              <a:t>{&lt;1,0&gt;, &lt;2,0&gt;, …, &lt;2,1&gt;, …, &lt;3,2&gt;, …, &lt;4,2&gt;, …}</a:t>
            </a:r>
            <a:endParaRPr lang="cs-CZ" dirty="0" smtClean="0">
              <a:sym typeface="Symbol" pitchFamily="18" charset="2"/>
            </a:endParaRPr>
          </a:p>
          <a:p>
            <a:pPr>
              <a:buNone/>
            </a:pPr>
            <a:r>
              <a:rPr lang="cs-CZ" dirty="0" smtClean="0">
                <a:sym typeface="Symbol" pitchFamily="18" charset="2"/>
              </a:rPr>
              <a:t>V této interpretaci je formule pravdivá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cs-CZ" dirty="0" smtClean="0"/>
              <a:t>Model formule, logické vyplývání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268760"/>
            <a:ext cx="7818072" cy="497964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Interpretace I, ve které je formule </a:t>
            </a:r>
            <a:r>
              <a:rPr lang="cs-CZ" i="1" dirty="0" smtClean="0"/>
              <a:t>F </a:t>
            </a:r>
            <a:r>
              <a:rPr lang="cs-CZ" dirty="0" smtClean="0"/>
              <a:t>pravdivá, se nazývá </a:t>
            </a:r>
            <a:r>
              <a:rPr lang="cs-CZ" i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formule</a:t>
            </a:r>
            <a:r>
              <a:rPr lang="cs-CZ" i="1" dirty="0" smtClean="0"/>
              <a:t> F, značíme </a:t>
            </a:r>
            <a:r>
              <a:rPr lang="en-US" i="1" dirty="0" smtClean="0"/>
              <a:t>|=</a:t>
            </a:r>
            <a:r>
              <a:rPr lang="en-US" baseline="-25000" dirty="0" smtClean="0"/>
              <a:t>I</a:t>
            </a:r>
            <a:r>
              <a:rPr lang="en-US" i="1" dirty="0" smtClean="0"/>
              <a:t> F</a:t>
            </a:r>
            <a:r>
              <a:rPr lang="cs-CZ" i="1" dirty="0" smtClean="0"/>
              <a:t> </a:t>
            </a:r>
          </a:p>
          <a:p>
            <a:r>
              <a:rPr lang="cs-CZ" i="1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</a:t>
            </a:r>
            <a:r>
              <a:rPr lang="cs-CZ" dirty="0" smtClean="0"/>
              <a:t>množiny formulí </a:t>
            </a:r>
            <a:r>
              <a:rPr lang="en-US" i="1" dirty="0" smtClean="0"/>
              <a:t>{F</a:t>
            </a:r>
            <a:r>
              <a:rPr lang="en-US" baseline="-25000" dirty="0" smtClean="0"/>
              <a:t>1</a:t>
            </a:r>
            <a:r>
              <a:rPr lang="en-US" i="1" dirty="0" smtClean="0"/>
              <a:t>,…,F</a:t>
            </a:r>
            <a:r>
              <a:rPr lang="en-US" i="1" baseline="-25000" dirty="0" smtClean="0"/>
              <a:t>n</a:t>
            </a:r>
            <a:r>
              <a:rPr lang="en-US" i="1" dirty="0" smtClean="0"/>
              <a:t>} </a:t>
            </a:r>
            <a:r>
              <a:rPr lang="en-US" dirty="0" smtClean="0"/>
              <a:t>je </a:t>
            </a:r>
            <a:r>
              <a:rPr lang="en-US" dirty="0" err="1" smtClean="0"/>
              <a:t>interpretace</a:t>
            </a:r>
            <a:r>
              <a:rPr lang="en-US" dirty="0" smtClean="0"/>
              <a:t> I,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kter</a:t>
            </a:r>
            <a:r>
              <a:rPr lang="cs-CZ" dirty="0" smtClean="0"/>
              <a:t>é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cs-CZ" dirty="0" smtClean="0"/>
              <a:t>všechny formule </a:t>
            </a:r>
            <a:r>
              <a:rPr lang="cs-CZ" i="1" dirty="0" err="1" smtClean="0"/>
              <a:t>F</a:t>
            </a:r>
            <a:r>
              <a:rPr lang="cs-CZ" i="1" baseline="-25000" dirty="0" err="1" smtClean="0"/>
              <a:t>i</a:t>
            </a:r>
            <a:r>
              <a:rPr lang="cs-CZ" i="1" baseline="-25000" dirty="0" smtClean="0"/>
              <a:t> </a:t>
            </a:r>
            <a:r>
              <a:rPr lang="en-US" dirty="0" smtClean="0"/>
              <a:t>pr</a:t>
            </a:r>
            <a:r>
              <a:rPr lang="cs-CZ" dirty="0" err="1" smtClean="0"/>
              <a:t>avdivé</a:t>
            </a:r>
            <a:endParaRPr lang="cs-CZ" dirty="0" smtClean="0"/>
          </a:p>
          <a:p>
            <a:r>
              <a:rPr lang="cs-CZ" dirty="0" smtClean="0"/>
              <a:t>Úsudek 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r>
              <a:rPr lang="en-US" i="1" dirty="0" smtClean="0"/>
              <a:t>,…,F</a:t>
            </a:r>
            <a:r>
              <a:rPr lang="en-US" i="1" baseline="-25000" dirty="0" smtClean="0"/>
              <a:t>n</a:t>
            </a:r>
            <a:r>
              <a:rPr lang="cs-CZ" i="1" baseline="-25000" dirty="0" smtClean="0"/>
              <a:t> </a:t>
            </a:r>
            <a:r>
              <a:rPr lang="en-US" dirty="0" smtClean="0"/>
              <a:t>|= </a:t>
            </a:r>
            <a:r>
              <a:rPr lang="en-US" i="1" dirty="0" smtClean="0"/>
              <a:t>F </a:t>
            </a:r>
            <a:r>
              <a:rPr lang="en-US" dirty="0" smtClean="0"/>
              <a:t>je </a:t>
            </a:r>
            <a:r>
              <a:rPr lang="en-US" dirty="0" err="1" smtClean="0"/>
              <a:t>platn</a:t>
            </a:r>
            <a:r>
              <a:rPr lang="cs-CZ" dirty="0" smtClean="0"/>
              <a:t>ý, právě když </a:t>
            </a:r>
            <a:r>
              <a:rPr lang="cs-CZ" i="1" dirty="0" smtClean="0"/>
              <a:t>F </a:t>
            </a:r>
            <a:r>
              <a:rPr lang="cs-CZ" dirty="0" smtClean="0"/>
              <a:t>je pravdivá v každém modelu množiny předpokladů </a:t>
            </a:r>
            <a:r>
              <a:rPr lang="en-US" i="1" dirty="0" smtClean="0"/>
              <a:t>{F</a:t>
            </a:r>
            <a:r>
              <a:rPr lang="en-US" baseline="-25000" dirty="0" smtClean="0"/>
              <a:t>1</a:t>
            </a:r>
            <a:r>
              <a:rPr lang="en-US" i="1" dirty="0" smtClean="0"/>
              <a:t>,…,F</a:t>
            </a:r>
            <a:r>
              <a:rPr lang="en-US" i="1" baseline="-25000" dirty="0" smtClean="0"/>
              <a:t>n</a:t>
            </a:r>
            <a:r>
              <a:rPr lang="en-US" i="1" dirty="0" smtClean="0"/>
              <a:t>}</a:t>
            </a:r>
            <a:r>
              <a:rPr lang="cs-CZ" i="1" dirty="0" smtClean="0"/>
              <a:t>.</a:t>
            </a:r>
          </a:p>
          <a:p>
            <a:pPr lvl="1"/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Tedy neexistuje interpretace, která by byla modelem množiny předpokladů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{F</a:t>
            </a:r>
            <a:r>
              <a:rPr lang="en-US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,…,F</a:t>
            </a:r>
            <a:r>
              <a:rPr lang="en-US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 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nebyla modelem závěru F. </a:t>
            </a:r>
          </a:p>
          <a:p>
            <a:pPr lvl="1"/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Jinými slovy, množina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{F</a:t>
            </a:r>
            <a:r>
              <a:rPr lang="en-US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,…,F</a:t>
            </a:r>
            <a:r>
              <a:rPr lang="en-US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</a:t>
            </a:r>
            <a:r>
              <a:rPr lang="cs-CZ" i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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F</a:t>
            </a:r>
            <a:r>
              <a:rPr lang="en-US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nemá model, je sporná, nekonzistentní. </a:t>
            </a:r>
            <a:endParaRPr lang="cs-CZ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Predikátová logika 1. řádu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cs-CZ" dirty="0" smtClean="0"/>
              <a:t>Výroková logika je jakási „základní logická algebra“, ale často nestačí, potřebujeme obohatit její jazyk</a:t>
            </a:r>
          </a:p>
          <a:p>
            <a:r>
              <a:rPr lang="cs-CZ" dirty="0" smtClean="0"/>
              <a:t>Uvažme tři tvrzení: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„</a:t>
            </a:r>
            <a:r>
              <a:rPr lang="cs-CZ" dirty="0" smtClean="0">
                <a:solidFill>
                  <a:srgbClr val="996633"/>
                </a:solidFill>
              </a:rPr>
              <a:t>Někteří účetní vystavují faktury</a:t>
            </a:r>
            <a:r>
              <a:rPr lang="cs-CZ" dirty="0" smtClean="0"/>
              <a:t>“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„</a:t>
            </a:r>
            <a:r>
              <a:rPr lang="cs-CZ" dirty="0" smtClean="0">
                <a:solidFill>
                  <a:srgbClr val="996633"/>
                </a:solidFill>
              </a:rPr>
              <a:t>Všichni účetní vystavují faktury</a:t>
            </a:r>
            <a:r>
              <a:rPr lang="cs-CZ" dirty="0" smtClean="0"/>
              <a:t>“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„</a:t>
            </a:r>
            <a:r>
              <a:rPr lang="cs-CZ" dirty="0" smtClean="0">
                <a:solidFill>
                  <a:srgbClr val="996633"/>
                </a:solidFill>
              </a:rPr>
              <a:t>Pouze účetní vystavují faktury</a:t>
            </a:r>
            <a:r>
              <a:rPr lang="cs-CZ" dirty="0" smtClean="0"/>
              <a:t>“</a:t>
            </a:r>
          </a:p>
          <a:p>
            <a:pPr marL="596646" indent="-514350">
              <a:buFont typeface="+mj-lt"/>
              <a:buAutoNum type="arabicPeriod"/>
            </a:pPr>
            <a:r>
              <a:rPr lang="cs-CZ" dirty="0" smtClean="0"/>
              <a:t>Nechť dále platí, že „</a:t>
            </a:r>
            <a:r>
              <a:rPr lang="cs-CZ" dirty="0" smtClean="0">
                <a:solidFill>
                  <a:srgbClr val="996633"/>
                </a:solidFill>
              </a:rPr>
              <a:t>Tom je účetní</a:t>
            </a:r>
            <a:r>
              <a:rPr lang="cs-CZ" dirty="0" smtClean="0"/>
              <a:t>“.</a:t>
            </a:r>
          </a:p>
          <a:p>
            <a:pPr marL="596646" indent="-514350">
              <a:buNone/>
            </a:pPr>
            <a:r>
              <a:rPr lang="cs-CZ" dirty="0" smtClean="0"/>
              <a:t>Co z toho plyne? </a:t>
            </a:r>
          </a:p>
          <a:p>
            <a:pPr marL="596646" indent="-514350">
              <a:buNone/>
            </a:pPr>
            <a:r>
              <a:rPr lang="cs-CZ" dirty="0" smtClean="0"/>
              <a:t>Z hlediska výrokové logiky </a:t>
            </a:r>
            <a:r>
              <a:rPr lang="cs-CZ" b="1" i="1" dirty="0" smtClean="0"/>
              <a:t>nic</a:t>
            </a:r>
            <a:r>
              <a:rPr lang="cs-CZ" dirty="0" smtClean="0"/>
              <a:t>, neboť se jedná o různé </a:t>
            </a:r>
            <a:r>
              <a:rPr lang="cs-CZ" i="1" dirty="0" smtClean="0"/>
              <a:t>jednoduché </a:t>
            </a:r>
            <a:r>
              <a:rPr lang="cs-CZ" dirty="0" smtClean="0"/>
              <a:t>výroky, které spolu nijak nesouvisejí. </a:t>
            </a:r>
          </a:p>
          <a:p>
            <a:pPr marL="596646" indent="-514350">
              <a:buNone/>
            </a:pPr>
            <a:r>
              <a:rPr lang="cs-CZ" dirty="0" smtClean="0"/>
              <a:t>Intuitivně je však jasné, že z (2) a (4) vyplývá, že Tom vystavuje faktury, což ale nevyplývá z (1) a (4) nebo z (3) a (4)</a:t>
            </a:r>
          </a:p>
          <a:p>
            <a:pPr marL="596646" indent="-514350">
              <a:spcBef>
                <a:spcPts val="1200"/>
              </a:spcBef>
              <a:buNone/>
            </a:pPr>
            <a:r>
              <a:rPr lang="cs-CZ" dirty="0" smtClean="0"/>
              <a:t>(2), (4) </a:t>
            </a:r>
            <a:r>
              <a:rPr lang="en-US" dirty="0" smtClean="0"/>
              <a:t>|= </a:t>
            </a:r>
            <a:r>
              <a:rPr lang="cs-CZ" dirty="0" smtClean="0">
                <a:solidFill>
                  <a:srgbClr val="996633"/>
                </a:solidFill>
              </a:rPr>
              <a:t>Tom </a:t>
            </a:r>
            <a:r>
              <a:rPr lang="en-US" dirty="0" err="1" smtClean="0">
                <a:solidFill>
                  <a:srgbClr val="996633"/>
                </a:solidFill>
              </a:rPr>
              <a:t>vystavuje</a:t>
            </a:r>
            <a:r>
              <a:rPr lang="en-US" dirty="0" smtClean="0">
                <a:solidFill>
                  <a:srgbClr val="996633"/>
                </a:solidFill>
              </a:rPr>
              <a:t> </a:t>
            </a:r>
            <a:r>
              <a:rPr lang="en-US" dirty="0" err="1" smtClean="0">
                <a:solidFill>
                  <a:srgbClr val="996633"/>
                </a:solidFill>
              </a:rPr>
              <a:t>faktury</a:t>
            </a:r>
            <a:r>
              <a:rPr lang="en-US" dirty="0" smtClean="0">
                <a:solidFill>
                  <a:srgbClr val="996633"/>
                </a:solidFill>
              </a:rPr>
              <a:t> </a:t>
            </a:r>
            <a:endParaRPr lang="cs-CZ" dirty="0" smtClean="0"/>
          </a:p>
          <a:p>
            <a:pPr marL="596646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0609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Jazyk</a:t>
            </a:r>
            <a:r>
              <a:rPr lang="en-US" dirty="0" smtClean="0"/>
              <a:t> </a:t>
            </a:r>
            <a:r>
              <a:rPr lang="en-US" dirty="0" err="1" smtClean="0"/>
              <a:t>predik</a:t>
            </a:r>
            <a:r>
              <a:rPr lang="cs-CZ" dirty="0" err="1" smtClean="0"/>
              <a:t>átové</a:t>
            </a:r>
            <a:r>
              <a:rPr lang="en-US" dirty="0" smtClean="0"/>
              <a:t> </a:t>
            </a:r>
            <a:r>
              <a:rPr lang="en-US" dirty="0" err="1" smtClean="0"/>
              <a:t>logiky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196752"/>
            <a:ext cx="7746064" cy="5051648"/>
          </a:xfrm>
        </p:spPr>
        <p:txBody>
          <a:bodyPr>
            <a:normAutofit/>
          </a:bodyPr>
          <a:lstStyle/>
          <a:p>
            <a:pPr marL="596646" indent="-514350">
              <a:buNone/>
            </a:pPr>
            <a:r>
              <a:rPr lang="cs-CZ" dirty="0" smtClean="0"/>
              <a:t>„</a:t>
            </a:r>
            <a:r>
              <a:rPr lang="cs-CZ" dirty="0" smtClean="0">
                <a:solidFill>
                  <a:srgbClr val="996633"/>
                </a:solidFill>
              </a:rPr>
              <a:t>Někteří účetní vystavují faktury</a:t>
            </a:r>
            <a:r>
              <a:rPr lang="cs-CZ" dirty="0" smtClean="0"/>
              <a:t>“</a:t>
            </a:r>
          </a:p>
          <a:p>
            <a:r>
              <a:rPr lang="cs-CZ" dirty="0" smtClean="0"/>
              <a:t>Tedy existuje individuum </a:t>
            </a:r>
            <a:r>
              <a:rPr lang="cs-CZ" i="1" dirty="0" smtClean="0"/>
              <a:t>x </a:t>
            </a:r>
            <a:r>
              <a:rPr lang="cs-CZ" dirty="0" smtClean="0"/>
              <a:t>(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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x</a:t>
            </a:r>
            <a:r>
              <a:rPr lang="cs-CZ" dirty="0" smtClean="0"/>
              <a:t>) takové, že </a:t>
            </a:r>
            <a:r>
              <a:rPr lang="cs-CZ" i="1" dirty="0" smtClean="0"/>
              <a:t>x </a:t>
            </a:r>
            <a:r>
              <a:rPr lang="cs-CZ" dirty="0" smtClean="0"/>
              <a:t>je účetní (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U(x)</a:t>
            </a:r>
            <a:r>
              <a:rPr lang="cs-CZ" dirty="0" smtClean="0"/>
              <a:t>) a vystavuje faktury (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F(x)</a:t>
            </a:r>
            <a:r>
              <a:rPr lang="cs-CZ" dirty="0" smtClean="0"/>
              <a:t>):</a:t>
            </a:r>
          </a:p>
          <a:p>
            <a:pPr>
              <a:buNone/>
            </a:pPr>
            <a:r>
              <a:rPr lang="cs-CZ" dirty="0" smtClean="0">
                <a:sym typeface="Symbol"/>
              </a:rPr>
              <a:t>	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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x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(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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F(x)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)</a:t>
            </a:r>
          </a:p>
          <a:p>
            <a:r>
              <a:rPr lang="cs-CZ" dirty="0" smtClean="0">
                <a:sym typeface="Symbol"/>
              </a:rPr>
              <a:t>Tom je účetní: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U(t)</a:t>
            </a:r>
          </a:p>
          <a:p>
            <a:pPr>
              <a:spcBef>
                <a:spcPts val="1200"/>
              </a:spcBef>
            </a:pPr>
            <a:r>
              <a:rPr lang="cs-CZ" i="1" dirty="0" smtClean="0">
                <a:solidFill>
                  <a:srgbClr val="002060"/>
                </a:solidFill>
                <a:sym typeface="Symbol"/>
              </a:rPr>
              <a:t>Vystavuje Tom faktury? Možná, ale neplyne to</a:t>
            </a:r>
          </a:p>
          <a:p>
            <a:r>
              <a:rPr lang="cs-CZ" i="1" dirty="0" smtClean="0">
                <a:solidFill>
                  <a:srgbClr val="002060"/>
                </a:solidFill>
                <a:sym typeface="Symbol"/>
              </a:rPr>
              <a:t>Tom nemusí být jedním z těch x</a:t>
            </a:r>
            <a:r>
              <a:rPr lang="cs-CZ" dirty="0" smtClean="0">
                <a:solidFill>
                  <a:srgbClr val="002060"/>
                </a:solidFill>
                <a:sym typeface="Symbol"/>
              </a:rPr>
              <a:t>, která vystavují faktury</a:t>
            </a:r>
            <a:endParaRPr lang="cs-CZ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49006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Jazyk</a:t>
            </a:r>
            <a:r>
              <a:rPr lang="en-US" dirty="0" smtClean="0"/>
              <a:t> </a:t>
            </a:r>
            <a:r>
              <a:rPr lang="en-US" dirty="0" err="1" smtClean="0"/>
              <a:t>predik</a:t>
            </a:r>
            <a:r>
              <a:rPr lang="cs-CZ" dirty="0" err="1" smtClean="0"/>
              <a:t>átové</a:t>
            </a:r>
            <a:r>
              <a:rPr lang="en-US" dirty="0" smtClean="0"/>
              <a:t> </a:t>
            </a:r>
            <a:r>
              <a:rPr lang="en-US" dirty="0" err="1" smtClean="0"/>
              <a:t>logiky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052736"/>
            <a:ext cx="8034096" cy="5472608"/>
          </a:xfrm>
        </p:spPr>
        <p:txBody>
          <a:bodyPr>
            <a:normAutofit fontScale="77500" lnSpcReduction="20000"/>
          </a:bodyPr>
          <a:lstStyle/>
          <a:p>
            <a:pPr marL="596646" indent="-514350">
              <a:buNone/>
            </a:pPr>
            <a:r>
              <a:rPr lang="cs-CZ" dirty="0" smtClean="0"/>
              <a:t>	„</a:t>
            </a:r>
            <a:r>
              <a:rPr lang="cs-CZ" dirty="0" smtClean="0">
                <a:solidFill>
                  <a:srgbClr val="996633"/>
                </a:solidFill>
              </a:rPr>
              <a:t>Pouze účetní vystavují faktury</a:t>
            </a:r>
            <a:r>
              <a:rPr lang="cs-CZ" dirty="0" smtClean="0"/>
              <a:t>“</a:t>
            </a:r>
          </a:p>
          <a:p>
            <a:pPr marL="596646" indent="-514350">
              <a:spcBef>
                <a:spcPts val="1200"/>
              </a:spcBef>
              <a:buFontTx/>
              <a:buChar char="-"/>
            </a:pPr>
            <a:r>
              <a:rPr lang="cs-CZ" dirty="0" smtClean="0"/>
              <a:t>Být účetním je </a:t>
            </a:r>
            <a:r>
              <a:rPr lang="cs-CZ" i="1" dirty="0" smtClean="0">
                <a:solidFill>
                  <a:srgbClr val="00B050"/>
                </a:solidFill>
              </a:rPr>
              <a:t>nutná podmínka </a:t>
            </a:r>
            <a:r>
              <a:rPr lang="cs-CZ" dirty="0" smtClean="0"/>
              <a:t>pro to, aby někdo mohl vystavovat faktury</a:t>
            </a:r>
          </a:p>
          <a:p>
            <a:pPr marL="596646" indent="-514350">
              <a:spcBef>
                <a:spcPts val="1200"/>
              </a:spcBef>
              <a:buFontTx/>
              <a:buChar char="-"/>
            </a:pPr>
            <a:r>
              <a:rPr lang="cs-CZ" dirty="0" smtClean="0"/>
              <a:t>Faktury nemůže vystavovat nikdo jiný, než účetní</a:t>
            </a:r>
            <a:br>
              <a:rPr lang="cs-CZ" dirty="0" smtClean="0"/>
            </a:b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Ale, účetní mohou dělat i jiné činnosti, než pouze vystavovat faktury</a:t>
            </a:r>
            <a:endParaRPr lang="cs-CZ" dirty="0" smtClean="0"/>
          </a:p>
          <a:p>
            <a:pPr marL="596646" indent="-514350">
              <a:buFontTx/>
              <a:buChar char="-"/>
            </a:pPr>
            <a:r>
              <a:rPr lang="cs-CZ" dirty="0" smtClean="0"/>
              <a:t>Jestliže nějaké </a:t>
            </a:r>
            <a:r>
              <a:rPr lang="cs-CZ" i="1" dirty="0" smtClean="0"/>
              <a:t>x</a:t>
            </a:r>
            <a:r>
              <a:rPr lang="cs-CZ" dirty="0" smtClean="0"/>
              <a:t> vystavuje faktury, pak </a:t>
            </a:r>
            <a:r>
              <a:rPr lang="cs-CZ" i="1" dirty="0" smtClean="0"/>
              <a:t>x </a:t>
            </a:r>
            <a:r>
              <a:rPr lang="cs-CZ" dirty="0" smtClean="0"/>
              <a:t>je účetní:  </a:t>
            </a:r>
            <a:br>
              <a:rPr lang="cs-CZ" dirty="0" smtClean="0"/>
            </a:br>
            <a:r>
              <a:rPr lang="cs-CZ" i="1" dirty="0" smtClean="0">
                <a:solidFill>
                  <a:srgbClr val="0070C0"/>
                </a:solidFill>
              </a:rPr>
              <a:t>F(x)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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U(x)</a:t>
            </a:r>
            <a:r>
              <a:rPr lang="cs-CZ" dirty="0" smtClean="0"/>
              <a:t> </a:t>
            </a:r>
          </a:p>
          <a:p>
            <a:pPr marL="596646" indent="-514350">
              <a:buFontTx/>
              <a:buChar char="-"/>
            </a:pPr>
            <a:r>
              <a:rPr lang="cs-CZ" dirty="0" smtClean="0"/>
              <a:t>Pro všechna </a:t>
            </a:r>
            <a:r>
              <a:rPr lang="cs-CZ" i="1" dirty="0" smtClean="0"/>
              <a:t>x </a:t>
            </a:r>
            <a:r>
              <a:rPr lang="cs-CZ" dirty="0" smtClean="0"/>
              <a:t>platí, že jestliže </a:t>
            </a:r>
            <a:r>
              <a:rPr lang="cs-CZ" i="1" dirty="0" smtClean="0"/>
              <a:t>x </a:t>
            </a:r>
            <a:r>
              <a:rPr lang="cs-CZ" dirty="0" smtClean="0"/>
              <a:t>vystavuje faktury, pak </a:t>
            </a:r>
            <a:r>
              <a:rPr lang="cs-CZ" i="1" dirty="0" smtClean="0"/>
              <a:t>x </a:t>
            </a:r>
            <a:r>
              <a:rPr lang="cs-CZ" dirty="0" smtClean="0"/>
              <a:t>je účetní:  </a:t>
            </a:r>
            <a:r>
              <a:rPr lang="cs-CZ" b="1" dirty="0" smtClean="0">
                <a:solidFill>
                  <a:srgbClr val="0070C0"/>
                </a:solidFill>
                <a:sym typeface="Symbol"/>
              </a:rPr>
              <a:t></a:t>
            </a:r>
            <a:r>
              <a:rPr lang="cs-CZ" b="1" i="1" dirty="0" smtClean="0">
                <a:solidFill>
                  <a:srgbClr val="0070C0"/>
                </a:solidFill>
              </a:rPr>
              <a:t>x </a:t>
            </a:r>
            <a:r>
              <a:rPr lang="en-US" b="1" dirty="0" smtClean="0">
                <a:solidFill>
                  <a:srgbClr val="0070C0"/>
                </a:solidFill>
              </a:rPr>
              <a:t>[</a:t>
            </a:r>
            <a:r>
              <a:rPr lang="cs-CZ" b="1" i="1" dirty="0" smtClean="0">
                <a:solidFill>
                  <a:srgbClr val="0070C0"/>
                </a:solidFill>
              </a:rPr>
              <a:t>F(x) </a:t>
            </a:r>
            <a:r>
              <a:rPr lang="cs-CZ" b="1" dirty="0" smtClean="0">
                <a:solidFill>
                  <a:srgbClr val="0070C0"/>
                </a:solidFill>
                <a:sym typeface="Symbol"/>
              </a:rPr>
              <a:t> </a:t>
            </a:r>
            <a:r>
              <a:rPr lang="cs-CZ" b="1" i="1" dirty="0" smtClean="0">
                <a:solidFill>
                  <a:srgbClr val="0070C0"/>
                </a:solidFill>
                <a:sym typeface="Symbol"/>
              </a:rPr>
              <a:t>U(x)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endParaRPr lang="cs-CZ" b="1" dirty="0" smtClean="0">
              <a:solidFill>
                <a:srgbClr val="0070C0"/>
              </a:solidFill>
            </a:endParaRPr>
          </a:p>
          <a:p>
            <a:pPr marL="596646" indent="-514350">
              <a:buFontTx/>
              <a:buChar char="-"/>
            </a:pPr>
            <a:r>
              <a:rPr lang="en-US" dirty="0" err="1" smtClean="0"/>
              <a:t>Tedy</a:t>
            </a:r>
            <a:r>
              <a:rPr lang="en-US" dirty="0" smtClean="0"/>
              <a:t>, </a:t>
            </a:r>
            <a:r>
              <a:rPr lang="en-US" dirty="0" err="1" smtClean="0"/>
              <a:t>neexistuje</a:t>
            </a:r>
            <a:r>
              <a:rPr lang="en-US" dirty="0" smtClean="0"/>
              <a:t> </a:t>
            </a:r>
            <a:r>
              <a:rPr lang="en-US" i="1" dirty="0" smtClean="0"/>
              <a:t>x </a:t>
            </a:r>
            <a:r>
              <a:rPr lang="en-US" dirty="0" err="1" smtClean="0"/>
              <a:t>takov</a:t>
            </a:r>
            <a:r>
              <a:rPr lang="cs-CZ" dirty="0" smtClean="0"/>
              <a:t>é že by vystavovalo faktury a nebylo účetní:  </a:t>
            </a:r>
            <a:r>
              <a:rPr lang="cs-CZ" b="1" dirty="0" smtClean="0">
                <a:solidFill>
                  <a:srgbClr val="0070C0"/>
                </a:solidFill>
                <a:sym typeface="Symbol"/>
              </a:rPr>
              <a:t></a:t>
            </a:r>
            <a:r>
              <a:rPr lang="cs-CZ" b="1" i="1" dirty="0" smtClean="0">
                <a:solidFill>
                  <a:srgbClr val="0070C0"/>
                </a:solidFill>
              </a:rPr>
              <a:t>x </a:t>
            </a:r>
            <a:r>
              <a:rPr lang="en-US" b="1" dirty="0" smtClean="0">
                <a:solidFill>
                  <a:srgbClr val="0070C0"/>
                </a:solidFill>
              </a:rPr>
              <a:t>[</a:t>
            </a:r>
            <a:r>
              <a:rPr lang="cs-CZ" b="1" i="1" dirty="0" smtClean="0">
                <a:solidFill>
                  <a:srgbClr val="0070C0"/>
                </a:solidFill>
              </a:rPr>
              <a:t>F(x) </a:t>
            </a:r>
            <a:r>
              <a:rPr lang="cs-CZ" b="1" dirty="0" smtClean="0">
                <a:solidFill>
                  <a:srgbClr val="0070C0"/>
                </a:solidFill>
                <a:sym typeface="Symbol"/>
              </a:rPr>
              <a:t> </a:t>
            </a:r>
            <a:r>
              <a:rPr lang="cs-CZ" b="1" i="1" dirty="0" smtClean="0">
                <a:solidFill>
                  <a:srgbClr val="0070C0"/>
                </a:solidFill>
                <a:sym typeface="Symbol"/>
              </a:rPr>
              <a:t>U(x)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r>
              <a:rPr lang="en-US" dirty="0" smtClean="0"/>
              <a:t> </a:t>
            </a:r>
            <a:endParaRPr lang="cs-CZ" dirty="0" smtClean="0"/>
          </a:p>
          <a:p>
            <a:pPr marL="596646" indent="-514350">
              <a:lnSpc>
                <a:spcPct val="120000"/>
              </a:lnSpc>
              <a:spcBef>
                <a:spcPts val="1800"/>
              </a:spcBef>
              <a:buNone/>
            </a:pP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/>
              </a:rPr>
              <a:t>	</a:t>
            </a:r>
            <a:r>
              <a:rPr lang="cs-CZ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/>
              </a:rPr>
              <a:t>Kontrola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/>
              </a:rPr>
              <a:t>: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</a:t>
            </a:r>
            <a:r>
              <a:rPr lang="cs-CZ" i="1" dirty="0" smtClean="0">
                <a:solidFill>
                  <a:srgbClr val="0070C0"/>
                </a:solidFill>
              </a:rPr>
              <a:t>x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i="1" dirty="0" smtClean="0">
                <a:solidFill>
                  <a:srgbClr val="0070C0"/>
                </a:solidFill>
              </a:rPr>
              <a:t>F(x)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 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U(x)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 </a:t>
            </a:r>
            <a:r>
              <a:rPr lang="cs-CZ" i="1" dirty="0" smtClean="0">
                <a:solidFill>
                  <a:srgbClr val="0070C0"/>
                </a:solidFill>
              </a:rPr>
              <a:t>x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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i="1" dirty="0" smtClean="0">
                <a:solidFill>
                  <a:srgbClr val="0070C0"/>
                </a:solidFill>
              </a:rPr>
              <a:t>F(x)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 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U(x)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 </a:t>
            </a:r>
            <a:br>
              <a:rPr lang="cs-CZ" dirty="0" smtClean="0">
                <a:solidFill>
                  <a:srgbClr val="0070C0"/>
                </a:solidFill>
                <a:sym typeface="Symbol"/>
              </a:rPr>
            </a:br>
            <a:r>
              <a:rPr lang="cs-CZ" dirty="0" smtClean="0">
                <a:solidFill>
                  <a:srgbClr val="0070C0"/>
                </a:solidFill>
                <a:sym typeface="Symbol"/>
              </a:rPr>
              <a:t> 		</a:t>
            </a:r>
            <a:r>
              <a:rPr lang="cs-CZ" i="1" dirty="0" smtClean="0">
                <a:solidFill>
                  <a:srgbClr val="0070C0"/>
                </a:solidFill>
              </a:rPr>
              <a:t>x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</a:t>
            </a:r>
            <a:r>
              <a:rPr lang="cs-CZ" i="1" dirty="0" smtClean="0">
                <a:solidFill>
                  <a:srgbClr val="0070C0"/>
                </a:solidFill>
              </a:rPr>
              <a:t>F(x)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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U(x)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 </a:t>
            </a:r>
            <a:r>
              <a:rPr lang="cs-CZ" i="1" dirty="0" smtClean="0">
                <a:solidFill>
                  <a:srgbClr val="0070C0"/>
                </a:solidFill>
              </a:rPr>
              <a:t>x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i="1" dirty="0" smtClean="0">
                <a:solidFill>
                  <a:srgbClr val="0070C0"/>
                </a:solidFill>
              </a:rPr>
              <a:t>F(x)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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U(x)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Jazyk</a:t>
            </a:r>
            <a:r>
              <a:rPr lang="en-US" dirty="0" smtClean="0"/>
              <a:t> </a:t>
            </a:r>
            <a:r>
              <a:rPr lang="en-US" dirty="0" err="1" smtClean="0"/>
              <a:t>predik</a:t>
            </a:r>
            <a:r>
              <a:rPr lang="cs-CZ" dirty="0" err="1" smtClean="0"/>
              <a:t>átové</a:t>
            </a:r>
            <a:r>
              <a:rPr lang="en-US" dirty="0" smtClean="0"/>
              <a:t> </a:t>
            </a:r>
            <a:r>
              <a:rPr lang="en-US" dirty="0" err="1" smtClean="0"/>
              <a:t>logiky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124744"/>
            <a:ext cx="8034096" cy="5400600"/>
          </a:xfrm>
        </p:spPr>
        <p:txBody>
          <a:bodyPr>
            <a:normAutofit fontScale="85000" lnSpcReduction="10000"/>
          </a:bodyPr>
          <a:lstStyle/>
          <a:p>
            <a:pPr marL="596646" indent="-514350">
              <a:buNone/>
            </a:pPr>
            <a:r>
              <a:rPr lang="cs-CZ" dirty="0" smtClean="0"/>
              <a:t>	„</a:t>
            </a:r>
            <a:r>
              <a:rPr lang="cs-CZ" dirty="0" smtClean="0">
                <a:solidFill>
                  <a:srgbClr val="996633"/>
                </a:solidFill>
              </a:rPr>
              <a:t>Všichni účetní vystavují faktury</a:t>
            </a:r>
            <a:r>
              <a:rPr lang="cs-CZ" dirty="0" smtClean="0"/>
              <a:t>“</a:t>
            </a:r>
          </a:p>
          <a:p>
            <a:pPr marL="596646" indent="-514350">
              <a:spcBef>
                <a:spcPts val="1200"/>
              </a:spcBef>
              <a:buFontTx/>
              <a:buChar char="-"/>
            </a:pPr>
            <a:r>
              <a:rPr lang="cs-CZ" dirty="0" smtClean="0"/>
              <a:t>Být účetním je </a:t>
            </a:r>
            <a:r>
              <a:rPr lang="cs-CZ" i="1" dirty="0" smtClean="0">
                <a:solidFill>
                  <a:srgbClr val="00B050"/>
                </a:solidFill>
              </a:rPr>
              <a:t>dostatečná podmínka </a:t>
            </a:r>
            <a:r>
              <a:rPr lang="cs-CZ" dirty="0" smtClean="0"/>
              <a:t>pro to, aby někdo mohl vystavovat faktury.  </a:t>
            </a:r>
            <a:br>
              <a:rPr lang="cs-CZ" dirty="0" smtClean="0"/>
            </a:br>
            <a:r>
              <a:rPr lang="cs-CZ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Ale, faktury mohou vystavovat i jiní, než pouze účetní</a:t>
            </a:r>
          </a:p>
          <a:p>
            <a:pPr marL="596646" indent="-514350">
              <a:buFontTx/>
              <a:buChar char="-"/>
            </a:pPr>
            <a:r>
              <a:rPr lang="cs-CZ" dirty="0" smtClean="0"/>
              <a:t>Jestliže nějaké </a:t>
            </a:r>
            <a:r>
              <a:rPr lang="cs-CZ" i="1" dirty="0" smtClean="0"/>
              <a:t>x</a:t>
            </a:r>
            <a:r>
              <a:rPr lang="cs-CZ" dirty="0" smtClean="0"/>
              <a:t> je účetní, pak </a:t>
            </a:r>
            <a:r>
              <a:rPr lang="cs-CZ" i="1" dirty="0" smtClean="0"/>
              <a:t>x </a:t>
            </a:r>
            <a:r>
              <a:rPr lang="cs-CZ" dirty="0" smtClean="0"/>
              <a:t>vystavuje faktury: </a:t>
            </a:r>
            <a:br>
              <a:rPr lang="cs-CZ" dirty="0" smtClean="0"/>
            </a:br>
            <a:r>
              <a:rPr lang="cs-CZ" i="1" dirty="0" smtClean="0">
                <a:solidFill>
                  <a:srgbClr val="0070C0"/>
                </a:solidFill>
              </a:rPr>
              <a:t>U(x)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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F(x)</a:t>
            </a:r>
            <a:r>
              <a:rPr lang="cs-CZ" dirty="0" smtClean="0"/>
              <a:t> </a:t>
            </a:r>
          </a:p>
          <a:p>
            <a:pPr marL="596646" indent="-514350">
              <a:buFontTx/>
              <a:buChar char="-"/>
            </a:pPr>
            <a:r>
              <a:rPr lang="cs-CZ" dirty="0" smtClean="0"/>
              <a:t>Pro všechna </a:t>
            </a:r>
            <a:r>
              <a:rPr lang="cs-CZ" i="1" dirty="0" smtClean="0"/>
              <a:t>x </a:t>
            </a:r>
            <a:r>
              <a:rPr lang="cs-CZ" dirty="0" smtClean="0"/>
              <a:t>platí, že jestliže </a:t>
            </a:r>
            <a:r>
              <a:rPr lang="cs-CZ" i="1" dirty="0" smtClean="0"/>
              <a:t>x </a:t>
            </a:r>
            <a:r>
              <a:rPr lang="cs-CZ" dirty="0" smtClean="0"/>
              <a:t>je účetní, pak </a:t>
            </a:r>
            <a:r>
              <a:rPr lang="cs-CZ" i="1" dirty="0" smtClean="0"/>
              <a:t>x </a:t>
            </a:r>
            <a:r>
              <a:rPr lang="cs-CZ" dirty="0" smtClean="0"/>
              <a:t>vystavuje faktury:  </a:t>
            </a:r>
            <a:r>
              <a:rPr lang="cs-CZ" b="1" dirty="0" smtClean="0">
                <a:solidFill>
                  <a:srgbClr val="0070C0"/>
                </a:solidFill>
                <a:sym typeface="Symbol"/>
              </a:rPr>
              <a:t></a:t>
            </a:r>
            <a:r>
              <a:rPr lang="cs-CZ" b="1" i="1" dirty="0" smtClean="0">
                <a:solidFill>
                  <a:srgbClr val="0070C0"/>
                </a:solidFill>
              </a:rPr>
              <a:t>x </a:t>
            </a:r>
            <a:r>
              <a:rPr lang="en-US" b="1" dirty="0" smtClean="0">
                <a:solidFill>
                  <a:srgbClr val="0070C0"/>
                </a:solidFill>
              </a:rPr>
              <a:t>[</a:t>
            </a:r>
            <a:r>
              <a:rPr lang="cs-CZ" b="1" i="1" dirty="0" smtClean="0">
                <a:solidFill>
                  <a:srgbClr val="0070C0"/>
                </a:solidFill>
              </a:rPr>
              <a:t>U(x) </a:t>
            </a:r>
            <a:r>
              <a:rPr lang="cs-CZ" b="1" dirty="0" smtClean="0">
                <a:solidFill>
                  <a:srgbClr val="0070C0"/>
                </a:solidFill>
                <a:sym typeface="Symbol"/>
              </a:rPr>
              <a:t> </a:t>
            </a:r>
            <a:r>
              <a:rPr lang="cs-CZ" b="1" i="1" dirty="0" smtClean="0">
                <a:solidFill>
                  <a:srgbClr val="0070C0"/>
                </a:solidFill>
                <a:sym typeface="Symbol"/>
              </a:rPr>
              <a:t>F(x)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endParaRPr lang="cs-CZ" b="1" dirty="0" smtClean="0">
              <a:solidFill>
                <a:srgbClr val="0070C0"/>
              </a:solidFill>
            </a:endParaRPr>
          </a:p>
          <a:p>
            <a:pPr marL="596646" indent="-514350">
              <a:buFontTx/>
              <a:buChar char="-"/>
            </a:pPr>
            <a:r>
              <a:rPr lang="en-US" dirty="0" err="1" smtClean="0"/>
              <a:t>Tedy</a:t>
            </a:r>
            <a:r>
              <a:rPr lang="en-US" dirty="0" smtClean="0"/>
              <a:t>, </a:t>
            </a:r>
            <a:r>
              <a:rPr lang="en-US" dirty="0" err="1" smtClean="0"/>
              <a:t>neexistuje</a:t>
            </a:r>
            <a:r>
              <a:rPr lang="en-US" dirty="0" smtClean="0"/>
              <a:t> </a:t>
            </a:r>
            <a:r>
              <a:rPr lang="cs-CZ" dirty="0" smtClean="0"/>
              <a:t>účetní </a:t>
            </a:r>
            <a:r>
              <a:rPr lang="en-US" i="1" dirty="0" smtClean="0"/>
              <a:t>x</a:t>
            </a:r>
            <a:r>
              <a:rPr lang="cs-CZ" dirty="0" smtClean="0"/>
              <a:t>, který by nevystavoval faktury:  </a:t>
            </a:r>
            <a:r>
              <a:rPr lang="cs-CZ" b="1" dirty="0" smtClean="0">
                <a:solidFill>
                  <a:srgbClr val="0070C0"/>
                </a:solidFill>
                <a:sym typeface="Symbol"/>
              </a:rPr>
              <a:t></a:t>
            </a:r>
            <a:r>
              <a:rPr lang="cs-CZ" b="1" i="1" dirty="0" smtClean="0">
                <a:solidFill>
                  <a:srgbClr val="0070C0"/>
                </a:solidFill>
              </a:rPr>
              <a:t>x </a:t>
            </a:r>
            <a:r>
              <a:rPr lang="en-US" b="1" dirty="0" smtClean="0">
                <a:solidFill>
                  <a:srgbClr val="0070C0"/>
                </a:solidFill>
              </a:rPr>
              <a:t>[</a:t>
            </a:r>
            <a:r>
              <a:rPr lang="cs-CZ" b="1" i="1" dirty="0" smtClean="0">
                <a:solidFill>
                  <a:srgbClr val="0070C0"/>
                </a:solidFill>
              </a:rPr>
              <a:t>U(x) </a:t>
            </a:r>
            <a:r>
              <a:rPr lang="cs-CZ" b="1" dirty="0" smtClean="0">
                <a:solidFill>
                  <a:srgbClr val="0070C0"/>
                </a:solidFill>
                <a:sym typeface="Symbol"/>
              </a:rPr>
              <a:t> </a:t>
            </a:r>
            <a:r>
              <a:rPr lang="cs-CZ" b="1" i="1" dirty="0" smtClean="0">
                <a:solidFill>
                  <a:srgbClr val="0070C0"/>
                </a:solidFill>
                <a:sym typeface="Symbol"/>
              </a:rPr>
              <a:t>F(x)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r>
              <a:rPr lang="en-US" dirty="0" smtClean="0"/>
              <a:t> </a:t>
            </a:r>
            <a:endParaRPr lang="cs-CZ" dirty="0" smtClean="0"/>
          </a:p>
          <a:p>
            <a:pPr marL="596646" indent="-514350">
              <a:lnSpc>
                <a:spcPct val="120000"/>
              </a:lnSpc>
              <a:spcBef>
                <a:spcPts val="1800"/>
              </a:spcBef>
              <a:buNone/>
            </a:pPr>
            <a:r>
              <a:rPr lang="cs-CZ" dirty="0" smtClean="0">
                <a:solidFill>
                  <a:srgbClr val="0070C0"/>
                </a:solidFill>
                <a:sym typeface="Symbol"/>
              </a:rPr>
              <a:t>	</a:t>
            </a:r>
            <a:r>
              <a:rPr lang="cs-CZ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/>
              </a:rPr>
              <a:t>Kontrola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/>
              </a:rPr>
              <a:t>: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</a:t>
            </a:r>
            <a:r>
              <a:rPr lang="cs-CZ" i="1" dirty="0" smtClean="0">
                <a:solidFill>
                  <a:srgbClr val="0070C0"/>
                </a:solidFill>
              </a:rPr>
              <a:t>x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i="1" dirty="0" smtClean="0">
                <a:solidFill>
                  <a:srgbClr val="0070C0"/>
                </a:solidFill>
              </a:rPr>
              <a:t>U(x)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 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F(x)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 </a:t>
            </a:r>
            <a:r>
              <a:rPr lang="cs-CZ" i="1" dirty="0" smtClean="0">
                <a:solidFill>
                  <a:srgbClr val="0070C0"/>
                </a:solidFill>
              </a:rPr>
              <a:t>x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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i="1" dirty="0" smtClean="0">
                <a:solidFill>
                  <a:srgbClr val="0070C0"/>
                </a:solidFill>
              </a:rPr>
              <a:t>U(x)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 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F(x)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r>
              <a:rPr lang="cs-CZ" dirty="0" smtClean="0">
                <a:solidFill>
                  <a:srgbClr val="0070C0"/>
                </a:solidFill>
              </a:rPr>
              <a:t/>
            </a:r>
            <a:br>
              <a:rPr lang="cs-CZ" dirty="0" smtClean="0">
                <a:solidFill>
                  <a:srgbClr val="0070C0"/>
                </a:solidFill>
              </a:rPr>
            </a:br>
            <a:r>
              <a:rPr lang="cs-CZ" dirty="0" smtClean="0">
                <a:solidFill>
                  <a:srgbClr val="0070C0"/>
                </a:solidFill>
              </a:rPr>
              <a:t>    	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 </a:t>
            </a:r>
            <a:r>
              <a:rPr lang="cs-CZ" i="1" dirty="0" smtClean="0">
                <a:solidFill>
                  <a:srgbClr val="0070C0"/>
                </a:solidFill>
              </a:rPr>
              <a:t>x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</a:t>
            </a:r>
            <a:r>
              <a:rPr lang="cs-CZ" i="1" dirty="0" smtClean="0">
                <a:solidFill>
                  <a:srgbClr val="0070C0"/>
                </a:solidFill>
              </a:rPr>
              <a:t>U(x)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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F(x)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 </a:t>
            </a:r>
            <a:r>
              <a:rPr lang="cs-CZ" i="1" dirty="0" smtClean="0">
                <a:solidFill>
                  <a:srgbClr val="0070C0"/>
                </a:solidFill>
              </a:rPr>
              <a:t>x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i="1" dirty="0" smtClean="0">
                <a:solidFill>
                  <a:srgbClr val="0070C0"/>
                </a:solidFill>
              </a:rPr>
              <a:t>U(x)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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F(x)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Predikátová logika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47800"/>
            <a:ext cx="7602048" cy="480060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„</a:t>
            </a:r>
            <a:r>
              <a:rPr lang="cs-CZ" dirty="0" smtClean="0">
                <a:solidFill>
                  <a:srgbClr val="996633"/>
                </a:solidFill>
              </a:rPr>
              <a:t>Všichni účetní vystavují faktury</a:t>
            </a:r>
            <a:r>
              <a:rPr lang="cs-CZ" dirty="0" smtClean="0"/>
              <a:t>“ </a:t>
            </a:r>
          </a:p>
          <a:p>
            <a:r>
              <a:rPr lang="cs-CZ" dirty="0" smtClean="0">
                <a:solidFill>
                  <a:srgbClr val="0070C0"/>
                </a:solidFill>
                <a:sym typeface="Symbol"/>
              </a:rPr>
              <a:t></a:t>
            </a:r>
            <a:r>
              <a:rPr lang="cs-CZ" i="1" dirty="0" smtClean="0">
                <a:solidFill>
                  <a:srgbClr val="0070C0"/>
                </a:solidFill>
              </a:rPr>
              <a:t>x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i="1" dirty="0" smtClean="0">
                <a:solidFill>
                  <a:srgbClr val="0070C0"/>
                </a:solidFill>
              </a:rPr>
              <a:t>U(x)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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F(x)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endParaRPr lang="cs-CZ" dirty="0" smtClean="0">
              <a:sym typeface="Symbol"/>
            </a:endParaRPr>
          </a:p>
          <a:p>
            <a:r>
              <a:rPr lang="cs-CZ" dirty="0" smtClean="0">
                <a:sym typeface="Symbol"/>
              </a:rPr>
              <a:t>Tom je účetní: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U(t)</a:t>
            </a:r>
          </a:p>
          <a:p>
            <a:r>
              <a:rPr lang="cs-CZ" i="1" dirty="0" smtClean="0">
                <a:solidFill>
                  <a:srgbClr val="002060"/>
                </a:solidFill>
                <a:sym typeface="Symbol"/>
              </a:rPr>
              <a:t>Vystavuje Tom faktury? Ano, vyplývá to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i="1" dirty="0" smtClean="0">
                <a:solidFill>
                  <a:srgbClr val="0070C0"/>
                </a:solidFill>
              </a:rPr>
              <a:t>U(x)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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F(x)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r>
              <a:rPr lang="cs-CZ" dirty="0" smtClean="0">
                <a:solidFill>
                  <a:srgbClr val="0070C0"/>
                </a:solidFill>
              </a:rPr>
              <a:t>,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U(t) 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|= F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(t)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spcBef>
                <a:spcPts val="1800"/>
              </a:spcBef>
            </a:pPr>
            <a:r>
              <a:rPr lang="cs-CZ" dirty="0" smtClean="0"/>
              <a:t>„</a:t>
            </a:r>
            <a:r>
              <a:rPr lang="cs-CZ" dirty="0" smtClean="0">
                <a:solidFill>
                  <a:srgbClr val="996633"/>
                </a:solidFill>
              </a:rPr>
              <a:t>Pouze účetní vystavují faktury</a:t>
            </a:r>
            <a:r>
              <a:rPr lang="cs-CZ" dirty="0" smtClean="0"/>
              <a:t>“</a:t>
            </a:r>
            <a:endParaRPr lang="en-US" dirty="0" smtClean="0"/>
          </a:p>
          <a:p>
            <a:r>
              <a:rPr lang="cs-CZ" dirty="0" smtClean="0">
                <a:solidFill>
                  <a:srgbClr val="0070C0"/>
                </a:solidFill>
                <a:sym typeface="Symbol"/>
              </a:rPr>
              <a:t></a:t>
            </a:r>
            <a:r>
              <a:rPr lang="cs-CZ" i="1" dirty="0" smtClean="0">
                <a:solidFill>
                  <a:srgbClr val="0070C0"/>
                </a:solidFill>
              </a:rPr>
              <a:t>x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en-US" i="1" dirty="0" smtClean="0">
                <a:solidFill>
                  <a:srgbClr val="0070C0"/>
                </a:solidFill>
              </a:rPr>
              <a:t>F</a:t>
            </a:r>
            <a:r>
              <a:rPr lang="cs-CZ" i="1" dirty="0" smtClean="0">
                <a:solidFill>
                  <a:srgbClr val="0070C0"/>
                </a:solidFill>
              </a:rPr>
              <a:t>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 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U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(x)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endParaRPr lang="cs-CZ" dirty="0" smtClean="0">
              <a:sym typeface="Symbol"/>
            </a:endParaRPr>
          </a:p>
          <a:p>
            <a:r>
              <a:rPr lang="cs-CZ" dirty="0" smtClean="0">
                <a:sym typeface="Symbol"/>
              </a:rPr>
              <a:t>Tom je účetní: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U(t)</a:t>
            </a:r>
          </a:p>
          <a:p>
            <a:r>
              <a:rPr lang="cs-CZ" i="1" dirty="0" smtClean="0">
                <a:solidFill>
                  <a:srgbClr val="002060"/>
                </a:solidFill>
                <a:sym typeface="Symbol"/>
              </a:rPr>
              <a:t>Vystavuje Tom faktury? </a:t>
            </a:r>
            <a:r>
              <a:rPr lang="en-US" i="1" dirty="0" err="1" smtClean="0">
                <a:solidFill>
                  <a:srgbClr val="002060"/>
                </a:solidFill>
                <a:sym typeface="Symbol"/>
              </a:rPr>
              <a:t>Nev</a:t>
            </a:r>
            <a:r>
              <a:rPr lang="cs-CZ" i="1" dirty="0" smtClean="0">
                <a:solidFill>
                  <a:srgbClr val="002060"/>
                </a:solidFill>
                <a:sym typeface="Symbol"/>
              </a:rPr>
              <a:t>í</a:t>
            </a:r>
            <a:r>
              <a:rPr lang="en-US" i="1" dirty="0" smtClean="0">
                <a:solidFill>
                  <a:srgbClr val="002060"/>
                </a:solidFill>
                <a:sym typeface="Symbol"/>
              </a:rPr>
              <a:t>me</a:t>
            </a:r>
            <a:r>
              <a:rPr lang="cs-CZ" i="1" dirty="0" smtClean="0">
                <a:solidFill>
                  <a:srgbClr val="002060"/>
                </a:solidFill>
                <a:sym typeface="Symbol"/>
              </a:rPr>
              <a:t>,  </a:t>
            </a:r>
            <a:r>
              <a:rPr lang="cs-CZ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ne</a:t>
            </a:r>
            <a:r>
              <a:rPr lang="cs-CZ" i="1" dirty="0" smtClean="0">
                <a:solidFill>
                  <a:srgbClr val="002060"/>
                </a:solidFill>
                <a:sym typeface="Symbol"/>
              </a:rPr>
              <a:t>vyplývá to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i="1" dirty="0" smtClean="0">
                <a:solidFill>
                  <a:srgbClr val="0070C0"/>
                </a:solidFill>
              </a:rPr>
              <a:t>F(x)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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U(x)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r>
              <a:rPr lang="cs-CZ" dirty="0" smtClean="0">
                <a:solidFill>
                  <a:srgbClr val="0070C0"/>
                </a:solidFill>
              </a:rPr>
              <a:t>,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U(t) 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|</a:t>
            </a:r>
            <a:r>
              <a:rPr lang="en-US" b="1" dirty="0" smtClean="0">
                <a:solidFill>
                  <a:srgbClr val="0070C0"/>
                </a:solidFill>
                <a:sym typeface="Symbol"/>
              </a:rPr>
              <a:t></a:t>
            </a:r>
            <a:r>
              <a:rPr lang="en-US" i="1" dirty="0" smtClean="0">
                <a:solidFill>
                  <a:srgbClr val="0070C0"/>
                </a:solidFill>
                <a:sym typeface="Symbol"/>
              </a:rPr>
              <a:t> F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(t)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Jazyk</a:t>
            </a:r>
            <a:r>
              <a:rPr lang="en-US" dirty="0" smtClean="0"/>
              <a:t> </a:t>
            </a:r>
            <a:r>
              <a:rPr lang="en-US" dirty="0" err="1" smtClean="0"/>
              <a:t>predik</a:t>
            </a:r>
            <a:r>
              <a:rPr lang="cs-CZ" dirty="0" err="1" smtClean="0"/>
              <a:t>átové</a:t>
            </a:r>
            <a:r>
              <a:rPr lang="en-US" dirty="0" smtClean="0"/>
              <a:t> </a:t>
            </a:r>
            <a:r>
              <a:rPr lang="en-US" dirty="0" err="1" smtClean="0"/>
              <a:t>logiky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196752"/>
            <a:ext cx="7818072" cy="5051648"/>
          </a:xfrm>
        </p:spPr>
        <p:txBody>
          <a:bodyPr>
            <a:normAutofit fontScale="62500" lnSpcReduction="20000"/>
          </a:bodyPr>
          <a:lstStyle/>
          <a:p>
            <a:pPr marL="596646" indent="-514350">
              <a:buNone/>
            </a:pPr>
            <a:r>
              <a:rPr lang="cs-CZ" dirty="0" smtClean="0"/>
              <a:t>„</a:t>
            </a:r>
            <a:r>
              <a:rPr lang="cs-CZ" dirty="0" smtClean="0">
                <a:solidFill>
                  <a:srgbClr val="996633"/>
                </a:solidFill>
              </a:rPr>
              <a:t>Všichni účetní a pouze účetní vystavují faktury</a:t>
            </a:r>
            <a:r>
              <a:rPr lang="cs-CZ" dirty="0" smtClean="0"/>
              <a:t>“</a:t>
            </a:r>
          </a:p>
          <a:p>
            <a:pPr marL="596646" indent="-514350">
              <a:spcBef>
                <a:spcPts val="1200"/>
              </a:spcBef>
              <a:buFontTx/>
              <a:buChar char="-"/>
            </a:pPr>
            <a:r>
              <a:rPr lang="cs-CZ" dirty="0" smtClean="0"/>
              <a:t>Být účetním je </a:t>
            </a:r>
            <a:r>
              <a:rPr lang="cs-CZ" i="1" dirty="0" smtClean="0">
                <a:solidFill>
                  <a:srgbClr val="00B050"/>
                </a:solidFill>
              </a:rPr>
              <a:t>nutná a dostatečná podmínka </a:t>
            </a:r>
            <a:r>
              <a:rPr lang="cs-CZ" dirty="0" smtClean="0"/>
              <a:t>pro to, aby někdo mohl vystavovat faktury</a:t>
            </a:r>
          </a:p>
          <a:p>
            <a:pPr marL="596646" indent="-514350">
              <a:spcBef>
                <a:spcPts val="1200"/>
              </a:spcBef>
              <a:buFontTx/>
              <a:buChar char="-"/>
            </a:pPr>
            <a:r>
              <a:rPr lang="cs-CZ" dirty="0" smtClean="0"/>
              <a:t>Faktury nemůže vystavovat nikdo jiný, než účetní: </a:t>
            </a:r>
            <a:r>
              <a:rPr lang="cs-CZ" i="1" dirty="0" smtClean="0">
                <a:solidFill>
                  <a:srgbClr val="0070C0"/>
                </a:solidFill>
              </a:rPr>
              <a:t>F(x)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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U(x)</a:t>
            </a:r>
            <a:endParaRPr lang="cs-CZ" dirty="0" smtClean="0"/>
          </a:p>
          <a:p>
            <a:pPr marL="596646" indent="-514350">
              <a:spcBef>
                <a:spcPts val="1200"/>
              </a:spcBef>
              <a:buFontTx/>
              <a:buChar char="-"/>
            </a:pPr>
            <a:r>
              <a:rPr lang="cs-CZ" dirty="0" smtClean="0"/>
              <a:t>Jestliže je někdo účetní, pak vystavuje faktury:  </a:t>
            </a:r>
            <a:r>
              <a:rPr lang="cs-CZ" i="1" dirty="0" smtClean="0">
                <a:solidFill>
                  <a:srgbClr val="0070C0"/>
                </a:solidFill>
              </a:rPr>
              <a:t>U(x)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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F(x)</a:t>
            </a:r>
            <a:r>
              <a:rPr lang="cs-CZ" dirty="0" smtClean="0"/>
              <a:t> </a:t>
            </a:r>
          </a:p>
          <a:p>
            <a:pPr marL="596646" indent="-514350">
              <a:buFontTx/>
              <a:buChar char="-"/>
            </a:pPr>
            <a:r>
              <a:rPr lang="cs-CZ" dirty="0" smtClean="0"/>
              <a:t>Pro všechna </a:t>
            </a:r>
            <a:r>
              <a:rPr lang="cs-CZ" i="1" dirty="0" smtClean="0"/>
              <a:t>x </a:t>
            </a:r>
            <a:r>
              <a:rPr lang="cs-CZ" dirty="0" smtClean="0"/>
              <a:t>platí, že </a:t>
            </a:r>
            <a:r>
              <a:rPr lang="cs-CZ" i="1" dirty="0" smtClean="0"/>
              <a:t>x </a:t>
            </a:r>
            <a:r>
              <a:rPr lang="cs-CZ" dirty="0" smtClean="0"/>
              <a:t>vystavuje faktury, právě když je účetní:  </a:t>
            </a:r>
            <a:br>
              <a:rPr lang="cs-CZ" dirty="0" smtClean="0"/>
            </a:br>
            <a:r>
              <a:rPr lang="cs-CZ" b="1" dirty="0" smtClean="0">
                <a:solidFill>
                  <a:srgbClr val="0070C0"/>
                </a:solidFill>
                <a:sym typeface="Symbol"/>
              </a:rPr>
              <a:t></a:t>
            </a:r>
            <a:r>
              <a:rPr lang="cs-CZ" b="1" i="1" dirty="0" smtClean="0">
                <a:solidFill>
                  <a:srgbClr val="0070C0"/>
                </a:solidFill>
              </a:rPr>
              <a:t>x </a:t>
            </a:r>
            <a:r>
              <a:rPr lang="en-US" b="1" dirty="0" smtClean="0">
                <a:solidFill>
                  <a:srgbClr val="0070C0"/>
                </a:solidFill>
              </a:rPr>
              <a:t>[</a:t>
            </a:r>
            <a:r>
              <a:rPr lang="cs-CZ" b="1" i="1" dirty="0" smtClean="0">
                <a:solidFill>
                  <a:srgbClr val="0070C0"/>
                </a:solidFill>
              </a:rPr>
              <a:t>F(x) </a:t>
            </a:r>
            <a:r>
              <a:rPr lang="cs-CZ" b="1" dirty="0" smtClean="0">
                <a:solidFill>
                  <a:srgbClr val="0070C0"/>
                </a:solidFill>
                <a:sym typeface="Symbol"/>
              </a:rPr>
              <a:t> </a:t>
            </a:r>
            <a:r>
              <a:rPr lang="cs-CZ" b="1" i="1" dirty="0" smtClean="0">
                <a:solidFill>
                  <a:srgbClr val="0070C0"/>
                </a:solidFill>
                <a:sym typeface="Symbol"/>
              </a:rPr>
              <a:t>U(x)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endParaRPr lang="cs-CZ" b="1" dirty="0" smtClean="0">
              <a:solidFill>
                <a:srgbClr val="0070C0"/>
              </a:solidFill>
            </a:endParaRPr>
          </a:p>
          <a:p>
            <a:pPr marL="596646" indent="-514350">
              <a:lnSpc>
                <a:spcPct val="120000"/>
              </a:lnSpc>
              <a:buFontTx/>
              <a:buChar char="-"/>
            </a:pPr>
            <a:r>
              <a:rPr lang="en-US" dirty="0" err="1" smtClean="0"/>
              <a:t>Tedy</a:t>
            </a:r>
            <a:r>
              <a:rPr lang="en-US" dirty="0" smtClean="0"/>
              <a:t>, </a:t>
            </a:r>
            <a:r>
              <a:rPr lang="en-US" dirty="0" err="1" smtClean="0"/>
              <a:t>neexistuje</a:t>
            </a:r>
            <a:r>
              <a:rPr lang="en-US" dirty="0" smtClean="0"/>
              <a:t> </a:t>
            </a:r>
            <a:r>
              <a:rPr lang="en-US" i="1" dirty="0" smtClean="0"/>
              <a:t>x </a:t>
            </a:r>
            <a:r>
              <a:rPr lang="en-US" dirty="0" err="1" smtClean="0"/>
              <a:t>takov</a:t>
            </a:r>
            <a:r>
              <a:rPr lang="cs-CZ" dirty="0" smtClean="0"/>
              <a:t>é, že by vystavovalo faktury a nebylo účetní, nebo bylo účetní a nevystavovalo faktury:  </a:t>
            </a:r>
            <a:br>
              <a:rPr lang="cs-CZ" dirty="0" smtClean="0"/>
            </a:br>
            <a:r>
              <a:rPr lang="cs-CZ" b="1" dirty="0" smtClean="0">
                <a:solidFill>
                  <a:srgbClr val="0070C0"/>
                </a:solidFill>
                <a:sym typeface="Symbol"/>
              </a:rPr>
              <a:t></a:t>
            </a:r>
            <a:r>
              <a:rPr lang="cs-CZ" b="1" i="1" dirty="0" smtClean="0">
                <a:solidFill>
                  <a:srgbClr val="0070C0"/>
                </a:solidFill>
              </a:rPr>
              <a:t>x </a:t>
            </a:r>
            <a:r>
              <a:rPr lang="en-US" b="1" dirty="0" smtClean="0">
                <a:solidFill>
                  <a:srgbClr val="0070C0"/>
                </a:solidFill>
              </a:rPr>
              <a:t>[</a:t>
            </a:r>
            <a:r>
              <a:rPr lang="cs-CZ" b="1" dirty="0" smtClean="0">
                <a:solidFill>
                  <a:srgbClr val="0070C0"/>
                </a:solidFill>
              </a:rPr>
              <a:t>(</a:t>
            </a:r>
            <a:r>
              <a:rPr lang="cs-CZ" b="1" i="1" dirty="0" smtClean="0">
                <a:solidFill>
                  <a:srgbClr val="0070C0"/>
                </a:solidFill>
              </a:rPr>
              <a:t>F(x) </a:t>
            </a:r>
            <a:r>
              <a:rPr lang="cs-CZ" b="1" dirty="0" smtClean="0">
                <a:solidFill>
                  <a:srgbClr val="0070C0"/>
                </a:solidFill>
                <a:sym typeface="Symbol"/>
              </a:rPr>
              <a:t> </a:t>
            </a:r>
            <a:r>
              <a:rPr lang="cs-CZ" b="1" i="1" dirty="0" smtClean="0">
                <a:solidFill>
                  <a:srgbClr val="0070C0"/>
                </a:solidFill>
                <a:sym typeface="Symbol"/>
              </a:rPr>
              <a:t>U(x)) </a:t>
            </a:r>
            <a:r>
              <a:rPr lang="cs-CZ" b="1" dirty="0" smtClean="0">
                <a:solidFill>
                  <a:srgbClr val="0070C0"/>
                </a:solidFill>
                <a:sym typeface="Symbol"/>
              </a:rPr>
              <a:t> </a:t>
            </a:r>
            <a:r>
              <a:rPr lang="cs-CZ" b="1" dirty="0" smtClean="0">
                <a:solidFill>
                  <a:srgbClr val="0070C0"/>
                </a:solidFill>
              </a:rPr>
              <a:t>(</a:t>
            </a:r>
            <a:r>
              <a:rPr lang="cs-CZ" b="1" i="1" dirty="0" smtClean="0">
                <a:solidFill>
                  <a:srgbClr val="0070C0"/>
                </a:solidFill>
              </a:rPr>
              <a:t>U(x) </a:t>
            </a:r>
            <a:r>
              <a:rPr lang="cs-CZ" b="1" dirty="0" smtClean="0">
                <a:solidFill>
                  <a:srgbClr val="0070C0"/>
                </a:solidFill>
                <a:sym typeface="Symbol"/>
              </a:rPr>
              <a:t> </a:t>
            </a:r>
            <a:r>
              <a:rPr lang="cs-CZ" b="1" i="1" dirty="0" smtClean="0">
                <a:solidFill>
                  <a:srgbClr val="0070C0"/>
                </a:solidFill>
                <a:sym typeface="Symbol"/>
              </a:rPr>
              <a:t>F(x))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r>
              <a:rPr lang="en-US" dirty="0" smtClean="0"/>
              <a:t> </a:t>
            </a:r>
            <a:r>
              <a:rPr lang="cs-CZ" dirty="0" smtClean="0"/>
              <a:t> </a:t>
            </a:r>
          </a:p>
          <a:p>
            <a:pPr marL="596646" indent="-514350">
              <a:lnSpc>
                <a:spcPct val="120000"/>
              </a:lnSpc>
              <a:spcBef>
                <a:spcPts val="1800"/>
              </a:spcBef>
              <a:buNone/>
            </a:pPr>
            <a:r>
              <a:rPr lang="cs-CZ" i="1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/>
              </a:rPr>
              <a:t>Kontrola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Symbol"/>
              </a:rPr>
              <a:t>:  	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</a:t>
            </a:r>
            <a:r>
              <a:rPr lang="cs-CZ" i="1" dirty="0" smtClean="0">
                <a:solidFill>
                  <a:srgbClr val="0070C0"/>
                </a:solidFill>
              </a:rPr>
              <a:t>x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dirty="0" smtClean="0">
                <a:solidFill>
                  <a:srgbClr val="0070C0"/>
                </a:solidFill>
              </a:rPr>
              <a:t>(</a:t>
            </a:r>
            <a:r>
              <a:rPr lang="cs-CZ" i="1" dirty="0" smtClean="0">
                <a:solidFill>
                  <a:srgbClr val="0070C0"/>
                </a:solidFill>
              </a:rPr>
              <a:t>F(x)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 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U(x))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 </a:t>
            </a:r>
            <a:r>
              <a:rPr lang="cs-CZ" dirty="0" smtClean="0">
                <a:solidFill>
                  <a:srgbClr val="0070C0"/>
                </a:solidFill>
              </a:rPr>
              <a:t>(</a:t>
            </a:r>
            <a:r>
              <a:rPr lang="cs-CZ" i="1" dirty="0" smtClean="0">
                <a:solidFill>
                  <a:srgbClr val="0070C0"/>
                </a:solidFill>
              </a:rPr>
              <a:t>U(x)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 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F(x))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 </a:t>
            </a:r>
          </a:p>
          <a:p>
            <a:pPr marL="596646" indent="-514350">
              <a:lnSpc>
                <a:spcPct val="120000"/>
              </a:lnSpc>
              <a:buNone/>
            </a:pPr>
            <a:r>
              <a:rPr lang="cs-CZ" dirty="0" smtClean="0">
                <a:solidFill>
                  <a:srgbClr val="0070C0"/>
                </a:solidFill>
                <a:sym typeface="Symbol"/>
              </a:rPr>
              <a:t> 			</a:t>
            </a:r>
            <a:r>
              <a:rPr lang="cs-CZ" i="1" dirty="0" smtClean="0">
                <a:solidFill>
                  <a:srgbClr val="0070C0"/>
                </a:solidFill>
              </a:rPr>
              <a:t>x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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dirty="0" smtClean="0">
                <a:solidFill>
                  <a:srgbClr val="0070C0"/>
                </a:solidFill>
              </a:rPr>
              <a:t>(</a:t>
            </a:r>
            <a:r>
              <a:rPr lang="cs-CZ" i="1" dirty="0" smtClean="0">
                <a:solidFill>
                  <a:srgbClr val="0070C0"/>
                </a:solidFill>
              </a:rPr>
              <a:t>F(x)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 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U(x))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 </a:t>
            </a:r>
            <a:r>
              <a:rPr lang="cs-CZ" dirty="0" smtClean="0">
                <a:solidFill>
                  <a:srgbClr val="0070C0"/>
                </a:solidFill>
              </a:rPr>
              <a:t>(</a:t>
            </a:r>
            <a:r>
              <a:rPr lang="cs-CZ" i="1" dirty="0" smtClean="0">
                <a:solidFill>
                  <a:srgbClr val="0070C0"/>
                </a:solidFill>
              </a:rPr>
              <a:t>U(x)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 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F(x))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 </a:t>
            </a:r>
          </a:p>
          <a:p>
            <a:pPr marL="596646" indent="-514350">
              <a:lnSpc>
                <a:spcPct val="120000"/>
              </a:lnSpc>
              <a:buNone/>
            </a:pPr>
            <a:r>
              <a:rPr lang="cs-CZ" dirty="0" smtClean="0">
                <a:solidFill>
                  <a:srgbClr val="0070C0"/>
                </a:solidFill>
                <a:sym typeface="Symbol"/>
              </a:rPr>
              <a:t>			</a:t>
            </a:r>
            <a:r>
              <a:rPr lang="cs-CZ" i="1" dirty="0" smtClean="0">
                <a:solidFill>
                  <a:srgbClr val="0070C0"/>
                </a:solidFill>
              </a:rPr>
              <a:t>x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dirty="0" smtClean="0">
                <a:solidFill>
                  <a:srgbClr val="0070C0"/>
                </a:solidFill>
              </a:rPr>
              <a:t>(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</a:t>
            </a:r>
            <a:r>
              <a:rPr lang="cs-CZ" i="1" dirty="0" smtClean="0">
                <a:solidFill>
                  <a:srgbClr val="0070C0"/>
                </a:solidFill>
              </a:rPr>
              <a:t>F(x)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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U(x)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)  </a:t>
            </a:r>
            <a:r>
              <a:rPr lang="cs-CZ" dirty="0" smtClean="0">
                <a:solidFill>
                  <a:srgbClr val="0070C0"/>
                </a:solidFill>
              </a:rPr>
              <a:t>(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</a:t>
            </a:r>
            <a:r>
              <a:rPr lang="cs-CZ" i="1" dirty="0" smtClean="0">
                <a:solidFill>
                  <a:srgbClr val="0070C0"/>
                </a:solidFill>
              </a:rPr>
              <a:t>U(x)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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F(x)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 </a:t>
            </a:r>
          </a:p>
          <a:p>
            <a:pPr marL="596646" indent="-514350">
              <a:lnSpc>
                <a:spcPct val="120000"/>
              </a:lnSpc>
              <a:buNone/>
            </a:pPr>
            <a:r>
              <a:rPr lang="cs-CZ" dirty="0" smtClean="0">
                <a:solidFill>
                  <a:srgbClr val="0070C0"/>
                </a:solidFill>
                <a:sym typeface="Symbol"/>
              </a:rPr>
              <a:t>			</a:t>
            </a:r>
            <a:r>
              <a:rPr lang="cs-CZ" i="1" dirty="0" smtClean="0">
                <a:solidFill>
                  <a:srgbClr val="0070C0"/>
                </a:solidFill>
              </a:rPr>
              <a:t>x </a:t>
            </a:r>
            <a:r>
              <a:rPr lang="en-US" dirty="0" smtClean="0">
                <a:solidFill>
                  <a:srgbClr val="0070C0"/>
                </a:solidFill>
              </a:rPr>
              <a:t>[</a:t>
            </a:r>
            <a:r>
              <a:rPr lang="cs-CZ" dirty="0" smtClean="0">
                <a:solidFill>
                  <a:srgbClr val="0070C0"/>
                </a:solidFill>
              </a:rPr>
              <a:t>(</a:t>
            </a:r>
            <a:r>
              <a:rPr lang="cs-CZ" i="1" dirty="0" smtClean="0">
                <a:solidFill>
                  <a:srgbClr val="0070C0"/>
                </a:solidFill>
              </a:rPr>
              <a:t>F(x)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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U(x)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)  </a:t>
            </a:r>
            <a:r>
              <a:rPr lang="cs-CZ" dirty="0" smtClean="0">
                <a:solidFill>
                  <a:srgbClr val="0070C0"/>
                </a:solidFill>
              </a:rPr>
              <a:t>(</a:t>
            </a:r>
            <a:r>
              <a:rPr lang="cs-CZ" i="1" dirty="0" smtClean="0">
                <a:solidFill>
                  <a:srgbClr val="0070C0"/>
                </a:solidFill>
              </a:rPr>
              <a:t>U(x)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 </a:t>
            </a:r>
            <a:r>
              <a:rPr lang="cs-CZ" i="1" dirty="0" smtClean="0">
                <a:solidFill>
                  <a:srgbClr val="0070C0"/>
                </a:solidFill>
                <a:sym typeface="Symbol"/>
              </a:rPr>
              <a:t>F(x)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)</a:t>
            </a:r>
            <a:r>
              <a:rPr lang="en-US" dirty="0" smtClean="0">
                <a:solidFill>
                  <a:srgbClr val="0070C0"/>
                </a:solidFill>
              </a:rPr>
              <a:t>]</a:t>
            </a:r>
            <a:r>
              <a:rPr lang="cs-CZ" dirty="0" smtClean="0">
                <a:solidFill>
                  <a:srgbClr val="0070C0"/>
                </a:solidFill>
              </a:rPr>
              <a:t> </a:t>
            </a:r>
            <a:r>
              <a:rPr lang="cs-CZ" dirty="0" smtClean="0">
                <a:solidFill>
                  <a:srgbClr val="0070C0"/>
                </a:solidFill>
                <a:sym typeface="Symbol"/>
              </a:rPr>
              <a:t></a:t>
            </a:r>
            <a:r>
              <a:rPr lang="cs-CZ" b="1" dirty="0" smtClean="0">
                <a:solidFill>
                  <a:srgbClr val="0070C0"/>
                </a:solidFill>
                <a:sym typeface="Symbol"/>
              </a:rPr>
              <a:t> </a:t>
            </a:r>
            <a:r>
              <a:rPr lang="cs-CZ" b="1" i="1" dirty="0" smtClean="0">
                <a:solidFill>
                  <a:srgbClr val="0070C0"/>
                </a:solidFill>
              </a:rPr>
              <a:t>x </a:t>
            </a:r>
            <a:r>
              <a:rPr lang="en-US" b="1" dirty="0" smtClean="0">
                <a:solidFill>
                  <a:srgbClr val="0070C0"/>
                </a:solidFill>
              </a:rPr>
              <a:t>[</a:t>
            </a:r>
            <a:r>
              <a:rPr lang="cs-CZ" b="1" i="1" dirty="0" smtClean="0">
                <a:solidFill>
                  <a:srgbClr val="0070C0"/>
                </a:solidFill>
              </a:rPr>
              <a:t>F(x) </a:t>
            </a:r>
            <a:r>
              <a:rPr lang="cs-CZ" b="1" dirty="0" smtClean="0">
                <a:solidFill>
                  <a:srgbClr val="0070C0"/>
                </a:solidFill>
                <a:sym typeface="Symbol"/>
              </a:rPr>
              <a:t> </a:t>
            </a:r>
            <a:r>
              <a:rPr lang="cs-CZ" b="1" i="1" dirty="0" smtClean="0">
                <a:solidFill>
                  <a:srgbClr val="0070C0"/>
                </a:solidFill>
                <a:sym typeface="Symbol"/>
              </a:rPr>
              <a:t>U(x)</a:t>
            </a:r>
            <a:r>
              <a:rPr lang="en-US" b="1" dirty="0" smtClean="0">
                <a:solidFill>
                  <a:srgbClr val="0070C0"/>
                </a:solidFill>
              </a:rPr>
              <a:t>]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Jazyk predikátové logiky </a:t>
            </a:r>
            <a:r>
              <a:rPr lang="cs-CZ" sz="3100" dirty="0" smtClean="0"/>
              <a:t>(Xaver)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1124744"/>
            <a:ext cx="7818072" cy="512365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Všichni muži mají rádi fotbal a pivo.</a:t>
            </a:r>
          </a:p>
          <a:p>
            <a:r>
              <a:rPr lang="cs-CZ" dirty="0" smtClean="0"/>
              <a:t>Někteří milovníci piva nemají rádi fotbal.</a:t>
            </a:r>
          </a:p>
          <a:p>
            <a:r>
              <a:rPr lang="cs-CZ" dirty="0" smtClean="0"/>
              <a:t>Xaver má rád pouze milovníky fotbalu a piva.</a:t>
            </a:r>
          </a:p>
          <a:p>
            <a:r>
              <a:rPr lang="cs-CZ" dirty="0" smtClean="0"/>
              <a:t>Kdo není muž, je žena.</a:t>
            </a:r>
          </a:p>
          <a:p>
            <a:r>
              <a:rPr lang="cs-CZ" dirty="0" smtClean="0"/>
              <a:t>Kdo je milovník něčeho, ten to má rád. </a:t>
            </a:r>
          </a:p>
          <a:p>
            <a:pPr>
              <a:buNone/>
            </a:pPr>
            <a:r>
              <a:rPr lang="cs-CZ" dirty="0" smtClean="0"/>
              <a:t>	--------------------------------------------------------</a:t>
            </a:r>
          </a:p>
          <a:p>
            <a:r>
              <a:rPr lang="cs-CZ" dirty="0" smtClean="0"/>
              <a:t>Některé ženy nemá Xaver rád. </a:t>
            </a:r>
          </a:p>
          <a:p>
            <a:pPr lvl="0">
              <a:spcBef>
                <a:spcPts val="1200"/>
              </a:spcBef>
              <a:buNone/>
            </a:pPr>
            <a:r>
              <a:rPr lang="cs-CZ" dirty="0" smtClean="0">
                <a:sym typeface="Symbol"/>
              </a:rPr>
              <a:t>	</a:t>
            </a:r>
            <a:r>
              <a:rPr lang="cs-CZ" dirty="0" smtClean="0">
                <a:solidFill>
                  <a:srgbClr val="002060"/>
                </a:solidFill>
                <a:sym typeface="Symbol"/>
              </a:rPr>
              <a:t></a:t>
            </a:r>
            <a:r>
              <a:rPr lang="cs-CZ" i="1" dirty="0" smtClean="0">
                <a:solidFill>
                  <a:srgbClr val="002060"/>
                </a:solidFill>
              </a:rPr>
              <a:t>x </a:t>
            </a:r>
            <a:r>
              <a:rPr lang="en-US" dirty="0" smtClean="0">
                <a:solidFill>
                  <a:srgbClr val="002060"/>
                </a:solidFill>
              </a:rPr>
              <a:t>[</a:t>
            </a:r>
            <a:r>
              <a:rPr lang="en-US" i="1" dirty="0" err="1" smtClean="0">
                <a:solidFill>
                  <a:srgbClr val="002060"/>
                </a:solidFill>
              </a:rPr>
              <a:t>Muz</a:t>
            </a:r>
            <a:r>
              <a:rPr lang="en-US" i="1" dirty="0" smtClean="0">
                <a:solidFill>
                  <a:srgbClr val="002060"/>
                </a:solidFill>
              </a:rPr>
              <a:t>(x)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</a:t>
            </a:r>
            <a:r>
              <a:rPr lang="en-US" dirty="0" smtClean="0">
                <a:solidFill>
                  <a:srgbClr val="002060"/>
                </a:solidFill>
              </a:rPr>
              <a:t> (</a:t>
            </a:r>
            <a:r>
              <a:rPr lang="en-US" i="1" dirty="0" smtClean="0">
                <a:solidFill>
                  <a:srgbClr val="002060"/>
                </a:solidFill>
              </a:rPr>
              <a:t>R(x</a:t>
            </a:r>
            <a:r>
              <a:rPr lang="en-US" dirty="0" smtClean="0">
                <a:solidFill>
                  <a:srgbClr val="002060"/>
                </a:solidFill>
              </a:rPr>
              <a:t>,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en-US" i="1" dirty="0" smtClean="0">
                <a:solidFill>
                  <a:srgbClr val="002060"/>
                </a:solidFill>
              </a:rPr>
              <a:t>f)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i="1" dirty="0" smtClean="0">
                <a:solidFill>
                  <a:srgbClr val="002060"/>
                </a:solidFill>
              </a:rPr>
              <a:t>R(x,</a:t>
            </a:r>
            <a:r>
              <a:rPr lang="cs-CZ" i="1" dirty="0" smtClean="0">
                <a:solidFill>
                  <a:srgbClr val="002060"/>
                </a:solidFill>
              </a:rPr>
              <a:t> </a:t>
            </a:r>
            <a:r>
              <a:rPr lang="en-US" i="1" dirty="0" smtClean="0">
                <a:solidFill>
                  <a:srgbClr val="002060"/>
                </a:solidFill>
              </a:rPr>
              <a:t>p)</a:t>
            </a:r>
            <a:r>
              <a:rPr lang="en-US" dirty="0" smtClean="0">
                <a:solidFill>
                  <a:srgbClr val="002060"/>
                </a:solidFill>
              </a:rPr>
              <a:t>)]</a:t>
            </a:r>
            <a:endParaRPr lang="cs-CZ" dirty="0" smtClean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cs-CZ" dirty="0" smtClean="0">
                <a:solidFill>
                  <a:srgbClr val="002060"/>
                </a:solidFill>
                <a:sym typeface="Symbol"/>
              </a:rPr>
              <a:t>	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</a:t>
            </a:r>
            <a:r>
              <a:rPr lang="fr-FR" i="1" dirty="0" smtClean="0">
                <a:solidFill>
                  <a:srgbClr val="002060"/>
                </a:solidFill>
              </a:rPr>
              <a:t>x </a:t>
            </a:r>
            <a:r>
              <a:rPr lang="fr-FR" dirty="0" smtClean="0">
                <a:solidFill>
                  <a:srgbClr val="002060"/>
                </a:solidFill>
              </a:rPr>
              <a:t>[</a:t>
            </a:r>
            <a:r>
              <a:rPr lang="fr-FR" i="1" dirty="0" smtClean="0">
                <a:solidFill>
                  <a:srgbClr val="002060"/>
                </a:solidFill>
              </a:rPr>
              <a:t>Mil(x,</a:t>
            </a:r>
            <a:r>
              <a:rPr lang="cs-CZ" i="1" dirty="0" smtClean="0">
                <a:solidFill>
                  <a:srgbClr val="002060"/>
                </a:solidFill>
              </a:rPr>
              <a:t> </a:t>
            </a:r>
            <a:r>
              <a:rPr lang="fr-FR" i="1" dirty="0" smtClean="0">
                <a:solidFill>
                  <a:srgbClr val="002060"/>
                </a:solidFill>
              </a:rPr>
              <a:t>p)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</a:t>
            </a:r>
            <a:r>
              <a:rPr lang="fr-FR" i="1" dirty="0" smtClean="0">
                <a:solidFill>
                  <a:srgbClr val="002060"/>
                </a:solidFill>
              </a:rPr>
              <a:t>R(x,</a:t>
            </a:r>
            <a:r>
              <a:rPr lang="cs-CZ" i="1" dirty="0" smtClean="0">
                <a:solidFill>
                  <a:srgbClr val="002060"/>
                </a:solidFill>
              </a:rPr>
              <a:t> </a:t>
            </a:r>
            <a:r>
              <a:rPr lang="fr-FR" i="1" dirty="0" smtClean="0">
                <a:solidFill>
                  <a:srgbClr val="002060"/>
                </a:solidFill>
              </a:rPr>
              <a:t>f)</a:t>
            </a:r>
            <a:r>
              <a:rPr lang="fr-FR" dirty="0" smtClean="0">
                <a:solidFill>
                  <a:srgbClr val="002060"/>
                </a:solidFill>
              </a:rPr>
              <a:t>]</a:t>
            </a:r>
            <a:endParaRPr lang="cs-CZ" dirty="0" smtClean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cs-CZ" dirty="0" smtClean="0">
                <a:solidFill>
                  <a:srgbClr val="002060"/>
                </a:solidFill>
                <a:sym typeface="Symbol"/>
              </a:rPr>
              <a:t>	</a:t>
            </a:r>
            <a:r>
              <a:rPr lang="fr-FR" dirty="0" smtClean="0">
                <a:solidFill>
                  <a:srgbClr val="002060"/>
                </a:solidFill>
                <a:sym typeface="Symbol"/>
              </a:rPr>
              <a:t></a:t>
            </a:r>
            <a:r>
              <a:rPr lang="fr-FR" i="1" dirty="0" smtClean="0">
                <a:solidFill>
                  <a:srgbClr val="002060"/>
                </a:solidFill>
              </a:rPr>
              <a:t>y</a:t>
            </a:r>
            <a:r>
              <a:rPr lang="fr-FR" dirty="0" smtClean="0">
                <a:solidFill>
                  <a:srgbClr val="002060"/>
                </a:solidFill>
              </a:rPr>
              <a:t> [</a:t>
            </a:r>
            <a:r>
              <a:rPr lang="fr-FR" i="1" dirty="0" smtClean="0">
                <a:solidFill>
                  <a:srgbClr val="002060"/>
                </a:solidFill>
              </a:rPr>
              <a:t>R(Xa,</a:t>
            </a:r>
            <a:r>
              <a:rPr lang="cs-CZ" i="1" dirty="0" smtClean="0">
                <a:solidFill>
                  <a:srgbClr val="002060"/>
                </a:solidFill>
              </a:rPr>
              <a:t> </a:t>
            </a:r>
            <a:r>
              <a:rPr lang="fr-FR" i="1" dirty="0" smtClean="0">
                <a:solidFill>
                  <a:srgbClr val="002060"/>
                </a:solidFill>
              </a:rPr>
              <a:t>y) </a:t>
            </a:r>
            <a:r>
              <a:rPr lang="fr-FR" dirty="0" smtClean="0">
                <a:solidFill>
                  <a:srgbClr val="002060"/>
                </a:solidFill>
                <a:sym typeface="Symbol"/>
              </a:rPr>
              <a:t></a:t>
            </a:r>
            <a:r>
              <a:rPr lang="fr-FR" dirty="0" smtClean="0">
                <a:solidFill>
                  <a:srgbClr val="002060"/>
                </a:solidFill>
              </a:rPr>
              <a:t> (</a:t>
            </a:r>
            <a:r>
              <a:rPr lang="fr-FR" i="1" dirty="0" smtClean="0">
                <a:solidFill>
                  <a:srgbClr val="002060"/>
                </a:solidFill>
              </a:rPr>
              <a:t>Mil(y</a:t>
            </a:r>
            <a:r>
              <a:rPr lang="fr-FR" dirty="0" smtClean="0">
                <a:solidFill>
                  <a:srgbClr val="002060"/>
                </a:solidFill>
              </a:rPr>
              <a:t>,</a:t>
            </a:r>
            <a:r>
              <a:rPr lang="cs-CZ" dirty="0" smtClean="0">
                <a:solidFill>
                  <a:srgbClr val="002060"/>
                </a:solidFill>
              </a:rPr>
              <a:t> </a:t>
            </a:r>
            <a:r>
              <a:rPr lang="fr-FR" i="1" dirty="0" smtClean="0">
                <a:solidFill>
                  <a:srgbClr val="002060"/>
                </a:solidFill>
              </a:rPr>
              <a:t>f) </a:t>
            </a:r>
            <a:r>
              <a:rPr lang="en-US" dirty="0" smtClean="0">
                <a:solidFill>
                  <a:srgbClr val="002060"/>
                </a:solidFill>
                <a:sym typeface="Symbol"/>
              </a:rPr>
              <a:t>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fr-FR" i="1" dirty="0" smtClean="0">
                <a:solidFill>
                  <a:srgbClr val="002060"/>
                </a:solidFill>
              </a:rPr>
              <a:t>Mil(y,</a:t>
            </a:r>
            <a:r>
              <a:rPr lang="cs-CZ" i="1" dirty="0" smtClean="0">
                <a:solidFill>
                  <a:srgbClr val="002060"/>
                </a:solidFill>
              </a:rPr>
              <a:t> </a:t>
            </a:r>
            <a:r>
              <a:rPr lang="fr-FR" i="1" dirty="0" smtClean="0">
                <a:solidFill>
                  <a:srgbClr val="002060"/>
                </a:solidFill>
              </a:rPr>
              <a:t>p)</a:t>
            </a:r>
            <a:r>
              <a:rPr lang="fr-FR" dirty="0" smtClean="0">
                <a:solidFill>
                  <a:srgbClr val="002060"/>
                </a:solidFill>
              </a:rPr>
              <a:t>)]</a:t>
            </a:r>
            <a:endParaRPr lang="cs-CZ" dirty="0" smtClean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cs-CZ" dirty="0" smtClean="0">
                <a:solidFill>
                  <a:srgbClr val="002060"/>
                </a:solidFill>
                <a:sym typeface="Symbol"/>
              </a:rPr>
              <a:t>	</a:t>
            </a:r>
            <a:r>
              <a:rPr lang="fr-FR" dirty="0" smtClean="0">
                <a:solidFill>
                  <a:srgbClr val="002060"/>
                </a:solidFill>
                <a:sym typeface="Symbol"/>
              </a:rPr>
              <a:t></a:t>
            </a:r>
            <a:r>
              <a:rPr lang="fr-FR" i="1" dirty="0" smtClean="0">
                <a:solidFill>
                  <a:srgbClr val="002060"/>
                </a:solidFill>
              </a:rPr>
              <a:t>x</a:t>
            </a:r>
            <a:r>
              <a:rPr lang="fr-FR" dirty="0" smtClean="0">
                <a:solidFill>
                  <a:srgbClr val="002060"/>
                </a:solidFill>
              </a:rPr>
              <a:t> [</a:t>
            </a:r>
            <a:r>
              <a:rPr lang="fr-FR" dirty="0" smtClean="0">
                <a:solidFill>
                  <a:srgbClr val="002060"/>
                </a:solidFill>
                <a:sym typeface="Symbol"/>
              </a:rPr>
              <a:t></a:t>
            </a:r>
            <a:r>
              <a:rPr lang="fr-FR" i="1" dirty="0" smtClean="0">
                <a:solidFill>
                  <a:srgbClr val="002060"/>
                </a:solidFill>
              </a:rPr>
              <a:t>Mux(x) </a:t>
            </a:r>
            <a:r>
              <a:rPr lang="fr-FR" dirty="0" smtClean="0">
                <a:solidFill>
                  <a:srgbClr val="002060"/>
                </a:solidFill>
                <a:sym typeface="Symbol"/>
              </a:rPr>
              <a:t>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i="1" dirty="0" smtClean="0">
                <a:solidFill>
                  <a:srgbClr val="002060"/>
                </a:solidFill>
              </a:rPr>
              <a:t>Zena(x)</a:t>
            </a:r>
            <a:r>
              <a:rPr lang="fr-FR" dirty="0" smtClean="0">
                <a:solidFill>
                  <a:srgbClr val="002060"/>
                </a:solidFill>
              </a:rPr>
              <a:t>]</a:t>
            </a:r>
            <a:endParaRPr lang="cs-CZ" dirty="0" smtClean="0">
              <a:solidFill>
                <a:srgbClr val="002060"/>
              </a:solidFill>
            </a:endParaRPr>
          </a:p>
          <a:p>
            <a:pPr lvl="0">
              <a:buNone/>
            </a:pPr>
            <a:r>
              <a:rPr lang="cs-CZ" dirty="0" smtClean="0">
                <a:solidFill>
                  <a:srgbClr val="002060"/>
                </a:solidFill>
                <a:sym typeface="Symbol"/>
              </a:rPr>
              <a:t>	</a:t>
            </a:r>
            <a:r>
              <a:rPr lang="fr-FR" dirty="0" smtClean="0">
                <a:solidFill>
                  <a:srgbClr val="002060"/>
                </a:solidFill>
                <a:sym typeface="Symbol"/>
              </a:rPr>
              <a:t></a:t>
            </a:r>
            <a:r>
              <a:rPr lang="fr-FR" i="1" dirty="0" smtClean="0">
                <a:solidFill>
                  <a:srgbClr val="002060"/>
                </a:solidFill>
              </a:rPr>
              <a:t>x</a:t>
            </a:r>
            <a:r>
              <a:rPr lang="fr-FR" dirty="0" smtClean="0">
                <a:solidFill>
                  <a:srgbClr val="002060"/>
                </a:solidFill>
                <a:sym typeface="Symbol"/>
              </a:rPr>
              <a:t></a:t>
            </a:r>
            <a:r>
              <a:rPr lang="fr-FR" i="1" dirty="0" smtClean="0">
                <a:solidFill>
                  <a:srgbClr val="002060"/>
                </a:solidFill>
              </a:rPr>
              <a:t>y</a:t>
            </a:r>
            <a:r>
              <a:rPr lang="fr-FR" dirty="0" smtClean="0">
                <a:solidFill>
                  <a:srgbClr val="002060"/>
                </a:solidFill>
              </a:rPr>
              <a:t> [</a:t>
            </a:r>
            <a:r>
              <a:rPr lang="fr-FR" i="1" dirty="0" smtClean="0">
                <a:solidFill>
                  <a:srgbClr val="002060"/>
                </a:solidFill>
              </a:rPr>
              <a:t>Mil(x,y)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dirty="0" smtClean="0">
                <a:solidFill>
                  <a:srgbClr val="002060"/>
                </a:solidFill>
                <a:sym typeface="Symbol"/>
              </a:rPr>
              <a:t>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i="1" dirty="0" smtClean="0">
                <a:solidFill>
                  <a:srgbClr val="002060"/>
                </a:solidFill>
              </a:rPr>
              <a:t>R(x,y)</a:t>
            </a:r>
            <a:r>
              <a:rPr lang="fr-FR" dirty="0" smtClean="0">
                <a:solidFill>
                  <a:srgbClr val="002060"/>
                </a:solidFill>
              </a:rPr>
              <a:t>]</a:t>
            </a:r>
            <a:endParaRPr lang="cs-CZ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Predikátová</a:t>
            </a:r>
            <a:r>
              <a:rPr lang="en-US" dirty="0" smtClean="0"/>
              <a:t> </a:t>
            </a:r>
            <a:r>
              <a:rPr lang="en-US" dirty="0" err="1" smtClean="0"/>
              <a:t>logika</a:t>
            </a:r>
            <a:endParaRPr lang="en-US" dirty="0" smtClean="0"/>
          </a:p>
        </p:txBody>
      </p:sp>
      <p:sp>
        <p:nvSpPr>
          <p:cNvPr id="7171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cs-CZ" dirty="0" smtClean="0"/>
              <a:t>Formální jazyk PL1:  Abeceda</a:t>
            </a:r>
            <a:endParaRPr lang="en-U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15616" y="1340768"/>
            <a:ext cx="7848997" cy="4755232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dirty="0" smtClean="0"/>
              <a:t>Logické symboly (mají pevný význam)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individuové </a:t>
            </a:r>
            <a:r>
              <a:rPr lang="cs-CZ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proměnné</a:t>
            </a:r>
            <a:r>
              <a:rPr lang="cs-CZ" dirty="0" smtClean="0"/>
              <a:t>: </a:t>
            </a:r>
            <a:r>
              <a:rPr lang="cs-CZ" i="1" dirty="0" smtClean="0"/>
              <a:t>x, y, z, ...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Symboly pro </a:t>
            </a:r>
            <a:r>
              <a:rPr lang="cs-CZ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spojky</a:t>
            </a:r>
            <a:r>
              <a:rPr lang="cs-CZ" dirty="0" smtClean="0"/>
              <a:t>: </a:t>
            </a:r>
            <a:r>
              <a:rPr lang="cs-CZ" b="1" dirty="0" smtClean="0">
                <a:sym typeface="Symbol" pitchFamily="18" charset="2"/>
              </a:rPr>
              <a:t></a:t>
            </a:r>
            <a:r>
              <a:rPr lang="cs-CZ" b="1" dirty="0" smtClean="0"/>
              <a:t>, </a:t>
            </a:r>
            <a:r>
              <a:rPr lang="cs-CZ" b="1" dirty="0" smtClean="0">
                <a:sym typeface="Symbol" pitchFamily="18" charset="2"/>
              </a:rPr>
              <a:t></a:t>
            </a:r>
            <a:r>
              <a:rPr lang="cs-CZ" b="1" dirty="0" smtClean="0"/>
              <a:t>, </a:t>
            </a:r>
            <a:r>
              <a:rPr lang="cs-CZ" b="1" dirty="0" smtClean="0">
                <a:sym typeface="Symbol" pitchFamily="18" charset="2"/>
              </a:rPr>
              <a:t></a:t>
            </a:r>
            <a:r>
              <a:rPr lang="cs-CZ" b="1" dirty="0" smtClean="0"/>
              <a:t>, </a:t>
            </a:r>
            <a:r>
              <a:rPr lang="cs-CZ" b="1" dirty="0" smtClean="0">
                <a:sym typeface="Symbol" pitchFamily="18" charset="2"/>
              </a:rPr>
              <a:t></a:t>
            </a:r>
            <a:r>
              <a:rPr lang="cs-CZ" b="1" dirty="0" smtClean="0"/>
              <a:t>, </a:t>
            </a:r>
            <a:r>
              <a:rPr lang="cs-CZ" b="1" dirty="0" smtClean="0">
                <a:sym typeface="Symbol" pitchFamily="18" charset="2"/>
              </a:rPr>
              <a:t></a:t>
            </a:r>
            <a:r>
              <a:rPr lang="en-US" b="1" dirty="0" smtClean="0"/>
              <a:t> </a:t>
            </a:r>
            <a:endParaRPr lang="cs-CZ" b="1" dirty="0" smtClean="0"/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Symboly pro </a:t>
            </a:r>
            <a:r>
              <a:rPr lang="cs-CZ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kvantifikátory</a:t>
            </a:r>
            <a:r>
              <a:rPr lang="cs-CZ" dirty="0" smtClean="0"/>
              <a:t>: </a:t>
            </a:r>
            <a:r>
              <a:rPr lang="cs-CZ" dirty="0" smtClean="0">
                <a:sym typeface="Symbol" pitchFamily="18" charset="2"/>
              </a:rPr>
              <a:t></a:t>
            </a:r>
            <a:r>
              <a:rPr lang="cs-CZ" dirty="0" smtClean="0"/>
              <a:t>, </a:t>
            </a:r>
            <a:r>
              <a:rPr lang="cs-CZ" dirty="0" smtClean="0">
                <a:sym typeface="Symbol" pitchFamily="18" charset="2"/>
              </a:rPr>
              <a:t></a:t>
            </a:r>
            <a:r>
              <a:rPr lang="en-US" dirty="0" smtClean="0"/>
              <a:t> </a:t>
            </a:r>
            <a:endParaRPr lang="cs-CZ" dirty="0" smtClean="0"/>
          </a:p>
          <a:p>
            <a:pPr eaLnBrk="1" hangingPunct="1">
              <a:lnSpc>
                <a:spcPct val="90000"/>
              </a:lnSpc>
              <a:spcBef>
                <a:spcPts val="1200"/>
              </a:spcBef>
            </a:pPr>
            <a:r>
              <a:rPr lang="cs-CZ" dirty="0" smtClean="0"/>
              <a:t>Speciální symboly (podléhají interpretaci)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Predikátové</a:t>
            </a:r>
            <a:r>
              <a:rPr lang="cs-CZ" dirty="0" smtClean="0"/>
              <a:t>: </a:t>
            </a:r>
            <a:r>
              <a:rPr lang="cs-CZ" i="1" dirty="0" err="1" smtClean="0"/>
              <a:t>P</a:t>
            </a:r>
            <a:r>
              <a:rPr lang="cs-CZ" i="1" baseline="30000" dirty="0" err="1" smtClean="0"/>
              <a:t>n</a:t>
            </a:r>
            <a:r>
              <a:rPr lang="cs-CZ" dirty="0" smtClean="0"/>
              <a:t>, </a:t>
            </a:r>
            <a:r>
              <a:rPr lang="cs-CZ" i="1" dirty="0" err="1" smtClean="0"/>
              <a:t>Q</a:t>
            </a:r>
            <a:r>
              <a:rPr lang="cs-CZ" i="1" baseline="30000" dirty="0" err="1" smtClean="0"/>
              <a:t>n</a:t>
            </a:r>
            <a:r>
              <a:rPr lang="cs-CZ" dirty="0" smtClean="0"/>
              <a:t>, ... </a:t>
            </a:r>
          </a:p>
          <a:p>
            <a:pPr lvl="1">
              <a:lnSpc>
                <a:spcPct val="90000"/>
              </a:lnSpc>
            </a:pPr>
            <a:r>
              <a:rPr lang="cs-CZ" dirty="0" smtClean="0">
                <a:solidFill>
                  <a:srgbClr val="9966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Funkční:</a:t>
            </a:r>
            <a:r>
              <a:rPr lang="cs-CZ" dirty="0" smtClean="0"/>
              <a:t> </a:t>
            </a:r>
            <a:r>
              <a:rPr lang="cs-CZ" i="1" dirty="0" err="1" smtClean="0"/>
              <a:t>f</a:t>
            </a:r>
            <a:r>
              <a:rPr lang="cs-CZ" i="1" baseline="30000" dirty="0" err="1" smtClean="0"/>
              <a:t>n</a:t>
            </a:r>
            <a:r>
              <a:rPr lang="cs-CZ" dirty="0" smtClean="0"/>
              <a:t>, </a:t>
            </a:r>
            <a:r>
              <a:rPr lang="cs-CZ" dirty="0" err="1" smtClean="0"/>
              <a:t>g</a:t>
            </a:r>
            <a:r>
              <a:rPr lang="cs-CZ" i="1" baseline="30000" dirty="0" err="1" smtClean="0"/>
              <a:t>n</a:t>
            </a:r>
            <a:r>
              <a:rPr lang="cs-CZ" dirty="0" smtClean="0"/>
              <a:t>, </a:t>
            </a:r>
            <a:r>
              <a:rPr lang="cs-CZ" dirty="0" err="1" smtClean="0"/>
              <a:t>h</a:t>
            </a:r>
            <a:r>
              <a:rPr lang="cs-CZ" i="1" baseline="30000" dirty="0" err="1" smtClean="0"/>
              <a:t>n</a:t>
            </a:r>
            <a:r>
              <a:rPr lang="cs-CZ" dirty="0" smtClean="0"/>
              <a:t>, …</a:t>
            </a:r>
          </a:p>
          <a:p>
            <a:pPr lvl="2">
              <a:lnSpc>
                <a:spcPct val="90000"/>
              </a:lnSpc>
            </a:pPr>
            <a:r>
              <a:rPr lang="cs-CZ" i="1" dirty="0" smtClean="0"/>
              <a:t>n </a:t>
            </a:r>
            <a:r>
              <a:rPr lang="cs-CZ" dirty="0" smtClean="0"/>
              <a:t>– arita = počet argumentů</a:t>
            </a:r>
            <a:r>
              <a:rPr lang="en-US" dirty="0" smtClean="0"/>
              <a:t>;</a:t>
            </a:r>
            <a:r>
              <a:rPr lang="cs-CZ" dirty="0" smtClean="0"/>
              <a:t> </a:t>
            </a:r>
            <a:r>
              <a:rPr lang="cs-CZ" i="1" dirty="0" smtClean="0"/>
              <a:t>n=</a:t>
            </a:r>
            <a:r>
              <a:rPr lang="cs-CZ" dirty="0" smtClean="0"/>
              <a:t>0 – </a:t>
            </a:r>
            <a:r>
              <a:rPr lang="cs-CZ" dirty="0" smtClean="0">
                <a:solidFill>
                  <a:srgbClr val="996633"/>
                </a:solidFill>
              </a:rPr>
              <a:t>konstanty</a:t>
            </a:r>
            <a:r>
              <a:rPr lang="cs-CZ" dirty="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Pomocné symboly: závorky (, ), </a:t>
            </a:r>
            <a:r>
              <a:rPr lang="en-US" dirty="0" smtClean="0"/>
              <a:t>[, ], </a:t>
            </a:r>
            <a:r>
              <a:rPr lang="cs-CZ" dirty="0" smtClean="0"/>
              <a:t>...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347</TotalTime>
  <Words>980</Words>
  <Application>Microsoft Office PowerPoint</Application>
  <PresentationFormat>Předvádění na obrazovce (4:3)</PresentationFormat>
  <Paragraphs>145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Slunovrat</vt:lpstr>
      <vt:lpstr>Logika v praxi 3. přednáška</vt:lpstr>
      <vt:lpstr>Predikátová logika 1. řádu</vt:lpstr>
      <vt:lpstr>Jazyk predikátové logiky</vt:lpstr>
      <vt:lpstr>Jazyk predikátové logiky</vt:lpstr>
      <vt:lpstr>Jazyk predikátové logiky</vt:lpstr>
      <vt:lpstr>Predikátová logika</vt:lpstr>
      <vt:lpstr>Jazyk predikátové logiky</vt:lpstr>
      <vt:lpstr>Jazyk predikátové logiky (Xaver)</vt:lpstr>
      <vt:lpstr>Formální jazyk PL1:  Abeceda</vt:lpstr>
      <vt:lpstr>Formální jazyk PL1: Gramatika</vt:lpstr>
      <vt:lpstr>Formální jazyk PL1: Gramatika</vt:lpstr>
      <vt:lpstr>Formální jazyk PL1: 1. řád</vt:lpstr>
      <vt:lpstr>Formální, symbolický jazyk PL1</vt:lpstr>
      <vt:lpstr>Formální, symbolický jazyk PL1</vt:lpstr>
      <vt:lpstr>příklady</vt:lpstr>
      <vt:lpstr>příklady</vt:lpstr>
      <vt:lpstr>Model formule, logické vyplývání </vt:lpstr>
    </vt:vector>
  </TitlesOfParts>
  <Company>VSB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v praxi 3. přednáška</dc:title>
  <dc:creator>Marie Duži</dc:creator>
  <cp:lastModifiedBy>Marie Duži</cp:lastModifiedBy>
  <cp:revision>40</cp:revision>
  <dcterms:created xsi:type="dcterms:W3CDTF">2015-02-19T14:48:06Z</dcterms:created>
  <dcterms:modified xsi:type="dcterms:W3CDTF">2015-07-16T10:24:07Z</dcterms:modified>
</cp:coreProperties>
</file>