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8" r:id="rId3"/>
    <p:sldId id="257" r:id="rId4"/>
    <p:sldId id="258" r:id="rId5"/>
    <p:sldId id="259" r:id="rId6"/>
    <p:sldId id="260" r:id="rId7"/>
    <p:sldId id="280" r:id="rId8"/>
    <p:sldId id="263" r:id="rId9"/>
    <p:sldId id="261" r:id="rId10"/>
    <p:sldId id="262" r:id="rId11"/>
    <p:sldId id="279" r:id="rId12"/>
    <p:sldId id="266" r:id="rId13"/>
    <p:sldId id="264" r:id="rId14"/>
    <p:sldId id="265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0F65B-8C11-4018-9A4B-FE2DFD47D5A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A5EDB-28E1-4FD0-BCD9-B3B65B2DAA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51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9DAAF62-9C1F-4850-9806-A634744570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EF9899-9DFD-4061-88D2-1350DCBE8ACE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E0C33DB-C38E-40CF-B711-37133137B4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7E34736-69D8-440B-BDB1-7D3C6BDA8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506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C98DEE6-3554-4583-AC0C-E9C01A80DB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69B6C7-C827-43A8-89FE-3FB3888829BC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943FB5F8-8089-44CE-9205-A343F5FFF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7560ACC4-4B24-4E69-AFCE-684812438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6445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5E12E60-9E70-4E36-978A-F33A011E54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F76067-A071-47BF-8E0C-7A8B749A43FA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33769FA-261E-48A4-BC2A-9D231BA9A9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29C035AF-CBDB-40F4-BF78-C0BEEFA55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7054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996D5004-C471-4A7D-BE12-B61861F3EF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1E7964-4612-4AB1-A75A-CBDF8426A188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9329C0B6-2748-4B4C-BD07-39587CE541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73A8A3FF-26DC-42B5-A649-A8F58C15B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8637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2F7D83D4-EB2A-4F73-B7E3-EFF0E2017F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FB3052-EEF9-4A03-8CB0-4460D6515071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513BB90-6204-43C9-91E4-52D946706A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036D83E-474A-41B6-BA93-88B0A8811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8977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0119290D-931B-4912-9012-7D0105B235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992A64-B422-40EE-953D-87CB2DDF9784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C30701CB-89C9-4D3D-A22C-78346EA604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E4BC5F1B-49D8-4D0D-8968-8B5A1C489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8288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3D72477F-61D2-4E8D-8FAA-E412A3A9F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0E22B1-AFE5-4397-96C6-043850AEB510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7F87D6AB-A532-4C75-AB5D-30B71323C6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43FCA53-3F43-4131-AB57-0776AF317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8578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D7332218-EACE-4793-9590-EFCCDF7086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DF59E7-4DF2-4A94-BADA-674F504CBE22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15AC749A-1371-4083-AEED-A8272A46E5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935DA6A3-49A6-479F-AA4D-2AD47C1351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434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BB905017-023B-45B5-B2BD-6F7A6B2489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49BD06-0ACC-435E-9E85-B3515C95E951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CBDD74C3-072A-440F-B87B-C76C00DC8B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70C800D4-D5C8-45E0-95C0-E6D4DEF697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6951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E017773-EB36-428E-8961-7F514A8E2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264E7D-C877-4F70-BCC8-91974181A4B2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EEF73FB-9A4F-4CF2-AA8D-CE0AF070D8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D8522A4-8754-4E5E-B9B9-3E4FB78CB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BC8C166A-5A15-470E-96D2-93330B552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FB0121-E9D4-4419-AB27-69BB7AA64A51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F7F0BE-05EC-4BE8-BABA-826BB23D17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F1C885CA-D316-49BF-832E-B9B30CDFC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7466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F6601F0F-04E6-41CF-8C4A-79765F1474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FFAEAB-4CF9-4E65-8B2C-C0C17164282F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6CECB07-E1E7-4738-AEB8-C77960E89C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7A9809CF-E2BF-4A19-AB57-4D690EF46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0412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FCF8EE4C-94F7-402A-879B-3D09A1DD8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007A2A-DF08-4005-9F18-24FEC4EE0154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D96ED5B2-627F-4616-89EB-9796A1A62C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6B7040E-7DAC-4587-B579-9104FC6B5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1338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15553749-85F4-40BD-AEFB-1B5BC59EC0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1DB961-E75A-486D-A89D-8F1DBB64CFA2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0BA1703F-59DA-4CD3-B5EC-3F3CB051A8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79B8BCA3-084F-4F6A-BD56-FD6C7301A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131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F30A3-5D45-4D8C-9B40-79DDC77A3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2E55D8-8B48-4867-9AF9-D55005356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6D985D-4879-4849-9720-ACD0C508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17DA88-13F1-4C13-8968-B5908E0E3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8E8C86-5929-4425-9921-9224CCD8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50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CFD43-5182-4D5F-8044-44AF91200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F2076C-8CD5-4691-B589-31B13AC0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A573CA-4A53-4431-A823-F7FDEB6DF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4DBE3F-5A6D-45C9-8C35-1765AA589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0F257F-F250-4050-B431-6E4E7784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97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38F6387-06CA-4BA7-AAF5-AE94C5097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7F9835-470D-43DC-9112-FF1A875A9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E87EAE-7DF0-4460-894B-AF0F8B77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8E5503-7444-4A9A-827A-70D0F21F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4D5637-CE4C-452A-B0CC-D5A20C714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23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97109-73D9-4769-954A-F9FB0665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A779C9-C1DF-440C-AD30-679426E88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82B5DE-CCC3-4F9A-A320-C1A3594D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2037EC-6484-48DD-BFDA-0B9990F1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C69A4B-C1EF-4354-A55D-E8B4F332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27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BE6F9-BECF-4AA6-8A20-B9BE14C6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310254-DECF-4F8C-9019-498D45295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4786CB-0CC8-4871-A841-4BFC3DC9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EE4378-C195-409E-B8CF-ED43C30EB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DADECC-8AED-465F-8BF7-BA4DB78EB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04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78151-E8F4-4A62-86D6-DD30A0B42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95127B-2DB0-49F5-97B9-71D67D19A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EE95AF-FD20-44E2-9756-C1E65298F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AC2FDD-FB09-4A23-965B-FE1619839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50971F-0B10-4830-8EF2-3E40F2DF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A97065-E2D8-4758-BFB0-D8863DF13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74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D7298-33E7-4CB1-8CE7-A73A15F27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5633EE-0CD4-4144-9039-B7CFCD240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6BC61EA-C345-40DD-8E76-F8654C89A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9A4D11F-CE8C-4228-87EA-B503D8C95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30FF679-39B6-4FD7-9CF7-AFE9C7AB3F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875FDF2-6734-4005-A630-93594A5A4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47F09E-1248-4818-97BB-BA8C30D49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AE99817-06E6-4006-8FA5-D94ECEF13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77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6ADD9-0965-4684-BEAC-FAEC5B622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BDCFED-D870-4FE5-90BA-2FB0ED36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720F30-A752-4C69-A1AE-298DFE9B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1EC63A-877E-4BEE-A724-790BC2FC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97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D4104EA-F484-42A9-ABD6-C77E298F8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665621-9BB4-4DB1-AF9F-3D641C60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407FD6-AF52-434C-9D13-E2E512E5A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53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6B424-89D1-4F38-895A-E8CCBEBAD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C42620-467D-41C1-8AD2-6866A0729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FF76093-B26D-4210-B533-2AE0ED877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329C5B-607B-454B-B9CB-1B6BE136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839595-EBEE-4BD6-9E94-A92410EFB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8CA273-6384-46C0-A1CD-B0B9254A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02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792D4-D5DD-4B7A-9F81-2FDA5693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68A64D9-5655-4F27-80EF-C2F5967C0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16392F-AA47-4E74-A9AC-AA4F3C3CF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6803BF-DA34-4F80-8525-1FB443F0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8E3C43-070F-4106-8F23-6B18B7C7D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C91F81-D3FE-41F5-A374-D1ADE56AB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5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89C8EC5-FDFD-4AF7-9CC0-995F9D25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8075CDE-0FEC-48BB-BD66-D71CD1148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D6E789-D110-4625-81CE-E0D5544CE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A180-2B5C-42C6-87CB-E492DF67737D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DE837B-8B3C-4912-8A87-765ADFB39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36CDCD-C850-4A00-A18C-04E5E6E8E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41C9D-C403-4566-8386-A0A2B7D290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6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78CBC-C9D0-4397-8728-B8854E990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42301"/>
            <a:ext cx="9144000" cy="2067662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deduction</a:t>
            </a:r>
            <a:b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err="1"/>
              <a:t>proof</a:t>
            </a:r>
            <a:r>
              <a:rPr lang="cs-CZ" dirty="0"/>
              <a:t> </a:t>
            </a:r>
            <a:r>
              <a:rPr lang="cs-CZ" dirty="0" err="1"/>
              <a:t>calculus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423DFA-B51F-45FB-B9CD-53155CAF9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7794"/>
            <a:ext cx="9144000" cy="1110006"/>
          </a:xfrm>
        </p:spPr>
        <p:txBody>
          <a:bodyPr>
            <a:normAutofit/>
          </a:bodyPr>
          <a:lstStyle/>
          <a:p>
            <a:r>
              <a:rPr lang="en-US" sz="2800" dirty="0"/>
              <a:t>Gerhard </a:t>
            </a:r>
            <a:r>
              <a:rPr lang="en-US" sz="2800" dirty="0" err="1"/>
              <a:t>Gentzen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30276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6545DCBE-3578-44D4-8453-ACAE9274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CE1973-D2C3-4ECD-9069-F94A00A8770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2F4B403-E0BC-4501-B543-E87D34BE2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12871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cs-CZ" b="1" i="1" dirty="0"/>
              <a:t>Theorem 2</a:t>
            </a:r>
            <a:r>
              <a:rPr lang="en-US" altLang="cs-CZ" b="1" dirty="0">
                <a:solidFill>
                  <a:srgbClr val="006666"/>
                </a:solidFill>
              </a:rPr>
              <a:t>: C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D 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C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D 	</a:t>
            </a:r>
            <a:endParaRPr lang="cs-CZ" altLang="cs-CZ" b="1" dirty="0">
              <a:solidFill>
                <a:srgbClr val="006666"/>
              </a:solidFill>
            </a:endParaRP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2EEE9CF-9F4A-471D-BAD4-E32FFF11D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0661" y="1603513"/>
            <a:ext cx="10373139" cy="45274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cs-CZ" sz="2600" i="1" dirty="0">
                <a:solidFill>
                  <a:srgbClr val="006666"/>
                </a:solidFill>
              </a:rPr>
              <a:t>Proof:</a:t>
            </a:r>
            <a:endParaRPr lang="cs-CZ" altLang="cs-CZ" sz="2600" i="1" dirty="0">
              <a:solidFill>
                <a:srgbClr val="006666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altLang="cs-CZ" sz="2600" dirty="0"/>
              <a:t>1.	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</a:t>
            </a:r>
            <a:r>
              <a:rPr lang="en-US" altLang="cs-CZ" sz="2600" b="1" dirty="0"/>
              <a:t> D</a:t>
            </a:r>
            <a:r>
              <a:rPr lang="en-US" altLang="cs-CZ" sz="2600" dirty="0"/>
              <a:t>			</a:t>
            </a:r>
            <a:r>
              <a:rPr lang="cs-CZ" altLang="cs-CZ" sz="2600" dirty="0"/>
              <a:t>	</a:t>
            </a:r>
            <a:r>
              <a:rPr lang="en-US" altLang="cs-CZ" sz="2600" dirty="0"/>
              <a:t>assumption</a:t>
            </a:r>
            <a:br>
              <a:rPr lang="en-US" altLang="cs-CZ" sz="2600" dirty="0"/>
            </a:br>
            <a:r>
              <a:rPr lang="en-US" altLang="cs-CZ" sz="2600" dirty="0"/>
              <a:t>2. 	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(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dirty="0"/>
              <a:t> D)</a:t>
            </a:r>
            <a:r>
              <a:rPr lang="en-US" altLang="cs-CZ" sz="2600" dirty="0"/>
              <a:t>		</a:t>
            </a:r>
            <a:r>
              <a:rPr lang="cs-CZ" altLang="cs-CZ" sz="2600" dirty="0"/>
              <a:t>	</a:t>
            </a:r>
            <a:r>
              <a:rPr lang="en-US" altLang="cs-CZ" sz="2600" dirty="0"/>
              <a:t>assumption of </a:t>
            </a:r>
            <a:r>
              <a:rPr lang="cs-CZ" altLang="cs-CZ" sz="2600" dirty="0" err="1"/>
              <a:t>the</a:t>
            </a:r>
            <a:r>
              <a:rPr lang="cs-CZ" altLang="cs-CZ" sz="2600" dirty="0"/>
              <a:t> </a:t>
            </a:r>
            <a:r>
              <a:rPr lang="en-US" altLang="cs-CZ" sz="2600" dirty="0"/>
              <a:t>indirect proof</a:t>
            </a:r>
            <a:br>
              <a:rPr lang="en-US" altLang="cs-CZ" sz="2600" dirty="0"/>
            </a:br>
            <a:r>
              <a:rPr lang="en-US" altLang="cs-CZ" sz="2600" dirty="0"/>
              <a:t>3.	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(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dirty="0"/>
              <a:t> D) </a:t>
            </a:r>
            <a:r>
              <a:rPr lang="en-US" altLang="cs-CZ" sz="2600" b="1" dirty="0">
                <a:sym typeface="Symbol" panose="05050102010706020507" pitchFamily="18" charset="2"/>
              </a:rPr>
              <a:t></a:t>
            </a:r>
            <a:r>
              <a:rPr lang="en-US" altLang="cs-CZ" sz="2600" b="1" dirty="0"/>
              <a:t> (C </a:t>
            </a:r>
            <a:r>
              <a:rPr lang="en-US" altLang="cs-CZ" sz="2600" b="1" dirty="0">
                <a:sym typeface="Symbol" panose="05050102010706020507" pitchFamily="18" charset="2"/>
              </a:rPr>
              <a:t></a:t>
            </a:r>
            <a:r>
              <a:rPr lang="en-US" altLang="cs-CZ" sz="2600" b="1" dirty="0"/>
              <a:t> 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D)</a:t>
            </a:r>
            <a:r>
              <a:rPr lang="en-US" altLang="cs-CZ" sz="2600" dirty="0"/>
              <a:t>	de Morgan (see </a:t>
            </a:r>
            <a:r>
              <a:rPr lang="cs-CZ" altLang="cs-CZ" sz="2600" dirty="0" err="1"/>
              <a:t>the</a:t>
            </a:r>
            <a:r>
              <a:rPr lang="cs-CZ" altLang="cs-CZ" sz="2600" dirty="0"/>
              <a:t> </a:t>
            </a:r>
            <a:r>
              <a:rPr lang="cs-CZ" altLang="cs-CZ" sz="2600" dirty="0" err="1"/>
              <a:t>next</a:t>
            </a:r>
            <a:r>
              <a:rPr lang="cs-CZ" altLang="cs-CZ" sz="2600" dirty="0"/>
              <a:t> ex</a:t>
            </a:r>
            <a:r>
              <a:rPr lang="en-US" altLang="cs-CZ" sz="2600" dirty="0"/>
              <a:t>ample)</a:t>
            </a:r>
            <a:br>
              <a:rPr lang="en-US" altLang="cs-CZ" sz="2600" dirty="0"/>
            </a:br>
            <a:r>
              <a:rPr lang="en-US" altLang="cs-CZ" sz="2600" dirty="0"/>
              <a:t>4. 	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</a:t>
            </a:r>
            <a:r>
              <a:rPr lang="en-US" altLang="cs-CZ" sz="2600" b="1" dirty="0"/>
              <a:t> 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D</a:t>
            </a:r>
            <a:r>
              <a:rPr lang="en-US" altLang="cs-CZ" sz="2600" dirty="0"/>
              <a:t>		</a:t>
            </a:r>
            <a:r>
              <a:rPr lang="cs-CZ" altLang="cs-CZ" sz="2600" dirty="0"/>
              <a:t>	</a:t>
            </a:r>
            <a:r>
              <a:rPr lang="en-US" altLang="cs-CZ" sz="2600" dirty="0"/>
              <a:t>MP 2,3</a:t>
            </a:r>
            <a:br>
              <a:rPr lang="en-US" altLang="cs-CZ" sz="2600" dirty="0"/>
            </a:br>
            <a:r>
              <a:rPr lang="en-US" altLang="cs-CZ" sz="2600" dirty="0"/>
              <a:t>5.	</a:t>
            </a:r>
            <a:r>
              <a:rPr lang="en-US" altLang="cs-CZ" sz="2600" b="1" dirty="0"/>
              <a:t>C</a:t>
            </a:r>
            <a:r>
              <a:rPr lang="en-US" altLang="cs-CZ" sz="2600" dirty="0"/>
              <a:t>			</a:t>
            </a:r>
            <a:r>
              <a:rPr lang="cs-CZ" altLang="cs-CZ" sz="2600" dirty="0"/>
              <a:t>	</a:t>
            </a:r>
            <a:r>
              <a:rPr lang="en-US" altLang="cs-CZ" sz="2600" dirty="0"/>
              <a:t>EC 4</a:t>
            </a:r>
            <a:br>
              <a:rPr lang="en-US" altLang="cs-CZ" sz="2600" dirty="0"/>
            </a:br>
            <a:r>
              <a:rPr lang="en-US" altLang="cs-CZ" sz="2600" dirty="0"/>
              <a:t>6. 	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D</a:t>
            </a:r>
            <a:r>
              <a:rPr lang="en-US" altLang="cs-CZ" sz="2600" dirty="0"/>
              <a:t> 			</a:t>
            </a:r>
            <a:r>
              <a:rPr lang="cs-CZ" altLang="cs-CZ" sz="2600" dirty="0"/>
              <a:t>	</a:t>
            </a:r>
            <a:r>
              <a:rPr lang="en-US" altLang="cs-CZ" sz="2600" dirty="0"/>
              <a:t>EC 4</a:t>
            </a:r>
            <a:br>
              <a:rPr lang="en-US" altLang="cs-CZ" sz="2600" dirty="0"/>
            </a:br>
            <a:r>
              <a:rPr lang="en-US" altLang="cs-CZ" sz="2600" dirty="0"/>
              <a:t>7.	</a:t>
            </a:r>
            <a:r>
              <a:rPr lang="en-US" altLang="cs-CZ" sz="2600" b="1" dirty="0"/>
              <a:t>D</a:t>
            </a:r>
            <a:r>
              <a:rPr lang="en-US" altLang="cs-CZ" sz="2600" dirty="0"/>
              <a:t>			</a:t>
            </a:r>
            <a:r>
              <a:rPr lang="cs-CZ" altLang="cs-CZ" sz="2600" dirty="0"/>
              <a:t>	</a:t>
            </a:r>
            <a:r>
              <a:rPr lang="en-US" altLang="cs-CZ" sz="2600" dirty="0"/>
              <a:t>MP 1, 5; contradicts to 6, hence</a:t>
            </a:r>
            <a:br>
              <a:rPr lang="en-US" altLang="cs-CZ" sz="2600" dirty="0"/>
            </a:br>
            <a:r>
              <a:rPr lang="en-US" altLang="cs-CZ" sz="2600" dirty="0"/>
              <a:t>8.	</a:t>
            </a:r>
            <a:r>
              <a:rPr lang="en-US" altLang="cs-CZ" sz="2600" b="1" dirty="0">
                <a:sym typeface="Symbol" panose="05050102010706020507" pitchFamily="18" charset="2"/>
              </a:rPr>
              <a:t></a:t>
            </a:r>
            <a:r>
              <a:rPr lang="en-US" altLang="cs-CZ" sz="2600" b="1" dirty="0"/>
              <a:t>C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dirty="0"/>
              <a:t> D</a:t>
            </a:r>
            <a:r>
              <a:rPr lang="en-US" altLang="cs-CZ" sz="2600" dirty="0"/>
              <a:t>		</a:t>
            </a:r>
            <a:br>
              <a:rPr lang="en-US" altLang="cs-CZ" sz="2600" dirty="0"/>
            </a:br>
            <a:r>
              <a:rPr lang="en-US" altLang="cs-CZ" sz="2600" dirty="0"/>
              <a:t>	(assumption of </a:t>
            </a:r>
            <a:r>
              <a:rPr lang="cs-CZ" altLang="cs-CZ" sz="2600" dirty="0" err="1"/>
              <a:t>the</a:t>
            </a:r>
            <a:r>
              <a:rPr lang="cs-CZ" altLang="cs-CZ" sz="2600" dirty="0"/>
              <a:t> </a:t>
            </a:r>
            <a:r>
              <a:rPr lang="en-US" altLang="cs-CZ" sz="2600" dirty="0"/>
              <a:t>indirect proof is not true) Q.E.D.</a:t>
            </a:r>
            <a:r>
              <a:rPr lang="cs-CZ" altLang="cs-CZ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2801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4B969-88CC-456C-9CC8-2771C5D39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7570"/>
          </a:xfrm>
        </p:spPr>
        <p:txBody>
          <a:bodyPr>
            <a:normAutofit fontScale="90000"/>
          </a:bodyPr>
          <a:lstStyle/>
          <a:p>
            <a:r>
              <a:rPr lang="en-US" altLang="cs-CZ" b="1" i="1" dirty="0"/>
              <a:t>Theorem 3</a:t>
            </a:r>
            <a:r>
              <a:rPr lang="en-US" altLang="cs-CZ" b="1" dirty="0">
                <a:solidFill>
                  <a:srgbClr val="006666"/>
                </a:solidFill>
              </a:rPr>
              <a:t>: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(A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B)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(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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B) 	de Morgan law</a:t>
            </a:r>
            <a:endParaRPr lang="cs-CZ" altLang="cs-CZ" b="1" dirty="0">
              <a:solidFill>
                <a:srgbClr val="006666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A307A-BECD-433D-ADAD-E9C9D6F6C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cs-CZ" i="1" dirty="0">
                <a:solidFill>
                  <a:srgbClr val="006666"/>
                </a:solidFill>
              </a:rPr>
              <a:t>Proof</a:t>
            </a:r>
            <a:endParaRPr lang="cs-CZ" altLang="cs-CZ" i="1" dirty="0">
              <a:solidFill>
                <a:srgbClr val="006666"/>
              </a:solidFill>
            </a:endParaRPr>
          </a:p>
          <a:p>
            <a:pPr>
              <a:buNone/>
            </a:pPr>
            <a:br>
              <a:rPr lang="en-US" altLang="cs-CZ" dirty="0"/>
            </a:br>
            <a:r>
              <a:rPr lang="en-US" altLang="cs-CZ" dirty="0"/>
              <a:t>1.	</a:t>
            </a:r>
            <a:r>
              <a:rPr lang="en-US" altLang="cs-CZ" b="1" dirty="0">
                <a:sym typeface="Symbol" panose="05050102010706020507" pitchFamily="18" charset="2"/>
              </a:rPr>
              <a:t></a:t>
            </a:r>
            <a:r>
              <a:rPr lang="cs-CZ" altLang="cs-CZ" b="1" dirty="0">
                <a:sym typeface="Symbol" panose="05050102010706020507" pitchFamily="18" charset="2"/>
              </a:rPr>
              <a:t>(</a:t>
            </a:r>
            <a:r>
              <a:rPr lang="en-US" altLang="cs-CZ" b="1" dirty="0"/>
              <a:t>A </a:t>
            </a:r>
            <a:r>
              <a:rPr lang="en-US" altLang="cs-CZ" b="1" dirty="0">
                <a:sym typeface="Symbol" panose="05050102010706020507" pitchFamily="18" charset="2"/>
              </a:rPr>
              <a:t></a:t>
            </a:r>
            <a:r>
              <a:rPr lang="en-US" altLang="cs-CZ" b="1" dirty="0"/>
              <a:t> B)</a:t>
            </a:r>
            <a:r>
              <a:rPr lang="en-US" altLang="cs-CZ" dirty="0"/>
              <a:t> 		assumption</a:t>
            </a:r>
            <a:endParaRPr lang="cs-CZ" altLang="cs-CZ" dirty="0"/>
          </a:p>
          <a:p>
            <a:pPr>
              <a:buNone/>
            </a:pPr>
            <a:r>
              <a:rPr lang="cs-CZ" altLang="cs-CZ" dirty="0"/>
              <a:t>		2.1	A		</a:t>
            </a:r>
            <a:r>
              <a:rPr lang="en-US" altLang="cs-CZ" b="1" dirty="0">
                <a:solidFill>
                  <a:srgbClr val="006666"/>
                </a:solidFill>
              </a:rPr>
              <a:t>hypothesis</a:t>
            </a:r>
            <a:endParaRPr lang="cs-CZ" altLang="cs-CZ" b="1" dirty="0">
              <a:solidFill>
                <a:srgbClr val="006666"/>
              </a:solidFill>
            </a:endParaRPr>
          </a:p>
          <a:p>
            <a:pPr>
              <a:buNone/>
            </a:pPr>
            <a:r>
              <a:rPr lang="cs-CZ" altLang="cs-CZ" dirty="0"/>
              <a:t>		2.2	A </a:t>
            </a:r>
            <a:r>
              <a:rPr lang="cs-CZ" altLang="cs-CZ" dirty="0">
                <a:sym typeface="Symbol" panose="05050102010706020507" pitchFamily="18" charset="2"/>
              </a:rPr>
              <a:t> B		ID, 2.1</a:t>
            </a:r>
          </a:p>
          <a:p>
            <a:pPr>
              <a:buNone/>
            </a:pPr>
            <a:r>
              <a:rPr lang="cs-CZ" altLang="cs-CZ" dirty="0"/>
              <a:t>	2.	A </a:t>
            </a:r>
            <a:r>
              <a:rPr lang="cs-CZ" altLang="cs-CZ" dirty="0">
                <a:sym typeface="Symbol" panose="05050102010706020507" pitchFamily="18" charset="2"/>
              </a:rPr>
              <a:t> (</a:t>
            </a:r>
            <a:r>
              <a:rPr lang="cs-CZ" altLang="cs-CZ" dirty="0"/>
              <a:t>A </a:t>
            </a:r>
            <a:r>
              <a:rPr lang="cs-CZ" altLang="cs-CZ" dirty="0">
                <a:sym typeface="Symbol" panose="05050102010706020507" pitchFamily="18" charset="2"/>
              </a:rPr>
              <a:t> B)</a:t>
            </a:r>
          </a:p>
          <a:p>
            <a:pPr>
              <a:buNone/>
            </a:pPr>
            <a:r>
              <a:rPr lang="cs-CZ" altLang="cs-CZ" dirty="0">
                <a:sym typeface="Symbol" panose="05050102010706020507" pitchFamily="18" charset="2"/>
              </a:rPr>
              <a:t>	3.	A			MT</a:t>
            </a:r>
            <a:r>
              <a:rPr lang="en-US" altLang="cs-CZ" dirty="0">
                <a:sym typeface="Symbol" panose="05050102010706020507" pitchFamily="18" charset="2"/>
              </a:rPr>
              <a:t>;</a:t>
            </a:r>
            <a:r>
              <a:rPr lang="cs-CZ" altLang="cs-CZ" dirty="0">
                <a:sym typeface="Symbol" panose="05050102010706020507" pitchFamily="18" charset="2"/>
              </a:rPr>
              <a:t> 1,2</a:t>
            </a:r>
            <a:endParaRPr lang="en-US" altLang="cs-CZ" dirty="0">
              <a:sym typeface="Symbol" panose="05050102010706020507" pitchFamily="18" charset="2"/>
            </a:endParaRPr>
          </a:p>
          <a:p>
            <a:pPr>
              <a:buNone/>
            </a:pPr>
            <a:r>
              <a:rPr lang="cs-CZ" altLang="cs-CZ" dirty="0"/>
              <a:t>	</a:t>
            </a:r>
            <a:r>
              <a:rPr lang="en-US" altLang="cs-CZ" dirty="0"/>
              <a:t>	3</a:t>
            </a:r>
            <a:r>
              <a:rPr lang="cs-CZ" altLang="cs-CZ" dirty="0"/>
              <a:t>.1	</a:t>
            </a:r>
            <a:r>
              <a:rPr lang="en-US" altLang="cs-CZ" dirty="0"/>
              <a:t>B</a:t>
            </a:r>
            <a:r>
              <a:rPr lang="cs-CZ" altLang="cs-CZ" dirty="0"/>
              <a:t>		</a:t>
            </a:r>
            <a:r>
              <a:rPr lang="en-US" altLang="cs-CZ" b="1" dirty="0">
                <a:solidFill>
                  <a:srgbClr val="006666"/>
                </a:solidFill>
              </a:rPr>
              <a:t>hypothesis</a:t>
            </a:r>
            <a:endParaRPr lang="cs-CZ" altLang="cs-CZ" b="1" dirty="0">
              <a:solidFill>
                <a:srgbClr val="006666"/>
              </a:solidFill>
            </a:endParaRPr>
          </a:p>
          <a:p>
            <a:pPr>
              <a:buNone/>
            </a:pPr>
            <a:r>
              <a:rPr lang="cs-CZ" altLang="cs-CZ" dirty="0"/>
              <a:t>		</a:t>
            </a:r>
            <a:r>
              <a:rPr lang="en-US" altLang="cs-CZ" dirty="0"/>
              <a:t>3</a:t>
            </a:r>
            <a:r>
              <a:rPr lang="cs-CZ" altLang="cs-CZ" dirty="0"/>
              <a:t>.2	A </a:t>
            </a:r>
            <a:r>
              <a:rPr lang="cs-CZ" altLang="cs-CZ" dirty="0">
                <a:sym typeface="Symbol" panose="05050102010706020507" pitchFamily="18" charset="2"/>
              </a:rPr>
              <a:t> B		ID, </a:t>
            </a:r>
            <a:r>
              <a:rPr lang="en-US" altLang="cs-CZ" dirty="0">
                <a:sym typeface="Symbol" panose="05050102010706020507" pitchFamily="18" charset="2"/>
              </a:rPr>
              <a:t>3</a:t>
            </a:r>
            <a:r>
              <a:rPr lang="cs-CZ" altLang="cs-CZ" dirty="0">
                <a:sym typeface="Symbol" panose="05050102010706020507" pitchFamily="18" charset="2"/>
              </a:rPr>
              <a:t>.1</a:t>
            </a:r>
          </a:p>
          <a:p>
            <a:pPr>
              <a:buNone/>
            </a:pPr>
            <a:r>
              <a:rPr lang="cs-CZ" altLang="cs-CZ" dirty="0"/>
              <a:t>	</a:t>
            </a:r>
            <a:r>
              <a:rPr lang="en-US" altLang="cs-CZ" dirty="0"/>
              <a:t>4</a:t>
            </a:r>
            <a:r>
              <a:rPr lang="cs-CZ" altLang="cs-CZ" dirty="0"/>
              <a:t>.	</a:t>
            </a:r>
            <a:r>
              <a:rPr lang="en-US" altLang="cs-CZ" dirty="0"/>
              <a:t>B</a:t>
            </a:r>
            <a:r>
              <a:rPr lang="cs-CZ" altLang="cs-CZ" dirty="0"/>
              <a:t> </a:t>
            </a:r>
            <a:r>
              <a:rPr lang="cs-CZ" altLang="cs-CZ" dirty="0">
                <a:sym typeface="Symbol" panose="05050102010706020507" pitchFamily="18" charset="2"/>
              </a:rPr>
              <a:t> (</a:t>
            </a:r>
            <a:r>
              <a:rPr lang="cs-CZ" altLang="cs-CZ" dirty="0"/>
              <a:t>A </a:t>
            </a:r>
            <a:r>
              <a:rPr lang="cs-CZ" altLang="cs-CZ" dirty="0">
                <a:sym typeface="Symbol" panose="05050102010706020507" pitchFamily="18" charset="2"/>
              </a:rPr>
              <a:t> B)</a:t>
            </a:r>
          </a:p>
          <a:p>
            <a:pPr>
              <a:buNone/>
            </a:pPr>
            <a:r>
              <a:rPr lang="cs-CZ" altLang="cs-CZ" dirty="0">
                <a:sym typeface="Symbol" panose="05050102010706020507" pitchFamily="18" charset="2"/>
              </a:rPr>
              <a:t>	</a:t>
            </a:r>
            <a:r>
              <a:rPr lang="en-US" altLang="cs-CZ" dirty="0">
                <a:sym typeface="Symbol" panose="05050102010706020507" pitchFamily="18" charset="2"/>
              </a:rPr>
              <a:t>5</a:t>
            </a:r>
            <a:r>
              <a:rPr lang="cs-CZ" altLang="cs-CZ" dirty="0">
                <a:sym typeface="Symbol" panose="05050102010706020507" pitchFamily="18" charset="2"/>
              </a:rPr>
              <a:t>.	</a:t>
            </a:r>
            <a:r>
              <a:rPr lang="en-US" altLang="cs-CZ" dirty="0">
                <a:sym typeface="Symbol" panose="05050102010706020507" pitchFamily="18" charset="2"/>
              </a:rPr>
              <a:t>B</a:t>
            </a:r>
            <a:r>
              <a:rPr lang="cs-CZ" altLang="cs-CZ" dirty="0">
                <a:sym typeface="Symbol" panose="05050102010706020507" pitchFamily="18" charset="2"/>
              </a:rPr>
              <a:t>			MT</a:t>
            </a:r>
            <a:r>
              <a:rPr lang="en-US" altLang="cs-CZ" dirty="0">
                <a:sym typeface="Symbol" panose="05050102010706020507" pitchFamily="18" charset="2"/>
              </a:rPr>
              <a:t>;</a:t>
            </a:r>
            <a:r>
              <a:rPr lang="cs-CZ" altLang="cs-CZ" dirty="0">
                <a:sym typeface="Symbol" panose="05050102010706020507" pitchFamily="18" charset="2"/>
              </a:rPr>
              <a:t> 1,</a:t>
            </a:r>
            <a:r>
              <a:rPr lang="en-US" altLang="cs-CZ" dirty="0">
                <a:sym typeface="Symbol" panose="05050102010706020507" pitchFamily="18" charset="2"/>
              </a:rPr>
              <a:t>4</a:t>
            </a:r>
          </a:p>
          <a:p>
            <a:pPr>
              <a:buNone/>
            </a:pPr>
            <a:r>
              <a:rPr lang="en-US" altLang="cs-CZ" dirty="0"/>
              <a:t>	6.	</a:t>
            </a:r>
            <a:r>
              <a:rPr lang="cs-CZ" altLang="cs-CZ" dirty="0">
                <a:sym typeface="Symbol" panose="05050102010706020507" pitchFamily="18" charset="2"/>
              </a:rPr>
              <a:t> A</a:t>
            </a:r>
            <a:r>
              <a:rPr lang="en-US" altLang="cs-CZ" dirty="0">
                <a:sym typeface="Symbol" panose="05050102010706020507" pitchFamily="18" charset="2"/>
              </a:rPr>
              <a:t>  </a:t>
            </a:r>
            <a:r>
              <a:rPr lang="cs-CZ" altLang="cs-CZ" dirty="0">
                <a:sym typeface="Symbol" panose="05050102010706020507" pitchFamily="18" charset="2"/>
              </a:rPr>
              <a:t></a:t>
            </a:r>
            <a:r>
              <a:rPr lang="en-US" altLang="cs-CZ" dirty="0">
                <a:sym typeface="Symbol" panose="05050102010706020507" pitchFamily="18" charset="2"/>
              </a:rPr>
              <a:t>B		IC; 3,5		QED</a:t>
            </a:r>
            <a:br>
              <a:rPr lang="en-US" alt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099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číslo snímku 5">
            <a:extLst>
              <a:ext uri="{FF2B5EF4-FFF2-40B4-BE49-F238E27FC236}">
                <a16:creationId xmlns:a16="http://schemas.microsoft.com/office/drawing/2014/main" id="{F5EF9D8D-540A-4479-9F44-A46A141A0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D9DB76-6C32-4A5C-A72E-5AC269C6950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B1D3177-52BC-41B6-8FA0-2D5226F1D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642040"/>
          </a:xfrm>
        </p:spPr>
        <p:txBody>
          <a:bodyPr>
            <a:normAutofit fontScale="90000"/>
          </a:bodyPr>
          <a:lstStyle/>
          <a:p>
            <a:r>
              <a:rPr lang="en-US" altLang="cs-CZ" b="1" i="1" dirty="0"/>
              <a:t>Theorem 3</a:t>
            </a:r>
            <a:r>
              <a:rPr lang="cs-CZ" altLang="cs-CZ" b="1" i="1" dirty="0"/>
              <a:t>a</a:t>
            </a:r>
            <a:r>
              <a:rPr lang="en-US" altLang="cs-CZ" b="1" dirty="0">
                <a:solidFill>
                  <a:srgbClr val="006666"/>
                </a:solidFill>
              </a:rPr>
              <a:t>: (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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B)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(A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B)	de Morgan law</a:t>
            </a:r>
            <a:endParaRPr lang="cs-CZ" altLang="cs-CZ" dirty="0"/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33F7466C-FB54-42EC-9470-C940C9DFC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07166"/>
            <a:ext cx="10757452" cy="512375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br>
              <a:rPr lang="en-US" altLang="cs-CZ" sz="2100" dirty="0"/>
            </a:br>
            <a:r>
              <a:rPr lang="en-US" altLang="cs-CZ" sz="2100" i="1" dirty="0">
                <a:solidFill>
                  <a:srgbClr val="006666"/>
                </a:solidFill>
              </a:rPr>
              <a:t>Proof</a:t>
            </a:r>
            <a:br>
              <a:rPr lang="en-US" altLang="cs-CZ" sz="2100" dirty="0"/>
            </a:br>
            <a:r>
              <a:rPr lang="en-US" altLang="cs-CZ" sz="2100" dirty="0"/>
              <a:t>1.	</a:t>
            </a:r>
            <a:r>
              <a:rPr lang="en-US" altLang="cs-CZ" sz="2100" b="1" dirty="0"/>
              <a:t>(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A </a:t>
            </a:r>
            <a:r>
              <a:rPr lang="en-US" altLang="cs-CZ" sz="2100" b="1" dirty="0">
                <a:sym typeface="Symbol" panose="05050102010706020507" pitchFamily="18" charset="2"/>
              </a:rPr>
              <a:t>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B)</a:t>
            </a:r>
            <a:r>
              <a:rPr lang="en-US" altLang="cs-CZ" sz="2100" dirty="0"/>
              <a:t> 		assumption</a:t>
            </a:r>
            <a:br>
              <a:rPr lang="en-US" altLang="cs-CZ" sz="2100" dirty="0"/>
            </a:br>
            <a:r>
              <a:rPr lang="en-US" altLang="cs-CZ" sz="2100" dirty="0"/>
              <a:t>2.	</a:t>
            </a:r>
            <a:r>
              <a:rPr lang="en-US" altLang="cs-CZ" sz="2100" b="1" dirty="0"/>
              <a:t>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	</a:t>
            </a:r>
            <a:r>
              <a:rPr lang="en-US" altLang="cs-CZ" sz="2100" dirty="0"/>
              <a:t>		assumption of the indirect proof</a:t>
            </a:r>
            <a:br>
              <a:rPr lang="en-US" altLang="cs-CZ" sz="2100" dirty="0"/>
            </a:br>
            <a:r>
              <a:rPr lang="en-US" altLang="cs-CZ" sz="2100" dirty="0"/>
              <a:t>3.	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A	</a:t>
            </a:r>
            <a:r>
              <a:rPr lang="en-US" altLang="cs-CZ" sz="2100" dirty="0"/>
              <a:t>		EC 1.</a:t>
            </a:r>
            <a:br>
              <a:rPr lang="en-US" altLang="cs-CZ" sz="2100" dirty="0"/>
            </a:br>
            <a:r>
              <a:rPr lang="en-US" altLang="cs-CZ" sz="2100" dirty="0"/>
              <a:t>4. 	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B	</a:t>
            </a:r>
            <a:r>
              <a:rPr lang="en-US" altLang="cs-CZ" sz="2100" dirty="0"/>
              <a:t>		EC 1.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5.1.	</a:t>
            </a:r>
            <a:r>
              <a:rPr lang="en-US" altLang="cs-CZ" sz="2100" b="1" dirty="0"/>
              <a:t>A</a:t>
            </a:r>
            <a:r>
              <a:rPr lang="en-US" altLang="cs-CZ" sz="2100" dirty="0"/>
              <a:t>		</a:t>
            </a:r>
            <a:r>
              <a:rPr lang="en-US" altLang="cs-CZ" sz="2100" b="1" dirty="0">
                <a:solidFill>
                  <a:srgbClr val="006666"/>
                </a:solidFill>
              </a:rPr>
              <a:t>hypothesis: </a:t>
            </a:r>
            <a:r>
              <a:rPr lang="en-US" altLang="cs-CZ" sz="2100" dirty="0"/>
              <a:t>contradicts to 3</a:t>
            </a:r>
            <a:br>
              <a:rPr lang="en-US" altLang="cs-CZ" sz="2100" dirty="0"/>
            </a:br>
            <a:r>
              <a:rPr lang="en-US" altLang="cs-CZ" sz="2100" dirty="0"/>
              <a:t>	5.2.	</a:t>
            </a:r>
            <a:r>
              <a:rPr lang="en-US" altLang="cs-CZ" sz="2100" b="1" dirty="0"/>
              <a:t>B</a:t>
            </a:r>
            <a:r>
              <a:rPr lang="en-US" altLang="cs-CZ" sz="2100" dirty="0"/>
              <a:t>		</a:t>
            </a:r>
            <a:r>
              <a:rPr lang="en-US" altLang="cs-CZ" sz="2100" b="1" dirty="0">
                <a:solidFill>
                  <a:srgbClr val="006666"/>
                </a:solidFill>
              </a:rPr>
              <a:t>hypothesis: </a:t>
            </a:r>
            <a:r>
              <a:rPr lang="en-US" altLang="cs-CZ" sz="2100" dirty="0"/>
              <a:t>contradicts to 4.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5.	</a:t>
            </a:r>
            <a:r>
              <a:rPr lang="en-US" altLang="cs-CZ" sz="2100" b="1" dirty="0"/>
              <a:t>A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</a:t>
            </a:r>
            <a:r>
              <a:rPr lang="en-US" altLang="cs-CZ" sz="2100" dirty="0"/>
              <a:t>		II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	6. 	</a:t>
            </a:r>
            <a:r>
              <a:rPr lang="en-US" altLang="cs-CZ" sz="2100" b="1" dirty="0">
                <a:sym typeface="Symbol" panose="05050102010706020507" pitchFamily="18" charset="2"/>
              </a:rPr>
              <a:t>B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</a:t>
            </a:r>
            <a:r>
              <a:rPr lang="en-US" altLang="cs-CZ" sz="2100" dirty="0"/>
              <a:t>		II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7.	</a:t>
            </a:r>
            <a:r>
              <a:rPr lang="en-US" altLang="cs-CZ" sz="2100" b="1" dirty="0"/>
              <a:t>[A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B)] </a:t>
            </a:r>
            <a:r>
              <a:rPr lang="en-US" altLang="cs-CZ" sz="2100" b="1" dirty="0">
                <a:sym typeface="Symbol" panose="05050102010706020507" pitchFamily="18" charset="2"/>
              </a:rPr>
              <a:t> [B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B)]</a:t>
            </a:r>
            <a:r>
              <a:rPr lang="en-US" altLang="cs-CZ" sz="2100" dirty="0"/>
              <a:t> 	IC 5,6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	8. 	</a:t>
            </a:r>
            <a:r>
              <a:rPr lang="en-US" altLang="cs-CZ" sz="2100" b="1" dirty="0">
                <a:sym typeface="Symbol" panose="05050102010706020507" pitchFamily="18" charset="2"/>
              </a:rPr>
              <a:t>(</a:t>
            </a:r>
            <a:r>
              <a:rPr lang="en-US" altLang="cs-CZ" sz="2100" b="1" dirty="0"/>
              <a:t>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 </a:t>
            </a:r>
            <a:r>
              <a:rPr lang="en-US" altLang="cs-CZ" sz="2100" b="1" dirty="0">
                <a:sym typeface="Symbol" panose="05050102010706020507" pitchFamily="18" charset="2"/>
              </a:rPr>
              <a:t> 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</a:t>
            </a:r>
            <a:r>
              <a:rPr lang="en-US" altLang="cs-CZ" sz="2100" dirty="0"/>
              <a:t> 	Theorem 4</a:t>
            </a:r>
            <a:endParaRPr lang="en-US" altLang="cs-CZ" sz="21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9.	</a:t>
            </a:r>
            <a:r>
              <a:rPr lang="en-US" altLang="cs-CZ" sz="2100" b="1" dirty="0">
                <a:sym typeface="Symbol" panose="05050102010706020507" pitchFamily="18" charset="2"/>
              </a:rPr>
              <a:t></a:t>
            </a:r>
            <a:r>
              <a:rPr lang="en-US" altLang="cs-CZ" sz="2100" b="1" dirty="0"/>
              <a:t>(A </a:t>
            </a:r>
            <a:r>
              <a:rPr lang="en-US" altLang="cs-CZ" sz="2100" b="1" dirty="0">
                <a:sym typeface="Symbol" panose="05050102010706020507" pitchFamily="18" charset="2"/>
              </a:rPr>
              <a:t></a:t>
            </a:r>
            <a:r>
              <a:rPr lang="en-US" altLang="cs-CZ" sz="2100" b="1" dirty="0"/>
              <a:t> B)	</a:t>
            </a:r>
            <a:r>
              <a:rPr lang="en-US" altLang="cs-CZ" sz="2100" dirty="0"/>
              <a:t>	MP 2, 8: 	Q.E.D. </a:t>
            </a:r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3652901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číslo snímku 5">
            <a:extLst>
              <a:ext uri="{FF2B5EF4-FFF2-40B4-BE49-F238E27FC236}">
                <a16:creationId xmlns:a16="http://schemas.microsoft.com/office/drawing/2014/main" id="{C165679F-447C-4E2D-9A5A-8ADC4F6A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C4A0B1-B5A7-4B77-8904-C960BA17701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CE7D7B3D-7BB7-45AB-9D05-7717B6B3F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9357" y="365126"/>
            <a:ext cx="11039060" cy="106611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cs-CZ" sz="3600" dirty="0"/>
              <a:t>The technique of branching proof</a:t>
            </a:r>
            <a:r>
              <a:rPr lang="cs-CZ" altLang="cs-CZ" sz="3600" dirty="0"/>
              <a:t> </a:t>
            </a:r>
            <a:r>
              <a:rPr lang="en-US" altLang="cs-CZ" sz="3600" dirty="0"/>
              <a:t>from hypotheses</a:t>
            </a:r>
            <a:br>
              <a:rPr lang="en-US" altLang="cs-CZ" sz="3600" dirty="0"/>
            </a:br>
            <a:r>
              <a:rPr lang="en-US" altLang="cs-CZ" sz="3600" dirty="0"/>
              <a:t>(</a:t>
            </a:r>
            <a:r>
              <a:rPr lang="en-US" altLang="cs-CZ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elimination of disjunction</a:t>
            </a:r>
            <a:r>
              <a:rPr lang="en-US" altLang="cs-CZ" sz="3600" dirty="0"/>
              <a:t>)</a:t>
            </a:r>
            <a:endParaRPr lang="cs-CZ" altLang="cs-CZ" sz="3600" dirty="0"/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BF109A15-87C3-4D0B-874A-371746240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122" y="1828800"/>
            <a:ext cx="10611678" cy="4348163"/>
          </a:xfrm>
        </p:spPr>
        <p:txBody>
          <a:bodyPr>
            <a:normAutofit lnSpcReduction="10000"/>
          </a:bodyPr>
          <a:lstStyle/>
          <a:p>
            <a:pPr marL="571500" indent="-571500"/>
            <a:r>
              <a:rPr lang="en-US" altLang="cs-CZ" sz="2600" dirty="0"/>
              <a:t>Let the proof sequence contain a disjunction (which we cannot get rid off by disjunctive syllogism): </a:t>
            </a:r>
            <a:r>
              <a:rPr lang="en-US" altLang="cs-CZ" sz="2600" b="1" i="1" dirty="0"/>
              <a:t>D</a:t>
            </a:r>
            <a:r>
              <a:rPr lang="en-US" altLang="cs-CZ" sz="2600" b="1" i="1" baseline="-25000" dirty="0"/>
              <a:t>1</a:t>
            </a:r>
            <a:r>
              <a:rPr lang="en-US" altLang="cs-CZ" sz="2600" b="1" i="1" dirty="0"/>
              <a:t>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i="1" dirty="0">
                <a:sym typeface="Symbol" panose="05050102010706020507" pitchFamily="18" charset="2"/>
              </a:rPr>
              <a:t> </a:t>
            </a:r>
            <a:r>
              <a:rPr lang="en-US" altLang="cs-CZ" sz="2600" b="1" i="1" dirty="0"/>
              <a:t>D</a:t>
            </a:r>
            <a:r>
              <a:rPr lang="en-US" altLang="cs-CZ" sz="2600" b="1" i="1" baseline="-25000" dirty="0"/>
              <a:t>2</a:t>
            </a:r>
            <a:r>
              <a:rPr lang="en-US" altLang="cs-CZ" sz="2600" b="1" i="1" dirty="0"/>
              <a:t>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i="1" dirty="0">
                <a:sym typeface="Symbol" panose="05050102010706020507" pitchFamily="18" charset="2"/>
              </a:rPr>
              <a:t> … </a:t>
            </a:r>
            <a:r>
              <a:rPr lang="en-US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i="1" dirty="0">
                <a:sym typeface="Symbol" panose="05050102010706020507" pitchFamily="18" charset="2"/>
              </a:rPr>
              <a:t> </a:t>
            </a:r>
            <a:r>
              <a:rPr lang="en-US" altLang="cs-CZ" sz="2600" b="1" i="1" dirty="0"/>
              <a:t>D</a:t>
            </a:r>
            <a:r>
              <a:rPr lang="en-US" altLang="cs-CZ" sz="2600" b="1" i="1" baseline="-25000" dirty="0"/>
              <a:t>k</a:t>
            </a:r>
            <a:r>
              <a:rPr lang="en-US" altLang="cs-CZ" sz="2600" b="1" i="1" dirty="0"/>
              <a:t> </a:t>
            </a:r>
          </a:p>
          <a:p>
            <a:pPr marL="571500" indent="-571500"/>
            <a:r>
              <a:rPr lang="en-US" altLang="cs-CZ" sz="2600" dirty="0"/>
              <a:t>We introduce hypotheses </a:t>
            </a:r>
            <a:r>
              <a:rPr lang="en-US" altLang="cs-CZ" sz="2600" i="1" dirty="0"/>
              <a:t>D</a:t>
            </a:r>
            <a:r>
              <a:rPr lang="en-US" altLang="cs-CZ" sz="2600" i="1" baseline="-25000" dirty="0"/>
              <a:t>i</a:t>
            </a:r>
            <a:r>
              <a:rPr lang="en-US" altLang="cs-CZ" sz="2600" dirty="0"/>
              <a:t>. </a:t>
            </a:r>
            <a:br>
              <a:rPr lang="en-US" altLang="cs-CZ" sz="2600" dirty="0"/>
            </a:br>
            <a:r>
              <a:rPr lang="en-US" altLang="cs-CZ" sz="2600" dirty="0"/>
              <a:t>If a formula </a:t>
            </a:r>
            <a:r>
              <a:rPr lang="en-US" altLang="cs-CZ" sz="2600" i="1" dirty="0"/>
              <a:t>F </a:t>
            </a:r>
            <a:r>
              <a:rPr lang="en-US" altLang="cs-CZ" sz="2600" dirty="0"/>
              <a:t>is provable from every of the hypotheses </a:t>
            </a:r>
            <a:r>
              <a:rPr lang="en-US" altLang="cs-CZ" sz="2600" i="1" dirty="0"/>
              <a:t>D</a:t>
            </a:r>
            <a:r>
              <a:rPr lang="en-US" altLang="cs-CZ" sz="2600" i="1" baseline="-25000" dirty="0"/>
              <a:t>i</a:t>
            </a:r>
            <a:r>
              <a:rPr lang="en-US" altLang="cs-CZ" sz="2600" dirty="0"/>
              <a:t> then </a:t>
            </a:r>
            <a:r>
              <a:rPr lang="en-US" altLang="cs-CZ" sz="2600" i="1" dirty="0"/>
              <a:t>F </a:t>
            </a:r>
            <a:r>
              <a:rPr lang="en-US" altLang="cs-CZ" sz="2600" dirty="0"/>
              <a:t>has been proved the disjunction. </a:t>
            </a:r>
          </a:p>
          <a:p>
            <a:pPr marL="571500" indent="-571500"/>
            <a:r>
              <a:rPr lang="en-US" altLang="cs-CZ" sz="2600" dirty="0"/>
              <a:t>The rule is as follows: </a:t>
            </a:r>
            <a:r>
              <a:rPr lang="en-US" altLang="cs-CZ" sz="2600" b="1" i="1" dirty="0"/>
              <a:t>A</a:t>
            </a:r>
            <a:r>
              <a:rPr lang="en-US" altLang="cs-CZ" sz="2600" b="1" dirty="0"/>
              <a:t> </a:t>
            </a:r>
            <a:r>
              <a:rPr lang="cs-CZ" altLang="cs-CZ" sz="2600" b="1" dirty="0">
                <a:sym typeface="Symbol" panose="05050102010706020507" pitchFamily="18" charset="2"/>
              </a:rPr>
              <a:t></a:t>
            </a:r>
            <a:r>
              <a:rPr lang="en-US" altLang="cs-CZ" sz="2600" b="1" dirty="0">
                <a:sym typeface="Symbol" panose="05050102010706020507" pitchFamily="18" charset="2"/>
              </a:rPr>
              <a:t> </a:t>
            </a:r>
            <a:r>
              <a:rPr lang="en-US" altLang="cs-CZ" sz="2600" b="1" i="1" dirty="0">
                <a:sym typeface="Symbol" panose="05050102010706020507" pitchFamily="18" charset="2"/>
              </a:rPr>
              <a:t>B</a:t>
            </a:r>
            <a:r>
              <a:rPr lang="en-US" altLang="cs-CZ" sz="2600" b="1" dirty="0">
                <a:sym typeface="Symbol" panose="05050102010706020507" pitchFamily="18" charset="2"/>
              </a:rPr>
              <a:t>, </a:t>
            </a:r>
            <a:r>
              <a:rPr lang="en-US" altLang="cs-CZ" sz="2600" b="1" i="1" dirty="0">
                <a:sym typeface="Symbol" panose="05050102010706020507" pitchFamily="18" charset="2"/>
              </a:rPr>
              <a:t>A</a:t>
            </a:r>
            <a:r>
              <a:rPr lang="en-US" altLang="cs-CZ" sz="2600" b="1" dirty="0">
                <a:sym typeface="Symbol" panose="05050102010706020507" pitchFamily="18" charset="2"/>
              </a:rPr>
              <a:t> </a:t>
            </a:r>
            <a:r>
              <a:rPr lang="cs-CZ" altLang="cs-CZ" sz="2600" b="1" dirty="0">
                <a:sym typeface="Symbol" panose="05050102010706020507" pitchFamily="18" charset="2"/>
              </a:rPr>
              <a:t></a:t>
            </a:r>
            <a:r>
              <a:rPr lang="en-US" altLang="cs-CZ" sz="2600" b="1" dirty="0">
                <a:sym typeface="Symbol" panose="05050102010706020507" pitchFamily="18" charset="2"/>
              </a:rPr>
              <a:t> </a:t>
            </a:r>
            <a:r>
              <a:rPr lang="en-US" altLang="cs-CZ" sz="2600" b="1" i="1" dirty="0">
                <a:sym typeface="Symbol" panose="05050102010706020507" pitchFamily="18" charset="2"/>
              </a:rPr>
              <a:t>C</a:t>
            </a:r>
            <a:r>
              <a:rPr lang="en-US" altLang="cs-CZ" sz="2600" b="1" dirty="0">
                <a:sym typeface="Symbol" panose="05050102010706020507" pitchFamily="18" charset="2"/>
              </a:rPr>
              <a:t>, </a:t>
            </a:r>
            <a:r>
              <a:rPr lang="en-US" altLang="cs-CZ" sz="2600" b="1" i="1" dirty="0">
                <a:sym typeface="Symbol" panose="05050102010706020507" pitchFamily="18" charset="2"/>
              </a:rPr>
              <a:t>B</a:t>
            </a:r>
            <a:r>
              <a:rPr lang="en-US" altLang="cs-CZ" sz="2600" b="1" dirty="0">
                <a:sym typeface="Symbol" panose="05050102010706020507" pitchFamily="18" charset="2"/>
              </a:rPr>
              <a:t> </a:t>
            </a:r>
            <a:r>
              <a:rPr lang="cs-CZ" altLang="cs-CZ" sz="2600" b="1" dirty="0">
                <a:sym typeface="Symbol" panose="05050102010706020507" pitchFamily="18" charset="2"/>
              </a:rPr>
              <a:t></a:t>
            </a:r>
            <a:r>
              <a:rPr lang="en-US" altLang="cs-CZ" sz="2600" b="1" dirty="0">
                <a:sym typeface="Symbol" panose="05050102010706020507" pitchFamily="18" charset="2"/>
              </a:rPr>
              <a:t> </a:t>
            </a:r>
            <a:r>
              <a:rPr lang="en-US" altLang="cs-CZ" sz="2600" b="1" i="1" dirty="0">
                <a:sym typeface="Symbol" panose="05050102010706020507" pitchFamily="18" charset="2"/>
              </a:rPr>
              <a:t>C</a:t>
            </a:r>
            <a:r>
              <a:rPr lang="en-US" altLang="cs-CZ" sz="2600" b="1" dirty="0">
                <a:sym typeface="Symbol" panose="05050102010706020507" pitchFamily="18" charset="2"/>
              </a:rPr>
              <a:t> |- </a:t>
            </a:r>
            <a:r>
              <a:rPr lang="en-US" altLang="cs-CZ" sz="2600" b="1" i="1" dirty="0">
                <a:sym typeface="Symbol" panose="05050102010706020507" pitchFamily="18" charset="2"/>
              </a:rPr>
              <a:t>C</a:t>
            </a:r>
            <a:endParaRPr lang="en-US" altLang="cs-CZ" sz="2600" i="1" dirty="0"/>
          </a:p>
          <a:p>
            <a:pPr marL="571500" indent="-571500"/>
            <a:r>
              <a:rPr lang="en-US" altLang="cs-CZ" sz="2600" i="1" dirty="0">
                <a:solidFill>
                  <a:srgbClr val="006666"/>
                </a:solidFill>
              </a:rPr>
              <a:t>Proof (of the validity of branch proof)</a:t>
            </a:r>
            <a:r>
              <a:rPr lang="en-US" altLang="cs-CZ" sz="2600" dirty="0">
                <a:solidFill>
                  <a:srgbClr val="006666"/>
                </a:solidFill>
              </a:rPr>
              <a:t>:</a:t>
            </a:r>
          </a:p>
          <a:p>
            <a:pPr marL="571500" indent="-571500">
              <a:buSzPct val="90000"/>
              <a:buFont typeface="Wingdings" panose="05000000000000000000" pitchFamily="2" charset="2"/>
              <a:buAutoNum type="alphaLcParenR"/>
            </a:pPr>
            <a:r>
              <a:rPr lang="en-US" altLang="cs-CZ" sz="2600" dirty="0">
                <a:sym typeface="Symbol" panose="05050102010706020507" pitchFamily="18" charset="2"/>
              </a:rPr>
              <a:t>Theorem 4: </a:t>
            </a:r>
            <a:r>
              <a:rPr lang="cs-CZ" altLang="cs-CZ" sz="2600" b="1" dirty="0">
                <a:sym typeface="Symbol" panose="05050102010706020507" pitchFamily="18" charset="2"/>
              </a:rPr>
              <a:t>[(p  r)  (q  r)]  [(p  q)  r]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endParaRPr lang="en-US" altLang="cs-CZ" sz="2600" dirty="0">
              <a:sym typeface="Symbol" panose="05050102010706020507" pitchFamily="18" charset="2"/>
            </a:endParaRPr>
          </a:p>
          <a:p>
            <a:pPr marL="571500" indent="-571500">
              <a:buSzPct val="90000"/>
              <a:buFont typeface="Wingdings" panose="05000000000000000000" pitchFamily="2" charset="2"/>
              <a:buAutoNum type="alphaLcParenR"/>
            </a:pPr>
            <a:r>
              <a:rPr lang="en-US" altLang="cs-CZ" sz="2600" dirty="0">
                <a:sym typeface="Symbol" panose="05050102010706020507" pitchFamily="18" charset="2"/>
              </a:rPr>
              <a:t>The rule II (implication introduction): </a:t>
            </a:r>
            <a:br>
              <a:rPr lang="en-US" altLang="cs-CZ" sz="2600" dirty="0">
                <a:sym typeface="Symbol" panose="05050102010706020507" pitchFamily="18" charset="2"/>
              </a:rPr>
            </a:br>
            <a:r>
              <a:rPr lang="en-US" altLang="cs-CZ" sz="3100" b="1" dirty="0"/>
              <a:t>B |– A </a:t>
            </a:r>
            <a:r>
              <a:rPr lang="en-US" altLang="cs-CZ" sz="3100" b="1" dirty="0">
                <a:sym typeface="Symbol" panose="05050102010706020507" pitchFamily="18" charset="2"/>
              </a:rPr>
              <a:t></a:t>
            </a:r>
            <a:r>
              <a:rPr lang="en-US" altLang="cs-CZ" sz="3100" b="1" dirty="0"/>
              <a:t> B</a:t>
            </a:r>
            <a:r>
              <a:rPr lang="en-US" altLang="cs-CZ" sz="3100" dirty="0"/>
              <a:t>		</a:t>
            </a:r>
            <a:endParaRPr lang="en-US" altLang="cs-CZ" sz="26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34206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číslo snímku 5">
            <a:extLst>
              <a:ext uri="{FF2B5EF4-FFF2-40B4-BE49-F238E27FC236}">
                <a16:creationId xmlns:a16="http://schemas.microsoft.com/office/drawing/2014/main" id="{B9FA5C8F-C4C1-4723-8921-F2179DB7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82B567-2CFD-4369-B32F-AE8F6C2ADFC4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B5C090FA-5A85-4F2B-9A11-B09C60F22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86597"/>
          </a:xfrm>
        </p:spPr>
        <p:txBody>
          <a:bodyPr/>
          <a:lstStyle/>
          <a:p>
            <a:pPr marL="571500" indent="-571500"/>
            <a:r>
              <a:rPr lang="en-US" altLang="cs-CZ" i="1" dirty="0">
                <a:sym typeface="Symbol" panose="05050102010706020507" pitchFamily="18" charset="2"/>
              </a:rPr>
              <a:t>Theorem 4</a:t>
            </a:r>
            <a:r>
              <a:rPr lang="en-US" altLang="cs-CZ" dirty="0">
                <a:sym typeface="Symbol" panose="05050102010706020507" pitchFamily="18" charset="2"/>
              </a:rPr>
              <a:t>: </a:t>
            </a:r>
            <a:r>
              <a:rPr lang="cs-CZ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[(p  r)  (q  r)]  [(p  q)  r]</a:t>
            </a:r>
            <a:endParaRPr lang="en-US" altLang="cs-CZ" b="1" dirty="0">
              <a:solidFill>
                <a:srgbClr val="006666"/>
              </a:solidFill>
              <a:sym typeface="Symbol" panose="05050102010706020507" pitchFamily="18" charset="2"/>
            </a:endParaRP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8023DBB1-4047-477E-A4F7-C54696FFFC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51722"/>
            <a:ext cx="10515600" cy="5141153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altLang="cs-CZ" sz="2100" b="1" i="1" dirty="0">
                <a:sym typeface="Symbol" panose="05050102010706020507" pitchFamily="18" charset="2"/>
              </a:rPr>
              <a:t>Proof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1.	[(p  r)  (q  r)]	</a:t>
            </a:r>
            <a:r>
              <a:rPr lang="en-US" altLang="cs-CZ" sz="2100" b="1" dirty="0">
                <a:sym typeface="Symbol" panose="05050102010706020507" pitchFamily="18" charset="2"/>
              </a:rPr>
              <a:t>	</a:t>
            </a:r>
            <a:r>
              <a:rPr lang="en-US" altLang="cs-CZ" sz="2100" dirty="0">
                <a:sym typeface="Symbol" panose="05050102010706020507" pitchFamily="18" charset="2"/>
              </a:rPr>
              <a:t>assumption</a:t>
            </a:r>
            <a:endParaRPr lang="cs-CZ" altLang="cs-CZ" sz="2100" dirty="0">
              <a:sym typeface="Symbol" panose="05050102010706020507" pitchFamily="18" charset="2"/>
            </a:endParaRP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2.	(p  r) 			</a:t>
            </a:r>
            <a:r>
              <a:rPr lang="cs-CZ" altLang="cs-CZ" sz="2100" dirty="0">
                <a:sym typeface="Symbol" panose="05050102010706020507" pitchFamily="18" charset="2"/>
              </a:rPr>
              <a:t>EK: 1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3.	(q  r)			</a:t>
            </a:r>
            <a:r>
              <a:rPr lang="cs-CZ" altLang="cs-CZ" sz="2100" dirty="0">
                <a:sym typeface="Symbol" panose="05050102010706020507" pitchFamily="18" charset="2"/>
              </a:rPr>
              <a:t>EK: 1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4.	p  q			</a:t>
            </a:r>
            <a:r>
              <a:rPr lang="en-US" altLang="cs-CZ" sz="2100" dirty="0">
                <a:sym typeface="Symbol" panose="05050102010706020507" pitchFamily="18" charset="2"/>
              </a:rPr>
              <a:t>assumption</a:t>
            </a:r>
            <a:r>
              <a:rPr lang="cs-CZ" altLang="cs-CZ" sz="2100" b="1" dirty="0">
                <a:sym typeface="Symbol" panose="05050102010706020507" pitchFamily="18" charset="2"/>
              </a:rPr>
              <a:t> 	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5. 	(p  r)  (p  r)	</a:t>
            </a:r>
            <a:r>
              <a:rPr lang="en-US" altLang="cs-CZ" sz="2100" b="1" dirty="0">
                <a:sym typeface="Symbol" panose="05050102010706020507" pitchFamily="18" charset="2"/>
              </a:rPr>
              <a:t>	</a:t>
            </a:r>
            <a:r>
              <a:rPr lang="cs-CZ" altLang="cs-CZ" sz="2100" b="1" i="1" dirty="0">
                <a:sym typeface="Symbol" panose="05050102010706020507" pitchFamily="18" charset="2"/>
              </a:rPr>
              <a:t>T</a:t>
            </a:r>
            <a:r>
              <a:rPr lang="en-US" altLang="cs-CZ" sz="2100" b="1" i="1" dirty="0">
                <a:sym typeface="Symbol" panose="05050102010706020507" pitchFamily="18" charset="2"/>
              </a:rPr>
              <a:t>h</a:t>
            </a:r>
            <a:r>
              <a:rPr lang="cs-CZ" altLang="cs-CZ" sz="2100" b="1" i="1" dirty="0" err="1">
                <a:sym typeface="Symbol" panose="05050102010706020507" pitchFamily="18" charset="2"/>
              </a:rPr>
              <a:t>eor</a:t>
            </a:r>
            <a:r>
              <a:rPr lang="en-US" altLang="cs-CZ" sz="2100" b="1" i="1" dirty="0">
                <a:sym typeface="Symbol" panose="05050102010706020507" pitchFamily="18" charset="2"/>
              </a:rPr>
              <a:t>e</a:t>
            </a:r>
            <a:r>
              <a:rPr lang="cs-CZ" altLang="cs-CZ" sz="2100" b="1" i="1" dirty="0">
                <a:sym typeface="Symbol" panose="05050102010706020507" pitchFamily="18" charset="2"/>
              </a:rPr>
              <a:t>m</a:t>
            </a:r>
            <a:r>
              <a:rPr lang="en-US" altLang="cs-CZ" sz="2100" b="1" i="1" dirty="0">
                <a:sym typeface="Symbol" panose="05050102010706020507" pitchFamily="18" charset="2"/>
              </a:rPr>
              <a:t> 2</a:t>
            </a:r>
            <a:endParaRPr lang="cs-CZ" altLang="cs-CZ" sz="2100" b="1" dirty="0">
              <a:sym typeface="Symbol" panose="05050102010706020507" pitchFamily="18" charset="2"/>
            </a:endParaRP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6.	p  r			</a:t>
            </a:r>
            <a:r>
              <a:rPr lang="cs-CZ" altLang="cs-CZ" sz="2100" dirty="0">
                <a:sym typeface="Symbol" panose="05050102010706020507" pitchFamily="18" charset="2"/>
              </a:rPr>
              <a:t>MP: 2.5.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7.	r				</a:t>
            </a:r>
            <a:r>
              <a:rPr lang="en-US" altLang="cs-CZ" sz="2100" dirty="0">
                <a:sym typeface="Symbol" panose="05050102010706020507" pitchFamily="18" charset="2"/>
              </a:rPr>
              <a:t>assumption of the indirect proof</a:t>
            </a:r>
            <a:endParaRPr lang="cs-CZ" altLang="cs-CZ" sz="2100" b="1" dirty="0">
              <a:sym typeface="Symbol" panose="05050102010706020507" pitchFamily="18" charset="2"/>
            </a:endParaRP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8. 	p				</a:t>
            </a:r>
            <a:r>
              <a:rPr lang="cs-CZ" altLang="cs-CZ" sz="2100" dirty="0">
                <a:sym typeface="Symbol" panose="05050102010706020507" pitchFamily="18" charset="2"/>
              </a:rPr>
              <a:t>ED: 6.7.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9.	q</a:t>
            </a:r>
            <a:r>
              <a:rPr lang="en-US" altLang="cs-CZ" sz="2100" b="1" dirty="0">
                <a:sym typeface="Symbol" panose="05050102010706020507" pitchFamily="18" charset="2"/>
              </a:rPr>
              <a:t>	</a:t>
            </a:r>
            <a:r>
              <a:rPr lang="cs-CZ" altLang="cs-CZ" sz="2100" b="1" dirty="0">
                <a:sym typeface="Symbol" panose="05050102010706020507" pitchFamily="18" charset="2"/>
              </a:rPr>
              <a:t>			</a:t>
            </a:r>
            <a:r>
              <a:rPr lang="cs-CZ" altLang="cs-CZ" sz="2100" dirty="0">
                <a:sym typeface="Symbol" panose="05050102010706020507" pitchFamily="18" charset="2"/>
              </a:rPr>
              <a:t>ED: 4.8.</a:t>
            </a: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10.	r				</a:t>
            </a:r>
            <a:r>
              <a:rPr lang="cs-CZ" altLang="cs-CZ" sz="2100" dirty="0">
                <a:sym typeface="Symbol" panose="05050102010706020507" pitchFamily="18" charset="2"/>
              </a:rPr>
              <a:t>MP: 3.9. – </a:t>
            </a:r>
            <a:r>
              <a:rPr lang="en-US" altLang="cs-CZ" sz="2100" dirty="0">
                <a:sym typeface="Symbol" panose="05050102010706020507" pitchFamily="18" charset="2"/>
              </a:rPr>
              <a:t>contra </a:t>
            </a:r>
            <a:r>
              <a:rPr lang="cs-CZ" altLang="cs-CZ" sz="2100" dirty="0">
                <a:sym typeface="Symbol" panose="05050102010706020507" pitchFamily="18" charset="2"/>
              </a:rPr>
              <a:t>7., </a:t>
            </a:r>
            <a:r>
              <a:rPr lang="en-US" altLang="cs-CZ" sz="2100" dirty="0">
                <a:sym typeface="Symbol" panose="05050102010706020507" pitchFamily="18" charset="2"/>
              </a:rPr>
              <a:t>hence</a:t>
            </a:r>
            <a:endParaRPr lang="cs-CZ" altLang="cs-CZ" sz="2100" dirty="0">
              <a:sym typeface="Symbol" panose="05050102010706020507" pitchFamily="18" charset="2"/>
            </a:endParaRPr>
          </a:p>
          <a:p>
            <a:pPr marL="571500" indent="-571500">
              <a:buNone/>
            </a:pPr>
            <a:r>
              <a:rPr lang="cs-CZ" altLang="cs-CZ" sz="2100" b="1" dirty="0">
                <a:sym typeface="Symbol" panose="05050102010706020507" pitchFamily="18" charset="2"/>
              </a:rPr>
              <a:t>11.	r				</a:t>
            </a:r>
            <a:r>
              <a:rPr lang="cs-CZ" altLang="cs-CZ" sz="2100" dirty="0">
                <a:sym typeface="Symbol" panose="05050102010706020507" pitchFamily="18" charset="2"/>
              </a:rPr>
              <a:t>Q.E.D </a:t>
            </a:r>
            <a:endParaRPr lang="en-US" altLang="cs-CZ" sz="21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83091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číslo snímku 5">
            <a:extLst>
              <a:ext uri="{FF2B5EF4-FFF2-40B4-BE49-F238E27FC236}">
                <a16:creationId xmlns:a16="http://schemas.microsoft.com/office/drawing/2014/main" id="{F0A0E229-595D-4AA0-96EF-4E0BCF165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DF4988-A7D1-4326-8893-C4DD00B8DA0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A736D133-824F-44AB-BB75-C8D8D188E3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/>
          <a:lstStyle/>
          <a:p>
            <a:pPr marL="571500" indent="-571500"/>
            <a:r>
              <a:rPr lang="en-US" altLang="cs-CZ" i="1" dirty="0">
                <a:solidFill>
                  <a:srgbClr val="006666"/>
                </a:solidFill>
                <a:sym typeface="Symbol" panose="05050102010706020507" pitchFamily="18" charset="2"/>
              </a:rPr>
              <a:t>Theorem 5</a:t>
            </a:r>
            <a:r>
              <a:rPr lang="en-US" altLang="cs-CZ" dirty="0">
                <a:sym typeface="Symbol" panose="05050102010706020507" pitchFamily="18" charset="2"/>
              </a:rPr>
              <a:t>:</a:t>
            </a:r>
            <a:r>
              <a:rPr lang="en-US" altLang="cs-CZ" b="1" i="1" dirty="0">
                <a:sym typeface="Symbol" panose="05050102010706020507" pitchFamily="18" charset="2"/>
              </a:rPr>
              <a:t> </a:t>
            </a:r>
            <a:r>
              <a:rPr lang="en-US" altLang="cs-CZ" b="1" dirty="0">
                <a:sym typeface="Symbol" panose="05050102010706020507" pitchFamily="18" charset="2"/>
              </a:rPr>
              <a:t>A  C, B  C |– (A  B)  C</a:t>
            </a: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D4F67281-FFEE-45C8-8B5B-0DEA56CDB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69774"/>
            <a:ext cx="10515600" cy="4929809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00000"/>
              </a:lnSpc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Proof: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1. </a:t>
            </a:r>
            <a:r>
              <a:rPr lang="en-US" altLang="cs-CZ" sz="2100" b="1" dirty="0">
                <a:sym typeface="Symbol" panose="05050102010706020507" pitchFamily="18" charset="2"/>
              </a:rPr>
              <a:t>	A  C</a:t>
            </a:r>
            <a:r>
              <a:rPr lang="en-US" altLang="cs-CZ" sz="2100" dirty="0">
                <a:sym typeface="Symbol" panose="05050102010706020507" pitchFamily="18" charset="2"/>
              </a:rPr>
              <a:t>			assumption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2. 	</a:t>
            </a:r>
            <a:r>
              <a:rPr lang="en-US" altLang="cs-CZ" sz="2100" b="1" dirty="0">
                <a:sym typeface="Symbol" panose="05050102010706020507" pitchFamily="18" charset="2"/>
              </a:rPr>
              <a:t>A  C</a:t>
            </a:r>
            <a:r>
              <a:rPr lang="en-US" altLang="cs-CZ" sz="2100" dirty="0">
                <a:sym typeface="Symbol" panose="05050102010706020507" pitchFamily="18" charset="2"/>
              </a:rPr>
              <a:t>			</a:t>
            </a:r>
            <a:r>
              <a:rPr lang="en-US" altLang="cs-CZ" sz="2100" i="1" dirty="0">
                <a:sym typeface="Symbol" panose="05050102010706020507" pitchFamily="18" charset="2"/>
              </a:rPr>
              <a:t>Theorem 2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3. 	</a:t>
            </a:r>
            <a:r>
              <a:rPr lang="en-US" altLang="cs-CZ" sz="2100" b="1" dirty="0">
                <a:sym typeface="Symbol" panose="05050102010706020507" pitchFamily="18" charset="2"/>
              </a:rPr>
              <a:t>B  C	</a:t>
            </a:r>
            <a:r>
              <a:rPr lang="en-US" altLang="cs-CZ" sz="2100" dirty="0">
                <a:sym typeface="Symbol" panose="05050102010706020507" pitchFamily="18" charset="2"/>
              </a:rPr>
              <a:t>		assumption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4. 	</a:t>
            </a:r>
            <a:r>
              <a:rPr lang="en-US" altLang="cs-CZ" sz="2100" b="1" dirty="0">
                <a:sym typeface="Symbol" panose="05050102010706020507" pitchFamily="18" charset="2"/>
              </a:rPr>
              <a:t>B  C	</a:t>
            </a:r>
            <a:r>
              <a:rPr lang="en-US" altLang="cs-CZ" sz="2100" dirty="0">
                <a:sym typeface="Symbol" panose="05050102010706020507" pitchFamily="18" charset="2"/>
              </a:rPr>
              <a:t>		</a:t>
            </a:r>
            <a:r>
              <a:rPr lang="en-US" altLang="cs-CZ" sz="2100" i="1" dirty="0">
                <a:sym typeface="Symbol" panose="05050102010706020507" pitchFamily="18" charset="2"/>
              </a:rPr>
              <a:t>Theorem 2</a:t>
            </a:r>
            <a:endParaRPr lang="en-US" altLang="cs-CZ" sz="2100" dirty="0">
              <a:sym typeface="Symbol" panose="05050102010706020507" pitchFamily="18" charset="2"/>
            </a:endParaRPr>
          </a:p>
          <a:p>
            <a:pPr marL="571500" indent="-571500">
              <a:lnSpc>
                <a:spcPct val="100000"/>
              </a:lnSpc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	5. 	</a:t>
            </a:r>
            <a:r>
              <a:rPr lang="en-US" altLang="cs-CZ" sz="2100" b="1" dirty="0">
                <a:sym typeface="Symbol" panose="05050102010706020507" pitchFamily="18" charset="2"/>
              </a:rPr>
              <a:t>A  B	</a:t>
            </a:r>
            <a:r>
              <a:rPr lang="en-US" altLang="cs-CZ" sz="2100" dirty="0">
                <a:sym typeface="Symbol" panose="05050102010706020507" pitchFamily="18" charset="2"/>
              </a:rPr>
              <a:t>		assumption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6. 	</a:t>
            </a:r>
            <a:r>
              <a:rPr lang="en-US" altLang="cs-CZ" sz="2100" b="1" dirty="0">
                <a:sym typeface="Symbol" panose="05050102010706020507" pitchFamily="18" charset="2"/>
              </a:rPr>
              <a:t>C	</a:t>
            </a:r>
            <a:r>
              <a:rPr lang="en-US" altLang="cs-CZ" sz="2100" dirty="0">
                <a:sym typeface="Symbol" panose="05050102010706020507" pitchFamily="18" charset="2"/>
              </a:rPr>
              <a:t>		assumption of indirect proof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7. 	</a:t>
            </a:r>
            <a:r>
              <a:rPr lang="en-US" altLang="cs-CZ" sz="2100" b="1" dirty="0">
                <a:sym typeface="Symbol" panose="05050102010706020507" pitchFamily="18" charset="2"/>
              </a:rPr>
              <a:t>B	</a:t>
            </a:r>
            <a:r>
              <a:rPr lang="en-US" altLang="cs-CZ" sz="2100" dirty="0">
                <a:sym typeface="Symbol" panose="05050102010706020507" pitchFamily="18" charset="2"/>
              </a:rPr>
              <a:t>		ED 4, 6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8.	</a:t>
            </a:r>
            <a:r>
              <a:rPr lang="en-US" altLang="cs-CZ" sz="2100" b="1" dirty="0">
                <a:sym typeface="Symbol" panose="05050102010706020507" pitchFamily="18" charset="2"/>
              </a:rPr>
              <a:t>A	</a:t>
            </a:r>
            <a:r>
              <a:rPr lang="en-US" altLang="cs-CZ" sz="2100" dirty="0">
                <a:sym typeface="Symbol" panose="05050102010706020507" pitchFamily="18" charset="2"/>
              </a:rPr>
              <a:t>		ED 2, 6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9.	</a:t>
            </a:r>
            <a:r>
              <a:rPr lang="en-US" altLang="cs-CZ" sz="2100" b="1" dirty="0">
                <a:sym typeface="Symbol" panose="05050102010706020507" pitchFamily="18" charset="2"/>
              </a:rPr>
              <a:t>A  B</a:t>
            </a:r>
            <a:r>
              <a:rPr lang="en-US" altLang="cs-CZ" sz="2100" dirty="0">
                <a:sym typeface="Symbol" panose="05050102010706020507" pitchFamily="18" charset="2"/>
              </a:rPr>
              <a:t>		IC 7, 8</a:t>
            </a:r>
          </a:p>
          <a:p>
            <a:pPr marL="571500" indent="-571500">
              <a:lnSpc>
                <a:spcPct val="100000"/>
              </a:lnSpc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	10. </a:t>
            </a:r>
            <a:r>
              <a:rPr lang="en-US" altLang="cs-CZ" sz="2100" b="1" dirty="0">
                <a:sym typeface="Symbol" panose="05050102010706020507" pitchFamily="18" charset="2"/>
              </a:rPr>
              <a:t>(A  B)  (A  B)</a:t>
            </a:r>
            <a:r>
              <a:rPr lang="en-US" altLang="cs-CZ" sz="2100" dirty="0">
                <a:sym typeface="Symbol" panose="05050102010706020507" pitchFamily="18" charset="2"/>
              </a:rPr>
              <a:t>	</a:t>
            </a:r>
            <a:r>
              <a:rPr lang="en-US" altLang="cs-CZ" sz="2100" i="1" dirty="0">
                <a:sym typeface="Symbol" panose="05050102010706020507" pitchFamily="18" charset="2"/>
              </a:rPr>
              <a:t>Theorem</a:t>
            </a:r>
            <a:r>
              <a:rPr lang="en-US" altLang="cs-CZ" sz="2100" dirty="0">
                <a:sym typeface="Symbol" panose="05050102010706020507" pitchFamily="18" charset="2"/>
              </a:rPr>
              <a:t> 3a (de Morgan)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11. </a:t>
            </a:r>
            <a:r>
              <a:rPr lang="en-US" altLang="cs-CZ" sz="2100" b="1" dirty="0">
                <a:sym typeface="Symbol" panose="05050102010706020507" pitchFamily="18" charset="2"/>
              </a:rPr>
              <a:t>(A  B)</a:t>
            </a:r>
            <a:r>
              <a:rPr lang="en-US" altLang="cs-CZ" sz="2100" dirty="0">
                <a:sym typeface="Symbol" panose="05050102010706020507" pitchFamily="18" charset="2"/>
              </a:rPr>
              <a:t>		MP 9, 10 contradicts 5., hence</a:t>
            </a:r>
            <a:br>
              <a:rPr lang="en-US" altLang="cs-CZ" sz="2100" dirty="0">
                <a:sym typeface="Symbol" panose="05050102010706020507" pitchFamily="18" charset="2"/>
              </a:rPr>
            </a:br>
            <a:r>
              <a:rPr lang="en-US" altLang="cs-CZ" sz="2100" dirty="0">
                <a:sym typeface="Symbol" panose="05050102010706020507" pitchFamily="18" charset="2"/>
              </a:rPr>
              <a:t>12. </a:t>
            </a:r>
            <a:r>
              <a:rPr lang="en-US" altLang="cs-CZ" sz="2100" b="1" dirty="0">
                <a:sym typeface="Symbol" panose="05050102010706020507" pitchFamily="18" charset="2"/>
              </a:rPr>
              <a:t>C</a:t>
            </a:r>
            <a:r>
              <a:rPr lang="en-US" altLang="cs-CZ" sz="2100" dirty="0">
                <a:sym typeface="Symbol" panose="05050102010706020507" pitchFamily="18" charset="2"/>
              </a:rPr>
              <a:t>			(assumption of indirect proof is not true) Q.E.D.</a:t>
            </a:r>
          </a:p>
        </p:txBody>
      </p:sp>
    </p:spTree>
    <p:extLst>
      <p:ext uri="{BB962C8B-B14F-4D97-AF65-F5344CB8AC3E}">
        <p14:creationId xmlns:p14="http://schemas.microsoft.com/office/powerpoint/2010/main" val="1239224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číslo snímku 5">
            <a:extLst>
              <a:ext uri="{FF2B5EF4-FFF2-40B4-BE49-F238E27FC236}">
                <a16:creationId xmlns:a16="http://schemas.microsoft.com/office/drawing/2014/main" id="{AEAA6A41-A280-4B28-9C32-F7ECFAED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9251E4-4E2B-4E3A-8B22-6226348F1F4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AFADD661-C66C-4B20-A8BB-692F7CEB4B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/>
          <a:lstStyle/>
          <a:p>
            <a:pPr marL="571500" indent="-571500"/>
            <a:r>
              <a:rPr lang="en-US" altLang="cs-CZ" i="1" dirty="0">
                <a:sym typeface="Symbol" panose="05050102010706020507" pitchFamily="18" charset="2"/>
              </a:rPr>
              <a:t>Some proofs of FOPL theorems</a:t>
            </a:r>
          </a:p>
        </p:txBody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199428DF-B6A5-4ACA-8B03-3F4E5C50A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04730"/>
            <a:ext cx="10515600" cy="4772233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1)	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|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–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[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B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]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[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B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]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	Proof: 	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1. </a:t>
            </a:r>
            <a:r>
              <a:rPr lang="en-US" altLang="cs-CZ" sz="2600" dirty="0">
                <a:sym typeface="Symbol" panose="05050102010706020507" pitchFamily="18" charset="2"/>
              </a:rPr>
              <a:t></a:t>
            </a:r>
            <a:r>
              <a:rPr lang="en-US" altLang="cs-CZ" sz="2600" i="1" dirty="0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 [</a:t>
            </a:r>
            <a:r>
              <a:rPr lang="en-US" altLang="cs-CZ" sz="2600" dirty="0" err="1">
                <a:sym typeface="Symbol" panose="05050102010706020507" pitchFamily="18" charset="2"/>
              </a:rPr>
              <a:t>A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  </a:t>
            </a:r>
            <a:r>
              <a:rPr lang="en-US" altLang="cs-CZ" sz="2600" dirty="0" err="1">
                <a:sym typeface="Symbol" panose="05050102010706020507" pitchFamily="18" charset="2"/>
              </a:rPr>
              <a:t>B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]</a:t>
            </a:r>
            <a:r>
              <a:rPr lang="en-US" altLang="cs-CZ" sz="2600" i="1" dirty="0">
                <a:sym typeface="Symbol" panose="05050102010706020507" pitchFamily="18" charset="2"/>
              </a:rPr>
              <a:t>		assumption	 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2.	</a:t>
            </a:r>
            <a:r>
              <a:rPr lang="en-US" altLang="cs-CZ" sz="2600" dirty="0">
                <a:sym typeface="Symbol" panose="05050102010706020507" pitchFamily="18" charset="2"/>
              </a:rPr>
              <a:t></a:t>
            </a:r>
            <a:r>
              <a:rPr lang="en-US" altLang="cs-CZ" sz="2600" i="1" dirty="0">
                <a:sym typeface="Symbol" panose="05050102010706020507" pitchFamily="18" charset="2"/>
              </a:rPr>
              <a:t>x </a:t>
            </a:r>
            <a:r>
              <a:rPr lang="en-US" altLang="cs-CZ" sz="2600" dirty="0" err="1">
                <a:sym typeface="Symbol" panose="05050102010706020507" pitchFamily="18" charset="2"/>
              </a:rPr>
              <a:t>A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</a:t>
            </a:r>
            <a:r>
              <a:rPr lang="en-US" altLang="cs-CZ" sz="2600" i="1" dirty="0">
                <a:sym typeface="Symbol" panose="05050102010706020507" pitchFamily="18" charset="2"/>
              </a:rPr>
              <a:t>			assumption 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3.	</a:t>
            </a:r>
            <a:r>
              <a:rPr lang="en-US" altLang="cs-CZ" sz="2600" dirty="0" err="1">
                <a:sym typeface="Symbol" panose="05050102010706020507" pitchFamily="18" charset="2"/>
              </a:rPr>
              <a:t>A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  </a:t>
            </a:r>
            <a:r>
              <a:rPr lang="en-US" altLang="cs-CZ" sz="2600" dirty="0" err="1">
                <a:sym typeface="Symbol" panose="05050102010706020507" pitchFamily="18" charset="2"/>
              </a:rPr>
              <a:t>B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</a:t>
            </a:r>
            <a:r>
              <a:rPr lang="en-US" altLang="cs-CZ" sz="2600" i="1" dirty="0">
                <a:sym typeface="Symbol" panose="05050102010706020507" pitchFamily="18" charset="2"/>
              </a:rPr>
              <a:t>			E</a:t>
            </a:r>
            <a:r>
              <a:rPr lang="en-US" altLang="cs-CZ" sz="2600" dirty="0">
                <a:sym typeface="Symbol" panose="05050102010706020507" pitchFamily="18" charset="2"/>
              </a:rPr>
              <a:t>:</a:t>
            </a:r>
            <a:r>
              <a:rPr lang="en-US" altLang="cs-CZ" sz="2600" i="1" dirty="0">
                <a:sym typeface="Symbol" panose="05050102010706020507" pitchFamily="18" charset="2"/>
              </a:rPr>
              <a:t> 1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4.	</a:t>
            </a:r>
            <a:r>
              <a:rPr lang="en-US" altLang="cs-CZ" sz="2600" dirty="0" err="1">
                <a:sym typeface="Symbol" panose="05050102010706020507" pitchFamily="18" charset="2"/>
              </a:rPr>
              <a:t>A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		</a:t>
            </a:r>
            <a:r>
              <a:rPr lang="en-US" altLang="cs-CZ" sz="2600" i="1" dirty="0">
                <a:sym typeface="Symbol" panose="05050102010706020507" pitchFamily="18" charset="2"/>
              </a:rPr>
              <a:t>		E</a:t>
            </a:r>
            <a:r>
              <a:rPr lang="en-US" altLang="cs-CZ" sz="2600" dirty="0">
                <a:sym typeface="Symbol" panose="05050102010706020507" pitchFamily="18" charset="2"/>
              </a:rPr>
              <a:t>:</a:t>
            </a:r>
            <a:r>
              <a:rPr lang="en-US" altLang="cs-CZ" sz="2600" i="1" dirty="0">
                <a:sym typeface="Symbol" panose="05050102010706020507" pitchFamily="18" charset="2"/>
              </a:rPr>
              <a:t> 2	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5. </a:t>
            </a:r>
            <a:r>
              <a:rPr lang="en-US" altLang="cs-CZ" sz="2600" dirty="0" err="1">
                <a:sym typeface="Symbol" panose="05050102010706020507" pitchFamily="18" charset="2"/>
              </a:rPr>
              <a:t>B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</a:t>
            </a:r>
            <a:r>
              <a:rPr lang="en-US" altLang="cs-CZ" sz="2600" i="1" dirty="0">
                <a:sym typeface="Symbol" panose="05050102010706020507" pitchFamily="18" charset="2"/>
              </a:rPr>
              <a:t>				MP</a:t>
            </a:r>
            <a:r>
              <a:rPr lang="en-US" altLang="cs-CZ" sz="2600" dirty="0">
                <a:sym typeface="Symbol" panose="05050102010706020507" pitchFamily="18" charset="2"/>
              </a:rPr>
              <a:t>:</a:t>
            </a:r>
            <a:r>
              <a:rPr lang="en-US" altLang="cs-CZ" sz="2600" i="1" dirty="0">
                <a:sym typeface="Symbol" panose="05050102010706020507" pitchFamily="18" charset="2"/>
              </a:rPr>
              <a:t> 3,4</a:t>
            </a:r>
          </a:p>
          <a:p>
            <a:pPr marL="571500" indent="-571500">
              <a:buNone/>
            </a:pPr>
            <a:r>
              <a:rPr lang="en-US" altLang="cs-CZ" sz="2600" i="1" dirty="0">
                <a:sym typeface="Symbol" panose="05050102010706020507" pitchFamily="18" charset="2"/>
              </a:rPr>
              <a:t>	6. </a:t>
            </a:r>
            <a:r>
              <a:rPr lang="en-US" altLang="cs-CZ" sz="2600" dirty="0">
                <a:sym typeface="Symbol" panose="05050102010706020507" pitchFamily="18" charset="2"/>
              </a:rPr>
              <a:t></a:t>
            </a:r>
            <a:r>
              <a:rPr lang="en-US" altLang="cs-CZ" sz="2600" i="1" dirty="0">
                <a:sym typeface="Symbol" panose="05050102010706020507" pitchFamily="18" charset="2"/>
              </a:rPr>
              <a:t>x </a:t>
            </a:r>
            <a:r>
              <a:rPr lang="en-US" altLang="cs-CZ" sz="2600" dirty="0" err="1">
                <a:sym typeface="Symbol" panose="05050102010706020507" pitchFamily="18" charset="2"/>
              </a:rPr>
              <a:t>B</a:t>
            </a:r>
            <a:r>
              <a:rPr lang="en-US" altLang="cs-CZ" sz="2600" i="1" dirty="0" err="1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			I: 5</a:t>
            </a:r>
            <a:r>
              <a:rPr lang="en-US" altLang="cs-CZ" sz="2600" i="1" dirty="0">
                <a:sym typeface="Symbol" panose="05050102010706020507" pitchFamily="18" charset="2"/>
              </a:rPr>
              <a:t>		Q.E.D.</a:t>
            </a:r>
          </a:p>
        </p:txBody>
      </p:sp>
    </p:spTree>
    <p:extLst>
      <p:ext uri="{BB962C8B-B14F-4D97-AF65-F5344CB8AC3E}">
        <p14:creationId xmlns:p14="http://schemas.microsoft.com/office/powerpoint/2010/main" val="2572259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číslo snímku 5">
            <a:extLst>
              <a:ext uri="{FF2B5EF4-FFF2-40B4-BE49-F238E27FC236}">
                <a16:creationId xmlns:a16="http://schemas.microsoft.com/office/drawing/2014/main" id="{ED68B905-3844-4C37-ABB3-961E370A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2B6DDE-C546-480B-A549-55B45546E05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6DD44047-F746-4926-8379-6AE76DEC1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Natural Deduction: examples</a:t>
            </a:r>
            <a:endParaRPr lang="cs-CZ" altLang="cs-CZ"/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49276024-D451-4185-8FD0-9AFD73C1B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US" altLang="cs-CZ" dirty="0">
                <a:sym typeface="Symbol" panose="05050102010706020507" pitchFamily="18" charset="2"/>
              </a:rPr>
              <a:t>According to the Deduction Theorem we prove theorems in the form of implication by proving the consequent from antecedent:</a:t>
            </a:r>
          </a:p>
          <a:p>
            <a:pPr marL="571500" indent="-571500">
              <a:spcBef>
                <a:spcPts val="1800"/>
              </a:spcBef>
            </a:pP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|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[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]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[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  <a:sym typeface="Symbol" panose="05050102010706020507" pitchFamily="18" charset="2"/>
              </a:rPr>
              <a:t>x 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  <a:sym typeface="Symbol" panose="05050102010706020507" pitchFamily="18" charset="2"/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]	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iff</a:t>
            </a:r>
            <a:endParaRPr lang="en-US" altLang="cs-CZ" dirty="0">
              <a:sym typeface="Symbol" panose="05050102010706020507" pitchFamily="18" charset="2"/>
            </a:endParaRPr>
          </a:p>
          <a:p>
            <a:pPr marL="571500" indent="-571500">
              <a:spcBef>
                <a:spcPts val="1800"/>
              </a:spcBef>
            </a:pPr>
            <a:r>
              <a:rPr lang="en-US" altLang="cs-CZ" dirty="0">
                <a:sym typeface="Symbol" panose="05050102010706020507" pitchFamily="18" charset="2"/>
              </a:rPr>
              <a:t></a:t>
            </a:r>
            <a:r>
              <a:rPr lang="en-US" altLang="cs-CZ" i="1" dirty="0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 [</a:t>
            </a:r>
            <a:r>
              <a:rPr lang="en-US" altLang="cs-CZ" dirty="0" err="1">
                <a:sym typeface="Symbol" panose="05050102010706020507" pitchFamily="18" charset="2"/>
              </a:rPr>
              <a:t>A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  </a:t>
            </a:r>
            <a:r>
              <a:rPr lang="en-US" altLang="cs-CZ" dirty="0" err="1">
                <a:sym typeface="Symbol" panose="05050102010706020507" pitchFamily="18" charset="2"/>
              </a:rPr>
              <a:t>B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] |– [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 err="1">
                <a:sym typeface="Symbol" panose="05050102010706020507" pitchFamily="18" charset="2"/>
              </a:rPr>
              <a:t>A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  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 err="1">
                <a:sym typeface="Symbol" panose="05050102010706020507" pitchFamily="18" charset="2"/>
              </a:rPr>
              <a:t>B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] 		</a:t>
            </a:r>
            <a:r>
              <a:rPr lang="en-US" altLang="cs-CZ" dirty="0" err="1">
                <a:sym typeface="Symbol" panose="05050102010706020507" pitchFamily="18" charset="2"/>
              </a:rPr>
              <a:t>iff</a:t>
            </a:r>
            <a:endParaRPr lang="en-US" altLang="cs-CZ" dirty="0">
              <a:sym typeface="Symbol" panose="05050102010706020507" pitchFamily="18" charset="2"/>
            </a:endParaRPr>
          </a:p>
          <a:p>
            <a:pPr marL="571500" indent="-571500">
              <a:spcBef>
                <a:spcPts val="1800"/>
              </a:spcBef>
            </a:pPr>
            <a:r>
              <a:rPr lang="en-US" altLang="cs-CZ" dirty="0">
                <a:sym typeface="Symbol" panose="05050102010706020507" pitchFamily="18" charset="2"/>
              </a:rPr>
              <a:t></a:t>
            </a:r>
            <a:r>
              <a:rPr lang="en-US" altLang="cs-CZ" i="1" dirty="0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 [</a:t>
            </a:r>
            <a:r>
              <a:rPr lang="en-US" altLang="cs-CZ" dirty="0" err="1">
                <a:sym typeface="Symbol" panose="05050102010706020507" pitchFamily="18" charset="2"/>
              </a:rPr>
              <a:t>A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  </a:t>
            </a:r>
            <a:r>
              <a:rPr lang="en-US" altLang="cs-CZ" dirty="0" err="1">
                <a:sym typeface="Symbol" panose="05050102010706020507" pitchFamily="18" charset="2"/>
              </a:rPr>
              <a:t>B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], 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 err="1">
                <a:sym typeface="Symbol" panose="05050102010706020507" pitchFamily="18" charset="2"/>
              </a:rPr>
              <a:t>A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 |– 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 err="1">
                <a:sym typeface="Symbol" panose="05050102010706020507" pitchFamily="18" charset="2"/>
              </a:rPr>
              <a:t>B</a:t>
            </a:r>
            <a:r>
              <a:rPr lang="en-US" altLang="cs-CZ" i="1" dirty="0" err="1">
                <a:sym typeface="Symbol" panose="05050102010706020507" pitchFamily="18" charset="2"/>
              </a:rPr>
              <a:t>x</a:t>
            </a:r>
            <a:r>
              <a:rPr lang="en-US" altLang="cs-CZ" dirty="0">
                <a:sym typeface="Symbol" panose="05050102010706020507" pitchFamily="18" charset="2"/>
              </a:rPr>
              <a:t></a:t>
            </a:r>
          </a:p>
        </p:txBody>
      </p:sp>
    </p:spTree>
    <p:extLst>
      <p:ext uri="{BB962C8B-B14F-4D97-AF65-F5344CB8AC3E}">
        <p14:creationId xmlns:p14="http://schemas.microsoft.com/office/powerpoint/2010/main" val="2125885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číslo snímku 5">
            <a:extLst>
              <a:ext uri="{FF2B5EF4-FFF2-40B4-BE49-F238E27FC236}">
                <a16:creationId xmlns:a16="http://schemas.microsoft.com/office/drawing/2014/main" id="{92B58DC9-A57C-40B1-8C77-46FCF854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E50A9E-24F3-4A25-876E-E08FCE4C6439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F21AEE38-22A9-4BF6-9511-84CA5A161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60092"/>
          </a:xfrm>
        </p:spPr>
        <p:txBody>
          <a:bodyPr>
            <a:normAutofit/>
          </a:bodyPr>
          <a:lstStyle/>
          <a:p>
            <a:r>
              <a:rPr lang="en-US" altLang="cs-CZ" b="1" dirty="0">
                <a:solidFill>
                  <a:srgbClr val="006666"/>
                </a:solidFill>
              </a:rPr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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dirty="0"/>
              <a:t>		(De Morgan rule)</a:t>
            </a:r>
            <a:endParaRPr lang="cs-CZ" altLang="cs-CZ" dirty="0"/>
          </a:p>
        </p:txBody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220A504A-2D9D-4CC3-ACDF-F2D0DEB51D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3339" y="1444487"/>
            <a:ext cx="10810461" cy="52769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</a:t>
            </a:r>
            <a:r>
              <a:rPr lang="en-US" altLang="cs-CZ" sz="1900" b="1" dirty="0"/>
              <a:t>:</a:t>
            </a:r>
            <a:r>
              <a:rPr lang="en-US" altLang="cs-CZ" sz="1900" dirty="0"/>
              <a:t>	1. 	</a:t>
            </a:r>
            <a:r>
              <a:rPr lang="en-US" altLang="cs-CZ" sz="1900" b="1" dirty="0">
                <a:sym typeface="Symbol" panose="05050102010706020507" pitchFamily="18" charset="2"/>
              </a:rPr>
              <a:t>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dirty="0"/>
              <a:t>		assumption	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 	2.	</a:t>
            </a:r>
            <a:r>
              <a:rPr lang="en-US" altLang="cs-CZ" sz="1900" b="1" dirty="0">
                <a:sym typeface="Symbol" panose="05050102010706020507" pitchFamily="18" charset="2"/>
              </a:rPr>
              <a:t>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dirty="0"/>
              <a:t>		assumption of indirect proof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	</a:t>
            </a:r>
            <a:r>
              <a:rPr lang="en-US" altLang="cs-CZ" sz="1900" b="1" dirty="0"/>
              <a:t>3.1.	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	</a:t>
            </a:r>
            <a:r>
              <a:rPr lang="en-US" altLang="cs-CZ" sz="1900" b="1" dirty="0"/>
              <a:t>3.2.	</a:t>
            </a:r>
            <a:r>
              <a:rPr lang="en-US" altLang="cs-CZ" sz="1900" b="1" dirty="0">
                <a:sym typeface="Symbol" panose="05050102010706020507" pitchFamily="18" charset="2"/>
              </a:rPr>
              <a:t>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dirty="0"/>
              <a:t>		I</a:t>
            </a:r>
            <a:r>
              <a:rPr lang="en-US" altLang="cs-CZ" sz="1900" dirty="0">
                <a:sym typeface="Symbol" panose="05050102010706020507" pitchFamily="18" charset="2"/>
              </a:rPr>
              <a:t></a:t>
            </a:r>
            <a:r>
              <a:rPr lang="en-US" altLang="cs-CZ" sz="1900" dirty="0"/>
              <a:t>: 3.1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4. 	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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dirty="0"/>
              <a:t>		II: 3.1, 3.2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5. 	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MT: 4,2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6. 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			</a:t>
            </a:r>
            <a:r>
              <a:rPr lang="en-US" altLang="cs-CZ" sz="1900" dirty="0"/>
              <a:t>I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:5	contradicts to: 1	Q.E.D.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</a:t>
            </a:r>
            <a:r>
              <a:rPr lang="en-US" altLang="cs-CZ" sz="1900" b="1" dirty="0"/>
              <a:t>:</a:t>
            </a:r>
            <a:r>
              <a:rPr lang="en-US" altLang="cs-CZ" sz="1900" dirty="0"/>
              <a:t>	1.	</a:t>
            </a:r>
            <a:r>
              <a:rPr lang="en-US" altLang="cs-CZ" sz="1900" b="1" dirty="0">
                <a:sym typeface="Symbol" panose="05050102010706020507" pitchFamily="18" charset="2"/>
              </a:rPr>
              <a:t>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assumption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2.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assumption of indirect proof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3.	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c</a:t>
            </a:r>
            <a:r>
              <a:rPr lang="en-US" altLang="cs-CZ" sz="1900" b="1" dirty="0"/>
              <a:t>)		</a:t>
            </a:r>
            <a:r>
              <a:rPr lang="en-US" altLang="cs-CZ" sz="1900" dirty="0"/>
              <a:t>	E</a:t>
            </a:r>
            <a:r>
              <a:rPr lang="en-US" altLang="cs-CZ" sz="1900" dirty="0">
                <a:sym typeface="Symbol" panose="05050102010706020507" pitchFamily="18" charset="2"/>
              </a:rPr>
              <a:t></a:t>
            </a:r>
            <a:r>
              <a:rPr lang="en-US" altLang="cs-CZ" sz="1900" dirty="0"/>
              <a:t>: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4.	</a:t>
            </a:r>
            <a:r>
              <a:rPr lang="en-US" altLang="cs-CZ" sz="1900" b="1" dirty="0" err="1"/>
              <a:t>A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c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E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2	contradicts to:3 	Q.E.D.</a:t>
            </a:r>
            <a:r>
              <a:rPr lang="cs-CZ" altLang="cs-CZ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5898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číslo snímku 5">
            <a:extLst>
              <a:ext uri="{FF2B5EF4-FFF2-40B4-BE49-F238E27FC236}">
                <a16:creationId xmlns:a16="http://schemas.microsoft.com/office/drawing/2014/main" id="{DDBF5891-D319-48D5-8925-2A30290D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951533-5F36-4212-8553-F3B28AE8D43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F01E1B1A-F78F-4303-9281-2C033863C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416752"/>
          </a:xfrm>
        </p:spPr>
        <p:txBody>
          <a:bodyPr>
            <a:normAutofit fontScale="90000"/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444244D1-88F1-4F81-A02E-333FF8D15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2609" y="1219200"/>
            <a:ext cx="10691191" cy="4996070"/>
          </a:xfrm>
        </p:spPr>
        <p:txBody>
          <a:bodyPr/>
          <a:lstStyle/>
          <a:p>
            <a:pPr eaLnBrk="1" hangingPunct="1"/>
            <a:r>
              <a:rPr lang="en-US" altLang="cs-CZ" sz="2600" i="1" dirty="0"/>
              <a:t>Note</a:t>
            </a:r>
            <a:r>
              <a:rPr lang="en-US" altLang="cs-CZ" sz="2600" dirty="0"/>
              <a:t>: In the proof sequence we can introduce a </a:t>
            </a:r>
            <a:r>
              <a:rPr lang="en-US" altLang="cs-CZ" sz="2600" i="1" dirty="0">
                <a:solidFill>
                  <a:srgbClr val="006666"/>
                </a:solidFill>
              </a:rPr>
              <a:t>hypothetical assumption H </a:t>
            </a:r>
            <a:r>
              <a:rPr lang="en-US" altLang="cs-CZ" sz="2600" dirty="0"/>
              <a:t>(in this case 3.1.) and derive </a:t>
            </a:r>
            <a:r>
              <a:rPr lang="en-US" altLang="cs-CZ" sz="2600" i="1" dirty="0">
                <a:solidFill>
                  <a:srgbClr val="006666"/>
                </a:solidFill>
              </a:rPr>
              <a:t>conclusion C from</a:t>
            </a:r>
            <a:r>
              <a:rPr lang="en-US" altLang="cs-CZ" sz="2600" dirty="0"/>
              <a:t> this hypothetical assumption </a:t>
            </a:r>
            <a:r>
              <a:rPr lang="en-US" altLang="cs-CZ" sz="2600" i="1" dirty="0">
                <a:solidFill>
                  <a:srgbClr val="006666"/>
                </a:solidFill>
              </a:rPr>
              <a:t>H </a:t>
            </a:r>
            <a:r>
              <a:rPr lang="en-US" altLang="cs-CZ" sz="2600" dirty="0"/>
              <a:t>(in this case 3.2.). As a </a:t>
            </a:r>
            <a:r>
              <a:rPr lang="en-US" altLang="cs-CZ" sz="2600" i="1" dirty="0">
                <a:solidFill>
                  <a:srgbClr val="006666"/>
                </a:solidFill>
              </a:rPr>
              <a:t>regular proof step</a:t>
            </a:r>
            <a:r>
              <a:rPr lang="en-US" altLang="cs-CZ" sz="2600" dirty="0"/>
              <a:t> we then introduce implication </a:t>
            </a:r>
            <a:br>
              <a:rPr lang="en-US" altLang="cs-CZ" sz="2600" dirty="0"/>
            </a:br>
            <a:r>
              <a:rPr lang="en-US" altLang="cs-CZ" sz="2600" b="1" dirty="0">
                <a:solidFill>
                  <a:srgbClr val="006666"/>
                </a:solidFill>
              </a:rPr>
              <a:t>H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dirty="0">
                <a:solidFill>
                  <a:srgbClr val="006666"/>
                </a:solidFill>
              </a:rPr>
              <a:t> C</a:t>
            </a:r>
            <a:r>
              <a:rPr lang="en-US" altLang="cs-CZ" sz="2600" dirty="0"/>
              <a:t> (step 4.). </a:t>
            </a:r>
          </a:p>
          <a:p>
            <a:pPr eaLnBrk="1" hangingPunct="1"/>
            <a:r>
              <a:rPr lang="en-US" altLang="cs-CZ" sz="2600" dirty="0"/>
              <a:t>According to the Theorem of Deduction this theorem corresponds to two rules of deduction: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 	</a:t>
            </a:r>
            <a:r>
              <a:rPr lang="en-US" altLang="cs-CZ" sz="2600" b="1" i="1" dirty="0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</a:rPr>
              <a:t> </a:t>
            </a:r>
            <a:r>
              <a:rPr lang="en-US" altLang="cs-CZ" sz="2600" b="1" dirty="0" err="1">
                <a:solidFill>
                  <a:srgbClr val="006666"/>
                </a:solidFill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dirty="0">
                <a:solidFill>
                  <a:srgbClr val="006666"/>
                </a:solidFill>
              </a:rPr>
              <a:t> |–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600" b="1" i="1" dirty="0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sz="2600" b="1" dirty="0" err="1">
                <a:solidFill>
                  <a:srgbClr val="006666"/>
                </a:solidFill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dirty="0">
                <a:solidFill>
                  <a:srgbClr val="006666"/>
                </a:solidFill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 	</a:t>
            </a:r>
            <a:r>
              <a:rPr lang="en-US" altLang="cs-CZ" sz="2600" b="1" i="1" dirty="0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sz="2600" b="1" dirty="0" err="1">
                <a:solidFill>
                  <a:srgbClr val="006666"/>
                </a:solidFill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dirty="0">
                <a:solidFill>
                  <a:srgbClr val="006666"/>
                </a:solidFill>
              </a:rPr>
              <a:t> |–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</a:t>
            </a:r>
            <a:r>
              <a:rPr lang="en-US" altLang="cs-CZ" sz="2600" b="1" i="1" dirty="0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</a:rPr>
              <a:t> </a:t>
            </a:r>
            <a:r>
              <a:rPr lang="en-US" altLang="cs-CZ" sz="2600" b="1" dirty="0" err="1">
                <a:solidFill>
                  <a:srgbClr val="006666"/>
                </a:solidFill>
              </a:rPr>
              <a:t>A</a:t>
            </a:r>
            <a:r>
              <a:rPr lang="en-US" altLang="cs-CZ" sz="26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 dirty="0">
                <a:solidFill>
                  <a:srgbClr val="006666"/>
                </a:solidFill>
              </a:rPr>
              <a:t>  </a:t>
            </a:r>
            <a:endParaRPr lang="cs-CZ" altLang="cs-CZ" sz="2600" b="1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2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5AFFD-92B0-421F-BB47-C7F7DA5FC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94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FE7C23-3B01-4711-AD0C-F1F3D4BC3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71600"/>
            <a:ext cx="6119192" cy="4805363"/>
          </a:xfrm>
        </p:spPr>
        <p:txBody>
          <a:bodyPr>
            <a:normAutofit/>
          </a:bodyPr>
          <a:lstStyle/>
          <a:p>
            <a:r>
              <a:rPr lang="cs-CZ" b="1" dirty="0"/>
              <a:t>Gerhard Karl Erich </a:t>
            </a:r>
            <a:r>
              <a:rPr lang="cs-CZ" b="1" dirty="0" err="1"/>
              <a:t>Gentzen</a:t>
            </a:r>
            <a:r>
              <a:rPr lang="cs-CZ" dirty="0"/>
              <a:t> </a:t>
            </a:r>
            <a:r>
              <a:rPr lang="en-US" dirty="0"/>
              <a:t>(November 24, 1909 – August 4, 1945) was a German mathematician and logician. </a:t>
            </a:r>
            <a:endParaRPr lang="cs-CZ" dirty="0"/>
          </a:p>
          <a:p>
            <a:r>
              <a:rPr lang="en-US" dirty="0"/>
              <a:t>He made major contributions to the foundations of mathematics, proof theory, especially on natural deduction and sequent calculus.</a:t>
            </a:r>
            <a:endParaRPr lang="cs-CZ" dirty="0"/>
          </a:p>
          <a:p>
            <a:r>
              <a:rPr lang="en-US" dirty="0"/>
              <a:t>He died in 1945 after the Second World War, </a:t>
            </a:r>
            <a:r>
              <a:rPr lang="cs-CZ" dirty="0"/>
              <a:t>most </a:t>
            </a:r>
            <a:r>
              <a:rPr lang="cs-CZ" dirty="0" err="1"/>
              <a:t>probably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en-US" dirty="0"/>
              <a:t>deprived of food after </a:t>
            </a:r>
            <a:r>
              <a:rPr lang="cs-CZ" dirty="0"/>
              <a:t>he had </a:t>
            </a:r>
            <a:r>
              <a:rPr lang="cs-CZ" dirty="0" err="1"/>
              <a:t>been</a:t>
            </a:r>
            <a:r>
              <a:rPr lang="en-US" dirty="0"/>
              <a:t> arrested in Prague.</a:t>
            </a:r>
          </a:p>
          <a:p>
            <a:endParaRPr lang="cs-CZ" dirty="0"/>
          </a:p>
        </p:txBody>
      </p:sp>
      <p:pic>
        <p:nvPicPr>
          <p:cNvPr id="5" name="Obrázek 4" descr="Obsah obrázku osoba, muž, nošení, čepice&#10;&#10;Popis vygenerován s velmi vysokou mírou spolehlivosti">
            <a:extLst>
              <a:ext uri="{FF2B5EF4-FFF2-40B4-BE49-F238E27FC236}">
                <a16:creationId xmlns:a16="http://schemas.microsoft.com/office/drawing/2014/main" id="{4ADD6583-4004-4559-A3E0-9690E09F5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763" y="1096963"/>
            <a:ext cx="35306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60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číslo snímku 5">
            <a:extLst>
              <a:ext uri="{FF2B5EF4-FFF2-40B4-BE49-F238E27FC236}">
                <a16:creationId xmlns:a16="http://schemas.microsoft.com/office/drawing/2014/main" id="{B80DE710-0E53-4791-8358-66E6A1CF6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C3AD59-B747-4235-86BC-F6F8D3CC0E34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09BA3452-A485-46A7-B306-FAE5EA81B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8139" y="122239"/>
            <a:ext cx="10972800" cy="10747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cs-CZ" b="1" dirty="0"/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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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/>
              <a:t>		(De Morgan rule)</a:t>
            </a: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0D916B39-C8F2-414E-BAC4-C0748C625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8139" y="1196976"/>
            <a:ext cx="10972800" cy="52562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</a:t>
            </a:r>
            <a:r>
              <a:rPr lang="en-US" altLang="cs-CZ" sz="2000" b="1" dirty="0">
                <a:sym typeface="Symbol" panose="05050102010706020507" pitchFamily="18" charset="2"/>
              </a:rPr>
              <a:t></a:t>
            </a:r>
            <a:r>
              <a:rPr lang="en-US" altLang="cs-CZ" sz="2000" b="1" dirty="0"/>
              <a:t>:	1. 	</a:t>
            </a:r>
            <a:r>
              <a:rPr lang="en-US" altLang="cs-CZ" sz="2000" b="1" dirty="0">
                <a:sym typeface="Symbol" panose="05050102010706020507" pitchFamily="18" charset="2"/>
              </a:rPr>
              <a:t></a:t>
            </a:r>
            <a:r>
              <a:rPr lang="en-US" altLang="cs-CZ" sz="2000" b="1" i="1" dirty="0"/>
              <a:t>x 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assumption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 	2.1.	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	2.2.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I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dirty="0"/>
              <a:t>: 2.1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3.	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b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II: 2.1, 2.2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4. 	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	MT: 3,1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5. 	</a:t>
            </a:r>
            <a:r>
              <a:rPr lang="en-US" altLang="cs-CZ" sz="2000" b="1" dirty="0">
                <a:sym typeface="Symbol" panose="05050102010706020507" pitchFamily="18" charset="2"/>
              </a:rPr>
              <a:t>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I</a:t>
            </a:r>
            <a:r>
              <a:rPr lang="en-US" altLang="cs-CZ" sz="2000" b="1" dirty="0">
                <a:sym typeface="Symbol" panose="05050102010706020507" pitchFamily="18" charset="2"/>
              </a:rPr>
              <a:t></a:t>
            </a:r>
            <a:r>
              <a:rPr lang="en-US" altLang="cs-CZ" sz="2000" b="1" dirty="0"/>
              <a:t>:4		Q.E.D.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</a:t>
            </a:r>
            <a:r>
              <a:rPr lang="en-US" altLang="cs-CZ" sz="2000" b="1" dirty="0">
                <a:sym typeface="Symbol" panose="05050102010706020507" pitchFamily="18" charset="2"/>
              </a:rPr>
              <a:t></a:t>
            </a:r>
            <a:r>
              <a:rPr lang="en-US" altLang="cs-CZ" sz="2000" b="1" dirty="0"/>
              <a:t>:	1.	</a:t>
            </a:r>
            <a:r>
              <a:rPr lang="en-US" altLang="cs-CZ" sz="2000" b="1" dirty="0">
                <a:sym typeface="Symbol" panose="05050102010706020507" pitchFamily="18" charset="2"/>
              </a:rPr>
              <a:t>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assumption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2.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i="1" dirty="0"/>
              <a:t>x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i="1" dirty="0" err="1"/>
              <a:t>x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	assumption of the indirect proof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3.	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dirty="0" err="1"/>
              <a:t>c</a:t>
            </a:r>
            <a:r>
              <a:rPr lang="en-US" altLang="cs-CZ" sz="2000" b="1" dirty="0"/>
              <a:t>)			E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b="1" dirty="0"/>
              <a:t>: 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dirty="0"/>
              <a:t>		4.	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en-US" altLang="cs-CZ" sz="2000" b="1" dirty="0" err="1"/>
              <a:t>A</a:t>
            </a:r>
            <a:r>
              <a:rPr lang="en-US" altLang="cs-CZ" sz="2000" b="1" dirty="0" err="1">
                <a:sym typeface="Symbol" panose="05050102010706020507" pitchFamily="18" charset="2"/>
              </a:rPr>
              <a:t></a:t>
            </a:r>
            <a:r>
              <a:rPr lang="en-US" altLang="cs-CZ" sz="2000" b="1" dirty="0" err="1"/>
              <a:t>c</a:t>
            </a:r>
            <a:r>
              <a:rPr lang="en-US" altLang="cs-CZ" sz="2000" b="1" dirty="0">
                <a:sym typeface="Symbol" panose="05050102010706020507" pitchFamily="18" charset="2"/>
              </a:rPr>
              <a:t></a:t>
            </a:r>
            <a:r>
              <a:rPr lang="en-US" altLang="cs-CZ" sz="2000" b="1" dirty="0"/>
              <a:t>			E</a:t>
            </a:r>
            <a:r>
              <a:rPr lang="en-US" altLang="cs-CZ" sz="2000" b="1" dirty="0">
                <a:sym typeface="Symbol" panose="05050102010706020507" pitchFamily="18" charset="2"/>
              </a:rPr>
              <a:t></a:t>
            </a:r>
            <a:r>
              <a:rPr lang="en-US" altLang="cs-CZ" sz="2000" b="1" dirty="0"/>
              <a:t>: 1	</a:t>
            </a:r>
            <a:r>
              <a:rPr lang="en-US" altLang="cs-CZ" sz="2000" b="1" dirty="0" err="1"/>
              <a:t>contradictss</a:t>
            </a:r>
            <a:r>
              <a:rPr lang="en-US" altLang="cs-CZ" sz="2000" b="1" dirty="0"/>
              <a:t> 3</a:t>
            </a:r>
            <a:br>
              <a:rPr lang="en-US" altLang="cs-CZ" sz="2000" b="1" dirty="0"/>
            </a:br>
            <a:r>
              <a:rPr lang="en-US" altLang="cs-CZ" sz="2000" b="1" dirty="0"/>
              <a:t>		 	Q.E.D.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en-US" altLang="cs-CZ" sz="2100" dirty="0"/>
              <a:t>According to the Theorem of Deduction this theorem corresponds to two rules of deduction: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100" b="1" dirty="0">
                <a:solidFill>
                  <a:srgbClr val="006666"/>
                </a:solidFill>
              </a:rPr>
              <a:t>	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</a:t>
            </a:r>
            <a:r>
              <a:rPr lang="en-US" altLang="cs-CZ" sz="2100" b="1" i="1" dirty="0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</a:rPr>
              <a:t> </a:t>
            </a:r>
            <a:r>
              <a:rPr lang="en-US" altLang="cs-CZ" sz="2100" b="1" dirty="0" err="1">
                <a:solidFill>
                  <a:srgbClr val="006666"/>
                </a:solidFill>
              </a:rPr>
              <a:t>A</a:t>
            </a:r>
            <a:r>
              <a:rPr lang="en-US" altLang="cs-CZ" sz="21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100" b="1" dirty="0">
                <a:solidFill>
                  <a:srgbClr val="006666"/>
                </a:solidFill>
              </a:rPr>
              <a:t> |– 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100" b="1" i="1" dirty="0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</a:rPr>
              <a:t> 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sz="2100" b="1" dirty="0" err="1">
                <a:solidFill>
                  <a:srgbClr val="006666"/>
                </a:solidFill>
              </a:rPr>
              <a:t>A</a:t>
            </a:r>
            <a:r>
              <a:rPr lang="en-US" altLang="cs-CZ" sz="21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100" b="1" dirty="0">
                <a:solidFill>
                  <a:srgbClr val="006666"/>
                </a:solidFill>
              </a:rPr>
              <a:t>		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100" b="1" i="1" dirty="0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</a:rPr>
              <a:t> 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sz="2100" b="1" dirty="0" err="1">
                <a:solidFill>
                  <a:srgbClr val="006666"/>
                </a:solidFill>
              </a:rPr>
              <a:t>A</a:t>
            </a:r>
            <a:r>
              <a:rPr lang="en-US" altLang="cs-CZ" sz="21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100" b="1" dirty="0">
                <a:solidFill>
                  <a:srgbClr val="006666"/>
                </a:solidFill>
              </a:rPr>
              <a:t> |– 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</a:t>
            </a:r>
            <a:r>
              <a:rPr lang="en-US" altLang="cs-CZ" sz="2100" b="1" i="1" dirty="0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</a:rPr>
              <a:t> </a:t>
            </a:r>
            <a:r>
              <a:rPr lang="en-US" altLang="cs-CZ" sz="2100" b="1" dirty="0" err="1">
                <a:solidFill>
                  <a:srgbClr val="006666"/>
                </a:solidFill>
              </a:rPr>
              <a:t>A</a:t>
            </a:r>
            <a:r>
              <a:rPr lang="en-US" altLang="cs-CZ" sz="2100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>
                <a:solidFill>
                  <a:srgbClr val="006666"/>
                </a:solidFill>
              </a:rPr>
              <a:t>x</a:t>
            </a:r>
            <a:r>
              <a:rPr lang="en-US" altLang="cs-CZ" sz="2100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588607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číslo snímku 5">
            <a:extLst>
              <a:ext uri="{FF2B5EF4-FFF2-40B4-BE49-F238E27FC236}">
                <a16:creationId xmlns:a16="http://schemas.microsoft.com/office/drawing/2014/main" id="{D1F025FA-D96D-4F24-91AD-74AE5EB9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6AD58D-2FC8-4677-8D00-F3134D15125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44344260-3F6C-47E1-8834-2EC713788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2240"/>
            <a:ext cx="7543800" cy="820736"/>
          </a:xfrm>
        </p:spPr>
        <p:txBody>
          <a:bodyPr/>
          <a:lstStyle/>
          <a:p>
            <a:pPr eaLnBrk="1" hangingPunct="1"/>
            <a:r>
              <a:rPr lang="cs-CZ" altLang="cs-CZ" sz="3500" dirty="0" err="1"/>
              <a:t>Existential</a:t>
            </a:r>
            <a:r>
              <a:rPr lang="cs-CZ" altLang="cs-CZ" sz="3500" dirty="0"/>
              <a:t> </a:t>
            </a:r>
            <a:r>
              <a:rPr lang="cs-CZ" altLang="cs-CZ" sz="3500" dirty="0" err="1"/>
              <a:t>quantifier</a:t>
            </a:r>
            <a:r>
              <a:rPr lang="cs-CZ" altLang="cs-CZ" sz="3500" dirty="0"/>
              <a:t> </a:t>
            </a:r>
            <a:r>
              <a:rPr lang="cs-CZ" altLang="cs-CZ" sz="3500" dirty="0" err="1"/>
              <a:t>elimination</a:t>
            </a:r>
            <a:endParaRPr lang="cs-CZ" altLang="cs-CZ" sz="3500" dirty="0"/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8B4A0834-F62A-4BE6-B951-657E95FFC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025" y="1143001"/>
            <a:ext cx="10772775" cy="507227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i="1" dirty="0"/>
              <a:t>Note: </a:t>
            </a:r>
            <a:r>
              <a:rPr lang="en-US" altLang="cs-CZ" sz="2600" dirty="0"/>
              <a:t>In the second part of the previous proofs the rule of existential quantifier elimination (</a:t>
            </a:r>
            <a:r>
              <a:rPr lang="en-US" altLang="cs-CZ" sz="2600" dirty="0">
                <a:solidFill>
                  <a:srgbClr val="006666"/>
                </a:solidFill>
              </a:rPr>
              <a:t>E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600" dirty="0"/>
              <a:t>) has been applied.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dirty="0"/>
              <a:t>This rule is not truth preserving: the formula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600" b="1" i="1" dirty="0">
                <a:solidFill>
                  <a:srgbClr val="006666"/>
                </a:solidFill>
              </a:rPr>
              <a:t>x A(x)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 i="1" dirty="0">
                <a:solidFill>
                  <a:srgbClr val="006666"/>
                </a:solidFill>
              </a:rPr>
              <a:t> A(c) is not logically valid</a:t>
            </a:r>
            <a:r>
              <a:rPr lang="en-US" altLang="cs-CZ" sz="2600" dirty="0"/>
              <a:t>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cs-CZ" sz="2200" dirty="0"/>
              <a:t>(cf. </a:t>
            </a:r>
            <a:r>
              <a:rPr lang="en-US" altLang="cs-CZ" sz="2200" dirty="0" err="1"/>
              <a:t>Skolem</a:t>
            </a:r>
            <a:r>
              <a:rPr lang="en-US" altLang="cs-CZ" sz="2200" dirty="0"/>
              <a:t> rule in the resolution method: the rule is consistency preserving, but not truth-preserving).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dirty="0"/>
              <a:t>There are two ways of its using correctly: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200" dirty="0"/>
              <a:t>In an indirect proof (satisfiability!)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200" dirty="0"/>
              <a:t>As an intermediate </a:t>
            </a:r>
            <a:r>
              <a:rPr lang="cs-CZ" altLang="cs-CZ" sz="2200" dirty="0"/>
              <a:t>step </a:t>
            </a:r>
            <a:r>
              <a:rPr lang="en-US" altLang="cs-CZ" sz="2200" dirty="0"/>
              <a:t>(</a:t>
            </a:r>
            <a:r>
              <a:rPr lang="cs-CZ" altLang="cs-CZ" sz="2200" dirty="0" err="1"/>
              <a:t>that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is</a:t>
            </a:r>
            <a:r>
              <a:rPr lang="cs-CZ" altLang="cs-CZ" sz="2200" dirty="0"/>
              <a:t> </a:t>
            </a:r>
            <a:r>
              <a:rPr lang="en-US" altLang="cs-CZ" sz="2200" dirty="0"/>
              <a:t>usually </a:t>
            </a:r>
            <a:r>
              <a:rPr lang="cs-CZ" altLang="cs-CZ" sz="2200" dirty="0" err="1"/>
              <a:t>followed</a:t>
            </a:r>
            <a:r>
              <a:rPr lang="cs-CZ" altLang="cs-CZ" sz="2200" dirty="0"/>
              <a:t> </a:t>
            </a:r>
            <a:r>
              <a:rPr lang="en-US" altLang="cs-CZ" sz="2200" dirty="0"/>
              <a:t>by </a:t>
            </a:r>
            <a:r>
              <a:rPr lang="en-US" altLang="cs-CZ" sz="2200" dirty="0">
                <a:solidFill>
                  <a:srgbClr val="006666"/>
                </a:solidFill>
              </a:rPr>
              <a:t>Introducing</a:t>
            </a:r>
            <a:r>
              <a:rPr lang="en-US" altLang="cs-CZ" sz="2200" dirty="0"/>
              <a:t> </a:t>
            </a:r>
            <a:r>
              <a:rPr lang="en-US" altLang="cs-CZ" sz="2200" b="1" dirty="0">
                <a:solidFill>
                  <a:srgbClr val="006666"/>
                </a:solidFill>
                <a:sym typeface="Symbol" panose="05050102010706020507" pitchFamily="18" charset="2"/>
              </a:rPr>
              <a:t> </a:t>
            </a:r>
            <a:r>
              <a:rPr lang="en-US" altLang="cs-CZ" sz="2200" dirty="0">
                <a:solidFill>
                  <a:srgbClr val="006666"/>
                </a:solidFill>
                <a:sym typeface="Symbol" panose="05050102010706020507" pitchFamily="18" charset="2"/>
              </a:rPr>
              <a:t>again)</a:t>
            </a:r>
            <a:r>
              <a:rPr lang="en-US" altLang="cs-CZ" sz="22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2600" dirty="0"/>
              <a:t>The previous proofs are examples of the former (indirect proofs).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2600" dirty="0"/>
              <a:t>The following proof is an example of the latter</a:t>
            </a:r>
          </a:p>
          <a:p>
            <a:pPr>
              <a:lnSpc>
                <a:spcPct val="80000"/>
              </a:lnSpc>
            </a:pPr>
            <a:r>
              <a:rPr lang="en-US" altLang="cs-CZ" sz="2600" dirty="0"/>
              <a:t>The </a:t>
            </a:r>
            <a:r>
              <a:rPr lang="en-US" altLang="cs-CZ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</a:t>
            </a:r>
            <a:r>
              <a:rPr lang="en-US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existential quantifier elimination</a:t>
            </a:r>
            <a:r>
              <a:rPr lang="en-US" altLang="cs-CZ" sz="2600" dirty="0"/>
              <a:t>: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600" b="1" i="1" dirty="0">
                <a:solidFill>
                  <a:srgbClr val="006666"/>
                </a:solidFill>
              </a:rPr>
              <a:t>x A(x), A(c) </a:t>
            </a:r>
            <a:r>
              <a:rPr lang="en-US" altLang="cs-CZ" sz="2600" b="1" dirty="0">
                <a:solidFill>
                  <a:srgbClr val="006666"/>
                </a:solidFill>
                <a:sym typeface="Symbol" panose="05050102010706020507" pitchFamily="18" charset="2"/>
              </a:rPr>
              <a:t> </a:t>
            </a:r>
            <a:r>
              <a:rPr lang="en-US" altLang="cs-CZ" sz="2600" b="1" i="1" dirty="0">
                <a:solidFill>
                  <a:srgbClr val="006666"/>
                </a:solidFill>
                <a:sym typeface="Symbol" panose="05050102010706020507" pitchFamily="18" charset="2"/>
              </a:rPr>
              <a:t>B</a:t>
            </a:r>
            <a:r>
              <a:rPr lang="en-US" altLang="cs-CZ" sz="2600" b="1" i="1" dirty="0">
                <a:solidFill>
                  <a:srgbClr val="006666"/>
                </a:solidFill>
              </a:rPr>
              <a:t> </a:t>
            </a:r>
            <a:r>
              <a:rPr lang="en-US" altLang="cs-CZ" sz="2600" b="1" dirty="0">
                <a:solidFill>
                  <a:srgbClr val="006666"/>
                </a:solidFill>
              </a:rPr>
              <a:t>|-- </a:t>
            </a:r>
            <a:r>
              <a:rPr lang="en-US" altLang="cs-CZ" sz="2600" b="1" i="1" dirty="0">
                <a:solidFill>
                  <a:srgbClr val="006666"/>
                </a:solidFill>
              </a:rPr>
              <a:t>B</a:t>
            </a:r>
          </a:p>
          <a:p>
            <a:pPr lvl="1">
              <a:lnSpc>
                <a:spcPct val="80000"/>
              </a:lnSpc>
            </a:pPr>
            <a:r>
              <a:rPr lang="en-US" altLang="cs-CZ" i="1" dirty="0"/>
              <a:t>c is a new ‘fresh’ constant (compare with disjunction elimination rule)</a:t>
            </a: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1725543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číslo snímku 5">
            <a:extLst>
              <a:ext uri="{FF2B5EF4-FFF2-40B4-BE49-F238E27FC236}">
                <a16:creationId xmlns:a16="http://schemas.microsoft.com/office/drawing/2014/main" id="{3963B102-6EC6-469C-982C-2B32E893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B4C33A-C141-44FE-AA2E-81ACE59EFA8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5192F6D8-FE4C-4606-BE6F-26AF9D767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>
                <a:solidFill>
                  <a:srgbClr val="006666"/>
                </a:solidFill>
              </a:rPr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[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]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[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b="1" i="1" dirty="0">
                <a:solidFill>
                  <a:srgbClr val="006666"/>
                </a:solidFill>
              </a:rPr>
              <a:t>x </a:t>
            </a:r>
            <a:r>
              <a:rPr lang="en-US" altLang="cs-CZ" b="1" dirty="0" err="1">
                <a:solidFill>
                  <a:srgbClr val="006666"/>
                </a:solidFill>
              </a:rPr>
              <a:t>A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</a:t>
            </a:r>
            <a:r>
              <a:rPr lang="en-US" altLang="cs-CZ" b="1" i="1" dirty="0">
                <a:solidFill>
                  <a:srgbClr val="006666"/>
                </a:solidFill>
              </a:rPr>
              <a:t>x 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]</a:t>
            </a:r>
            <a:endParaRPr lang="cs-CZ" altLang="cs-CZ" dirty="0"/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4F391898-E00E-45D9-9162-787AD12FE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9113" y="2425148"/>
            <a:ext cx="10664687" cy="375181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b="1" dirty="0">
                <a:solidFill>
                  <a:srgbClr val="006666"/>
                </a:solidFill>
              </a:rPr>
              <a:t>	</a:t>
            </a:r>
            <a:r>
              <a:rPr lang="en-US" altLang="cs-CZ" sz="2100" dirty="0"/>
              <a:t>		Proof: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1.	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x</a:t>
            </a:r>
            <a:r>
              <a:rPr lang="en-US" altLang="cs-CZ" sz="2100" b="1" dirty="0"/>
              <a:t> [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]</a:t>
            </a:r>
            <a:r>
              <a:rPr lang="en-US" altLang="cs-CZ" sz="2100" dirty="0"/>
              <a:t>			assumption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2.	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 err="1"/>
              <a:t>x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	</a:t>
            </a:r>
            <a:r>
              <a:rPr lang="en-US" altLang="cs-CZ" sz="2100" dirty="0"/>
              <a:t>		assumption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3.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dirty="0" err="1"/>
              <a:t>a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	</a:t>
            </a:r>
            <a:r>
              <a:rPr lang="en-US" altLang="cs-CZ" sz="2100" dirty="0"/>
              <a:t>		</a:t>
            </a:r>
            <a:r>
              <a:rPr lang="en-US" altLang="cs-CZ" sz="2100" b="1" dirty="0"/>
              <a:t>E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dirty="0"/>
              <a:t>: 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4.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dirty="0" err="1"/>
              <a:t>a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dirty="0" err="1"/>
              <a:t>a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</a:t>
            </a:r>
            <a:r>
              <a:rPr lang="en-US" altLang="cs-CZ" sz="2100" dirty="0"/>
              <a:t>		E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dirty="0"/>
              <a:t>: 1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5.	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dirty="0" err="1"/>
              <a:t>a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	</a:t>
            </a:r>
            <a:r>
              <a:rPr lang="en-US" altLang="cs-CZ" sz="2100" dirty="0"/>
              <a:t>		MP: 3,4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dirty="0"/>
              <a:t>		6.	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		</a:t>
            </a:r>
            <a:r>
              <a:rPr lang="en-US" altLang="cs-CZ" sz="2100" dirty="0"/>
              <a:t>		</a:t>
            </a:r>
            <a:r>
              <a:rPr lang="en-US" altLang="cs-CZ" sz="2100" b="1" dirty="0"/>
              <a:t>I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dirty="0"/>
              <a:t>: 5		Q.E.D.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cs-CZ" sz="2100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100" i="1" dirty="0"/>
              <a:t>Note</a:t>
            </a:r>
            <a:r>
              <a:rPr lang="en-US" altLang="cs-CZ" sz="2100" dirty="0"/>
              <a:t>: this is another example of a correct using the rule E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dirty="0"/>
              <a:t>. </a:t>
            </a:r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502971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číslo snímku 5">
            <a:extLst>
              <a:ext uri="{FF2B5EF4-FFF2-40B4-BE49-F238E27FC236}">
                <a16:creationId xmlns:a16="http://schemas.microsoft.com/office/drawing/2014/main" id="{DED205AA-8AF8-42F1-A763-94784E3A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5088DE-9662-426C-AD5E-CDACAEE109B5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B90B56AB-B754-4F4C-850F-196354637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9843" y="365125"/>
            <a:ext cx="11092070" cy="13255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cs-CZ" dirty="0"/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[A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]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</a:t>
            </a:r>
            <a:r>
              <a:rPr lang="en-US" altLang="cs-CZ" b="1" dirty="0">
                <a:solidFill>
                  <a:srgbClr val="006666"/>
                </a:solidFill>
              </a:rPr>
              <a:t> 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dirty="0"/>
              <a:t>, </a:t>
            </a:r>
            <a:br>
              <a:rPr lang="en-US" altLang="cs-CZ" dirty="0"/>
            </a:br>
            <a:r>
              <a:rPr lang="en-US" altLang="cs-CZ" sz="3200" dirty="0"/>
              <a:t>where the variable </a:t>
            </a:r>
            <a:r>
              <a:rPr lang="en-US" altLang="cs-CZ" sz="3200" i="1" dirty="0"/>
              <a:t>x </a:t>
            </a:r>
            <a:r>
              <a:rPr lang="en-US" altLang="cs-CZ" sz="3200" dirty="0"/>
              <a:t>does not occur free in A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76AE2DFD-C2AB-450A-8317-3E7FB8756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</a:t>
            </a:r>
            <a:r>
              <a:rPr lang="en-US" altLang="cs-CZ" sz="1900" b="1" dirty="0"/>
              <a:t>:	1. 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</a:t>
            </a:r>
            <a:r>
              <a:rPr lang="en-US" altLang="cs-CZ" sz="1900" dirty="0"/>
              <a:t>		assumption	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 	2.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	</a:t>
            </a:r>
            <a:r>
              <a:rPr lang="en-US" altLang="cs-CZ" sz="1900" dirty="0"/>
              <a:t>E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1		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3.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			</a:t>
            </a:r>
            <a:r>
              <a:rPr lang="en-US" altLang="cs-CZ" sz="1900" dirty="0"/>
              <a:t>axiom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3.1.	A		</a:t>
            </a:r>
            <a:r>
              <a:rPr lang="en-US" altLang="cs-CZ" sz="1900" dirty="0"/>
              <a:t>	1. 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3.2.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ID: 3.1 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4.1. 	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		</a:t>
            </a:r>
            <a:r>
              <a:rPr lang="en-US" altLang="cs-CZ" sz="1900" dirty="0"/>
              <a:t>	2. 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4.2.	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ED: 2, 4.1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4.3.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</a:t>
            </a:r>
            <a:r>
              <a:rPr lang="en-US" altLang="cs-CZ" sz="1900" dirty="0"/>
              <a:t>	I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4.2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4.4.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ID: 4.3.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5. 	[A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(A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)] </a:t>
            </a:r>
            <a:r>
              <a:rPr lang="en-US" altLang="cs-CZ" sz="1900" b="1" dirty="0">
                <a:sym typeface="Symbol" panose="05050102010706020507" pitchFamily="18" charset="2"/>
              </a:rPr>
              <a:t></a:t>
            </a:r>
            <a:r>
              <a:rPr lang="en-US" altLang="cs-CZ" sz="1900" b="1" dirty="0"/>
              <a:t> [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(A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)]</a:t>
            </a:r>
            <a:r>
              <a:rPr lang="en-US" altLang="cs-CZ" sz="1900" dirty="0"/>
              <a:t>	II + IC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6.	(A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A)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(A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)			</a:t>
            </a:r>
            <a:r>
              <a:rPr lang="en-US" altLang="cs-CZ" sz="1900" dirty="0"/>
              <a:t>theorem + MP 5</a:t>
            </a:r>
            <a:br>
              <a:rPr lang="en-US" altLang="cs-CZ" sz="1900" dirty="0"/>
            </a:br>
            <a:r>
              <a:rPr lang="en-US" altLang="cs-CZ" sz="1900" b="1" dirty="0"/>
              <a:t>7.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			</a:t>
            </a:r>
            <a:r>
              <a:rPr lang="en-US" altLang="cs-CZ" sz="1900" dirty="0"/>
              <a:t>MP 6, 2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				Q.E.D.</a:t>
            </a:r>
            <a:endParaRPr lang="cs-CZ" altLang="cs-CZ" sz="1900" dirty="0"/>
          </a:p>
        </p:txBody>
      </p:sp>
    </p:spTree>
    <p:extLst>
      <p:ext uri="{BB962C8B-B14F-4D97-AF65-F5344CB8AC3E}">
        <p14:creationId xmlns:p14="http://schemas.microsoft.com/office/powerpoint/2010/main" val="601414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číslo snímku 5">
            <a:extLst>
              <a:ext uri="{FF2B5EF4-FFF2-40B4-BE49-F238E27FC236}">
                <a16:creationId xmlns:a16="http://schemas.microsoft.com/office/drawing/2014/main" id="{9A6C2A26-DC59-4D68-80DC-5C7BF8A8D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862A14-86C2-4296-B8CB-61F7B09AAEB6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432C467A-0A69-47F2-998F-98AB60FBF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105866"/>
          </a:xfrm>
        </p:spPr>
        <p:txBody>
          <a:bodyPr>
            <a:normAutofit fontScale="90000"/>
          </a:bodyPr>
          <a:lstStyle/>
          <a:p>
            <a:r>
              <a:rPr lang="en-US" altLang="cs-CZ" dirty="0"/>
              <a:t>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</a:rPr>
              <a:t> [A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b="1" dirty="0">
                <a:solidFill>
                  <a:srgbClr val="006666"/>
                </a:solidFill>
              </a:rPr>
              <a:t>]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</a:t>
            </a:r>
            <a:r>
              <a:rPr lang="en-US" altLang="cs-CZ" b="1" dirty="0">
                <a:solidFill>
                  <a:srgbClr val="006666"/>
                </a:solidFill>
              </a:rPr>
              <a:t> 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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 err="1">
                <a:solidFill>
                  <a:srgbClr val="006666"/>
                </a:solidFill>
              </a:rPr>
              <a:t>B</a:t>
            </a:r>
            <a:r>
              <a:rPr lang="en-US" altLang="cs-CZ" b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b="1" i="1" dirty="0" err="1">
                <a:solidFill>
                  <a:srgbClr val="006666"/>
                </a:solidFill>
              </a:rPr>
              <a:t>x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dirty="0"/>
              <a:t>, </a:t>
            </a:r>
            <a:br>
              <a:rPr lang="en-US" altLang="cs-CZ" dirty="0"/>
            </a:br>
            <a:r>
              <a:rPr lang="en-US" altLang="cs-CZ" dirty="0"/>
              <a:t> A does not contain variable </a:t>
            </a:r>
            <a:r>
              <a:rPr lang="en-US" altLang="cs-CZ" i="1" dirty="0"/>
              <a:t>x </a:t>
            </a:r>
            <a:r>
              <a:rPr lang="en-US" altLang="cs-CZ" dirty="0"/>
              <a:t>free</a:t>
            </a:r>
            <a:endParaRPr lang="cs-CZ" altLang="cs-CZ" dirty="0"/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4F3C8DDE-BCC8-4F75-BA2B-C329100DCA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dirty="0"/>
              <a:t>	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>
                <a:sym typeface="Symbol" panose="05050102010706020507" pitchFamily="18" charset="2"/>
              </a:rPr>
              <a:t></a:t>
            </a:r>
            <a:r>
              <a:rPr lang="en-US" altLang="cs-CZ" sz="1900" b="1" dirty="0"/>
              <a:t>:	1.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 err="1"/>
              <a:t>x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Assumption, disjunction of hypotheses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2.1.	A</a:t>
            </a:r>
            <a:r>
              <a:rPr lang="en-US" altLang="cs-CZ" sz="1900" dirty="0"/>
              <a:t>			1. 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2.2.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ID: 2.1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2.3.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		</a:t>
            </a:r>
            <a:r>
              <a:rPr lang="en-US" altLang="cs-CZ" sz="1900" dirty="0"/>
              <a:t>I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2.2		</a:t>
            </a:r>
            <a:br>
              <a:rPr lang="en-US" altLang="cs-CZ" sz="1900" dirty="0"/>
            </a:br>
            <a:r>
              <a:rPr lang="en-US" altLang="cs-CZ" sz="1900" b="1" dirty="0"/>
              <a:t>3.	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4.1.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dirty="0" err="1"/>
              <a:t>xB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2. hypothesis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4.2.	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E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3.1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4.3.	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	</a:t>
            </a:r>
            <a:r>
              <a:rPr lang="en-US" altLang="cs-CZ" sz="1900" dirty="0"/>
              <a:t>		ID: 3.2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		4.4.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	</a:t>
            </a:r>
            <a:r>
              <a:rPr lang="en-US" altLang="cs-CZ" sz="1900" dirty="0"/>
              <a:t>	I</a:t>
            </a:r>
            <a:r>
              <a:rPr lang="en-US" altLang="cs-CZ" sz="1900" dirty="0">
                <a:sym typeface="Symbol" panose="05050102010706020507" pitchFamily="18" charset="2"/>
              </a:rPr>
              <a:t></a:t>
            </a:r>
            <a:r>
              <a:rPr lang="en-US" altLang="cs-CZ" sz="1900" dirty="0"/>
              <a:t>: 3.3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5. 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dirty="0" err="1"/>
              <a:t>xB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 		</a:t>
            </a:r>
            <a:r>
              <a:rPr lang="en-US" altLang="cs-CZ" sz="1900" dirty="0"/>
              <a:t>II 4.1., 4.4.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6. 	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dirty="0" err="1"/>
              <a:t>xB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 	</a:t>
            </a:r>
            <a:r>
              <a:rPr lang="en-US" altLang="cs-CZ" sz="1900" dirty="0"/>
              <a:t>Theorem, IC, MP – 3, 5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900" b="1" dirty="0"/>
              <a:t>	7. 	</a:t>
            </a:r>
            <a:r>
              <a:rPr lang="en-US" altLang="cs-CZ" sz="1900" b="1" dirty="0">
                <a:sym typeface="Symbol" panose="05050102010706020507" pitchFamily="18" charset="2"/>
              </a:rPr>
              <a:t></a:t>
            </a:r>
            <a:r>
              <a:rPr lang="en-US" altLang="cs-CZ" sz="1900" b="1" i="1" dirty="0"/>
              <a:t>x</a:t>
            </a:r>
            <a:r>
              <a:rPr lang="en-US" altLang="cs-CZ" sz="1900" b="1" dirty="0"/>
              <a:t> [A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B</a:t>
            </a:r>
            <a:r>
              <a:rPr lang="en-US" altLang="cs-CZ" sz="1900" b="1" dirty="0" err="1">
                <a:sym typeface="Symbol" panose="05050102010706020507" pitchFamily="18" charset="2"/>
              </a:rPr>
              <a:t></a:t>
            </a:r>
            <a:r>
              <a:rPr lang="en-US" altLang="cs-CZ" sz="1900" b="1" i="1" dirty="0" err="1"/>
              <a:t>x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]			</a:t>
            </a:r>
            <a:r>
              <a:rPr lang="en-US" altLang="cs-CZ" sz="1900" dirty="0"/>
              <a:t>MP 1, 6		Q.E.D.</a:t>
            </a:r>
            <a:endParaRPr lang="cs-CZ" altLang="cs-CZ" sz="1900" dirty="0"/>
          </a:p>
        </p:txBody>
      </p:sp>
    </p:spTree>
    <p:extLst>
      <p:ext uri="{BB962C8B-B14F-4D97-AF65-F5344CB8AC3E}">
        <p14:creationId xmlns:p14="http://schemas.microsoft.com/office/powerpoint/2010/main" val="431133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číslo snímku 5">
            <a:extLst>
              <a:ext uri="{FF2B5EF4-FFF2-40B4-BE49-F238E27FC236}">
                <a16:creationId xmlns:a16="http://schemas.microsoft.com/office/drawing/2014/main" id="{82D2A1DA-7A20-4A7B-926D-5EEE33C8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1F645D-7313-4007-AFC2-140289D33C1D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322983D9-3076-4765-B471-8E56D25153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Natural Deduction</a:t>
            </a:r>
            <a:endParaRPr lang="cs-CZ" altLang="cs-CZ"/>
          </a:p>
        </p:txBody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E979CBA4-CCF7-4F7C-A357-F4A4E288B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 b="1"/>
              <a:t>6</a:t>
            </a:r>
            <a:r>
              <a:rPr lang="en-US" altLang="cs-CZ" sz="2600"/>
              <a:t>)	</a:t>
            </a:r>
            <a:r>
              <a:rPr lang="en-US" altLang="cs-CZ" sz="2600" b="1">
                <a:solidFill>
                  <a:srgbClr val="006666"/>
                </a:solidFill>
              </a:rPr>
              <a:t>|–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US" altLang="cs-CZ" sz="2600" b="1">
                <a:solidFill>
                  <a:srgbClr val="006666"/>
                </a:solidFill>
              </a:rPr>
              <a:t>A(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)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B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US" altLang="cs-CZ" sz="2600" b="1">
                <a:solidFill>
                  <a:srgbClr val="006666"/>
                </a:solidFill>
              </a:rPr>
              <a:t>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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A(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)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B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endParaRPr lang="en-US" altLang="cs-CZ" sz="2600" b="1">
              <a:solidFill>
                <a:srgbClr val="006666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Proof: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1.	</a:t>
            </a:r>
            <a:r>
              <a:rPr lang="en-US" altLang="cs-CZ" sz="2600" b="1"/>
              <a:t>A(</a:t>
            </a:r>
            <a:r>
              <a:rPr lang="en-US" altLang="cs-CZ" sz="2600" b="1" i="1"/>
              <a:t>x</a:t>
            </a:r>
            <a:r>
              <a:rPr lang="en-US" altLang="cs-CZ" sz="2600" b="1"/>
              <a:t>) </a:t>
            </a:r>
            <a:r>
              <a:rPr lang="en-US" altLang="cs-CZ" sz="2600" b="1">
                <a:sym typeface="Symbol" panose="05050102010706020507" pitchFamily="18" charset="2"/>
              </a:rPr>
              <a:t></a:t>
            </a:r>
            <a:r>
              <a:rPr lang="en-US" altLang="cs-CZ" sz="2600" b="1"/>
              <a:t> B</a:t>
            </a:r>
            <a:r>
              <a:rPr lang="en-US" altLang="cs-CZ" sz="2600"/>
              <a:t>			assumption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2.	</a:t>
            </a:r>
            <a:r>
              <a:rPr lang="en-US" altLang="cs-CZ" sz="2600" b="1">
                <a:sym typeface="Symbol" panose="05050102010706020507" pitchFamily="18" charset="2"/>
              </a:rPr>
              <a:t></a:t>
            </a:r>
            <a:r>
              <a:rPr lang="en-US" altLang="cs-CZ" sz="2600" b="1" i="1"/>
              <a:t>x</a:t>
            </a:r>
            <a:r>
              <a:rPr lang="en-US" altLang="cs-CZ" sz="2600" b="1"/>
              <a:t>A(</a:t>
            </a:r>
            <a:r>
              <a:rPr lang="en-US" altLang="cs-CZ" sz="2600" b="1" i="1"/>
              <a:t>x</a:t>
            </a:r>
            <a:r>
              <a:rPr lang="en-US" altLang="cs-CZ" sz="2600" b="1"/>
              <a:t>)	</a:t>
            </a:r>
            <a:r>
              <a:rPr lang="en-US" altLang="cs-CZ" sz="2600"/>
              <a:t>		assumption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3.	</a:t>
            </a:r>
            <a:r>
              <a:rPr lang="en-US" altLang="cs-CZ" sz="2600" b="1"/>
              <a:t>A(</a:t>
            </a:r>
            <a:r>
              <a:rPr lang="en-US" altLang="cs-CZ" sz="2600" b="1" i="1"/>
              <a:t>x</a:t>
            </a:r>
            <a:r>
              <a:rPr lang="en-US" altLang="cs-CZ" sz="2600" b="1"/>
              <a:t>)</a:t>
            </a:r>
            <a:r>
              <a:rPr lang="en-US" altLang="cs-CZ" sz="2600"/>
              <a:t>				E</a:t>
            </a:r>
            <a:r>
              <a:rPr lang="en-US" altLang="cs-CZ" sz="2600">
                <a:sym typeface="Symbol" panose="05050102010706020507" pitchFamily="18" charset="2"/>
              </a:rPr>
              <a:t></a:t>
            </a:r>
            <a:r>
              <a:rPr lang="en-US" altLang="cs-CZ" sz="2600"/>
              <a:t>: 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5.	</a:t>
            </a:r>
            <a:r>
              <a:rPr lang="en-US" altLang="cs-CZ" sz="2600" b="1"/>
              <a:t>B</a:t>
            </a:r>
            <a:r>
              <a:rPr lang="en-US" altLang="cs-CZ" sz="2600"/>
              <a:t>				MP: 1,2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		Q.E.D.</a:t>
            </a:r>
            <a:br>
              <a:rPr lang="en-US" altLang="cs-CZ" sz="2600"/>
            </a:br>
            <a:br>
              <a:rPr lang="en-US" altLang="cs-CZ" sz="2600"/>
            </a:br>
            <a:endParaRPr lang="en-US" altLang="cs-CZ" sz="2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This theorem corresponds to the rule: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600"/>
              <a:t>	</a:t>
            </a:r>
            <a:r>
              <a:rPr lang="en-US" altLang="cs-CZ" sz="2600" b="1">
                <a:solidFill>
                  <a:srgbClr val="006666"/>
                </a:solidFill>
              </a:rPr>
              <a:t>A(x)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B |–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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A(</a:t>
            </a:r>
            <a:r>
              <a:rPr lang="en-US" altLang="cs-CZ" sz="2600" b="1" i="1">
                <a:solidFill>
                  <a:srgbClr val="006666"/>
                </a:solidFill>
              </a:rPr>
              <a:t>x</a:t>
            </a:r>
            <a:r>
              <a:rPr lang="en-US" altLang="cs-CZ" sz="2600" b="1">
                <a:solidFill>
                  <a:srgbClr val="006666"/>
                </a:solidFill>
              </a:rPr>
              <a:t>) </a:t>
            </a:r>
            <a:r>
              <a:rPr lang="en-US" altLang="cs-CZ" sz="2600" b="1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sz="2600" b="1">
                <a:solidFill>
                  <a:srgbClr val="006666"/>
                </a:solidFill>
              </a:rPr>
              <a:t> B</a:t>
            </a:r>
            <a:endParaRPr lang="cs-CZ" altLang="cs-CZ" sz="2600" b="1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5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>
            <a:extLst>
              <a:ext uri="{FF2B5EF4-FFF2-40B4-BE49-F238E27FC236}">
                <a16:creationId xmlns:a16="http://schemas.microsoft.com/office/drawing/2014/main" id="{CA13618C-21AA-4CFA-A0EF-F5EC3C7B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670650-5C3D-4534-BE2B-5D098E85EAB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04A76D8-7873-44D4-A7C7-95F08A54F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dirty="0"/>
              <a:t>Natural Deduction Calculus (a simplified version)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0A10202-6612-4636-AD99-A220A507C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9303" y="1719263"/>
            <a:ext cx="10869105" cy="4589462"/>
          </a:xfrm>
        </p:spPr>
        <p:txBody>
          <a:bodyPr/>
          <a:lstStyle/>
          <a:p>
            <a:pPr eaLnBrk="1" hangingPunct="1"/>
            <a:r>
              <a:rPr lang="en-US" altLang="cs-CZ" sz="2200" b="1" i="1" dirty="0">
                <a:solidFill>
                  <a:srgbClr val="006666"/>
                </a:solidFill>
              </a:rPr>
              <a:t>Axioms</a:t>
            </a:r>
            <a:r>
              <a:rPr lang="en-US" altLang="cs-CZ" sz="2200" dirty="0">
                <a:solidFill>
                  <a:srgbClr val="006666"/>
                </a:solidFill>
              </a:rPr>
              <a:t>:</a:t>
            </a:r>
            <a:r>
              <a:rPr lang="en-US" altLang="cs-CZ" sz="2200" b="1" dirty="0"/>
              <a:t>		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</a:t>
            </a:r>
            <a:r>
              <a:rPr lang="en-US" altLang="cs-CZ" sz="2200" b="1" dirty="0">
                <a:sym typeface="Symbol" panose="05050102010706020507" pitchFamily="18" charset="2"/>
              </a:rPr>
              <a:t></a:t>
            </a:r>
            <a:r>
              <a:rPr lang="en-US" altLang="cs-CZ" sz="2200" b="1" dirty="0"/>
              <a:t>A, 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A</a:t>
            </a:r>
            <a:endParaRPr lang="cs-CZ" altLang="cs-CZ" sz="2200" b="1" dirty="0"/>
          </a:p>
          <a:p>
            <a:pPr eaLnBrk="1" hangingPunct="1"/>
            <a:r>
              <a:rPr lang="cs-CZ" altLang="cs-CZ" sz="2200" i="1" dirty="0" err="1"/>
              <a:t>The</a:t>
            </a:r>
            <a:r>
              <a:rPr lang="cs-CZ" altLang="cs-CZ" sz="2200" i="1" dirty="0"/>
              <a:t> </a:t>
            </a:r>
            <a:r>
              <a:rPr lang="cs-CZ" altLang="cs-CZ" sz="2200" i="1" dirty="0" err="1"/>
              <a:t>rules</a:t>
            </a:r>
            <a:r>
              <a:rPr lang="cs-CZ" altLang="cs-CZ" sz="2200" i="1" dirty="0"/>
              <a:t> are </a:t>
            </a:r>
            <a:r>
              <a:rPr lang="cs-CZ" altLang="cs-CZ" sz="2200" i="1" dirty="0" err="1"/>
              <a:t>paired</a:t>
            </a:r>
            <a:r>
              <a:rPr lang="cs-CZ" altLang="cs-CZ" sz="2200" i="1" dirty="0"/>
              <a:t> to </a:t>
            </a:r>
            <a:r>
              <a:rPr lang="cs-CZ" altLang="cs-CZ" sz="2200" i="1" dirty="0" err="1"/>
              <a:t>Introduction</a:t>
            </a:r>
            <a:r>
              <a:rPr lang="cs-CZ" altLang="cs-CZ" sz="2200" i="1" dirty="0"/>
              <a:t> (I) and </a:t>
            </a:r>
            <a:r>
              <a:rPr lang="cs-CZ" altLang="cs-CZ" sz="2200" i="1" dirty="0" err="1"/>
              <a:t>Elimination</a:t>
            </a:r>
            <a:r>
              <a:rPr lang="cs-CZ" altLang="cs-CZ" sz="2200" i="1" dirty="0"/>
              <a:t> (E)</a:t>
            </a:r>
            <a:endParaRPr lang="en-US" altLang="cs-CZ" sz="2200" i="1" dirty="0"/>
          </a:p>
          <a:p>
            <a:pPr eaLnBrk="1" hangingPunct="1"/>
            <a:r>
              <a:rPr lang="cs-CZ" altLang="cs-CZ" sz="2200" b="1" i="1" dirty="0" err="1">
                <a:solidFill>
                  <a:srgbClr val="006666"/>
                </a:solidFill>
              </a:rPr>
              <a:t>Deduction</a:t>
            </a:r>
            <a:r>
              <a:rPr lang="cs-CZ" altLang="cs-CZ" sz="2200" b="1" i="1" dirty="0">
                <a:solidFill>
                  <a:srgbClr val="006666"/>
                </a:solidFill>
              </a:rPr>
              <a:t> </a:t>
            </a:r>
            <a:r>
              <a:rPr lang="cs-CZ" altLang="cs-CZ" sz="2200" b="1" i="1" dirty="0" err="1">
                <a:solidFill>
                  <a:srgbClr val="006666"/>
                </a:solidFill>
              </a:rPr>
              <a:t>Rules</a:t>
            </a:r>
            <a:r>
              <a:rPr lang="cs-CZ" altLang="cs-CZ" sz="2200" b="1" dirty="0"/>
              <a:t>:</a:t>
            </a:r>
          </a:p>
          <a:p>
            <a:pPr lvl="1" eaLnBrk="1" hangingPunct="1"/>
            <a:r>
              <a:rPr lang="en-US" altLang="cs-CZ" sz="2200" b="1" i="1" dirty="0"/>
              <a:t>conjunction</a:t>
            </a:r>
            <a:r>
              <a:rPr lang="en-US" altLang="cs-CZ" sz="2200" dirty="0"/>
              <a:t>:	</a:t>
            </a:r>
            <a:r>
              <a:rPr lang="en-US" altLang="cs-CZ" sz="2200" b="1" dirty="0"/>
              <a:t>A, B |– A </a:t>
            </a:r>
            <a:r>
              <a:rPr lang="en-US" altLang="cs-CZ" sz="2200" b="1" dirty="0">
                <a:sym typeface="Symbol" panose="05050102010706020507" pitchFamily="18" charset="2"/>
              </a:rPr>
              <a:t></a:t>
            </a:r>
            <a:r>
              <a:rPr lang="en-US" altLang="cs-CZ" sz="2200" b="1" dirty="0"/>
              <a:t> B</a:t>
            </a:r>
            <a:r>
              <a:rPr lang="en-US" altLang="cs-CZ" sz="2200" dirty="0"/>
              <a:t>	 	</a:t>
            </a:r>
            <a:r>
              <a:rPr lang="cs-CZ" altLang="cs-CZ" sz="2200" dirty="0"/>
              <a:t>		(</a:t>
            </a:r>
            <a:r>
              <a:rPr lang="en-US" altLang="cs-CZ" sz="2200" dirty="0"/>
              <a:t>IC</a:t>
            </a:r>
            <a:r>
              <a:rPr lang="cs-CZ" altLang="cs-CZ" sz="2200" dirty="0"/>
              <a:t>)</a:t>
            </a:r>
            <a:endParaRPr lang="en-US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dirty="0"/>
              <a:t>			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</a:t>
            </a:r>
            <a:r>
              <a:rPr lang="en-US" altLang="cs-CZ" sz="2200" b="1" dirty="0"/>
              <a:t> B |– A, B</a:t>
            </a:r>
            <a:r>
              <a:rPr lang="cs-CZ" altLang="cs-CZ" sz="2200" b="1" dirty="0"/>
              <a:t>	</a:t>
            </a:r>
            <a:r>
              <a:rPr lang="en-US" altLang="cs-CZ" sz="2200" dirty="0"/>
              <a:t>   	</a:t>
            </a:r>
            <a:r>
              <a:rPr lang="cs-CZ" altLang="cs-CZ" sz="2200" dirty="0"/>
              <a:t>		(</a:t>
            </a:r>
            <a:r>
              <a:rPr lang="en-US" altLang="cs-CZ" sz="2200" dirty="0"/>
              <a:t>EC</a:t>
            </a:r>
            <a:r>
              <a:rPr lang="cs-CZ" altLang="cs-CZ" sz="2200" dirty="0"/>
              <a:t>)</a:t>
            </a:r>
            <a:endParaRPr lang="en-US" altLang="cs-CZ" sz="2200" b="1" i="1" dirty="0"/>
          </a:p>
          <a:p>
            <a:pPr lvl="1" eaLnBrk="1" hangingPunct="1"/>
            <a:r>
              <a:rPr lang="en-US" altLang="cs-CZ" sz="2200" b="1" i="1" dirty="0"/>
              <a:t>disjunction</a:t>
            </a:r>
            <a:r>
              <a:rPr lang="en-US" altLang="cs-CZ" sz="2200" dirty="0"/>
              <a:t>:	</a:t>
            </a:r>
            <a:r>
              <a:rPr lang="en-US" altLang="cs-CZ" sz="2200" b="1" dirty="0"/>
              <a:t>A |– 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B or  B |– 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B	</a:t>
            </a:r>
            <a:r>
              <a:rPr lang="cs-CZ" altLang="cs-CZ" sz="2200" b="1" dirty="0"/>
              <a:t>	</a:t>
            </a:r>
            <a:r>
              <a:rPr lang="cs-CZ" altLang="cs-CZ" sz="2200" dirty="0"/>
              <a:t>(</a:t>
            </a:r>
            <a:r>
              <a:rPr lang="en-US" altLang="cs-CZ" sz="2200" dirty="0"/>
              <a:t>ID</a:t>
            </a:r>
            <a:r>
              <a:rPr lang="cs-CZ" altLang="cs-CZ" sz="2200" dirty="0"/>
              <a:t>)</a:t>
            </a:r>
            <a:endParaRPr lang="en-US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dirty="0"/>
              <a:t>			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B,</a:t>
            </a:r>
            <a:r>
              <a:rPr lang="cs-CZ" altLang="cs-CZ" sz="2200" b="1" dirty="0"/>
              <a:t> </a:t>
            </a:r>
            <a:r>
              <a:rPr lang="en-US" altLang="cs-CZ" sz="2200" b="1" dirty="0">
                <a:sym typeface="Symbol" panose="05050102010706020507" pitchFamily="18" charset="2"/>
              </a:rPr>
              <a:t></a:t>
            </a:r>
            <a:r>
              <a:rPr lang="en-US" altLang="cs-CZ" sz="2200" b="1" dirty="0"/>
              <a:t>A |– B  or  A </a:t>
            </a:r>
            <a:r>
              <a:rPr lang="en-US" altLang="cs-CZ" sz="2200" b="1" dirty="0">
                <a:sym typeface="Symbol" panose="05050102010706020507" pitchFamily="18" charset="2"/>
              </a:rPr>
              <a:t></a:t>
            </a:r>
            <a:r>
              <a:rPr lang="en-US" altLang="cs-CZ" sz="2200" b="1" dirty="0"/>
              <a:t> B,</a:t>
            </a:r>
            <a:r>
              <a:rPr lang="cs-CZ" altLang="cs-CZ" sz="2200" b="1" dirty="0"/>
              <a:t> </a:t>
            </a:r>
            <a:r>
              <a:rPr lang="en-US" altLang="cs-CZ" sz="2200" b="1" dirty="0">
                <a:sym typeface="Symbol" panose="05050102010706020507" pitchFamily="18" charset="2"/>
              </a:rPr>
              <a:t></a:t>
            </a:r>
            <a:r>
              <a:rPr lang="en-US" altLang="cs-CZ" sz="2200" b="1" dirty="0"/>
              <a:t>B |– A	</a:t>
            </a:r>
            <a:r>
              <a:rPr lang="cs-CZ" altLang="cs-CZ" sz="2200" dirty="0"/>
              <a:t>(</a:t>
            </a:r>
            <a:r>
              <a:rPr lang="en-US" altLang="cs-CZ" sz="2200" dirty="0"/>
              <a:t>ED</a:t>
            </a:r>
            <a:r>
              <a:rPr lang="cs-CZ" altLang="cs-CZ" sz="2200" dirty="0"/>
              <a:t>) </a:t>
            </a:r>
            <a:r>
              <a:rPr lang="cs-CZ" altLang="cs-CZ" sz="2200" dirty="0" err="1"/>
              <a:t>disjunctive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syllogism</a:t>
            </a:r>
            <a:endParaRPr lang="en-US" altLang="cs-CZ" sz="2200" i="1" dirty="0"/>
          </a:p>
          <a:p>
            <a:pPr lvl="1" eaLnBrk="1" hangingPunct="1"/>
            <a:r>
              <a:rPr lang="en-US" altLang="cs-CZ" sz="2200" b="1" i="1" dirty="0"/>
              <a:t>Implication</a:t>
            </a:r>
            <a:r>
              <a:rPr lang="en-US" altLang="cs-CZ" sz="2200" dirty="0"/>
              <a:t>:	</a:t>
            </a:r>
            <a:r>
              <a:rPr lang="en-US" altLang="cs-CZ" sz="2200" b="1" dirty="0"/>
              <a:t>B |– 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B</a:t>
            </a:r>
            <a:r>
              <a:rPr lang="en-US" altLang="cs-CZ" sz="2200" dirty="0"/>
              <a:t>		</a:t>
            </a:r>
            <a:r>
              <a:rPr lang="cs-CZ" altLang="cs-CZ" sz="2200" dirty="0"/>
              <a:t>		(</a:t>
            </a:r>
            <a:r>
              <a:rPr lang="en-US" altLang="cs-CZ" sz="2200" dirty="0"/>
              <a:t>II</a:t>
            </a:r>
            <a:r>
              <a:rPr lang="cs-CZ" altLang="cs-CZ" sz="2200" dirty="0"/>
              <a:t>)</a:t>
            </a:r>
            <a:endParaRPr lang="en-US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b="1" dirty="0"/>
              <a:t>			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B, A |– B	</a:t>
            </a:r>
            <a:r>
              <a:rPr lang="cs-CZ" altLang="cs-CZ" sz="2200" b="1" dirty="0"/>
              <a:t>			</a:t>
            </a:r>
            <a:r>
              <a:rPr lang="cs-CZ" altLang="cs-CZ" sz="2200" dirty="0"/>
              <a:t>(</a:t>
            </a:r>
            <a:r>
              <a:rPr lang="en-US" altLang="cs-CZ" sz="2200" dirty="0"/>
              <a:t>EI</a:t>
            </a:r>
            <a:r>
              <a:rPr lang="cs-CZ" altLang="cs-CZ" sz="2200" dirty="0"/>
              <a:t>) </a:t>
            </a:r>
            <a:r>
              <a:rPr lang="en-US" altLang="cs-CZ" sz="2200" b="1" i="1" dirty="0"/>
              <a:t>modus ponens</a:t>
            </a:r>
          </a:p>
          <a:p>
            <a:pPr lvl="1" eaLnBrk="1" hangingPunct="1"/>
            <a:r>
              <a:rPr lang="en-US" altLang="cs-CZ" sz="2200" b="1" i="1" dirty="0"/>
              <a:t>equivalence</a:t>
            </a:r>
            <a:r>
              <a:rPr lang="en-US" altLang="cs-CZ" sz="2200" dirty="0"/>
              <a:t>: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B, B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A |– A </a:t>
            </a:r>
            <a:r>
              <a:rPr lang="en-US" altLang="cs-CZ" sz="2200" b="1" dirty="0">
                <a:sym typeface="Symbol" panose="05050102010706020507" pitchFamily="18" charset="2"/>
              </a:rPr>
              <a:t></a:t>
            </a:r>
            <a:r>
              <a:rPr lang="en-US" altLang="cs-CZ" sz="2200" b="1" dirty="0"/>
              <a:t> B	</a:t>
            </a:r>
            <a:r>
              <a:rPr lang="cs-CZ" altLang="cs-CZ" sz="2200" b="1" dirty="0"/>
              <a:t>		</a:t>
            </a:r>
            <a:r>
              <a:rPr lang="cs-CZ" altLang="cs-CZ" sz="2200" dirty="0"/>
              <a:t>(</a:t>
            </a:r>
            <a:r>
              <a:rPr lang="en-US" altLang="cs-CZ" sz="2200" dirty="0"/>
              <a:t>IE</a:t>
            </a:r>
            <a:r>
              <a:rPr lang="cs-CZ" altLang="cs-CZ" sz="2200" dirty="0"/>
              <a:t>)</a:t>
            </a:r>
            <a:endParaRPr lang="en-US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dirty="0"/>
              <a:t>				</a:t>
            </a:r>
            <a:r>
              <a:rPr lang="en-US" altLang="cs-CZ" sz="2200" b="1" dirty="0"/>
              <a:t>A </a:t>
            </a:r>
            <a:r>
              <a:rPr lang="en-US" altLang="cs-CZ" sz="2200" b="1" dirty="0">
                <a:sym typeface="Symbol" panose="05050102010706020507" pitchFamily="18" charset="2"/>
              </a:rPr>
              <a:t></a:t>
            </a:r>
            <a:r>
              <a:rPr lang="en-US" altLang="cs-CZ" sz="2200" b="1" dirty="0"/>
              <a:t> B |– A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B, B </a:t>
            </a:r>
            <a:r>
              <a:rPr lang="en-US" altLang="cs-CZ" sz="2200" b="1" dirty="0">
                <a:sym typeface="Symbol" panose="05050102010706020507" pitchFamily="18" charset="2"/>
              </a:rPr>
              <a:t></a:t>
            </a:r>
            <a:r>
              <a:rPr lang="en-US" altLang="cs-CZ" sz="2200" b="1" dirty="0"/>
              <a:t> A	</a:t>
            </a:r>
            <a:r>
              <a:rPr lang="cs-CZ" altLang="cs-CZ" sz="2200" b="1" dirty="0"/>
              <a:t>		</a:t>
            </a:r>
            <a:r>
              <a:rPr lang="cs-CZ" altLang="cs-CZ" sz="2200" dirty="0"/>
              <a:t>(</a:t>
            </a:r>
            <a:r>
              <a:rPr lang="en-US" altLang="cs-CZ" sz="2200" dirty="0"/>
              <a:t>EE</a:t>
            </a:r>
            <a:r>
              <a:rPr lang="cs-CZ" altLang="cs-CZ" sz="2200" dirty="0"/>
              <a:t>)</a:t>
            </a: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234731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>
            <a:extLst>
              <a:ext uri="{FF2B5EF4-FFF2-40B4-BE49-F238E27FC236}">
                <a16:creationId xmlns:a16="http://schemas.microsoft.com/office/drawing/2014/main" id="{90E72A5E-B1EC-4235-A9BF-2B5D0B224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FE0731-86AF-4DAB-B490-1E9022210EE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C0F668F-E473-40BF-8146-2F950D981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Natural Deduction Calculus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0B59809E-BE63-41F0-9930-1DCB4EEF7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719263"/>
            <a:ext cx="10515600" cy="48053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cs-CZ" sz="2100" i="1" dirty="0">
                <a:solidFill>
                  <a:srgbClr val="006666"/>
                </a:solidFill>
              </a:rPr>
              <a:t>Deduction rules for quantifiers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100" b="1" i="1" dirty="0"/>
              <a:t>General quantifier</a:t>
            </a:r>
            <a:r>
              <a:rPr lang="en-GB" altLang="cs-CZ" sz="2100" dirty="0"/>
              <a:t>:     	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>
                <a:sym typeface="Symbol" panose="05050102010706020507" pitchFamily="18" charset="2"/>
              </a:rPr>
              <a:t></a:t>
            </a:r>
            <a:r>
              <a:rPr lang="en-GB" altLang="cs-CZ" sz="2100" b="1" dirty="0"/>
              <a:t> |– </a:t>
            </a:r>
            <a:r>
              <a:rPr lang="en-GB" altLang="cs-CZ" sz="2100" b="1" dirty="0">
                <a:sym typeface="Symbol" panose="05050102010706020507" pitchFamily="18" charset="2"/>
              </a:rPr>
              <a:t></a:t>
            </a:r>
            <a:r>
              <a:rPr lang="en-GB" altLang="cs-CZ" sz="2100" b="1" i="1" dirty="0"/>
              <a:t>x 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>
                <a:sym typeface="Symbol" panose="05050102010706020507" pitchFamily="18" charset="2"/>
              </a:rPr>
              <a:t></a:t>
            </a:r>
            <a:r>
              <a:rPr lang="en-GB" altLang="cs-CZ" sz="2100" b="1" dirty="0"/>
              <a:t> 		I</a:t>
            </a:r>
            <a:r>
              <a:rPr lang="en-GB" altLang="cs-CZ" sz="2100" b="1" dirty="0">
                <a:sym typeface="Symbol" panose="05050102010706020507" pitchFamily="18" charset="2"/>
              </a:rPr>
              <a:t></a:t>
            </a:r>
            <a:endParaRPr lang="en-GB" altLang="cs-CZ" sz="21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cs-CZ" sz="2100" i="1" dirty="0">
                <a:solidFill>
                  <a:srgbClr val="006666"/>
                </a:solidFill>
              </a:rPr>
              <a:t>	The rule can be used only if the formula </a:t>
            </a:r>
            <a:r>
              <a:rPr lang="en-GB" altLang="cs-CZ" sz="2100" i="1" dirty="0" err="1">
                <a:solidFill>
                  <a:srgbClr val="006666"/>
                </a:solidFill>
              </a:rPr>
              <a:t>A</a:t>
            </a:r>
            <a:r>
              <a:rPr lang="en-GB" altLang="cs-CZ" sz="2100" i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GB" altLang="cs-CZ" sz="2100" i="1" dirty="0" err="1">
                <a:solidFill>
                  <a:srgbClr val="006666"/>
                </a:solidFill>
              </a:rPr>
              <a:t>x</a:t>
            </a:r>
            <a:r>
              <a:rPr lang="en-GB" altLang="cs-CZ" sz="2100" i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GB" altLang="cs-CZ" sz="2100" i="1" dirty="0">
                <a:solidFill>
                  <a:srgbClr val="006666"/>
                </a:solidFill>
              </a:rPr>
              <a:t> is not derived from any assumption that would contain free occurrence of the variable x.</a:t>
            </a:r>
            <a:endParaRPr lang="en-GB" altLang="cs-CZ" sz="2100" i="1" dirty="0">
              <a:solidFill>
                <a:srgbClr val="006666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cs-CZ" sz="2100" b="1" dirty="0">
                <a:sym typeface="Symbol" panose="05050102010706020507" pitchFamily="18" charset="2"/>
              </a:rPr>
              <a:t>				</a:t>
            </a:r>
            <a:r>
              <a:rPr lang="en-GB" altLang="cs-CZ" sz="2100" b="1" i="1" dirty="0"/>
              <a:t>x 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>
                <a:sym typeface="Symbol" panose="05050102010706020507" pitchFamily="18" charset="2"/>
              </a:rPr>
              <a:t></a:t>
            </a:r>
            <a:r>
              <a:rPr lang="en-GB" altLang="cs-CZ" sz="2100" b="1" dirty="0"/>
              <a:t> |– 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/>
              <a:t>/t</a:t>
            </a:r>
            <a:r>
              <a:rPr lang="en-GB" altLang="cs-CZ" sz="2100" b="1" dirty="0">
                <a:sym typeface="Symbol" panose="05050102010706020507" pitchFamily="18" charset="2"/>
              </a:rPr>
              <a:t></a:t>
            </a:r>
            <a:r>
              <a:rPr lang="en-GB" altLang="cs-CZ" sz="2100" b="1" dirty="0"/>
              <a:t>	E</a:t>
            </a:r>
            <a:r>
              <a:rPr lang="en-GB" altLang="cs-CZ" sz="2100" b="1" dirty="0">
                <a:sym typeface="Symbol" panose="05050102010706020507" pitchFamily="18" charset="2"/>
              </a:rPr>
              <a:t></a:t>
            </a:r>
            <a:endParaRPr lang="en-GB" altLang="cs-CZ" sz="21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cs-CZ" sz="2100" i="1" dirty="0">
                <a:solidFill>
                  <a:srgbClr val="006666"/>
                </a:solidFill>
              </a:rPr>
              <a:t>	Formula </a:t>
            </a:r>
            <a:r>
              <a:rPr lang="en-GB" altLang="cs-CZ" sz="2100" i="1" dirty="0" err="1">
                <a:solidFill>
                  <a:srgbClr val="006666"/>
                </a:solidFill>
              </a:rPr>
              <a:t>A</a:t>
            </a:r>
            <a:r>
              <a:rPr lang="en-GB" altLang="cs-CZ" sz="2100" i="1" dirty="0" err="1">
                <a:solidFill>
                  <a:srgbClr val="006666"/>
                </a:solidFill>
                <a:sym typeface="Symbol" panose="05050102010706020507" pitchFamily="18" charset="2"/>
              </a:rPr>
              <a:t></a:t>
            </a:r>
            <a:r>
              <a:rPr lang="en-GB" altLang="cs-CZ" sz="2100" i="1" dirty="0" err="1">
                <a:solidFill>
                  <a:srgbClr val="006666"/>
                </a:solidFill>
              </a:rPr>
              <a:t>x</a:t>
            </a:r>
            <a:r>
              <a:rPr lang="en-GB" altLang="cs-CZ" sz="2100" i="1" dirty="0">
                <a:solidFill>
                  <a:srgbClr val="006666"/>
                </a:solidFill>
              </a:rPr>
              <a:t>/t</a:t>
            </a:r>
            <a:r>
              <a:rPr lang="en-GB" altLang="cs-CZ" sz="2100" i="1" dirty="0">
                <a:solidFill>
                  <a:srgbClr val="006666"/>
                </a:solidFill>
                <a:sym typeface="Symbol" panose="05050102010706020507" pitchFamily="18" charset="2"/>
              </a:rPr>
              <a:t></a:t>
            </a:r>
            <a:r>
              <a:rPr lang="en-GB" altLang="cs-CZ" sz="2100" i="1" dirty="0">
                <a:solidFill>
                  <a:srgbClr val="006666"/>
                </a:solidFill>
              </a:rPr>
              <a:t> is the result of a correct (collision-less) substitution of the term t for the variable x. </a:t>
            </a:r>
            <a:endParaRPr lang="en-GB" altLang="cs-CZ" sz="2100" b="1" i="1" dirty="0">
              <a:solidFill>
                <a:srgbClr val="0066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 sz="2100" b="1" i="1" dirty="0"/>
              <a:t>Existential quantifier</a:t>
            </a:r>
            <a:r>
              <a:rPr lang="en-GB" altLang="cs-CZ" sz="2100" i="1" dirty="0"/>
              <a:t>	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/>
              <a:t>/t</a:t>
            </a:r>
            <a:r>
              <a:rPr lang="en-GB" altLang="cs-CZ" sz="2100" b="1" dirty="0">
                <a:sym typeface="Symbol" panose="05050102010706020507" pitchFamily="18" charset="2"/>
              </a:rPr>
              <a:t></a:t>
            </a:r>
            <a:r>
              <a:rPr lang="en-GB" altLang="cs-CZ" sz="2100" b="1" dirty="0"/>
              <a:t> |– </a:t>
            </a:r>
            <a:r>
              <a:rPr lang="en-GB" altLang="cs-CZ" sz="2100" b="1" dirty="0">
                <a:sym typeface="Symbol" panose="05050102010706020507" pitchFamily="18" charset="2"/>
              </a:rPr>
              <a:t></a:t>
            </a:r>
            <a:r>
              <a:rPr lang="en-GB" altLang="cs-CZ" sz="2100" b="1" i="1" dirty="0"/>
              <a:t>x 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>
                <a:sym typeface="Symbol" panose="05050102010706020507" pitchFamily="18" charset="2"/>
              </a:rPr>
              <a:t></a:t>
            </a:r>
            <a:r>
              <a:rPr lang="en-GB" altLang="cs-CZ" sz="2100" b="1" dirty="0"/>
              <a:t> 		I</a:t>
            </a:r>
            <a:r>
              <a:rPr lang="en-GB" altLang="cs-CZ" sz="2100" b="1" dirty="0">
                <a:sym typeface="Symbol" panose="05050102010706020507" pitchFamily="18" charset="2"/>
              </a:rPr>
              <a:t></a:t>
            </a:r>
            <a:endParaRPr lang="en-GB" altLang="cs-CZ" sz="21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cs-CZ" sz="2100" b="1" dirty="0"/>
              <a:t>				</a:t>
            </a:r>
            <a:r>
              <a:rPr lang="en-GB" altLang="cs-CZ" sz="2100" b="1" dirty="0">
                <a:sym typeface="Symbol" panose="05050102010706020507" pitchFamily="18" charset="2"/>
              </a:rPr>
              <a:t></a:t>
            </a:r>
            <a:r>
              <a:rPr lang="en-GB" altLang="cs-CZ" sz="2100" b="1" i="1" dirty="0"/>
              <a:t>x 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>
                <a:sym typeface="Symbol" panose="05050102010706020507" pitchFamily="18" charset="2"/>
              </a:rPr>
              <a:t></a:t>
            </a:r>
            <a:r>
              <a:rPr lang="en-GB" altLang="cs-CZ" sz="2100" b="1" dirty="0"/>
              <a:t> |– 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/>
              <a:t>/c</a:t>
            </a:r>
            <a:r>
              <a:rPr lang="en-GB" altLang="cs-CZ" sz="2100" b="1" dirty="0">
                <a:sym typeface="Symbol" panose="05050102010706020507" pitchFamily="18" charset="2"/>
              </a:rPr>
              <a:t></a:t>
            </a:r>
            <a:r>
              <a:rPr lang="en-GB" altLang="cs-CZ" sz="2100" b="1" dirty="0"/>
              <a:t>		E</a:t>
            </a:r>
            <a:r>
              <a:rPr lang="en-GB" altLang="cs-CZ" sz="2100" b="1" dirty="0">
                <a:sym typeface="Symbol" panose="05050102010706020507" pitchFamily="18" charset="2"/>
              </a:rPr>
              <a:t></a:t>
            </a:r>
            <a:endParaRPr lang="en-GB" altLang="cs-CZ" sz="21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cs-CZ" sz="2100" i="1" dirty="0">
                <a:solidFill>
                  <a:srgbClr val="006666"/>
                </a:solidFill>
              </a:rPr>
              <a:t>	where c is a constant not used in the language as yet. If the rule is applied to a distinct formula A’, then a different constant has to be used. A more general form of the rule is: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cs-CZ" sz="2100" b="1" dirty="0">
                <a:sym typeface="Symbol" panose="05050102010706020507" pitchFamily="18" charset="2"/>
              </a:rPr>
              <a:t>	</a:t>
            </a:r>
            <a:r>
              <a:rPr lang="en-GB" altLang="cs-CZ" sz="2100" b="1" i="1" dirty="0"/>
              <a:t>y</a:t>
            </a:r>
            <a:r>
              <a:rPr lang="en-GB" altLang="cs-CZ" sz="2100" b="1" i="1" baseline="-25000" dirty="0"/>
              <a:t>1</a:t>
            </a:r>
            <a:r>
              <a:rPr lang="en-GB" altLang="cs-CZ" sz="2100" b="1" dirty="0"/>
              <a:t>...</a:t>
            </a:r>
            <a:r>
              <a:rPr lang="en-GB" altLang="cs-CZ" sz="2100" b="1" dirty="0">
                <a:sym typeface="Symbol" panose="05050102010706020507" pitchFamily="18" charset="2"/>
              </a:rPr>
              <a:t></a:t>
            </a:r>
            <a:r>
              <a:rPr lang="en-GB" altLang="cs-CZ" sz="2100" b="1" i="1" dirty="0" err="1"/>
              <a:t>y</a:t>
            </a:r>
            <a:r>
              <a:rPr lang="en-GB" altLang="cs-CZ" sz="2100" b="1" i="1" baseline="-25000" dirty="0" err="1"/>
              <a:t>n</a:t>
            </a:r>
            <a:r>
              <a:rPr lang="en-GB" altLang="cs-CZ" sz="2100" b="1" i="1" dirty="0"/>
              <a:t> </a:t>
            </a:r>
            <a:r>
              <a:rPr lang="en-GB" altLang="cs-CZ" sz="2100" b="1" dirty="0">
                <a:sym typeface="Symbol" panose="05050102010706020507" pitchFamily="18" charset="2"/>
              </a:rPr>
              <a:t></a:t>
            </a:r>
            <a:r>
              <a:rPr lang="en-GB" altLang="cs-CZ" sz="2100" b="1" i="1" dirty="0"/>
              <a:t>x 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/>
              <a:t>, </a:t>
            </a:r>
            <a:r>
              <a:rPr lang="en-GB" altLang="cs-CZ" sz="2100" b="1" i="1" dirty="0"/>
              <a:t>y</a:t>
            </a:r>
            <a:r>
              <a:rPr lang="en-GB" altLang="cs-CZ" sz="2100" b="1" baseline="-25000" dirty="0"/>
              <a:t>1</a:t>
            </a:r>
            <a:r>
              <a:rPr lang="en-GB" altLang="cs-CZ" sz="2100" b="1" dirty="0"/>
              <a:t>,...,</a:t>
            </a:r>
            <a:r>
              <a:rPr lang="en-GB" altLang="cs-CZ" sz="2100" b="1" i="1" dirty="0" err="1"/>
              <a:t>y</a:t>
            </a:r>
            <a:r>
              <a:rPr lang="en-GB" altLang="cs-CZ" sz="2100" b="1" baseline="-25000" dirty="0" err="1"/>
              <a:t>n</a:t>
            </a:r>
            <a:r>
              <a:rPr lang="en-GB" altLang="cs-CZ" sz="2100" b="1" dirty="0">
                <a:sym typeface="Symbol" panose="05050102010706020507" pitchFamily="18" charset="2"/>
              </a:rPr>
              <a:t></a:t>
            </a:r>
            <a:r>
              <a:rPr lang="en-GB" altLang="cs-CZ" sz="2100" b="1" dirty="0"/>
              <a:t> |– </a:t>
            </a:r>
            <a:r>
              <a:rPr lang="en-GB" altLang="cs-CZ" sz="2100" b="1" dirty="0">
                <a:sym typeface="Symbol" panose="05050102010706020507" pitchFamily="18" charset="2"/>
              </a:rPr>
              <a:t></a:t>
            </a:r>
            <a:r>
              <a:rPr lang="en-GB" altLang="cs-CZ" sz="2100" b="1" i="1" dirty="0"/>
              <a:t>y</a:t>
            </a:r>
            <a:r>
              <a:rPr lang="en-GB" altLang="cs-CZ" sz="2100" b="1" i="1" baseline="-25000" dirty="0"/>
              <a:t>1</a:t>
            </a:r>
            <a:r>
              <a:rPr lang="en-GB" altLang="cs-CZ" sz="2100" b="1" dirty="0"/>
              <a:t>...</a:t>
            </a:r>
            <a:r>
              <a:rPr lang="en-GB" altLang="cs-CZ" sz="2100" b="1" dirty="0">
                <a:sym typeface="Symbol" panose="05050102010706020507" pitchFamily="18" charset="2"/>
              </a:rPr>
              <a:t></a:t>
            </a:r>
            <a:r>
              <a:rPr lang="en-GB" altLang="cs-CZ" sz="2100" b="1" i="1" dirty="0" err="1"/>
              <a:t>y</a:t>
            </a:r>
            <a:r>
              <a:rPr lang="en-GB" altLang="cs-CZ" sz="2100" b="1" i="1" baseline="-25000" dirty="0" err="1"/>
              <a:t>n</a:t>
            </a:r>
            <a:r>
              <a:rPr lang="en-GB" altLang="cs-CZ" sz="2100" b="1" dirty="0"/>
              <a:t> </a:t>
            </a:r>
            <a:r>
              <a:rPr lang="en-GB" altLang="cs-CZ" sz="2100" b="1" dirty="0" err="1"/>
              <a:t>A</a:t>
            </a:r>
            <a:r>
              <a:rPr lang="en-GB" altLang="cs-CZ" sz="2100" b="1" dirty="0" err="1">
                <a:sym typeface="Symbol" panose="05050102010706020507" pitchFamily="18" charset="2"/>
              </a:rPr>
              <a:t></a:t>
            </a:r>
            <a:r>
              <a:rPr lang="en-GB" altLang="cs-CZ" sz="2100" b="1" i="1" dirty="0" err="1"/>
              <a:t>x</a:t>
            </a:r>
            <a:r>
              <a:rPr lang="en-GB" altLang="cs-CZ" sz="2100" b="1" dirty="0"/>
              <a:t> / f(</a:t>
            </a:r>
            <a:r>
              <a:rPr lang="en-GB" altLang="cs-CZ" sz="2100" b="1" i="1" dirty="0"/>
              <a:t>y</a:t>
            </a:r>
            <a:r>
              <a:rPr lang="en-GB" altLang="cs-CZ" sz="2100" b="1" baseline="-25000" dirty="0"/>
              <a:t>1</a:t>
            </a:r>
            <a:r>
              <a:rPr lang="en-GB" altLang="cs-CZ" sz="2100" b="1" dirty="0"/>
              <a:t>,...,</a:t>
            </a:r>
            <a:r>
              <a:rPr lang="en-GB" altLang="cs-CZ" sz="2100" b="1" i="1" dirty="0" err="1"/>
              <a:t>y</a:t>
            </a:r>
            <a:r>
              <a:rPr lang="en-GB" altLang="cs-CZ" sz="2100" b="1" baseline="-25000" dirty="0" err="1"/>
              <a:t>n</a:t>
            </a:r>
            <a:r>
              <a:rPr lang="en-GB" altLang="cs-CZ" sz="2100" b="1" dirty="0"/>
              <a:t>), </a:t>
            </a:r>
            <a:r>
              <a:rPr lang="en-GB" altLang="cs-CZ" sz="2100" b="1" i="1" dirty="0"/>
              <a:t>y</a:t>
            </a:r>
            <a:r>
              <a:rPr lang="en-GB" altLang="cs-CZ" sz="2100" b="1" baseline="-25000" dirty="0"/>
              <a:t>1</a:t>
            </a:r>
            <a:r>
              <a:rPr lang="en-GB" altLang="cs-CZ" sz="2100" b="1" dirty="0"/>
              <a:t>,...,</a:t>
            </a:r>
            <a:r>
              <a:rPr lang="en-GB" altLang="cs-CZ" sz="2100" b="1" i="1" dirty="0" err="1"/>
              <a:t>y</a:t>
            </a:r>
            <a:r>
              <a:rPr lang="en-GB" altLang="cs-CZ" sz="2100" b="1" baseline="-25000" dirty="0" err="1"/>
              <a:t>n</a:t>
            </a:r>
            <a:r>
              <a:rPr lang="en-GB" altLang="cs-CZ" sz="2100" b="1" dirty="0">
                <a:sym typeface="Symbol" panose="05050102010706020507" pitchFamily="18" charset="2"/>
              </a:rPr>
              <a:t>	</a:t>
            </a:r>
            <a:r>
              <a:rPr lang="en-GB" altLang="cs-CZ" sz="2100" b="1" dirty="0"/>
              <a:t>	General E</a:t>
            </a:r>
            <a:r>
              <a:rPr lang="en-GB" altLang="cs-CZ" sz="2100" b="1" dirty="0">
                <a:sym typeface="Symbol" panose="05050102010706020507" pitchFamily="18" charset="2"/>
              </a:rPr>
              <a:t></a:t>
            </a:r>
          </a:p>
        </p:txBody>
      </p:sp>
    </p:spTree>
    <p:extLst>
      <p:ext uri="{BB962C8B-B14F-4D97-AF65-F5344CB8AC3E}">
        <p14:creationId xmlns:p14="http://schemas.microsoft.com/office/powerpoint/2010/main" val="232967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5">
            <a:extLst>
              <a:ext uri="{FF2B5EF4-FFF2-40B4-BE49-F238E27FC236}">
                <a16:creationId xmlns:a16="http://schemas.microsoft.com/office/drawing/2014/main" id="{4F25CBBB-BEF2-409A-BA71-B2FCF191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842F05-4405-47FE-89E4-DD9C364B9FB5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A9F2C1E7-1410-4219-BDE0-1AADB251E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/>
          <a:lstStyle/>
          <a:p>
            <a:pPr eaLnBrk="1" hangingPunct="1"/>
            <a:r>
              <a:rPr lang="en-US" altLang="cs-CZ" dirty="0"/>
              <a:t>Natural Deduction (notes)</a:t>
            </a:r>
            <a:endParaRPr lang="cs-CZ" altLang="cs-CZ" dirty="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52C125A6-9E11-4ED1-B603-F7FE802B12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04730"/>
            <a:ext cx="10515600" cy="5088145"/>
          </a:xfrm>
        </p:spPr>
        <p:txBody>
          <a:bodyPr/>
          <a:lstStyle/>
          <a:p>
            <a:pPr marL="400050" indent="-400050">
              <a:buFont typeface="Wingdings" panose="05000000000000000000" pitchFamily="2" charset="2"/>
              <a:buAutoNum type="arabicPeriod"/>
            </a:pPr>
            <a:r>
              <a:rPr lang="en-US" altLang="cs-CZ" sz="2100" i="1" dirty="0">
                <a:solidFill>
                  <a:srgbClr val="006666"/>
                </a:solidFill>
              </a:rPr>
              <a:t>In natural deduction calculus an indirect proof is allowed</a:t>
            </a:r>
          </a:p>
          <a:p>
            <a:pPr marL="400050" indent="-400050">
              <a:buFont typeface="Wingdings" panose="05000000000000000000" pitchFamily="2" charset="2"/>
              <a:buAutoNum type="arabicPeriod"/>
            </a:pPr>
            <a:r>
              <a:rPr lang="en-US" altLang="cs-CZ" sz="2100" i="1" dirty="0">
                <a:solidFill>
                  <a:srgbClr val="006666"/>
                </a:solidFill>
              </a:rPr>
              <a:t>Existential quantifier elimination </a:t>
            </a:r>
            <a:r>
              <a:rPr lang="cs-CZ" altLang="cs-CZ" sz="2100" i="1" dirty="0" err="1">
                <a:solidFill>
                  <a:srgbClr val="006666"/>
                </a:solidFill>
              </a:rPr>
              <a:t>can</a:t>
            </a:r>
            <a:r>
              <a:rPr lang="en-US" altLang="cs-CZ" sz="2100" i="1" dirty="0">
                <a:solidFill>
                  <a:srgbClr val="006666"/>
                </a:solidFill>
              </a:rPr>
              <a:t> be done in accordance with the rules of </a:t>
            </a:r>
            <a:r>
              <a:rPr lang="en-US" altLang="cs-CZ" sz="2100" i="1" dirty="0" err="1">
                <a:solidFill>
                  <a:srgbClr val="006666"/>
                </a:solidFill>
              </a:rPr>
              <a:t>Skolemi</a:t>
            </a:r>
            <a:r>
              <a:rPr lang="cs-CZ" altLang="cs-CZ" sz="2100" i="1" dirty="0">
                <a:solidFill>
                  <a:srgbClr val="006666"/>
                </a:solidFill>
              </a:rPr>
              <a:t>z</a:t>
            </a:r>
            <a:r>
              <a:rPr lang="en-US" altLang="cs-CZ" sz="2100" i="1" dirty="0" err="1">
                <a:solidFill>
                  <a:srgbClr val="006666"/>
                </a:solidFill>
              </a:rPr>
              <a:t>ation</a:t>
            </a:r>
            <a:r>
              <a:rPr lang="en-US" altLang="cs-CZ" sz="2100" i="1" dirty="0">
                <a:solidFill>
                  <a:srgbClr val="006666"/>
                </a:solidFill>
              </a:rPr>
              <a:t> in the general resolution method.</a:t>
            </a:r>
          </a:p>
          <a:p>
            <a:pPr marL="400050" indent="-400050">
              <a:buFont typeface="Wingdings" panose="05000000000000000000" pitchFamily="2" charset="2"/>
              <a:buAutoNum type="arabicPeriod"/>
            </a:pPr>
            <a:r>
              <a:rPr lang="en-US" altLang="cs-CZ" sz="2100" i="1" dirty="0">
                <a:solidFill>
                  <a:srgbClr val="006666"/>
                </a:solidFill>
              </a:rPr>
              <a:t>Rules derivable from the above:</a:t>
            </a:r>
          </a:p>
          <a:p>
            <a:pPr marL="400050" indent="-400050">
              <a:spcBef>
                <a:spcPts val="1800"/>
              </a:spcBef>
            </a:pPr>
            <a:r>
              <a:rPr lang="en-US" altLang="cs-CZ" sz="2100" dirty="0"/>
              <a:t>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 |– 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B,</a:t>
            </a:r>
            <a:r>
              <a:rPr lang="en-US" altLang="cs-CZ" sz="2100" b="1" i="1" dirty="0"/>
              <a:t> 	</a:t>
            </a:r>
            <a:r>
              <a:rPr lang="cs-CZ" altLang="cs-CZ" sz="2100" b="1" i="1" dirty="0"/>
              <a:t>	</a:t>
            </a:r>
            <a:r>
              <a:rPr lang="en-US" altLang="cs-CZ" sz="2100" b="1" i="1" dirty="0"/>
              <a:t>x</a:t>
            </a:r>
            <a:r>
              <a:rPr lang="en-US" altLang="cs-CZ" sz="2100" b="1" dirty="0"/>
              <a:t> is not free in B</a:t>
            </a:r>
          </a:p>
          <a:p>
            <a:pPr marL="400050" indent="-400050"/>
            <a:r>
              <a:rPr lang="en-US" altLang="cs-CZ" sz="2100" b="1" dirty="0"/>
              <a:t>	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, 	</a:t>
            </a:r>
            <a:r>
              <a:rPr lang="cs-CZ" altLang="cs-CZ" sz="2100" b="1" dirty="0"/>
              <a:t>	</a:t>
            </a:r>
            <a:r>
              <a:rPr lang="en-US" altLang="cs-CZ" sz="2100" b="1" i="1" dirty="0"/>
              <a:t>x</a:t>
            </a:r>
            <a:r>
              <a:rPr lang="en-US" altLang="cs-CZ" sz="2100" b="1" dirty="0"/>
              <a:t> is not free in A</a:t>
            </a:r>
          </a:p>
          <a:p>
            <a:pPr marL="400050" indent="-400050"/>
            <a:r>
              <a:rPr lang="en-US" altLang="cs-CZ" sz="2100" b="1" dirty="0"/>
              <a:t>	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 |– 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B, 	</a:t>
            </a:r>
            <a:r>
              <a:rPr lang="cs-CZ" altLang="cs-CZ" sz="2100" b="1" dirty="0"/>
              <a:t>	</a:t>
            </a:r>
            <a:r>
              <a:rPr lang="en-US" altLang="cs-CZ" sz="2100" b="1" i="1" dirty="0"/>
              <a:t>x </a:t>
            </a:r>
            <a:r>
              <a:rPr lang="en-US" altLang="cs-CZ" sz="2100" b="1" dirty="0"/>
              <a:t>is not free in B</a:t>
            </a:r>
          </a:p>
          <a:p>
            <a:pPr marL="400050" indent="-400050"/>
            <a:r>
              <a:rPr lang="en-US" altLang="cs-CZ" sz="2100" b="1" dirty="0"/>
              <a:t>	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endParaRPr lang="en-US" altLang="cs-CZ" sz="2100" b="1" dirty="0"/>
          </a:p>
          <a:p>
            <a:pPr marL="400050" indent="-400050"/>
            <a:r>
              <a:rPr lang="en-US" altLang="cs-CZ" sz="2100" b="1" dirty="0"/>
              <a:t>	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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|– A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</a:t>
            </a:r>
            <a:r>
              <a:rPr lang="en-US" altLang="cs-CZ" sz="2100" b="1" dirty="0" err="1"/>
              <a:t>B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</a:p>
          <a:p>
            <a:pPr marL="400050" indent="-400050"/>
            <a:r>
              <a:rPr lang="en-US" altLang="cs-CZ" sz="2100" b="1" dirty="0"/>
              <a:t>	</a:t>
            </a:r>
            <a:r>
              <a:rPr lang="en-US" altLang="cs-CZ" sz="2100" b="1" dirty="0">
                <a:sym typeface="Symbol" panose="05050102010706020507" pitchFamily="18" charset="2"/>
              </a:rPr>
              <a:t></a:t>
            </a:r>
            <a:r>
              <a:rPr lang="en-US" altLang="cs-CZ" sz="2100" b="1" i="1" dirty="0"/>
              <a:t>x</a:t>
            </a:r>
            <a:r>
              <a:rPr lang="cs-CZ" altLang="cs-CZ" sz="2100" b="1" i="1" dirty="0"/>
              <a:t>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 |– </a:t>
            </a:r>
            <a:r>
              <a:rPr lang="en-US" altLang="cs-CZ" sz="2100" b="1" dirty="0" err="1"/>
              <a:t>A</a:t>
            </a:r>
            <a:r>
              <a:rPr lang="en-US" altLang="cs-CZ" sz="2100" b="1" dirty="0" err="1">
                <a:sym typeface="Symbol" panose="05050102010706020507" pitchFamily="18" charset="2"/>
              </a:rPr>
              <a:t></a:t>
            </a:r>
            <a:r>
              <a:rPr lang="en-US" altLang="cs-CZ" sz="2100" b="1" i="1" dirty="0" err="1"/>
              <a:t>x</a:t>
            </a:r>
            <a:r>
              <a:rPr lang="en-US" altLang="cs-CZ" sz="2100" b="1" dirty="0">
                <a:sym typeface="Symbol" panose="05050102010706020507" pitchFamily="18" charset="2"/>
              </a:rPr>
              <a:t></a:t>
            </a:r>
            <a:r>
              <a:rPr lang="en-US" altLang="cs-CZ" sz="2100" b="1" dirty="0"/>
              <a:t> </a:t>
            </a:r>
            <a:r>
              <a:rPr lang="en-US" altLang="cs-CZ" sz="2100" b="1" dirty="0">
                <a:sym typeface="Symbol" panose="05050102010706020507" pitchFamily="18" charset="2"/>
              </a:rPr>
              <a:t></a:t>
            </a:r>
            <a:r>
              <a:rPr lang="en-US" altLang="cs-CZ" sz="2100" b="1" dirty="0"/>
              <a:t> B</a:t>
            </a:r>
            <a:endParaRPr lang="cs-CZ" alt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332544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5">
            <a:extLst>
              <a:ext uri="{FF2B5EF4-FFF2-40B4-BE49-F238E27FC236}">
                <a16:creationId xmlns:a16="http://schemas.microsoft.com/office/drawing/2014/main" id="{FD8ED6AF-85E5-4AA1-B60B-0F5D43DD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6962FA-3614-44BC-94A2-10A6D03F199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F46642E9-4A5F-44F4-82B9-A09B17F9AC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Natural Deduction</a:t>
            </a:r>
            <a:endParaRPr lang="cs-CZ" altLang="cs-CZ"/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9147C20-2194-449B-919C-9A14FBA39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indent="-400050">
              <a:lnSpc>
                <a:spcPct val="80000"/>
              </a:lnSpc>
              <a:buNone/>
            </a:pPr>
            <a:r>
              <a:rPr lang="en-US" altLang="cs-CZ" sz="1900" i="1" dirty="0">
                <a:solidFill>
                  <a:srgbClr val="006666"/>
                </a:solidFill>
              </a:rPr>
              <a:t>Another useful rules and theorems of propositional logic </a:t>
            </a:r>
            <a:br>
              <a:rPr lang="en-US" altLang="cs-CZ" sz="1900" i="1" dirty="0">
                <a:solidFill>
                  <a:srgbClr val="006666"/>
                </a:solidFill>
              </a:rPr>
            </a:br>
            <a:r>
              <a:rPr lang="en-US" altLang="cs-CZ" sz="1900" i="1" dirty="0">
                <a:solidFill>
                  <a:srgbClr val="006666"/>
                </a:solidFill>
              </a:rPr>
              <a:t>(try to prove them): </a:t>
            </a:r>
          </a:p>
          <a:p>
            <a:pPr marL="400050" indent="-400050">
              <a:lnSpc>
                <a:spcPct val="80000"/>
              </a:lnSpc>
              <a:buNone/>
            </a:pP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Introduction of negation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/>
              <a:t>A |– </a:t>
            </a:r>
            <a:r>
              <a:rPr lang="en-US" altLang="cs-CZ" sz="1900" b="1" dirty="0">
                <a:sym typeface="Symbol" panose="05050102010706020507" pitchFamily="18" charset="2"/>
              </a:rPr>
              <a:t></a:t>
            </a:r>
            <a:r>
              <a:rPr lang="en-US" altLang="cs-CZ" sz="1900" b="1" dirty="0"/>
              <a:t>A			IN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Elimination of  negation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</a:t>
            </a:r>
            <a:r>
              <a:rPr lang="en-US" altLang="cs-CZ" sz="1900" b="1" dirty="0"/>
              <a:t>A |– A			EN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Negation of  disjunction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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B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|–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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 		ND </a:t>
            </a:r>
            <a:r>
              <a:rPr lang="en-US" altLang="cs-CZ" sz="1900" dirty="0"/>
              <a:t>(de Morgan law)</a:t>
            </a:r>
            <a:endParaRPr lang="en-US" altLang="cs-CZ" sz="1900" i="1" dirty="0"/>
          </a:p>
          <a:p>
            <a:pPr marL="400050" indent="-400050">
              <a:buNone/>
            </a:pPr>
            <a:r>
              <a:rPr lang="en-US" altLang="cs-CZ" sz="1900" b="1" i="1" dirty="0"/>
              <a:t>Negation of conjunction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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</a:t>
            </a:r>
            <a:r>
              <a:rPr lang="en-US" altLang="cs-CZ" sz="1900" b="1" dirty="0"/>
              <a:t> B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|–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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		NK </a:t>
            </a:r>
            <a:r>
              <a:rPr lang="en-US" altLang="cs-CZ" sz="1900" dirty="0"/>
              <a:t>(de Morgan law)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Negation of  implication</a:t>
            </a:r>
            <a:r>
              <a:rPr lang="en-US" altLang="cs-CZ" sz="1900" b="1" dirty="0"/>
              <a:t>:	</a:t>
            </a:r>
            <a:r>
              <a:rPr lang="cs-CZ" altLang="cs-CZ" sz="1900" b="1" dirty="0"/>
              <a:t>	</a:t>
            </a:r>
            <a:r>
              <a:rPr lang="en-US" altLang="cs-CZ" sz="1900" b="1" dirty="0">
                <a:sym typeface="Symbol" panose="05050102010706020507" pitchFamily="18" charset="2"/>
              </a:rPr>
              <a:t></a:t>
            </a:r>
            <a:r>
              <a:rPr lang="en-US" altLang="cs-CZ" sz="1900" b="1" dirty="0"/>
              <a:t>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B</a:t>
            </a:r>
            <a:r>
              <a:rPr lang="en-US" altLang="cs-CZ" sz="1900" b="1" dirty="0">
                <a:sym typeface="Symbol" panose="05050102010706020507" pitchFamily="18" charset="2"/>
              </a:rPr>
              <a:t></a:t>
            </a:r>
            <a:r>
              <a:rPr lang="en-US" altLang="cs-CZ" sz="1900" b="1" dirty="0"/>
              <a:t> |– A </a:t>
            </a:r>
            <a:r>
              <a:rPr lang="en-US" altLang="cs-CZ" sz="1900" b="1" dirty="0">
                <a:sym typeface="Symbol" panose="05050102010706020507" pitchFamily="18" charset="2"/>
              </a:rPr>
              <a:t>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		NI </a:t>
            </a:r>
            <a:r>
              <a:rPr lang="en-US" altLang="cs-CZ" sz="1900" dirty="0"/>
              <a:t>(de Morgan law)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 err="1"/>
              <a:t>Tranzitivity</a:t>
            </a:r>
            <a:r>
              <a:rPr lang="en-US" altLang="cs-CZ" sz="1900" b="1" i="1" dirty="0"/>
              <a:t> of  implication</a:t>
            </a:r>
            <a:r>
              <a:rPr lang="en-US" altLang="cs-CZ" sz="1900" b="1" dirty="0"/>
              <a:t>:       	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B, B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C |– 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C		TI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 err="1"/>
              <a:t>Transpozition</a:t>
            </a:r>
            <a:r>
              <a:rPr lang="en-US" altLang="cs-CZ" sz="1900" b="1" dirty="0"/>
              <a:t>:	                       	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B |–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		</a:t>
            </a:r>
            <a:r>
              <a:rPr lang="cs-CZ" altLang="cs-CZ" sz="1900" b="1" dirty="0"/>
              <a:t>	</a:t>
            </a:r>
            <a:r>
              <a:rPr lang="en-US" altLang="cs-CZ" sz="1900" b="1" dirty="0"/>
              <a:t>TR</a:t>
            </a:r>
            <a:endParaRPr lang="en-US" altLang="cs-CZ" sz="1900" b="1" i="1" dirty="0"/>
          </a:p>
          <a:p>
            <a:pPr marL="400050" indent="-400050">
              <a:buNone/>
            </a:pPr>
            <a:r>
              <a:rPr lang="en-US" altLang="cs-CZ" sz="1900" b="1" i="1" dirty="0"/>
              <a:t>Modus tollens</a:t>
            </a:r>
            <a:r>
              <a:rPr lang="en-US" altLang="cs-CZ" sz="1900" b="1" dirty="0"/>
              <a:t>: 		          	A </a:t>
            </a:r>
            <a:r>
              <a:rPr lang="en-US" altLang="cs-CZ" sz="1900" b="1" dirty="0">
                <a:sym typeface="Symbol" panose="05050102010706020507" pitchFamily="18" charset="2"/>
              </a:rPr>
              <a:t></a:t>
            </a:r>
            <a:r>
              <a:rPr lang="en-US" altLang="cs-CZ" sz="1900" b="1" dirty="0"/>
              <a:t> B,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B |– </a:t>
            </a:r>
            <a:r>
              <a:rPr lang="en-US" altLang="cs-CZ" sz="1900" b="1" dirty="0">
                <a:sym typeface="Symbol" panose="05050102010706020507" pitchFamily="18" charset="2"/>
              </a:rPr>
              <a:t></a:t>
            </a:r>
            <a:r>
              <a:rPr lang="en-US" altLang="cs-CZ" sz="1900" b="1" dirty="0"/>
              <a:t>A			MT</a:t>
            </a:r>
            <a:endParaRPr lang="cs-CZ" alt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234486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5">
            <a:extLst>
              <a:ext uri="{FF2B5EF4-FFF2-40B4-BE49-F238E27FC236}">
                <a16:creationId xmlns:a16="http://schemas.microsoft.com/office/drawing/2014/main" id="{93726F1F-3CEA-4A30-BDDF-8085BCAD4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FF8FB1-7706-4E1D-AE06-05F4D48198E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C9E801B-B5A4-4022-9897-0DE4F38A7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2238"/>
            <a:ext cx="7543800" cy="858150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Theorem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Deduction</a:t>
            </a:r>
            <a:endParaRPr lang="cs-CZ" altLang="cs-CZ" dirty="0"/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E5D3EED-5555-4E95-BF15-87696B3AE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1852" y="1341438"/>
            <a:ext cx="10561948" cy="483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2400" dirty="0"/>
              <a:t>A sound proof calculus should meet the following Theorem of Deduction.</a:t>
            </a:r>
            <a:endParaRPr lang="en-US" altLang="cs-CZ" sz="2400" b="1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400" b="1" i="1" dirty="0">
                <a:solidFill>
                  <a:schemeClr val="tx2"/>
                </a:solidFill>
              </a:rPr>
              <a:t>Theorem of deduction</a:t>
            </a:r>
            <a:r>
              <a:rPr lang="en-US" altLang="cs-CZ" sz="2400" b="1" i="1" dirty="0"/>
              <a:t>. </a:t>
            </a:r>
            <a:r>
              <a:rPr lang="en-US" altLang="cs-CZ" sz="2400" dirty="0"/>
              <a:t>A </a:t>
            </a:r>
            <a:r>
              <a:rPr lang="en-US" altLang="cs-CZ" sz="2400" i="1" dirty="0"/>
              <a:t>closed</a:t>
            </a:r>
            <a:r>
              <a:rPr lang="en-US" altLang="cs-CZ" sz="2400" dirty="0"/>
              <a:t> formula </a:t>
            </a:r>
            <a:r>
              <a:rPr lang="en-US" altLang="cs-CZ" sz="2400" dirty="0">
                <a:sym typeface="Symbol" panose="05050102010706020507" pitchFamily="18" charset="2"/>
              </a:rPr>
              <a:t></a:t>
            </a:r>
            <a:r>
              <a:rPr lang="en-US" altLang="cs-CZ" sz="2400" dirty="0"/>
              <a:t> is provable from assumptions 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1</a:t>
            </a:r>
            <a:r>
              <a:rPr lang="en-US" altLang="cs-CZ" sz="2400" dirty="0"/>
              <a:t>,…,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m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iff</a:t>
            </a:r>
            <a:r>
              <a:rPr lang="en-US" altLang="cs-CZ" sz="2400" dirty="0"/>
              <a:t> the formula 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m</a:t>
            </a:r>
            <a:r>
              <a:rPr lang="en-US" altLang="cs-CZ" sz="2400" i="1" dirty="0"/>
              <a:t> </a:t>
            </a:r>
            <a:r>
              <a:rPr lang="en-US" altLang="cs-CZ" sz="2400" b="1" dirty="0">
                <a:sym typeface="Symbol" panose="05050102010706020507" pitchFamily="18" charset="2"/>
              </a:rPr>
              <a:t></a:t>
            </a:r>
            <a:r>
              <a:rPr lang="en-US" altLang="cs-CZ" sz="2400" dirty="0"/>
              <a:t> </a:t>
            </a:r>
            <a:r>
              <a:rPr lang="en-US" altLang="cs-CZ" sz="2400" dirty="0">
                <a:sym typeface="Symbol" panose="05050102010706020507" pitchFamily="18" charset="2"/>
              </a:rPr>
              <a:t></a:t>
            </a:r>
            <a:r>
              <a:rPr lang="en-US" altLang="cs-CZ" sz="2400" dirty="0"/>
              <a:t> is provable from 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1</a:t>
            </a:r>
            <a:r>
              <a:rPr lang="en-US" altLang="cs-CZ" sz="2400" dirty="0"/>
              <a:t>,…,</a:t>
            </a:r>
            <a:r>
              <a:rPr lang="en-US" altLang="cs-CZ" sz="2400" i="1" dirty="0"/>
              <a:t>A</a:t>
            </a:r>
            <a:r>
              <a:rPr lang="en-US" altLang="cs-CZ" sz="2400" i="1" baseline="-25000" dirty="0"/>
              <a:t>m-1</a:t>
            </a:r>
            <a:r>
              <a:rPr lang="en-US" altLang="cs-CZ" sz="2400" dirty="0"/>
              <a:t>.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In symbols: </a:t>
            </a:r>
            <a:br>
              <a:rPr lang="en-US" altLang="cs-CZ" sz="2400" dirty="0"/>
            </a:b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,…,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|–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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iff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,…,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m-1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|– (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)</a:t>
            </a:r>
            <a:endParaRPr lang="en-US" altLang="cs-CZ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cs-CZ" sz="2400" dirty="0"/>
              <a:t>Hence, by applying the theorem of deduction </a:t>
            </a:r>
            <a:r>
              <a:rPr lang="en-US" altLang="cs-CZ" sz="2400" i="1" dirty="0"/>
              <a:t>n </a:t>
            </a:r>
            <a:r>
              <a:rPr lang="en-US" altLang="cs-CZ" sz="2400" dirty="0"/>
              <a:t>times, </a:t>
            </a:r>
          </a:p>
          <a:p>
            <a:pPr marL="0" indent="0" algn="ctr">
              <a:buNone/>
            </a:pP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|– 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alt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{A</a:t>
            </a:r>
            <a:r>
              <a:rPr lang="cs-CZ" alt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[A</a:t>
            </a:r>
            <a:r>
              <a:rPr lang="cs-CZ" alt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alt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alt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B) …]}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iff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,…,</a:t>
            </a:r>
            <a:r>
              <a:rPr lang="en-US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cs-CZ" sz="24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|– B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cs-CZ" sz="2400" dirty="0"/>
          </a:p>
          <a:p>
            <a:pPr lvl="1"/>
            <a:r>
              <a:rPr lang="en-US" altLang="cs-CZ" sz="2000" dirty="0"/>
              <a:t>Hence, when proving an implicative formula, it suffices to prove the consequent from the antecedent(s)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400" b="1" i="1" dirty="0"/>
              <a:t>If the calculus is sound and complete, then provability coincides with logical entailment:</a:t>
            </a:r>
            <a:endParaRPr lang="en-US" altLang="cs-CZ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cs-CZ" sz="2400" dirty="0">
                <a:solidFill>
                  <a:schemeClr val="tx2"/>
                </a:solidFill>
              </a:rPr>
              <a:t>			</a:t>
            </a:r>
            <a:r>
              <a:rPr lang="en-US" altLang="cs-CZ" sz="2400" b="1" i="1" dirty="0">
                <a:solidFill>
                  <a:schemeClr val="tx2"/>
                </a:solidFill>
              </a:rPr>
              <a:t>A</a:t>
            </a:r>
            <a:r>
              <a:rPr lang="en-US" altLang="cs-CZ" sz="2400" b="1" i="1" baseline="-25000" dirty="0">
                <a:solidFill>
                  <a:schemeClr val="tx2"/>
                </a:solidFill>
              </a:rPr>
              <a:t>1</a:t>
            </a:r>
            <a:r>
              <a:rPr lang="en-US" altLang="cs-CZ" sz="2400" b="1" dirty="0">
                <a:solidFill>
                  <a:schemeClr val="tx2"/>
                </a:solidFill>
              </a:rPr>
              <a:t>,…,</a:t>
            </a:r>
            <a:r>
              <a:rPr lang="en-US" altLang="cs-CZ" sz="2400" b="1" i="1" dirty="0">
                <a:solidFill>
                  <a:schemeClr val="tx2"/>
                </a:solidFill>
              </a:rPr>
              <a:t>A</a:t>
            </a:r>
            <a:r>
              <a:rPr lang="en-US" altLang="cs-CZ" sz="2400" b="1" i="1" baseline="-25000" dirty="0">
                <a:solidFill>
                  <a:schemeClr val="tx2"/>
                </a:solidFill>
              </a:rPr>
              <a:t>m</a:t>
            </a:r>
            <a:r>
              <a:rPr lang="en-US" altLang="cs-CZ" sz="2400" b="1" dirty="0">
                <a:solidFill>
                  <a:schemeClr val="tx2"/>
                </a:solidFill>
              </a:rPr>
              <a:t> |– </a:t>
            </a:r>
            <a:r>
              <a:rPr lang="en-US" altLang="cs-CZ" sz="2400" b="1" dirty="0">
                <a:solidFill>
                  <a:schemeClr val="tx2"/>
                </a:solidFill>
                <a:sym typeface="Symbol" panose="05050102010706020507" pitchFamily="18" charset="2"/>
              </a:rPr>
              <a:t></a:t>
            </a:r>
            <a:r>
              <a:rPr lang="en-US" altLang="cs-CZ" sz="2400" b="1" dirty="0">
                <a:solidFill>
                  <a:schemeClr val="tx2"/>
                </a:solidFill>
              </a:rPr>
              <a:t> </a:t>
            </a:r>
            <a:r>
              <a:rPr lang="en-US" altLang="cs-CZ" sz="2400" dirty="0" err="1">
                <a:solidFill>
                  <a:schemeClr val="tx2"/>
                </a:solidFill>
              </a:rPr>
              <a:t>iff</a:t>
            </a:r>
            <a:r>
              <a:rPr lang="en-US" altLang="cs-CZ" sz="2400" b="1" dirty="0">
                <a:solidFill>
                  <a:schemeClr val="tx2"/>
                </a:solidFill>
              </a:rPr>
              <a:t>  </a:t>
            </a:r>
            <a:r>
              <a:rPr lang="en-US" altLang="cs-CZ" sz="2400" b="1" i="1" dirty="0">
                <a:solidFill>
                  <a:schemeClr val="tx2"/>
                </a:solidFill>
              </a:rPr>
              <a:t>A</a:t>
            </a:r>
            <a:r>
              <a:rPr lang="en-US" altLang="cs-CZ" sz="2400" b="1" i="1" baseline="-25000" dirty="0">
                <a:solidFill>
                  <a:schemeClr val="tx2"/>
                </a:solidFill>
              </a:rPr>
              <a:t>1</a:t>
            </a:r>
            <a:r>
              <a:rPr lang="en-US" altLang="cs-CZ" sz="2400" b="1" dirty="0">
                <a:solidFill>
                  <a:schemeClr val="tx2"/>
                </a:solidFill>
              </a:rPr>
              <a:t>,…,</a:t>
            </a:r>
            <a:r>
              <a:rPr lang="en-US" altLang="cs-CZ" sz="2400" b="1" i="1" dirty="0">
                <a:solidFill>
                  <a:schemeClr val="tx2"/>
                </a:solidFill>
              </a:rPr>
              <a:t>A</a:t>
            </a:r>
            <a:r>
              <a:rPr lang="en-US" altLang="cs-CZ" sz="2400" b="1" i="1" baseline="-25000" dirty="0">
                <a:solidFill>
                  <a:schemeClr val="tx2"/>
                </a:solidFill>
              </a:rPr>
              <a:t>m</a:t>
            </a:r>
            <a:r>
              <a:rPr lang="en-US" altLang="cs-CZ" sz="2400" b="1" dirty="0">
                <a:solidFill>
                  <a:schemeClr val="tx2"/>
                </a:solidFill>
              </a:rPr>
              <a:t> |= </a:t>
            </a:r>
            <a:r>
              <a:rPr lang="en-US" altLang="cs-CZ" sz="2400" b="1" dirty="0">
                <a:solidFill>
                  <a:schemeClr val="tx2"/>
                </a:solidFill>
                <a:sym typeface="Symbol" panose="05050102010706020507" pitchFamily="18" charset="2"/>
              </a:rPr>
              <a:t></a:t>
            </a:r>
            <a:r>
              <a:rPr lang="en-US" altLang="cs-CZ" sz="2400" dirty="0">
                <a:solidFill>
                  <a:schemeClr val="tx2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49AF7A42-74C2-4B26-9106-A3409503F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C9843A-0912-471C-BD81-05F501C98ED1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FD3ADCB3-2F16-4E7F-BEDE-5F3D39458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Proof of an implicative formula</a:t>
            </a:r>
            <a:endParaRPr lang="cs-CZ" altLang="cs-CZ" dirty="0"/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A26A9F9D-518E-49FD-A884-DDD17ABF4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US" altLang="cs-CZ" dirty="0"/>
              <a:t>If a </a:t>
            </a:r>
            <a:r>
              <a:rPr lang="cs-CZ" altLang="cs-CZ" b="1" i="1" dirty="0" err="1"/>
              <a:t>closed</a:t>
            </a:r>
            <a:r>
              <a:rPr lang="cs-CZ" altLang="cs-CZ" b="1" i="1" dirty="0"/>
              <a:t> </a:t>
            </a:r>
            <a:r>
              <a:rPr lang="en-US" altLang="cs-CZ" dirty="0"/>
              <a:t>formula </a:t>
            </a:r>
            <a:r>
              <a:rPr lang="en-US" altLang="cs-CZ" b="1" i="1" dirty="0">
                <a:solidFill>
                  <a:srgbClr val="006666"/>
                </a:solidFill>
              </a:rPr>
              <a:t>F</a:t>
            </a:r>
            <a:r>
              <a:rPr lang="en-US" altLang="cs-CZ" i="1" dirty="0"/>
              <a:t> </a:t>
            </a:r>
            <a:r>
              <a:rPr lang="en-US" altLang="cs-CZ" dirty="0"/>
              <a:t>is of an implicative form (mind the brackets)</a:t>
            </a:r>
          </a:p>
          <a:p>
            <a:pPr marL="571500" indent="-571500">
              <a:buNone/>
            </a:pPr>
            <a:r>
              <a:rPr lang="en-US" altLang="cs-CZ" b="1" dirty="0">
                <a:solidFill>
                  <a:srgbClr val="006666"/>
                </a:solidFill>
              </a:rPr>
              <a:t>	</a:t>
            </a:r>
            <a:r>
              <a:rPr lang="cs-CZ" altLang="cs-CZ" b="1" dirty="0">
                <a:solidFill>
                  <a:srgbClr val="006666"/>
                </a:solidFill>
              </a:rPr>
              <a:t>A</a:t>
            </a:r>
            <a:r>
              <a:rPr lang="cs-CZ" altLang="cs-CZ" b="1" baseline="-25000" dirty="0">
                <a:solidFill>
                  <a:srgbClr val="006666"/>
                </a:solidFill>
              </a:rPr>
              <a:t>1</a:t>
            </a:r>
            <a:r>
              <a:rPr lang="cs-CZ" altLang="cs-CZ" b="1" dirty="0">
                <a:solidFill>
                  <a:srgbClr val="006666"/>
                </a:solidFill>
              </a:rPr>
              <a:t> </a:t>
            </a:r>
            <a:r>
              <a:rPr lang="cs-CZ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{A</a:t>
            </a:r>
            <a:r>
              <a:rPr lang="cs-CZ" altLang="cs-CZ" b="1" baseline="-25000" dirty="0">
                <a:solidFill>
                  <a:srgbClr val="006666"/>
                </a:solidFill>
              </a:rPr>
              <a:t>2</a:t>
            </a:r>
            <a:r>
              <a:rPr lang="cs-CZ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[A</a:t>
            </a:r>
            <a:r>
              <a:rPr lang="cs-CZ" altLang="cs-CZ" b="1" baseline="-25000" dirty="0">
                <a:solidFill>
                  <a:srgbClr val="006666"/>
                </a:solidFill>
              </a:rPr>
              <a:t>3</a:t>
            </a:r>
            <a:r>
              <a:rPr lang="cs-CZ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…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(A</a:t>
            </a:r>
            <a:r>
              <a:rPr lang="cs-CZ" altLang="cs-CZ" b="1" baseline="-25000" dirty="0">
                <a:solidFill>
                  <a:srgbClr val="006666"/>
                </a:solidFill>
              </a:rPr>
              <a:t>n</a:t>
            </a:r>
            <a:r>
              <a:rPr lang="cs-CZ" altLang="cs-CZ" b="1" dirty="0">
                <a:solidFill>
                  <a:srgbClr val="006666"/>
                </a:solidFill>
              </a:rPr>
              <a:t>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6666"/>
                </a:solidFill>
              </a:rPr>
              <a:t> B) …]}</a:t>
            </a:r>
            <a:r>
              <a:rPr lang="en-US" altLang="cs-CZ" b="1" dirty="0">
                <a:solidFill>
                  <a:srgbClr val="006666"/>
                </a:solidFill>
              </a:rPr>
              <a:t> </a:t>
            </a:r>
            <a:r>
              <a:rPr lang="cs-CZ" altLang="cs-CZ" b="1" dirty="0">
                <a:solidFill>
                  <a:srgbClr val="006666"/>
                </a:solidFill>
              </a:rPr>
              <a:t>	</a:t>
            </a:r>
          </a:p>
          <a:p>
            <a:pPr marL="571500" indent="-571500"/>
            <a:r>
              <a:rPr lang="en-US" altLang="cs-CZ" dirty="0"/>
              <a:t>then according to the Theorem of Deduction the formula </a:t>
            </a:r>
            <a:r>
              <a:rPr lang="en-US" altLang="cs-CZ" b="1" i="1" dirty="0">
                <a:solidFill>
                  <a:srgbClr val="006666"/>
                </a:solidFill>
              </a:rPr>
              <a:t>F</a:t>
            </a:r>
            <a:r>
              <a:rPr lang="en-US" altLang="cs-CZ" i="1" dirty="0"/>
              <a:t> </a:t>
            </a:r>
            <a:r>
              <a:rPr lang="en-US" altLang="cs-CZ" dirty="0"/>
              <a:t>can be proved in such a way that the consequent formula </a:t>
            </a:r>
            <a:r>
              <a:rPr lang="en-US" altLang="cs-CZ" b="1" i="1" dirty="0">
                <a:solidFill>
                  <a:srgbClr val="006666"/>
                </a:solidFill>
              </a:rPr>
              <a:t>B</a:t>
            </a:r>
            <a:r>
              <a:rPr lang="en-US" altLang="cs-CZ" i="1" dirty="0">
                <a:solidFill>
                  <a:srgbClr val="006666"/>
                </a:solidFill>
              </a:rPr>
              <a:t> </a:t>
            </a:r>
            <a:r>
              <a:rPr lang="en-US" altLang="cs-CZ" dirty="0">
                <a:solidFill>
                  <a:srgbClr val="006666"/>
                </a:solidFill>
              </a:rPr>
              <a:t>is proved from </a:t>
            </a:r>
            <a:r>
              <a:rPr lang="en-US" altLang="cs-CZ" dirty="0"/>
              <a:t>the</a:t>
            </a:r>
            <a:r>
              <a:rPr lang="en-US" altLang="cs-CZ" dirty="0">
                <a:solidFill>
                  <a:srgbClr val="006666"/>
                </a:solidFill>
              </a:rPr>
              <a:t> antecedent </a:t>
            </a:r>
            <a:r>
              <a:rPr lang="en-US" altLang="cs-CZ" dirty="0"/>
              <a:t>assumptions </a:t>
            </a:r>
            <a:r>
              <a:rPr lang="cs-CZ" altLang="cs-CZ" b="1" dirty="0">
                <a:solidFill>
                  <a:srgbClr val="006666"/>
                </a:solidFill>
              </a:rPr>
              <a:t>A</a:t>
            </a:r>
            <a:r>
              <a:rPr lang="cs-CZ" altLang="cs-CZ" b="1" baseline="-25000" dirty="0">
                <a:solidFill>
                  <a:srgbClr val="006666"/>
                </a:solidFill>
              </a:rPr>
              <a:t>1</a:t>
            </a:r>
            <a:r>
              <a:rPr lang="cs-CZ" altLang="cs-CZ" b="1" dirty="0">
                <a:solidFill>
                  <a:srgbClr val="006666"/>
                </a:solidFill>
              </a:rPr>
              <a:t>, A</a:t>
            </a:r>
            <a:r>
              <a:rPr lang="cs-CZ" altLang="cs-CZ" b="1" baseline="-25000" dirty="0">
                <a:solidFill>
                  <a:srgbClr val="006666"/>
                </a:solidFill>
              </a:rPr>
              <a:t>2</a:t>
            </a:r>
            <a:r>
              <a:rPr lang="cs-CZ" altLang="cs-CZ" b="1" dirty="0">
                <a:solidFill>
                  <a:srgbClr val="006666"/>
                </a:solidFill>
              </a:rPr>
              <a:t>, A</a:t>
            </a:r>
            <a:r>
              <a:rPr lang="cs-CZ" altLang="cs-CZ" b="1" baseline="-25000" dirty="0">
                <a:solidFill>
                  <a:srgbClr val="006666"/>
                </a:solidFill>
              </a:rPr>
              <a:t>3</a:t>
            </a:r>
            <a:r>
              <a:rPr lang="cs-CZ" altLang="cs-CZ" b="1" dirty="0">
                <a:solidFill>
                  <a:srgbClr val="006666"/>
                </a:solidFill>
              </a:rPr>
              <a:t>, …, A</a:t>
            </a:r>
            <a:r>
              <a:rPr lang="cs-CZ" altLang="cs-CZ" b="1" i="1" baseline="-25000" dirty="0">
                <a:solidFill>
                  <a:srgbClr val="006666"/>
                </a:solidFill>
              </a:rPr>
              <a:t>n</a:t>
            </a:r>
            <a:r>
              <a:rPr lang="cs-CZ" alt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6871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E4F14070-967E-430A-90DA-243D24DC2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3A6DFF-E471-4DC6-BC93-1AEF723613F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8B58DF3A-EE70-4C05-AEAC-A35464124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1500" indent="-571500"/>
            <a:r>
              <a:rPr lang="en-US" altLang="cs-CZ" b="1" i="1" dirty="0"/>
              <a:t>Theorem 1</a:t>
            </a:r>
            <a:r>
              <a:rPr lang="en-US" altLang="cs-CZ" b="1" dirty="0">
                <a:solidFill>
                  <a:srgbClr val="006666"/>
                </a:solidFill>
              </a:rPr>
              <a:t>: A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</a:t>
            </a:r>
            <a:r>
              <a:rPr lang="en-US" altLang="cs-CZ" b="1" dirty="0">
                <a:solidFill>
                  <a:srgbClr val="006666"/>
                </a:solidFill>
              </a:rPr>
              <a:t> B,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B |– </a:t>
            </a:r>
            <a:r>
              <a:rPr lang="en-US" altLang="cs-CZ" b="1" dirty="0">
                <a:solidFill>
                  <a:srgbClr val="006666"/>
                </a:solidFill>
                <a:sym typeface="Symbol" panose="05050102010706020507" pitchFamily="18" charset="2"/>
              </a:rPr>
              <a:t></a:t>
            </a:r>
            <a:r>
              <a:rPr lang="en-US" altLang="cs-CZ" b="1" dirty="0">
                <a:solidFill>
                  <a:srgbClr val="006666"/>
                </a:solidFill>
              </a:rPr>
              <a:t>A    </a:t>
            </a:r>
            <a:r>
              <a:rPr lang="en-US" altLang="cs-CZ" b="1" dirty="0"/>
              <a:t>Modus Tollens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6F0E8B7-A9F5-494D-B238-7B3B6E2A9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1" y="1719263"/>
            <a:ext cx="10214112" cy="4411662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altLang="cs-CZ" b="1" dirty="0">
                <a:solidFill>
                  <a:srgbClr val="006666"/>
                </a:solidFill>
              </a:rPr>
              <a:t>Proof: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/>
              <a:t>A </a:t>
            </a:r>
            <a:r>
              <a:rPr lang="en-US" altLang="cs-CZ" b="1" dirty="0">
                <a:sym typeface="Symbol" panose="05050102010706020507" pitchFamily="18" charset="2"/>
              </a:rPr>
              <a:t></a:t>
            </a:r>
            <a:r>
              <a:rPr lang="en-US" altLang="cs-CZ" b="1" dirty="0"/>
              <a:t> B		assumption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>
                <a:sym typeface="Symbol" panose="05050102010706020507" pitchFamily="18" charset="2"/>
              </a:rPr>
              <a:t></a:t>
            </a:r>
            <a:r>
              <a:rPr lang="en-US" altLang="cs-CZ" b="1" dirty="0"/>
              <a:t>B		assumption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/>
              <a:t>A		</a:t>
            </a:r>
            <a:r>
              <a:rPr lang="cs-CZ" altLang="cs-CZ" b="1" dirty="0"/>
              <a:t>	</a:t>
            </a:r>
            <a:r>
              <a:rPr lang="en-US" altLang="cs-CZ" b="1" dirty="0"/>
              <a:t>assumption of the indirect proof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/>
              <a:t>B		</a:t>
            </a:r>
            <a:r>
              <a:rPr lang="cs-CZ" altLang="cs-CZ" b="1" dirty="0"/>
              <a:t>	</a:t>
            </a:r>
            <a:r>
              <a:rPr lang="en-US" altLang="cs-CZ" b="1" dirty="0"/>
              <a:t>MP: 1, 3	contradicts to 2., hence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cs-CZ" b="1" dirty="0">
                <a:sym typeface="Symbol" panose="05050102010706020507" pitchFamily="18" charset="2"/>
              </a:rPr>
              <a:t></a:t>
            </a:r>
            <a:r>
              <a:rPr lang="en-US" altLang="cs-CZ" b="1" dirty="0"/>
              <a:t>A	</a:t>
            </a:r>
            <a:r>
              <a:rPr lang="cs-CZ" altLang="cs-CZ" b="1" dirty="0"/>
              <a:t>	</a:t>
            </a:r>
            <a:r>
              <a:rPr lang="en-US" altLang="cs-CZ" b="1" dirty="0"/>
              <a:t>Q.E.D</a:t>
            </a:r>
            <a:endParaRPr lang="cs-CZ" altLang="cs-CZ" b="1" dirty="0"/>
          </a:p>
          <a:p>
            <a:pPr marL="0" indent="0">
              <a:buNone/>
            </a:pPr>
            <a:r>
              <a:rPr lang="cs-CZ" altLang="cs-CZ" b="1" dirty="0"/>
              <a:t>			</a:t>
            </a:r>
            <a:r>
              <a:rPr lang="en-US" dirty="0"/>
              <a:t>"quod </a:t>
            </a:r>
            <a:r>
              <a:rPr lang="en-US" dirty="0" err="1"/>
              <a:t>erat</a:t>
            </a:r>
            <a:r>
              <a:rPr lang="en-US" dirty="0"/>
              <a:t> demonstrandum", literally meaning</a:t>
            </a:r>
            <a:br>
              <a:rPr lang="cs-CZ" dirty="0"/>
            </a:br>
            <a:r>
              <a:rPr lang="cs-CZ" dirty="0"/>
              <a:t> 			</a:t>
            </a:r>
            <a:r>
              <a:rPr lang="en-US" dirty="0"/>
              <a:t>"what was to be shown"</a:t>
            </a:r>
            <a:r>
              <a:rPr lang="en-US" altLang="cs-CZ" dirty="0"/>
              <a:t>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98548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4102</Words>
  <Application>Microsoft Office PowerPoint</Application>
  <PresentationFormat>Širokoúhlá obrazovka</PresentationFormat>
  <Paragraphs>256</Paragraphs>
  <Slides>25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Wingdings</vt:lpstr>
      <vt:lpstr>Motiv Office</vt:lpstr>
      <vt:lpstr>Natural deduction proof calculus</vt:lpstr>
      <vt:lpstr>Prezentace aplikace PowerPoint</vt:lpstr>
      <vt:lpstr>Natural Deduction Calculus (a simplified version)</vt:lpstr>
      <vt:lpstr>Natural Deduction Calculus</vt:lpstr>
      <vt:lpstr>Natural Deduction (notes)</vt:lpstr>
      <vt:lpstr>Natural Deduction</vt:lpstr>
      <vt:lpstr>The Theorem of Deduction</vt:lpstr>
      <vt:lpstr>Proof of an implicative formula</vt:lpstr>
      <vt:lpstr>Theorem 1: A  B, B |– A    Modus Tollens</vt:lpstr>
      <vt:lpstr>Theorem 2: C  D |– C  D  </vt:lpstr>
      <vt:lpstr>Theorem 3: (A  B)  (A  B)  de Morgan law</vt:lpstr>
      <vt:lpstr>Theorem 3a: (A  B)  (A  B) de Morgan law</vt:lpstr>
      <vt:lpstr>The technique of branching proof from hypotheses (elimination of disjunction)</vt:lpstr>
      <vt:lpstr>Theorem 4: [(p  r)  (q  r)]  [(p  q)  r]</vt:lpstr>
      <vt:lpstr>Theorem 5: A  C, B  C |– (A  B)  C</vt:lpstr>
      <vt:lpstr>Some proofs of FOPL theorems</vt:lpstr>
      <vt:lpstr>Natural Deduction: examples</vt:lpstr>
      <vt:lpstr>|– x Ax  x Ax  (De Morgan rule)</vt:lpstr>
      <vt:lpstr>Prezentace aplikace PowerPoint</vt:lpstr>
      <vt:lpstr>|– x Ax  x Ax  (De Morgan rule)</vt:lpstr>
      <vt:lpstr>Existential quantifier elimination</vt:lpstr>
      <vt:lpstr>|– x [Ax  Bx]  [ x Ax  x Bx]</vt:lpstr>
      <vt:lpstr>|– x [A  Bx]  A  xBx,  where the variable x does not occur free in A</vt:lpstr>
      <vt:lpstr>|– x [A  Bx]  A  xBx,   A does not contain variable x free</vt:lpstr>
      <vt:lpstr>Natural Deduction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Duží</dc:creator>
  <cp:lastModifiedBy>Duzi Marie</cp:lastModifiedBy>
  <cp:revision>25</cp:revision>
  <dcterms:created xsi:type="dcterms:W3CDTF">2017-11-28T09:53:46Z</dcterms:created>
  <dcterms:modified xsi:type="dcterms:W3CDTF">2024-11-18T14:24:31Z</dcterms:modified>
</cp:coreProperties>
</file>