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C2060-61EE-4DDD-829F-DE655DFCA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B05D62-4DFC-46F5-8737-801071511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B10D12-415D-4E3F-9E78-B6FC2E8B8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D3FBC1-D140-4F2B-8A44-4DC681D7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E917C3-3067-475C-AFD1-0FCE91B1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0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3A0D3-75D4-4275-81AC-D3D7488A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7B54FF-B367-41A7-9DF3-E49A100B8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EAF1DB-57B8-48AB-AB6A-9E752377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6D3231-FD9A-4D5B-B359-86402353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19B47-7A35-42E1-B619-68A94338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3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59C956-78A3-4B3A-A96C-C97326353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433682-C00D-4678-AF23-9F28E74A0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5D928B-0E06-4A12-9DB1-1E554758F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7B2E3F-E281-4382-BDCC-0A8BBB65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A2425F-A470-4675-8944-B9725534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6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E17AC-9708-416E-A35B-C96AA23B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B8DD89-1E2E-4AD9-A611-16837A2D8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67F5B2-DB53-4EC9-8E04-81D71E71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BBEA57-40A6-4E2D-AAA0-109D0469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D469D5-09E5-401B-B604-3FAC5F42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9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22AB5-B290-4922-8341-7D0B17AE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1D8389E-31F8-43F8-906E-147C5D24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28E9D2-6066-4739-A36E-EAA6013E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B344B7-7CA3-4CFC-A082-9EE02BC8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09A990-232B-455C-AA5A-F8E2B7B2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3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6B44F5-AF76-4F94-9452-3178EB499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A9B889-0A3C-4D22-AA0F-D3D6FC178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8924EE-EEDA-479B-B0E2-11125C341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F0BF6C-B355-4724-AF7A-FD8F9D8CC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F26B4E-1153-43D8-9D58-DB66E516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DD8078-DC1E-409F-B971-D57B4B6F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3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ADD6A-BFDB-4295-80C2-11779833A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10D0B74-7508-4FAD-95F6-B15F8753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25C3695-14F4-48D4-B049-4A7115CDB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D21A3B5-C97D-4B9E-81EB-077664406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38B6A16-B9B4-4DEF-A7A7-503DC4CCE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1A15D3-EE35-49D5-A8BD-D06FD0286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56759B-908A-42FA-ACE7-8430F3EA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984C05-32BB-44B1-926B-A0C0138F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8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D66C9-2F94-43C8-B2AF-1C8181090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0842FB-D527-4578-904B-2C142B80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AB8A9A-5766-40C8-B5CF-F1CEB2C9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1C1B33-408C-4FA7-A262-9841656F6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9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9E7247C-E17E-4696-9F12-09068DBC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EB957B9-B4FE-40D9-BD06-A95B9741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B59DCE-FDB6-4371-8427-B1ECC9D9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6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468D0-0202-4A86-8872-A698E445F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C6B912-E90C-4FD8-8F6C-ECC7E1BC0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CE0C8F-467D-43C8-978E-858CFE28B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C7C2E1-D88E-4286-9087-35EA4873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3EFC10-9440-4BEB-A79F-F73AC099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B3D837-DB50-4C51-BBEA-415D0BF9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8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04CF2-3F17-41AE-90B6-CE524319E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A5F47E-28BE-49B0-9E21-7DE98A1E6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A82BE51-103D-4F86-A1E6-87386C9E4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2B8603-EC2B-4039-8F94-03815A31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1F2301-CCC8-44CA-811F-9AFDEB50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35DE72-4964-4FF3-98AE-295A3D48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8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A76CA9-7A4F-4156-B4A8-22F453FE3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4FA6FB-E3C9-4A11-A2DB-D658FA053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254F99-9C1D-4605-9075-1F5DAA286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4/19/2018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B70ACD-BF79-47D7-9855-CC9338244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DC66D-534C-47E0-9748-1126834EE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9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68AC5-E430-4DEB-852A-BD9163439C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TIL: pojmové postoje, </a:t>
            </a:r>
            <a:br>
              <a:rPr lang="cs-CZ" dirty="0"/>
            </a:br>
            <a:r>
              <a:rPr lang="cs-CZ" dirty="0"/>
              <a:t>věty přací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333F43-6715-484C-86FB-7030DD7261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7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0A973-F342-415C-9D97-E2ADF8EB6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cs-CZ" dirty="0"/>
              <a:t>Věty přací (</a:t>
            </a:r>
            <a:r>
              <a:rPr lang="cs-CZ" i="1" dirty="0"/>
              <a:t>de re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8EB137-CF4E-4E97-B697-D2AB2AEF4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Variantu (b</a:t>
            </a:r>
            <a:r>
              <a:rPr lang="cs-CZ" baseline="-25000" dirty="0"/>
              <a:t>2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analyzujeme nyní pomocí aplikace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substituční metody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i="1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Jack 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Sub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Tr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Nejmoudrejsi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Obcan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]]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on </a:t>
            </a:r>
            <a:br>
              <a:rPr lang="cs-CZ" i="1" dirty="0">
                <a:solidFill>
                  <a:srgbClr val="C00000"/>
                </a:solidFill>
              </a:rPr>
            </a:br>
            <a:r>
              <a:rPr lang="cs-CZ" i="1" dirty="0">
                <a:solidFill>
                  <a:srgbClr val="C00000"/>
                </a:solidFill>
              </a:rPr>
              <a:t> 		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Stat_se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on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Prezident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USA</a:t>
            </a:r>
            <a:r>
              <a:rPr lang="cs-CZ" dirty="0">
                <a:solidFill>
                  <a:srgbClr val="C00000"/>
                </a:solidFill>
              </a:rPr>
              <a:t>]]]]</a:t>
            </a:r>
            <a:r>
              <a:rPr lang="cs-CZ" i="1" baseline="-2500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Pokud bychom v předchozím případě provedli </a:t>
            </a:r>
            <a:r>
              <a:rPr lang="cs-CZ" dirty="0">
                <a:sym typeface="Symbol" panose="05050102010706020507" pitchFamily="18" charset="2"/>
              </a:rPr>
              <a:t></a:t>
            </a:r>
            <a:r>
              <a:rPr lang="cs-CZ" dirty="0"/>
              <a:t>-redukci “hodnotou”, dostali bychom přesně tuto konstrukci (až na pojmenování proměnné „</a:t>
            </a:r>
            <a:r>
              <a:rPr lang="cs-CZ" i="1" dirty="0"/>
              <a:t>on</a:t>
            </a:r>
            <a:r>
              <a:rPr lang="cs-CZ" dirty="0"/>
              <a:t>“ vs. „</a:t>
            </a:r>
            <a:r>
              <a:rPr lang="cs-CZ" i="1" dirty="0"/>
              <a:t>x</a:t>
            </a:r>
            <a:r>
              <a:rPr lang="cs-CZ" dirty="0"/>
              <a:t>“.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12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76D2-2615-46BB-919A-E2A34CEAE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cs-CZ" dirty="0"/>
              <a:t>Věty přací – dosah kvantifikátoru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89FDDD-6003-4379-B0E1-43A0B91FD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9530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Další víceznačnost – dosah kvantifikátoru.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Karel chce, aby se Tom oženil s princeznou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/>
              <a:t>(a)	</a:t>
            </a:r>
            <a:r>
              <a:rPr lang="cs-CZ" i="1" dirty="0"/>
              <a:t>Existuje nějaká určitá princezna, o níž platí, že Karel chce, aby se s ní Tom oženil.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</a:rPr>
              <a:t>[[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Princezna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x</a:t>
            </a:r>
            <a:r>
              <a:rPr lang="cs-CZ" dirty="0">
                <a:solidFill>
                  <a:srgbClr val="C00000"/>
                </a:solidFill>
              </a:rPr>
              <a:t>]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Karel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Ozenit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Tom x</a:t>
            </a:r>
            <a:r>
              <a:rPr lang="cs-CZ" dirty="0">
                <a:solidFill>
                  <a:srgbClr val="C00000"/>
                </a:solidFill>
              </a:rPr>
              <a:t>]]] </a:t>
            </a:r>
          </a:p>
          <a:p>
            <a:pPr marL="0" indent="0">
              <a:buNone/>
            </a:pPr>
            <a:r>
              <a:rPr lang="cs-CZ" dirty="0"/>
              <a:t>(b)	</a:t>
            </a:r>
            <a:r>
              <a:rPr lang="cs-CZ" i="1" dirty="0"/>
              <a:t>Karel chce, aby se Tom oženil s nějakou (jakoukoli) princeznou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Karel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</a:rPr>
              <a:t>[[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Princezna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x</a:t>
            </a:r>
            <a:r>
              <a:rPr lang="cs-CZ" dirty="0">
                <a:solidFill>
                  <a:srgbClr val="C00000"/>
                </a:solidFill>
              </a:rPr>
              <a:t>]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Ozenit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Tom x</a:t>
            </a:r>
            <a:r>
              <a:rPr lang="cs-CZ" dirty="0">
                <a:solidFill>
                  <a:srgbClr val="C00000"/>
                </a:solidFill>
              </a:rPr>
              <a:t>]]]</a:t>
            </a:r>
            <a:endParaRPr lang="cs-CZ" dirty="0"/>
          </a:p>
          <a:p>
            <a:r>
              <a:rPr lang="cs-CZ" dirty="0"/>
              <a:t>Typy: </a:t>
            </a:r>
            <a:r>
              <a:rPr lang="cs-CZ" i="1" dirty="0"/>
              <a:t>Princezna</a:t>
            </a:r>
            <a:r>
              <a:rPr lang="cs-CZ" dirty="0"/>
              <a:t>/(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; </a:t>
            </a:r>
            <a:r>
              <a:rPr lang="cs-CZ" i="1" dirty="0" err="1"/>
              <a:t>Ozenit</a:t>
            </a:r>
            <a:r>
              <a:rPr lang="cs-CZ" dirty="0"/>
              <a:t>/(</a:t>
            </a:r>
            <a:r>
              <a:rPr lang="cs-CZ" dirty="0">
                <a:sym typeface="Symbol" panose="05050102010706020507" pitchFamily="18" charset="2"/>
              </a:rPr>
              <a:t>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dirty="0"/>
              <a:t>/(</a:t>
            </a:r>
            <a:r>
              <a:rPr lang="cs-CZ" dirty="0">
                <a:sym typeface="Symbol" panose="05050102010706020507" pitchFamily="18" charset="2"/>
              </a:rPr>
              <a:t>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)).</a:t>
            </a:r>
          </a:p>
          <a:p>
            <a:pPr>
              <a:spcBef>
                <a:spcPts val="1800"/>
              </a:spcBef>
            </a:pPr>
            <a:r>
              <a:rPr lang="cs-CZ" i="1" dirty="0"/>
              <a:t>Pozn.</a:t>
            </a:r>
            <a:r>
              <a:rPr lang="cs-CZ" dirty="0"/>
              <a:t>: Adekvátnější doslovnou analýzu můžeme ve druhém případě obdržet aplikací omezeného kvantifikátoru </a:t>
            </a:r>
            <a:r>
              <a:rPr lang="cs-CZ" i="1" dirty="0" err="1"/>
              <a:t>Some</a:t>
            </a:r>
            <a:r>
              <a:rPr lang="cs-CZ" dirty="0"/>
              <a:t>/((</a:t>
            </a:r>
            <a:r>
              <a:rPr lang="cs-CZ" dirty="0">
                <a:sym typeface="Symbol" panose="05050102010706020507" pitchFamily="18" charset="2"/>
              </a:rPr>
              <a:t>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))(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)), což je funkce, která dané množině individuí </a:t>
            </a:r>
            <a:r>
              <a:rPr lang="cs-CZ" i="1" dirty="0"/>
              <a:t>M</a:t>
            </a:r>
            <a:r>
              <a:rPr lang="cs-CZ" dirty="0"/>
              <a:t> přiřadí množinu množin individuí, které mají s </a:t>
            </a:r>
            <a:r>
              <a:rPr lang="cs-CZ" i="1" dirty="0"/>
              <a:t>M </a:t>
            </a:r>
            <a:r>
              <a:rPr lang="cs-CZ" dirty="0"/>
              <a:t>neprázdný průnik. Konstrukcí propozice, o které si Karel přeje, aby byla pravdivá, je pak tento uzávěr:</a:t>
            </a:r>
          </a:p>
          <a:p>
            <a:pPr marL="0" indent="0">
              <a:buNone/>
            </a:pPr>
            <a:r>
              <a:rPr lang="cs-CZ" dirty="0"/>
              <a:t>	 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[[</a:t>
            </a:r>
            <a:r>
              <a:rPr lang="cs-CZ" baseline="30000" dirty="0"/>
              <a:t>0</a:t>
            </a:r>
            <a:r>
              <a:rPr lang="cs-CZ" i="1" dirty="0"/>
              <a:t>Some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Princezna</a:t>
            </a:r>
            <a:r>
              <a:rPr lang="cs-CZ" i="1" baseline="-25000" dirty="0"/>
              <a:t>wt</a:t>
            </a:r>
            <a:r>
              <a:rPr lang="cs-CZ" dirty="0"/>
              <a:t>]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/>
              <a:t>x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Ozenit</a:t>
            </a:r>
            <a:r>
              <a:rPr lang="cs-CZ" i="1" baseline="-25000" dirty="0"/>
              <a:t>wt</a:t>
            </a:r>
            <a:r>
              <a:rPr lang="cs-CZ" i="1" dirty="0"/>
              <a:t> </a:t>
            </a:r>
            <a:r>
              <a:rPr lang="cs-CZ" baseline="30000" dirty="0"/>
              <a:t>0</a:t>
            </a:r>
            <a:r>
              <a:rPr lang="cs-CZ" i="1" dirty="0"/>
              <a:t>Tom x</a:t>
            </a:r>
            <a:r>
              <a:rPr lang="cs-CZ" dirty="0"/>
              <a:t>]]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cs-CZ" i="1" dirty="0"/>
              <a:t>Čti</a:t>
            </a:r>
            <a:r>
              <a:rPr lang="cs-CZ" dirty="0"/>
              <a:t>: Množina těch individuí, se kterými se má Tom oženit, patří do množiny těch množin, které mají neprázdný průnik s populací princezen.</a:t>
            </a:r>
            <a:r>
              <a:rPr lang="cs-CZ" dirty="0">
                <a:effectLst/>
              </a:rPr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01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AC2E5-0B33-4359-8385-3F359D97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1" y="508000"/>
            <a:ext cx="9853612" cy="698500"/>
          </a:xfrm>
        </p:spPr>
        <p:txBody>
          <a:bodyPr/>
          <a:lstStyle/>
          <a:p>
            <a:r>
              <a:rPr lang="cs-CZ" dirty="0"/>
              <a:t>Přání jako postoje k </a:t>
            </a:r>
            <a:r>
              <a:rPr lang="cs-CZ" i="1" dirty="0"/>
              <a:t>intensi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154EE-A221-4892-9BD1-AB7256EE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400" y="1625600"/>
            <a:ext cx="10463212" cy="428562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Jack chce být prezidentem USA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i="1" u="sng" dirty="0">
                <a:latin typeface="Arial" panose="020B0604020202020204" pitchFamily="34" charset="0"/>
                <a:cs typeface="Arial" panose="020B0604020202020204" pitchFamily="34" charset="0"/>
              </a:rPr>
              <a:t>Prezident USA je manžel paní Obamové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Jack chce být manželem paní Obamové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Úsudek je neplatný, neboť postoj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Chce-být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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postoj k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intensi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v tomto případě úřadu presidenta USA. 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Druhá premisa však nezadává identitu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intensí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(role presidenta USA a manžela paní Obamové jsou jistě zcela rozdílné), nýbrž jejich náhodnou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-referenci (jsou náhodou obsazeny tímtéž individuem).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Chce-být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Jack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]]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b="1" i="1" baseline="-25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Manzel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Obama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b="1" i="1" baseline="-25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], =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)</a:t>
            </a:r>
          </a:p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Manzel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wt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Obama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>
                <a:sym typeface="Symbol" panose="05050102010706020507" pitchFamily="18" charset="2"/>
              </a:rPr>
              <a:t>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>
                <a:sym typeface="Symbol" panose="05050102010706020507" pitchFamily="18" charset="2"/>
              </a:rPr>
              <a:t>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64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AC2E5-0B33-4359-8385-3F359D97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1" y="508000"/>
            <a:ext cx="9929812" cy="800100"/>
          </a:xfrm>
        </p:spPr>
        <p:txBody>
          <a:bodyPr/>
          <a:lstStyle/>
          <a:p>
            <a:r>
              <a:rPr lang="cs-CZ" dirty="0"/>
              <a:t>Přání jako postoje k </a:t>
            </a:r>
            <a:r>
              <a:rPr lang="cs-CZ" i="1" dirty="0"/>
              <a:t>intensi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154EE-A221-4892-9BD1-AB7256EE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999" y="1460500"/>
            <a:ext cx="10488613" cy="445072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Ovšem výše uvedená analýza věty „Jack chce být prezidentem USA“ není ještě ta doslovná, neboť věta obsahuje výrazy „chce“ a „být“ se samostatným významem, které jsme nevzali v úvahu. </a:t>
            </a:r>
          </a:p>
          <a:p>
            <a:pPr>
              <a:spcBef>
                <a:spcPts val="12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 tomu, abychom nalezli přesnější analýzu, musíme definovat vztah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Chce-být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pomocí významu sloves chtít a být. Problémem je to, že se zde opět setkáváme s 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nejednoznačností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typickou pro pojmové postoje. Jsou možné dvě vzájemně ekvivalentní (a tedy navzájem převoditelné) analýzy výrazu „chtít“. Přání je možno analyzovat jako 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LcParenR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postoj individua k 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vlastnosti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kterou chce individuum nabýt, tj.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cs-CZ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(tít)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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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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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LcParenR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jako postoj k 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propozici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o které chce, aby byla pravdivá, tj.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cs-CZ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(tít)/(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</a:t>
            </a:r>
            <a:r>
              <a:rPr lang="cs-CZ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</a:t>
            </a: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</a:t>
            </a:r>
          </a:p>
          <a:p>
            <a:r>
              <a:rPr lang="cs-CZ" dirty="0"/>
              <a:t>Nechť </a:t>
            </a:r>
            <a:r>
              <a:rPr lang="cs-CZ" i="1" dirty="0"/>
              <a:t>a</a:t>
            </a:r>
            <a:r>
              <a:rPr lang="cs-CZ" dirty="0"/>
              <a:t>/</a:t>
            </a:r>
            <a:r>
              <a:rPr lang="cs-CZ" dirty="0">
                <a:sym typeface="Symbol" panose="05050102010706020507" pitchFamily="18" charset="2"/>
              </a:rPr>
              <a:t></a:t>
            </a:r>
            <a:r>
              <a:rPr lang="cs-CZ" i="1" baseline="-25000" dirty="0"/>
              <a:t>n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</a:t>
            </a:r>
            <a:r>
              <a:rPr lang="cs-CZ" dirty="0"/>
              <a:t> je konstrukce individua, které chce být </a:t>
            </a:r>
            <a:r>
              <a:rPr lang="cs-CZ" i="1" dirty="0"/>
              <a:t>P</a:t>
            </a:r>
            <a:r>
              <a:rPr lang="cs-CZ" dirty="0"/>
              <a:t>/</a:t>
            </a:r>
            <a:r>
              <a:rPr lang="cs-CZ" dirty="0">
                <a:sym typeface="Symbol" panose="05050102010706020507" pitchFamily="18" charset="2"/>
              </a:rPr>
              <a:t></a:t>
            </a:r>
            <a:r>
              <a:rPr lang="cs-CZ" i="1" baseline="-25000" dirty="0"/>
              <a:t>n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. Pak (</a:t>
            </a:r>
            <a:r>
              <a:rPr lang="cs-CZ" i="1" dirty="0" err="1"/>
              <a:t>y</a:t>
            </a:r>
            <a:r>
              <a:rPr lang="cs-CZ" dirty="0" err="1">
                <a:sym typeface="Symbol" panose="05050102010706020507" pitchFamily="18" charset="2"/>
              </a:rPr>
              <a:t></a:t>
            </a:r>
            <a:r>
              <a:rPr lang="cs-CZ" i="1" baseline="-25000" dirty="0" err="1"/>
              <a:t>v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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(i)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1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cs-CZ" dirty="0"/>
              <a:t>[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/>
              <a:t>y </a:t>
            </a:r>
            <a:r>
              <a:rPr lang="cs-CZ" dirty="0"/>
              <a:t>[</a:t>
            </a:r>
            <a:r>
              <a:rPr lang="cs-CZ" i="1" dirty="0" err="1"/>
              <a:t>P</a:t>
            </a:r>
            <a:r>
              <a:rPr lang="cs-CZ" i="1" baseline="-25000" dirty="0" err="1"/>
              <a:t>wt</a:t>
            </a:r>
            <a:r>
              <a:rPr lang="cs-CZ" i="1" baseline="-25000" dirty="0"/>
              <a:t> </a:t>
            </a:r>
            <a:r>
              <a:rPr lang="cs-CZ" i="1" dirty="0"/>
              <a:t>y</a:t>
            </a:r>
            <a:r>
              <a:rPr lang="cs-CZ" dirty="0"/>
              <a:t>]]]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ii</a:t>
            </a:r>
            <a:r>
              <a:rPr lang="cs-CZ" dirty="0"/>
              <a:t>)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2</a:t>
            </a:r>
            <a:r>
              <a:rPr lang="cs-CZ" i="1" baseline="-25000" dirty="0"/>
              <a:t>wt</a:t>
            </a:r>
            <a:r>
              <a:rPr lang="cs-CZ" baseline="30000" dirty="0"/>
              <a:t> 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[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i="1" dirty="0" err="1"/>
              <a:t>P</a:t>
            </a:r>
            <a:r>
              <a:rPr lang="cs-CZ" i="1" baseline="-25000" dirty="0" err="1"/>
              <a:t>wt</a:t>
            </a:r>
            <a:r>
              <a:rPr lang="cs-CZ" i="1" baseline="-25000" dirty="0"/>
              <a:t> </a:t>
            </a:r>
            <a:r>
              <a:rPr lang="cs-CZ" i="1" dirty="0"/>
              <a:t>a</a:t>
            </a:r>
            <a:r>
              <a:rPr lang="cs-CZ" dirty="0"/>
              <a:t>]]].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264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AC2E5-0B33-4359-8385-3F359D972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1" y="508000"/>
            <a:ext cx="9929812" cy="800100"/>
          </a:xfrm>
        </p:spPr>
        <p:txBody>
          <a:bodyPr/>
          <a:lstStyle/>
          <a:p>
            <a:r>
              <a:rPr lang="cs-CZ" dirty="0"/>
              <a:t>Přání jako postoje k </a:t>
            </a:r>
            <a:r>
              <a:rPr lang="cs-CZ" i="1" dirty="0"/>
              <a:t>intensi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154EE-A221-4892-9BD1-AB7256EED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999" y="1460500"/>
            <a:ext cx="10488613" cy="4450722"/>
          </a:xfrm>
        </p:spPr>
        <p:txBody>
          <a:bodyPr>
            <a:normAutofit fontScale="92500"/>
          </a:bodyPr>
          <a:lstStyle/>
          <a:p>
            <a:r>
              <a:rPr lang="cs-CZ" dirty="0"/>
              <a:t>Ekvivalence vztahů </a:t>
            </a:r>
            <a:r>
              <a:rPr lang="cs-CZ" i="1" dirty="0"/>
              <a:t>Ch</a:t>
            </a:r>
            <a:r>
              <a:rPr lang="cs-CZ" baseline="30000" dirty="0"/>
              <a:t>1</a:t>
            </a:r>
            <a:r>
              <a:rPr lang="cs-CZ" dirty="0"/>
              <a:t> a </a:t>
            </a:r>
            <a:r>
              <a:rPr lang="cs-CZ" i="1" dirty="0"/>
              <a:t>Ch</a:t>
            </a:r>
            <a:r>
              <a:rPr lang="cs-CZ" baseline="30000" dirty="0"/>
              <a:t>2 </a:t>
            </a:r>
            <a:r>
              <a:rPr lang="cs-CZ" dirty="0"/>
              <a:t>je dána skutečností, že nutně kdykoliv </a:t>
            </a:r>
            <a:r>
              <a:rPr lang="cs-CZ" i="1" dirty="0"/>
              <a:t>a </a:t>
            </a:r>
            <a:r>
              <a:rPr lang="cs-CZ" dirty="0"/>
              <a:t>chce nabýt vlastnost </a:t>
            </a:r>
            <a:r>
              <a:rPr lang="cs-CZ" i="1" dirty="0"/>
              <a:t>P</a:t>
            </a:r>
            <a:r>
              <a:rPr lang="cs-CZ" dirty="0"/>
              <a:t>, pak chce, aby propozice, že </a:t>
            </a:r>
            <a:r>
              <a:rPr lang="cs-CZ" i="1" dirty="0"/>
              <a:t>a </a:t>
            </a:r>
            <a:r>
              <a:rPr lang="cs-CZ" dirty="0"/>
              <a:t>je </a:t>
            </a:r>
            <a:r>
              <a:rPr lang="cs-CZ" i="1" dirty="0"/>
              <a:t>P </a:t>
            </a:r>
            <a:r>
              <a:rPr lang="cs-CZ" dirty="0"/>
              <a:t>byla pravdivá: </a:t>
            </a:r>
          </a:p>
          <a:p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</a:t>
            </a:r>
            <a:r>
              <a:rPr lang="cs-CZ" i="1" dirty="0" err="1"/>
              <a:t>t</a:t>
            </a:r>
            <a:r>
              <a:rPr lang="cs-CZ" dirty="0"/>
              <a:t> [[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1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cs-CZ" dirty="0"/>
              <a:t>[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/>
              <a:t>y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P</a:t>
            </a:r>
            <a:r>
              <a:rPr lang="cs-CZ" i="1" baseline="-25000" dirty="0"/>
              <a:t>wt </a:t>
            </a:r>
            <a:r>
              <a:rPr lang="cs-CZ" i="1" dirty="0"/>
              <a:t>y</a:t>
            </a:r>
            <a:r>
              <a:rPr lang="cs-CZ" dirty="0"/>
              <a:t>]]] =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2</a:t>
            </a:r>
            <a:r>
              <a:rPr lang="cs-CZ" i="1" baseline="-25000" dirty="0"/>
              <a:t>wt</a:t>
            </a:r>
            <a:r>
              <a:rPr lang="cs-CZ" baseline="30000" dirty="0"/>
              <a:t> 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[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P</a:t>
            </a:r>
            <a:r>
              <a:rPr lang="cs-CZ" i="1" baseline="-25000" dirty="0"/>
              <a:t>wt </a:t>
            </a:r>
            <a:r>
              <a:rPr lang="cs-CZ" i="1" dirty="0"/>
              <a:t>a</a:t>
            </a:r>
            <a:r>
              <a:rPr lang="cs-CZ" dirty="0"/>
              <a:t>]]]].</a:t>
            </a:r>
          </a:p>
          <a:p>
            <a:r>
              <a:rPr lang="cs-CZ" dirty="0"/>
              <a:t>V našem případě je vlastností </a:t>
            </a:r>
            <a:r>
              <a:rPr lang="cs-CZ" i="1" dirty="0"/>
              <a:t>P </a:t>
            </a:r>
            <a:r>
              <a:rPr lang="cs-CZ" dirty="0"/>
              <a:t>vlastnost být prezidentem USA, či zastávat tento úřad, kterou lze konstruovat takto (</a:t>
            </a:r>
            <a:r>
              <a:rPr lang="cs-CZ" i="1" dirty="0"/>
              <a:t>y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i="1" baseline="-25000" dirty="0"/>
              <a:t>v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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/>
              <a:t>y </a:t>
            </a:r>
            <a:r>
              <a:rPr lang="cs-CZ" dirty="0"/>
              <a:t>[</a:t>
            </a:r>
            <a:r>
              <a:rPr lang="cs-CZ" i="1" dirty="0"/>
              <a:t>y </a:t>
            </a:r>
            <a:r>
              <a:rPr lang="cs-CZ" dirty="0"/>
              <a:t>=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i="1" dirty="0"/>
              <a:t>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Prezident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USA</a:t>
            </a:r>
            <a:r>
              <a:rPr lang="cs-CZ" dirty="0"/>
              <a:t>]</a:t>
            </a:r>
            <a:r>
              <a:rPr lang="cs-CZ" i="1" baseline="-25000" dirty="0" err="1"/>
              <a:t>wt</a:t>
            </a:r>
            <a:r>
              <a:rPr lang="cs-CZ" dirty="0"/>
              <a:t>].</a:t>
            </a:r>
          </a:p>
          <a:p>
            <a:r>
              <a:rPr lang="cs-CZ" dirty="0"/>
              <a:t>Dostáváme tak dvě ekvivalentní analýzy věty „Jack chce být prezidentem USA“:</a:t>
            </a:r>
          </a:p>
          <a:p>
            <a:pPr marL="0" indent="0">
              <a:buNone/>
            </a:pPr>
            <a:r>
              <a:rPr lang="cs-CZ" dirty="0"/>
              <a:t>(3’’)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1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Jack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/>
              <a:t>y </a:t>
            </a:r>
            <a:r>
              <a:rPr lang="cs-CZ" dirty="0"/>
              <a:t>[</a:t>
            </a:r>
            <a:r>
              <a:rPr lang="cs-CZ" i="1" dirty="0"/>
              <a:t>y </a:t>
            </a:r>
            <a:r>
              <a:rPr lang="cs-CZ" dirty="0"/>
              <a:t>=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i="1" dirty="0"/>
              <a:t>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Prezident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USA</a:t>
            </a:r>
            <a:r>
              <a:rPr lang="cs-CZ" dirty="0"/>
              <a:t>]</a:t>
            </a:r>
            <a:r>
              <a:rPr lang="cs-CZ" i="1" baseline="-25000" dirty="0" err="1"/>
              <a:t>wt</a:t>
            </a:r>
            <a:r>
              <a:rPr lang="cs-CZ" dirty="0"/>
              <a:t>]] </a:t>
            </a:r>
          </a:p>
          <a:p>
            <a:pPr marL="0" indent="0">
              <a:buNone/>
            </a:pPr>
            <a:r>
              <a:rPr lang="cs-CZ" dirty="0"/>
              <a:t>(3’’’)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2</a:t>
            </a:r>
            <a:r>
              <a:rPr lang="cs-CZ" i="1" baseline="-25000" dirty="0"/>
              <a:t>wt</a:t>
            </a:r>
            <a:r>
              <a:rPr lang="cs-CZ" baseline="30000" dirty="0"/>
              <a:t> 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Jack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Jack </a:t>
            </a:r>
            <a:r>
              <a:rPr lang="cs-CZ" dirty="0"/>
              <a:t>=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i="1" dirty="0"/>
              <a:t>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Prezident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USA</a:t>
            </a:r>
            <a:r>
              <a:rPr lang="cs-CZ" dirty="0"/>
              <a:t>]</a:t>
            </a:r>
            <a:r>
              <a:rPr lang="cs-CZ" i="1" baseline="-25000" dirty="0" err="1"/>
              <a:t>wt</a:t>
            </a:r>
            <a:r>
              <a:rPr lang="cs-CZ" dirty="0"/>
              <a:t>]].</a:t>
            </a:r>
          </a:p>
          <a:p>
            <a:pPr>
              <a:spcBef>
                <a:spcPts val="1800"/>
              </a:spcBef>
            </a:pPr>
            <a:endParaRPr 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264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FB46-A39A-4E14-9811-93B59A1D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Věty přací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36E1D-B561-4482-B4C2-14FD846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 tomto případě se zdá, že nemáme žádné kritérium pro preferenci jedné či druhé analýzy. Uvažme však jinou variantu, a to větu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i="1" dirty="0"/>
              <a:t>Jack chce, aby Richard byl prezidentem USA.</a:t>
            </a:r>
            <a:endParaRPr lang="cs-CZ" dirty="0"/>
          </a:p>
          <a:p>
            <a:r>
              <a:rPr lang="cs-CZ" dirty="0"/>
              <a:t>Nyní není varianta analýzy pomocí schématu (i) jednoduše použitelná, avšak mírně upravené schéma (</a:t>
            </a:r>
            <a:r>
              <a:rPr lang="cs-CZ" dirty="0" err="1"/>
              <a:t>ii</a:t>
            </a:r>
            <a:r>
              <a:rPr lang="cs-CZ" dirty="0"/>
              <a:t>) lze aplikovat snadno: Jack chce, aby bylo pravda, že Richard je prezidentem. Dostáváme tak konstrukci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Ch</a:t>
            </a:r>
            <a:r>
              <a:rPr lang="cs-CZ" baseline="30000" dirty="0"/>
              <a:t>2</a:t>
            </a:r>
            <a:r>
              <a:rPr lang="cs-CZ" i="1" baseline="-25000" dirty="0"/>
              <a:t>wt</a:t>
            </a:r>
            <a:r>
              <a:rPr lang="cs-CZ" baseline="30000" dirty="0"/>
              <a:t> 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Jack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Richard =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i="1" dirty="0"/>
              <a:t> </a:t>
            </a:r>
            <a:r>
              <a:rPr lang="cs-CZ" dirty="0"/>
              <a:t>[</a:t>
            </a:r>
            <a:r>
              <a:rPr lang="cs-CZ" baseline="30000" dirty="0"/>
              <a:t>0</a:t>
            </a:r>
            <a:r>
              <a:rPr lang="cs-CZ" i="1" dirty="0"/>
              <a:t>Prezident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USA</a:t>
            </a:r>
            <a:r>
              <a:rPr lang="cs-CZ" dirty="0"/>
              <a:t>]</a:t>
            </a:r>
            <a:r>
              <a:rPr lang="cs-CZ" i="1" baseline="-25000" dirty="0" err="1"/>
              <a:t>wt</a:t>
            </a:r>
            <a:r>
              <a:rPr lang="cs-CZ" dirty="0"/>
              <a:t>]].</a:t>
            </a:r>
          </a:p>
          <a:p>
            <a:r>
              <a:rPr lang="cs-CZ" dirty="0"/>
              <a:t>Lze tedy formulovat kritérium pro to, které variantě dát přednost. V případě, že vztah je vyjádřen výrazem 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chtít něco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 (většinou vyjádřeno infinitivem)</a:t>
            </a:r>
            <a:r>
              <a:rPr lang="cs-CZ" dirty="0"/>
              <a:t>“, jde zřejmě o vztah k 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</a:t>
            </a:r>
            <a:r>
              <a:rPr lang="cs-CZ" dirty="0"/>
              <a:t>, kdežto v případě vztahu označovaného výrazem 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chtít, aby</a:t>
            </a:r>
            <a:r>
              <a:rPr lang="cs-CZ" dirty="0"/>
              <a:t>“, jde o vztah k 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propozici</a:t>
            </a:r>
            <a:r>
              <a:rPr lang="cs-CZ" dirty="0"/>
              <a:t>. </a:t>
            </a:r>
          </a:p>
          <a:p>
            <a:r>
              <a:rPr lang="cs-CZ" dirty="0"/>
              <a:t>V případě vět přacích jde o slabou nejednoznačnost či 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slabou homonymii</a:t>
            </a:r>
            <a:r>
              <a:rPr lang="cs-CZ" dirty="0"/>
              <a:t>. Věta má více, avšak navzájem ekvivalentních významů. </a:t>
            </a:r>
          </a:p>
          <a:p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Silná homonymie</a:t>
            </a:r>
            <a:r>
              <a:rPr lang="cs-CZ" dirty="0"/>
              <a:t> je pak případ více neekvivalentních významů.</a:t>
            </a:r>
          </a:p>
        </p:txBody>
      </p:sp>
    </p:spTree>
    <p:extLst>
      <p:ext uri="{BB962C8B-B14F-4D97-AF65-F5344CB8AC3E}">
        <p14:creationId xmlns:p14="http://schemas.microsoft.com/office/powerpoint/2010/main" val="308122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FB46-A39A-4E14-9811-93B59A1D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Věty přací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36E1D-B561-4482-B4C2-14FD846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lnSpcReduction="1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Silná homonymie</a:t>
            </a:r>
            <a:r>
              <a:rPr lang="cs-CZ" dirty="0"/>
              <a:t>, nejednoznačnost mezi </a:t>
            </a:r>
            <a:r>
              <a:rPr lang="cs-CZ" i="1" dirty="0"/>
              <a:t>de </a:t>
            </a:r>
            <a:r>
              <a:rPr lang="cs-CZ" i="1" dirty="0" err="1"/>
              <a:t>dicto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/>
              <a:t>de re.</a:t>
            </a:r>
          </a:p>
          <a:p>
            <a:pPr marL="0" indent="0" algn="ctr">
              <a:buNone/>
            </a:pPr>
            <a:r>
              <a:rPr lang="cs-CZ" b="1" i="1" dirty="0">
                <a:solidFill>
                  <a:srgbClr val="C00000"/>
                </a:solidFill>
              </a:rPr>
              <a:t>Jack chce, aby se nejmoudřejší občan stal prezidentem USA</a:t>
            </a:r>
            <a:r>
              <a:rPr lang="cs-CZ" i="1" dirty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dicto</a:t>
            </a:r>
            <a:r>
              <a:rPr lang="cs-CZ" dirty="0"/>
              <a:t>: „Co Jack chce“? – „Aby se prezidentem USA stal nejmoudřejší občan“.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Ch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Jack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b="1" i="1" dirty="0" err="1">
                <a:solidFill>
                  <a:srgbClr val="C00000"/>
                </a:solidFill>
              </a:rPr>
              <a:t>w</a:t>
            </a:r>
            <a:r>
              <a:rPr lang="cs-CZ" b="1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b="1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Stat_se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Nejmoudrejsi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Obcan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cs-CZ" i="1" baseline="-25000" dirty="0" err="1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Prezident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USA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]]]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Typy: </a:t>
            </a:r>
            <a:r>
              <a:rPr lang="cs-CZ" i="1" dirty="0" err="1"/>
              <a:t>Obcan</a:t>
            </a:r>
            <a:r>
              <a:rPr lang="cs-CZ" dirty="0"/>
              <a:t>/(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; </a:t>
            </a:r>
            <a:r>
              <a:rPr lang="cs-CZ" i="1" dirty="0" err="1"/>
              <a:t>Nejmoudrejsi</a:t>
            </a:r>
            <a:r>
              <a:rPr lang="cs-CZ" dirty="0"/>
              <a:t>/(</a:t>
            </a:r>
            <a:r>
              <a:rPr lang="cs-CZ" dirty="0">
                <a:sym typeface="Symbol" panose="05050102010706020507" pitchFamily="18" charset="2"/>
              </a:rPr>
              <a:t>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</a:t>
            </a:r>
            <a:r>
              <a:rPr lang="cs-CZ" dirty="0"/>
              <a:t>))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baseline="-25000" dirty="0"/>
              <a:t>­­</a:t>
            </a:r>
            <a:r>
              <a:rPr lang="cs-CZ" dirty="0"/>
              <a:t> – funkce, která v závislosti na světě a čase vybírá z třídy individuí jedno, to nejmoudřejší; </a:t>
            </a:r>
            <a:r>
              <a:rPr lang="cs-CZ" i="1" dirty="0" err="1"/>
              <a:t>Stát_se</a:t>
            </a:r>
            <a:r>
              <a:rPr lang="cs-CZ" i="1" dirty="0"/>
              <a:t>/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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)</a:t>
            </a:r>
            <a:r>
              <a:rPr lang="cs-CZ" baseline="-25000" dirty="0">
                <a:sym typeface="Symbol" panose="05050102010706020507" pitchFamily="18" charset="2"/>
              </a:rPr>
              <a:t></a:t>
            </a:r>
            <a:r>
              <a:rPr lang="cs-CZ" dirty="0"/>
              <a:t>.</a:t>
            </a:r>
          </a:p>
          <a:p>
            <a:r>
              <a:rPr lang="cs-CZ" dirty="0"/>
              <a:t>Proč se Uzávěr </a:t>
            </a:r>
            <a:r>
              <a:rPr lang="cs-CZ" dirty="0">
                <a:sym typeface="Symbol" panose="05050102010706020507" pitchFamily="18" charset="2"/>
              </a:rPr>
              <a:t></a:t>
            </a:r>
            <a:r>
              <a:rPr lang="cs-CZ" i="1" dirty="0" err="1"/>
              <a:t>w</a:t>
            </a:r>
            <a:r>
              <a:rPr lang="cs-CZ" dirty="0" err="1">
                <a:sym typeface="Symbol" panose="05050102010706020507" pitchFamily="18" charset="2"/>
              </a:rPr>
              <a:t></a:t>
            </a:r>
            <a:r>
              <a:rPr lang="cs-CZ" i="1" dirty="0" err="1"/>
              <a:t>t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Nejmoudřejší</a:t>
            </a:r>
            <a:r>
              <a:rPr lang="cs-CZ" i="1" baseline="-25000" dirty="0"/>
              <a:t>wt </a:t>
            </a:r>
            <a:r>
              <a:rPr lang="cs-CZ" baseline="30000" dirty="0"/>
              <a:t>0</a:t>
            </a:r>
            <a:r>
              <a:rPr lang="cs-CZ" i="1" dirty="0"/>
              <a:t>Občan</a:t>
            </a:r>
            <a:r>
              <a:rPr lang="cs-CZ" i="1" baseline="-25000" dirty="0"/>
              <a:t>wt</a:t>
            </a:r>
            <a:r>
              <a:rPr lang="cs-CZ" dirty="0"/>
              <a:t>] vyskytuje v supozici </a:t>
            </a:r>
            <a:r>
              <a:rPr lang="cs-CZ" i="1" dirty="0"/>
              <a:t>de </a:t>
            </a:r>
            <a:r>
              <a:rPr lang="cs-CZ" i="1" dirty="0" err="1"/>
              <a:t>dicto</a:t>
            </a:r>
            <a:r>
              <a:rPr lang="cs-CZ" i="1" dirty="0"/>
              <a:t> </a:t>
            </a:r>
            <a:r>
              <a:rPr lang="cs-CZ" dirty="0"/>
              <a:t>ačkoliv stojí v Kompozici s </a:t>
            </a:r>
            <a:r>
              <a:rPr lang="cs-CZ" i="1" dirty="0"/>
              <a:t>w </a:t>
            </a:r>
            <a:r>
              <a:rPr lang="cs-CZ" dirty="0"/>
              <a:t>a </a:t>
            </a:r>
            <a:r>
              <a:rPr lang="cs-CZ" i="1" dirty="0"/>
              <a:t>t</a:t>
            </a:r>
            <a:r>
              <a:rPr lang="cs-CZ" dirty="0"/>
              <a:t>? </a:t>
            </a:r>
          </a:p>
          <a:p>
            <a:r>
              <a:rPr lang="cs-CZ" dirty="0"/>
              <a:t>Protože jde o výskyt v </a:t>
            </a:r>
            <a:r>
              <a:rPr lang="cs-CZ" dirty="0">
                <a:sym typeface="Symbol" panose="05050102010706020507" pitchFamily="18" charset="2"/>
              </a:rPr>
              <a:t>-generickém (intensionálním) kontextu</a:t>
            </a:r>
            <a:r>
              <a:rPr lang="cs-CZ" dirty="0"/>
              <a:t> </a:t>
            </a: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b="1" i="1" dirty="0" err="1">
                <a:solidFill>
                  <a:srgbClr val="C00000"/>
                </a:solidFill>
              </a:rPr>
              <a:t>w</a:t>
            </a:r>
            <a:r>
              <a:rPr lang="cs-CZ" b="1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b="1" i="1" dirty="0" err="1">
                <a:solidFill>
                  <a:srgbClr val="C00000"/>
                </a:solidFill>
              </a:rPr>
              <a:t>t</a:t>
            </a:r>
            <a:r>
              <a:rPr lang="cs-CZ" b="1" i="1" dirty="0">
                <a:solidFill>
                  <a:srgbClr val="C00000"/>
                </a:solidFill>
              </a:rPr>
              <a:t> …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122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FB46-A39A-4E14-9811-93B59A1D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Věty přací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36E1D-B561-4482-B4C2-14FD846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</a:t>
            </a:r>
            <a:r>
              <a:rPr lang="cs-CZ" dirty="0"/>
              <a:t>: „Co přeje Jack osobě, která je nejmoudřejším občanem“? - „Aby se stala prezidentem USA“.</a:t>
            </a:r>
          </a:p>
          <a:p>
            <a:pPr marL="0" indent="0">
              <a:buNone/>
            </a:pPr>
            <a:r>
              <a:rPr lang="cs-CZ" dirty="0"/>
              <a:t>Nyní je situace taková, že Jack chce, aby se určité individuum (jemu známá osoba, např. Richard) stalo prezidentem USA, a k tomuto individuu je ve větě odkazováno pomocí určité deskripce „nejmoudřejší občan (na světě)“. </a:t>
            </a:r>
          </a:p>
          <a:p>
            <a:pPr marL="0" indent="0">
              <a:buNone/>
            </a:pPr>
            <a:r>
              <a:rPr lang="cs-CZ" dirty="0"/>
              <a:t>Přitom Jack sám nemusí ani tuto osobu považovat za nejmoudřejšího občana. </a:t>
            </a:r>
          </a:p>
          <a:p>
            <a:pPr marL="0" indent="0">
              <a:buNone/>
            </a:pPr>
            <a:r>
              <a:rPr lang="cs-CZ" dirty="0"/>
              <a:t>Platí tedy oba principy </a:t>
            </a:r>
            <a:r>
              <a:rPr lang="cs-CZ" i="1" dirty="0"/>
              <a:t>de re. </a:t>
            </a:r>
          </a:p>
          <a:p>
            <a:pPr marL="0" indent="0">
              <a:buNone/>
            </a:pPr>
            <a:r>
              <a:rPr lang="cs-CZ" dirty="0"/>
              <a:t>Pokud je Richard oním nejmoudřejším občanem, pak lze říci, že Jack chce, aby se Richard stal prezidentem USA. </a:t>
            </a:r>
          </a:p>
          <a:p>
            <a:pPr marL="0" indent="0">
              <a:buNone/>
            </a:pPr>
            <a:r>
              <a:rPr lang="cs-CZ" dirty="0"/>
              <a:t>A navíc existence nejmoudřejšího občana je presupozicí dané věty, vyplývá tedy jak z její pozitivní tak negované varianty „Jack nechce, aby se nejmoudřejší občan stal prezidentem USA“. </a:t>
            </a:r>
          </a:p>
          <a:p>
            <a:pPr marL="0" indent="0">
              <a:buNone/>
            </a:pPr>
            <a:r>
              <a:rPr lang="cs-CZ" dirty="0"/>
              <a:t>Tedy pojem nejmoudřejšího občana se při tomto čtení vyskytuje v supozici </a:t>
            </a:r>
            <a:r>
              <a:rPr lang="cs-CZ" i="1" dirty="0"/>
              <a:t>de re</a:t>
            </a:r>
            <a:r>
              <a:rPr lang="cs-CZ" dirty="0"/>
              <a:t>, a příslušná korektní analýza musí tuto supozici respektovat. </a:t>
            </a:r>
          </a:p>
          <a:p>
            <a:pPr marL="514350" indent="-514350">
              <a:buFont typeface="+mj-lt"/>
              <a:buAutoNum type="alphaLcParenR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FB46-A39A-4E14-9811-93B59A1D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Věty přací (</a:t>
            </a:r>
            <a:r>
              <a:rPr lang="cs-CZ" i="1" dirty="0"/>
              <a:t>de re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36E1D-B561-4482-B4C2-14FD846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Jsou dvě možnosti, které lze specifikovat v poněkud technickém žargonu takto:</a:t>
            </a:r>
          </a:p>
          <a:p>
            <a:pPr marL="0" indent="0">
              <a:buNone/>
            </a:pPr>
            <a:r>
              <a:rPr lang="cs-CZ" dirty="0"/>
              <a:t>Varianta (b</a:t>
            </a:r>
            <a:r>
              <a:rPr lang="cs-CZ" baseline="-25000" dirty="0"/>
              <a:t>1</a:t>
            </a:r>
            <a:r>
              <a:rPr lang="cs-CZ" dirty="0"/>
              <a:t>): </a:t>
            </a:r>
          </a:p>
          <a:p>
            <a:r>
              <a:rPr lang="cs-CZ" dirty="0"/>
              <a:t>„Individuum, které je nejmoudřejším občanem, má tu vlastnost, že Jack chce, aby se stal prezidentem USA“</a:t>
            </a:r>
          </a:p>
          <a:p>
            <a:pPr marL="0" indent="0">
              <a:buNone/>
            </a:pPr>
            <a:r>
              <a:rPr lang="cs-CZ" dirty="0"/>
              <a:t>Varianta (b</a:t>
            </a:r>
            <a:r>
              <a:rPr lang="cs-CZ" baseline="-25000" dirty="0"/>
              <a:t>2</a:t>
            </a:r>
            <a:r>
              <a:rPr lang="cs-CZ" dirty="0"/>
              <a:t>):</a:t>
            </a:r>
          </a:p>
          <a:p>
            <a:r>
              <a:rPr lang="cs-CZ" dirty="0"/>
              <a:t>„Jack chce, aby se právě to určité individuum, které je nejmoudřejším občanem, stalo prezidentem USA“.</a:t>
            </a:r>
          </a:p>
          <a:p>
            <a:pPr marL="0" indent="0">
              <a:buNone/>
            </a:pPr>
            <a:r>
              <a:rPr lang="cs-CZ" dirty="0"/>
              <a:t>Varianta (b</a:t>
            </a:r>
            <a:r>
              <a:rPr lang="cs-CZ" baseline="-25000" dirty="0"/>
              <a:t>1</a:t>
            </a:r>
            <a:r>
              <a:rPr lang="cs-CZ" dirty="0"/>
              <a:t>) vyžaduje konstrukci vlastnosti, že Jack chce, aby se někdo stal prezidentem USA (tuto vlastnost pak aplikujeme na to individuum, které hraje roli nejmoudřejšího občana).</a:t>
            </a:r>
          </a:p>
          <a:p>
            <a:pPr marL="0" indent="0">
              <a:buNone/>
            </a:pPr>
            <a:r>
              <a:rPr lang="cs-CZ" dirty="0"/>
              <a:t>Varianta (b</a:t>
            </a:r>
            <a:r>
              <a:rPr lang="cs-CZ" baseline="-25000" dirty="0"/>
              <a:t>2</a:t>
            </a:r>
            <a:r>
              <a:rPr lang="cs-CZ" dirty="0"/>
              <a:t>) vyžaduje aplikaci substituční metody.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2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FB46-A39A-4E14-9811-93B59A1D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275"/>
          </a:xfrm>
        </p:spPr>
        <p:txBody>
          <a:bodyPr/>
          <a:lstStyle/>
          <a:p>
            <a:r>
              <a:rPr lang="cs-CZ" dirty="0"/>
              <a:t>Věty přací (</a:t>
            </a:r>
            <a:r>
              <a:rPr lang="cs-CZ" i="1" dirty="0"/>
              <a:t>de re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36E1D-B561-4482-B4C2-14FD8467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Varianta (b</a:t>
            </a:r>
            <a:r>
              <a:rPr lang="cs-CZ" baseline="-25000" dirty="0"/>
              <a:t>1</a:t>
            </a:r>
            <a:r>
              <a:rPr lang="cs-CZ" dirty="0"/>
              <a:t>).</a:t>
            </a:r>
          </a:p>
          <a:p>
            <a:r>
              <a:rPr lang="cs-CZ" dirty="0"/>
              <a:t>Vlastnost, že Jack chce, aby se někdo stal presidentem USA zkonstruujeme takto: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i="1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Jack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Stat_se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Prezident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USA</a:t>
            </a:r>
            <a:r>
              <a:rPr lang="cs-CZ" dirty="0">
                <a:solidFill>
                  <a:srgbClr val="C00000"/>
                </a:solidFill>
              </a:rPr>
              <a:t>]]]</a:t>
            </a:r>
          </a:p>
          <a:p>
            <a:r>
              <a:rPr lang="cs-CZ" dirty="0"/>
              <a:t>Aplikací této vlastnosti na příslušného nejmoudřejšího občana získáme: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	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i="1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Jack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Stat_se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Prezident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USA</a:t>
            </a:r>
            <a:r>
              <a:rPr lang="cs-CZ" dirty="0">
                <a:solidFill>
                  <a:srgbClr val="C00000"/>
                </a:solidFill>
              </a:rPr>
              <a:t>]]]</a:t>
            </a:r>
            <a:r>
              <a:rPr lang="cs-CZ" b="1" i="1" baseline="-25000" dirty="0" err="1">
                <a:solidFill>
                  <a:srgbClr val="C00000"/>
                </a:solidFill>
              </a:rPr>
              <a:t>wt</a:t>
            </a:r>
            <a:r>
              <a:rPr lang="cs-CZ" i="1" baseline="-25000" dirty="0">
                <a:solidFill>
                  <a:srgbClr val="C00000"/>
                </a:solidFill>
              </a:rPr>
              <a:t> </a:t>
            </a:r>
            <a:br>
              <a:rPr lang="cs-CZ" i="1" baseline="-25000" dirty="0">
                <a:solidFill>
                  <a:srgbClr val="C00000"/>
                </a:solidFill>
              </a:rPr>
            </a:br>
            <a:r>
              <a:rPr lang="cs-CZ" i="1" baseline="-25000" dirty="0">
                <a:solidFill>
                  <a:srgbClr val="C00000"/>
                </a:solidFill>
              </a:rPr>
              <a:t> 			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Nejmoudrejsi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Obcan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cs-CZ" b="1" i="1" baseline="-25000" dirty="0" err="1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]</a:t>
            </a:r>
          </a:p>
          <a:p>
            <a:r>
              <a:rPr lang="cs-CZ" dirty="0"/>
              <a:t>Tuto konstrukci lze ještě zjednodušit provedením </a:t>
            </a:r>
            <a:r>
              <a:rPr lang="cs-CZ" dirty="0">
                <a:sym typeface="Symbol" panose="05050102010706020507" pitchFamily="18" charset="2"/>
              </a:rPr>
              <a:t></a:t>
            </a:r>
            <a:r>
              <a:rPr lang="cs-CZ" i="1" baseline="-25000" dirty="0"/>
              <a:t>r</a:t>
            </a:r>
            <a:r>
              <a:rPr lang="cs-CZ" dirty="0"/>
              <a:t>-redukcí (substituce tučných </a:t>
            </a:r>
            <a:r>
              <a:rPr lang="cs-CZ" i="1" dirty="0" err="1"/>
              <a:t>w,t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	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Ch</a:t>
            </a:r>
            <a:r>
              <a:rPr lang="cs-CZ" i="1" baseline="30000" dirty="0">
                <a:solidFill>
                  <a:srgbClr val="C00000"/>
                </a:solidFill>
              </a:rPr>
              <a:t>2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Jack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 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Stat_se</a:t>
            </a:r>
            <a:r>
              <a:rPr lang="cs-CZ" i="1" baseline="-25000" dirty="0">
                <a:solidFill>
                  <a:srgbClr val="C00000"/>
                </a:solidFill>
              </a:rPr>
              <a:t>wt </a:t>
            </a:r>
            <a:r>
              <a:rPr lang="cs-CZ" i="1" dirty="0">
                <a:solidFill>
                  <a:srgbClr val="C00000"/>
                </a:solidFill>
              </a:rPr>
              <a:t>x </a:t>
            </a:r>
            <a:r>
              <a:rPr lang="cs-CZ" dirty="0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w</a:t>
            </a:r>
            <a:r>
              <a:rPr lang="cs-CZ" dirty="0" err="1">
                <a:solidFill>
                  <a:srgbClr val="C00000"/>
                </a:solidFill>
                <a:sym typeface="Symbol" panose="05050102010706020507" pitchFamily="18" charset="2"/>
              </a:rPr>
              <a:t></a:t>
            </a:r>
            <a:r>
              <a:rPr lang="cs-CZ" i="1" dirty="0" err="1">
                <a:solidFill>
                  <a:srgbClr val="C00000"/>
                </a:solidFill>
              </a:rPr>
              <a:t>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[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Prezident</a:t>
            </a:r>
            <a:r>
              <a:rPr lang="cs-CZ" i="1" baseline="-25000" dirty="0">
                <a:solidFill>
                  <a:srgbClr val="C00000"/>
                </a:solidFill>
              </a:rPr>
              <a:t>wt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aseline="30000" dirty="0">
                <a:solidFill>
                  <a:srgbClr val="C00000"/>
                </a:solidFill>
              </a:rPr>
              <a:t>0</a:t>
            </a:r>
            <a:r>
              <a:rPr lang="cs-CZ" i="1" dirty="0">
                <a:solidFill>
                  <a:srgbClr val="C00000"/>
                </a:solidFill>
              </a:rPr>
              <a:t>USA</a:t>
            </a:r>
            <a:r>
              <a:rPr lang="cs-CZ" dirty="0">
                <a:solidFill>
                  <a:srgbClr val="C00000"/>
                </a:solidFill>
              </a:rPr>
              <a:t>]]]</a:t>
            </a:r>
            <a:r>
              <a:rPr lang="cs-CZ" i="1" baseline="-25000" dirty="0">
                <a:solidFill>
                  <a:srgbClr val="C00000"/>
                </a:solidFill>
              </a:rPr>
              <a:t> </a:t>
            </a:r>
            <a:br>
              <a:rPr lang="cs-CZ" i="1" baseline="-25000" dirty="0">
                <a:solidFill>
                  <a:srgbClr val="C00000"/>
                </a:solidFill>
              </a:rPr>
            </a:br>
            <a:r>
              <a:rPr lang="cs-CZ" i="1" baseline="-25000" dirty="0">
                <a:solidFill>
                  <a:srgbClr val="C00000"/>
                </a:solidFill>
              </a:rPr>
              <a:t> 		</a:t>
            </a:r>
            <a:r>
              <a:rPr lang="cs-CZ" dirty="0">
                <a:solidFill>
                  <a:srgbClr val="C00000"/>
                </a:solidFill>
              </a:rPr>
              <a:t>		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Nejmoudrejsi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aseline="30000" dirty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Obcan</a:t>
            </a:r>
            <a:r>
              <a:rPr lang="cs-CZ" i="1" baseline="-25000" dirty="0">
                <a:solidFill>
                  <a:schemeClr val="accent6">
                    <a:lumMod val="50000"/>
                  </a:schemeClr>
                </a:solidFill>
              </a:rPr>
              <a:t>wt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cs-CZ" dirty="0">
                <a:solidFill>
                  <a:srgbClr val="C00000"/>
                </a:solidFill>
              </a:rPr>
              <a:t>]</a:t>
            </a:r>
          </a:p>
          <a:p>
            <a:pPr marL="0" indent="0">
              <a:buNone/>
            </a:pPr>
            <a:r>
              <a:rPr lang="cs-CZ" b="1" dirty="0"/>
              <a:t>Pozor</a:t>
            </a:r>
            <a:r>
              <a:rPr lang="cs-CZ" dirty="0"/>
              <a:t>! další </a:t>
            </a:r>
            <a:r>
              <a:rPr lang="cs-CZ" dirty="0">
                <a:sym typeface="Symbol" panose="05050102010706020507" pitchFamily="18" charset="2"/>
              </a:rPr>
              <a:t></a:t>
            </a:r>
            <a:r>
              <a:rPr lang="cs-CZ" dirty="0"/>
              <a:t>-redukce “jménem”, která by substituovala </a:t>
            </a:r>
            <a:r>
              <a:rPr lang="cs-CZ" i="1" dirty="0"/>
              <a:t>konstrukci</a:t>
            </a:r>
            <a:r>
              <a:rPr lang="cs-CZ" dirty="0"/>
              <a:t> [</a:t>
            </a:r>
            <a:r>
              <a:rPr lang="cs-CZ" baseline="30000" dirty="0"/>
              <a:t>0</a:t>
            </a:r>
            <a:r>
              <a:rPr lang="cs-CZ" i="1" dirty="0"/>
              <a:t>Nejmoudrejsi</a:t>
            </a:r>
            <a:r>
              <a:rPr lang="cs-CZ" i="1" baseline="-25000" dirty="0"/>
              <a:t>wt</a:t>
            </a:r>
            <a:r>
              <a:rPr lang="cs-CZ" dirty="0"/>
              <a:t> </a:t>
            </a:r>
            <a:r>
              <a:rPr lang="cs-CZ" baseline="30000" dirty="0"/>
              <a:t>0</a:t>
            </a:r>
            <a:r>
              <a:rPr lang="cs-CZ" i="1" dirty="0"/>
              <a:t>Obcan</a:t>
            </a:r>
            <a:r>
              <a:rPr lang="cs-CZ" i="1" baseline="-25000" dirty="0"/>
              <a:t>wt</a:t>
            </a:r>
            <a:r>
              <a:rPr lang="cs-CZ" dirty="0"/>
              <a:t>] za proměnnou </a:t>
            </a:r>
            <a:r>
              <a:rPr lang="cs-CZ" i="1" dirty="0"/>
              <a:t>x</a:t>
            </a:r>
            <a:r>
              <a:rPr lang="cs-CZ" dirty="0"/>
              <a:t>, by nebyla korektní, neboť by došlo ke vtažení jejího extenzionálního výskytu </a:t>
            </a:r>
            <a:r>
              <a:rPr lang="cs-CZ" i="1" dirty="0"/>
              <a:t>de re </a:t>
            </a:r>
            <a:r>
              <a:rPr lang="cs-CZ" dirty="0"/>
              <a:t>do intenzionálního kontextu konstrukce vlastnosti. Uplatnil by se pak princip dominance </a:t>
            </a:r>
            <a:r>
              <a:rPr lang="cs-CZ" i="1" dirty="0"/>
              <a:t>de </a:t>
            </a:r>
            <a:r>
              <a:rPr lang="cs-CZ" i="1" dirty="0" err="1"/>
              <a:t>dicto</a:t>
            </a:r>
            <a:r>
              <a:rPr lang="cs-CZ" i="1" dirty="0"/>
              <a:t> </a:t>
            </a:r>
            <a:r>
              <a:rPr lang="cs-CZ" dirty="0"/>
              <a:t>kontextu a výskyt této konstrukce by již nebyl v supozici </a:t>
            </a:r>
            <a:r>
              <a:rPr lang="cs-CZ" i="1" dirty="0"/>
              <a:t>de re. Obdrželi bychom variantu </a:t>
            </a:r>
            <a:r>
              <a:rPr lang="cs-CZ" dirty="0"/>
              <a:t>de </a:t>
            </a:r>
            <a:r>
              <a:rPr lang="cs-CZ" dirty="0" err="1"/>
              <a:t>dicto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12214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408</Words>
  <Application>Microsoft Office PowerPoint</Application>
  <PresentationFormat>Širokoúhlá obrazovka</PresentationFormat>
  <Paragraphs>82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Motiv Office</vt:lpstr>
      <vt:lpstr>TIL: pojmové postoje,  věty přací</vt:lpstr>
      <vt:lpstr>Přání jako postoje k intensi</vt:lpstr>
      <vt:lpstr>Přání jako postoje k intensi</vt:lpstr>
      <vt:lpstr>Přání jako postoje k intensi</vt:lpstr>
      <vt:lpstr>Věty přací</vt:lpstr>
      <vt:lpstr>Věty přací</vt:lpstr>
      <vt:lpstr>Věty přací</vt:lpstr>
      <vt:lpstr>Věty přací (de re)</vt:lpstr>
      <vt:lpstr>Věty přací (de re)</vt:lpstr>
      <vt:lpstr>Věty přací (de re)</vt:lpstr>
      <vt:lpstr>Věty přací – dosah kvantifikátoru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TIL: pojmové postoje,      věty přací</dc:title>
  <dc:creator>Marie Duží</dc:creator>
  <cp:lastModifiedBy>Marie Duží</cp:lastModifiedBy>
  <cp:revision>8</cp:revision>
  <dcterms:created xsi:type="dcterms:W3CDTF">2018-04-19T08:51:55Z</dcterms:created>
  <dcterms:modified xsi:type="dcterms:W3CDTF">2018-04-19T10:02:20Z</dcterms:modified>
</cp:coreProperties>
</file>