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5" r:id="rId3"/>
    <p:sldId id="257" r:id="rId4"/>
    <p:sldId id="285" r:id="rId5"/>
    <p:sldId id="266" r:id="rId6"/>
    <p:sldId id="258" r:id="rId7"/>
    <p:sldId id="259" r:id="rId8"/>
    <p:sldId id="260" r:id="rId9"/>
    <p:sldId id="261" r:id="rId10"/>
    <p:sldId id="262" r:id="rId11"/>
    <p:sldId id="280" r:id="rId12"/>
    <p:sldId id="263" r:id="rId13"/>
    <p:sldId id="264" r:id="rId14"/>
    <p:sldId id="269" r:id="rId15"/>
    <p:sldId id="268" r:id="rId16"/>
    <p:sldId id="271" r:id="rId17"/>
    <p:sldId id="290" r:id="rId18"/>
    <p:sldId id="287" r:id="rId19"/>
    <p:sldId id="288" r:id="rId20"/>
    <p:sldId id="289" r:id="rId21"/>
    <p:sldId id="292" r:id="rId22"/>
    <p:sldId id="293" r:id="rId23"/>
    <p:sldId id="272" r:id="rId24"/>
    <p:sldId id="291" r:id="rId25"/>
    <p:sldId id="273" r:id="rId26"/>
    <p:sldId id="294" r:id="rId27"/>
    <p:sldId id="274" r:id="rId28"/>
    <p:sldId id="281" r:id="rId29"/>
    <p:sldId id="282" r:id="rId30"/>
    <p:sldId id="283" r:id="rId31"/>
    <p:sldId id="275" r:id="rId32"/>
    <p:sldId id="276" r:id="rId33"/>
    <p:sldId id="277" r:id="rId34"/>
    <p:sldId id="278" r:id="rId35"/>
    <p:sldId id="270" r:id="rId36"/>
    <p:sldId id="279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D43DB-371C-4E30-A446-506D7F78431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2068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18443-6692-475A-8FD3-A0BBA4A6663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5479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EE647-1306-4A17-98FF-C86FD23EDA9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9449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F6A18-2E29-4DFB-A5DA-0DD76370212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3358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2BFD9-7FB1-47F9-B3F5-12F87B54C17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7065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00245-CA1E-4C57-8E6E-05E7DB4BD5E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9433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3AABA-1778-4822-AE24-91E8E2BC870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252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44869-505D-4477-8A7C-5EA154756E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4572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89128-2B6D-4F8D-8BDB-8A1B09C23C3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8765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3EE89-40C0-48C8-82A8-F979E7EDB89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189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925C2-7B69-4C3B-88E5-B806CAEE4A8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348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3083405A-3A1D-481C-9D8C-4ED311DD404F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048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vsb.cz/duz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vsb.cz/duzi/TIL_English.html" TargetMode="External"/><Relationship Id="rId2" Type="http://schemas.openxmlformats.org/officeDocument/2006/relationships/hyperlink" Target="http://www.cs.vsb.cz/duzi/TI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vsb.cz/duzi/aleph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i="1" dirty="0"/>
              <a:t>Transparent </a:t>
            </a:r>
            <a:r>
              <a:rPr lang="cs-CZ" altLang="cs-CZ" i="1" dirty="0" err="1"/>
              <a:t>Intensional</a:t>
            </a:r>
            <a:r>
              <a:rPr lang="cs-CZ" altLang="cs-CZ" i="1" dirty="0"/>
              <a:t> </a:t>
            </a:r>
            <a:r>
              <a:rPr lang="cs-CZ" altLang="cs-CZ" i="1" dirty="0" err="1"/>
              <a:t>Logic</a:t>
            </a:r>
            <a:br>
              <a:rPr lang="cs-CZ" altLang="cs-CZ" i="1" dirty="0"/>
            </a:br>
            <a:r>
              <a:rPr lang="cs-CZ" altLang="cs-CZ" b="1" i="1" dirty="0"/>
              <a:t>TIL</a:t>
            </a:r>
            <a:endParaRPr lang="cs-CZ" altLang="cs-CZ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Marie Duží</a:t>
            </a:r>
          </a:p>
          <a:p>
            <a:pPr eaLnBrk="1" hangingPunct="1"/>
            <a:r>
              <a:rPr lang="cs-CZ" altLang="cs-CZ" dirty="0">
                <a:hlinkClick r:id="rId2"/>
              </a:rPr>
              <a:t>http://www.cs.vsb.cz/duzi/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cs-CZ" altLang="cs-CZ" dirty="0"/>
              <a:t>Paradox</a:t>
            </a:r>
            <a:r>
              <a:rPr lang="en-US" altLang="cs-CZ" dirty="0" err="1"/>
              <a:t>es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360097" cy="4745261"/>
          </a:xfrm>
        </p:spPr>
        <p:txBody>
          <a:bodyPr/>
          <a:lstStyle/>
          <a:p>
            <a:pPr eaLnBrk="1" hangingPunct="1"/>
            <a:r>
              <a:rPr lang="en-US" altLang="cs-CZ" sz="2500" dirty="0"/>
              <a:t>John believes that Prague has </a:t>
            </a:r>
            <a:r>
              <a:rPr lang="cs-CZ" altLang="cs-CZ" sz="2500" dirty="0"/>
              <a:t>1.048.576 </a:t>
            </a:r>
            <a:r>
              <a:rPr lang="en-US" altLang="cs-CZ" sz="2500" dirty="0"/>
              <a:t>citizens </a:t>
            </a:r>
            <a:endParaRPr lang="cs-CZ" altLang="cs-CZ" sz="2500" dirty="0"/>
          </a:p>
          <a:p>
            <a:pPr eaLnBrk="1" hangingPunct="1"/>
            <a:r>
              <a:rPr lang="cs-CZ" altLang="cs-CZ" sz="2500" dirty="0"/>
              <a:t>1.048.576 = 100 000</a:t>
            </a:r>
            <a:r>
              <a:rPr lang="cs-CZ" altLang="cs-CZ" sz="2500" baseline="-25000" dirty="0"/>
              <a:t>(16)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–––––––––––––––––––––––––––––––––</a:t>
            </a:r>
            <a:r>
              <a:rPr lang="en-US" altLang="cs-CZ" sz="2500" dirty="0"/>
              <a:t>		 ???</a:t>
            </a:r>
            <a:endParaRPr lang="cs-CZ" altLang="cs-CZ" sz="25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John believes that Prague has</a:t>
            </a:r>
            <a:r>
              <a:rPr lang="cs-CZ" altLang="cs-CZ" sz="2500" dirty="0"/>
              <a:t> 100 000</a:t>
            </a:r>
            <a:r>
              <a:rPr lang="cs-CZ" altLang="cs-CZ" sz="2500" baseline="-25000" dirty="0"/>
              <a:t>(16)</a:t>
            </a:r>
            <a:r>
              <a:rPr lang="cs-CZ" altLang="cs-CZ" sz="2500" dirty="0"/>
              <a:t> </a:t>
            </a:r>
            <a:r>
              <a:rPr lang="en-US" altLang="cs-CZ" sz="2500" dirty="0"/>
              <a:t>citizens</a:t>
            </a:r>
            <a:endParaRPr lang="cs-CZ" altLang="cs-CZ" sz="2500" dirty="0"/>
          </a:p>
          <a:p>
            <a:pPr lvl="1" eaLnBrk="1" hangingPunct="1">
              <a:spcBef>
                <a:spcPct val="0"/>
              </a:spcBef>
            </a:pPr>
            <a:r>
              <a:rPr lang="cs-CZ" altLang="cs-CZ" sz="2100" dirty="0" err="1">
                <a:solidFill>
                  <a:schemeClr val="hlink"/>
                </a:solidFill>
              </a:rPr>
              <a:t>Doxastic</a:t>
            </a:r>
            <a:r>
              <a:rPr lang="en-US" altLang="cs-CZ" sz="2100" dirty="0">
                <a:solidFill>
                  <a:schemeClr val="hlink"/>
                </a:solidFill>
              </a:rPr>
              <a:t> /</a:t>
            </a:r>
            <a:r>
              <a:rPr lang="cs-CZ" altLang="cs-CZ" sz="2100" dirty="0">
                <a:solidFill>
                  <a:schemeClr val="hlink"/>
                </a:solidFill>
              </a:rPr>
              <a:t> </a:t>
            </a:r>
            <a:r>
              <a:rPr lang="cs-CZ" altLang="cs-CZ" sz="2100" dirty="0" err="1">
                <a:solidFill>
                  <a:schemeClr val="hlink"/>
                </a:solidFill>
              </a:rPr>
              <a:t>Epist</a:t>
            </a:r>
            <a:r>
              <a:rPr lang="en-US" altLang="cs-CZ" sz="2100" dirty="0">
                <a:solidFill>
                  <a:schemeClr val="hlink"/>
                </a:solidFill>
              </a:rPr>
              <a:t>emic logics</a:t>
            </a:r>
            <a:r>
              <a:rPr lang="cs-CZ" altLang="cs-CZ" sz="2100" dirty="0">
                <a:solidFill>
                  <a:schemeClr val="hlink"/>
                </a:solidFill>
              </a:rPr>
              <a:t>, </a:t>
            </a:r>
            <a:r>
              <a:rPr lang="en-US" altLang="cs-CZ" sz="2100" dirty="0">
                <a:solidFill>
                  <a:schemeClr val="hlink"/>
                </a:solidFill>
              </a:rPr>
              <a:t>introduce operators </a:t>
            </a:r>
            <a:r>
              <a:rPr lang="cs-CZ" altLang="cs-CZ" sz="2100" i="1" dirty="0">
                <a:solidFill>
                  <a:schemeClr val="hlink"/>
                </a:solidFill>
              </a:rPr>
              <a:t>B</a:t>
            </a:r>
            <a:r>
              <a:rPr lang="cs-CZ" altLang="cs-CZ" sz="2100" dirty="0">
                <a:solidFill>
                  <a:schemeClr val="hlink"/>
                </a:solidFill>
              </a:rPr>
              <a:t>, K</a:t>
            </a:r>
          </a:p>
          <a:p>
            <a:pPr eaLnBrk="1" hangingPunct="1">
              <a:spcBef>
                <a:spcPct val="9000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1</a:t>
            </a:r>
            <a:r>
              <a:rPr lang="en-US" altLang="cs-CZ" sz="2500" dirty="0"/>
              <a:t>+1=2</a:t>
            </a:r>
            <a:endParaRPr lang="cs-CZ" altLang="cs-CZ" sz="2500" dirty="0"/>
          </a:p>
          <a:p>
            <a:pPr eaLnBrk="1" hangingPunct="1"/>
            <a:r>
              <a:rPr lang="en-US" altLang="cs-CZ" sz="2500" dirty="0"/>
              <a:t>1+1=2 </a:t>
            </a:r>
            <a:r>
              <a:rPr lang="en-US" altLang="cs-CZ" sz="2500" dirty="0">
                <a:sym typeface="Symbol" panose="05050102010706020507" pitchFamily="18" charset="2"/>
              </a:rPr>
              <a:t>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500" dirty="0"/>
              <a:t>	–––––––––––––––––––––––</a:t>
            </a:r>
            <a:r>
              <a:rPr lang="en-US" altLang="cs-CZ" sz="2500" dirty="0"/>
              <a:t>	???</a:t>
            </a:r>
            <a:endParaRPr lang="cs-CZ" altLang="cs-CZ" sz="25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 lvl="1" eaLnBrk="1" hangingPunct="1">
              <a:spcBef>
                <a:spcPct val="0"/>
              </a:spcBef>
            </a:pPr>
            <a:r>
              <a:rPr lang="cs-CZ" altLang="cs-CZ" sz="2100" dirty="0" err="1">
                <a:solidFill>
                  <a:schemeClr val="hlink"/>
                </a:solidFill>
              </a:rPr>
              <a:t>Doxastic</a:t>
            </a:r>
            <a:r>
              <a:rPr lang="en-US" altLang="cs-CZ" sz="2100" dirty="0">
                <a:solidFill>
                  <a:schemeClr val="hlink"/>
                </a:solidFill>
              </a:rPr>
              <a:t> /</a:t>
            </a:r>
            <a:r>
              <a:rPr lang="cs-CZ" altLang="cs-CZ" sz="2100" dirty="0">
                <a:solidFill>
                  <a:schemeClr val="hlink"/>
                </a:solidFill>
              </a:rPr>
              <a:t> </a:t>
            </a:r>
            <a:r>
              <a:rPr lang="cs-CZ" altLang="cs-CZ" sz="2100" dirty="0" err="1">
                <a:solidFill>
                  <a:schemeClr val="hlink"/>
                </a:solidFill>
              </a:rPr>
              <a:t>Epist</a:t>
            </a:r>
            <a:r>
              <a:rPr lang="en-US" altLang="cs-CZ" sz="2100" dirty="0">
                <a:solidFill>
                  <a:schemeClr val="hlink"/>
                </a:solidFill>
              </a:rPr>
              <a:t>emic logics</a:t>
            </a:r>
            <a:r>
              <a:rPr lang="cs-CZ" altLang="cs-CZ" sz="2100" dirty="0">
                <a:solidFill>
                  <a:schemeClr val="hlink"/>
                </a:solidFill>
              </a:rPr>
              <a:t>, </a:t>
            </a:r>
            <a:r>
              <a:rPr lang="en-US" altLang="cs-CZ" sz="2100" dirty="0">
                <a:solidFill>
                  <a:schemeClr val="hlink"/>
                </a:solidFill>
              </a:rPr>
              <a:t>introduce operators </a:t>
            </a:r>
            <a:r>
              <a:rPr lang="cs-CZ" altLang="cs-CZ" sz="2100" i="1" dirty="0">
                <a:solidFill>
                  <a:schemeClr val="hlink"/>
                </a:solidFill>
              </a:rPr>
              <a:t>B</a:t>
            </a:r>
            <a:r>
              <a:rPr lang="en-US" altLang="cs-CZ" sz="2100" i="1" dirty="0">
                <a:solidFill>
                  <a:schemeClr val="hlink"/>
                </a:solidFill>
              </a:rPr>
              <a:t>(</a:t>
            </a:r>
            <a:r>
              <a:rPr lang="en-US" altLang="cs-CZ" sz="2100" i="1" dirty="0" err="1">
                <a:solidFill>
                  <a:schemeClr val="hlink"/>
                </a:solidFill>
              </a:rPr>
              <a:t>elieve</a:t>
            </a:r>
            <a:r>
              <a:rPr lang="en-US" altLang="cs-CZ" sz="2100" i="1" dirty="0">
                <a:solidFill>
                  <a:schemeClr val="hlink"/>
                </a:solidFill>
              </a:rPr>
              <a:t>) and</a:t>
            </a:r>
            <a:r>
              <a:rPr lang="cs-CZ" altLang="cs-CZ" sz="2100" dirty="0">
                <a:solidFill>
                  <a:schemeClr val="hlink"/>
                </a:solidFill>
              </a:rPr>
              <a:t> </a:t>
            </a:r>
            <a:r>
              <a:rPr lang="cs-CZ" altLang="cs-CZ" sz="2100" i="1" dirty="0">
                <a:solidFill>
                  <a:schemeClr val="hlink"/>
                </a:solidFill>
              </a:rPr>
              <a:t>K</a:t>
            </a:r>
            <a:r>
              <a:rPr lang="en-US" altLang="cs-CZ" sz="2100" i="1" dirty="0">
                <a:solidFill>
                  <a:schemeClr val="hlink"/>
                </a:solidFill>
              </a:rPr>
              <a:t>(now)</a:t>
            </a:r>
            <a:endParaRPr lang="cs-CZ" altLang="cs-CZ" sz="2100" i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cs-CZ" sz="21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paradox of logical/mathematical omniscience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947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Paradox</a:t>
            </a:r>
            <a:r>
              <a:rPr lang="en-US" altLang="cs-CZ" dirty="0" err="1"/>
              <a:t>es</a:t>
            </a:r>
            <a:endParaRPr lang="cs-CZ" altLang="cs-CZ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88089" cy="4673253"/>
          </a:xfrm>
        </p:spPr>
        <p:txBody>
          <a:bodyPr/>
          <a:lstStyle/>
          <a:p>
            <a:pPr eaLnBrk="1" hangingPunct="1">
              <a:spcBef>
                <a:spcPct val="90000"/>
              </a:spcBef>
            </a:pPr>
            <a:r>
              <a:rPr lang="en-US" altLang="cs-CZ" sz="2500" dirty="0"/>
              <a:t>John calculates</a:t>
            </a:r>
            <a:r>
              <a:rPr lang="cs-CZ" altLang="cs-CZ" sz="2500" dirty="0"/>
              <a:t> 2 + 5</a:t>
            </a:r>
          </a:p>
          <a:p>
            <a:pPr eaLnBrk="1" hangingPunct="1"/>
            <a:r>
              <a:rPr lang="cs-CZ" altLang="cs-CZ" sz="2500" dirty="0"/>
              <a:t>2 + 5 = 7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500" dirty="0"/>
              <a:t>	––––––––––––––</a:t>
            </a:r>
            <a:r>
              <a:rPr lang="en-US" altLang="cs-CZ" sz="2500" dirty="0"/>
              <a:t>   ???</a:t>
            </a:r>
            <a:endParaRPr lang="cs-CZ" altLang="cs-CZ" sz="25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John calculates</a:t>
            </a:r>
            <a:r>
              <a:rPr lang="cs-CZ" altLang="cs-CZ" sz="2500" dirty="0"/>
              <a:t> 7</a:t>
            </a:r>
            <a:r>
              <a:rPr lang="en-US" altLang="cs-CZ" sz="2500" dirty="0"/>
              <a:t>  </a:t>
            </a:r>
            <a:endParaRPr lang="cs-CZ" altLang="cs-CZ" sz="2500" dirty="0"/>
          </a:p>
          <a:p>
            <a:pPr eaLnBrk="1" hangingPunct="1">
              <a:spcBef>
                <a:spcPct val="120000"/>
              </a:spcBef>
            </a:pPr>
            <a:r>
              <a:rPr lang="cs-CZ" altLang="cs-CZ" sz="2500" dirty="0"/>
              <a:t>Oidipus </a:t>
            </a:r>
            <a:r>
              <a:rPr lang="en-US" altLang="cs-CZ" sz="2500" dirty="0"/>
              <a:t>seeks the murderer of his father</a:t>
            </a:r>
            <a:endParaRPr lang="cs-CZ" altLang="cs-CZ" sz="2500" dirty="0"/>
          </a:p>
          <a:p>
            <a:pPr eaLnBrk="1" hangingPunct="1"/>
            <a:r>
              <a:rPr lang="cs-CZ" altLang="cs-CZ" sz="2500" dirty="0"/>
              <a:t>Oidipus</a:t>
            </a:r>
            <a:r>
              <a:rPr lang="en-US" altLang="cs-CZ" sz="2500" dirty="0"/>
              <a:t> is the murderer of his father</a:t>
            </a:r>
            <a:endParaRPr lang="cs-CZ" altLang="cs-CZ" sz="2500" dirty="0"/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–––––––––––––––––––––––––	</a:t>
            </a:r>
            <a:r>
              <a:rPr lang="en-US" altLang="cs-CZ" sz="2500" dirty="0"/>
              <a:t> ??? </a:t>
            </a:r>
            <a:r>
              <a:rPr lang="cs-CZ" altLang="cs-CZ" sz="2500" dirty="0"/>
              <a:t>		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500" dirty="0"/>
              <a:t>Oidipus </a:t>
            </a:r>
            <a:r>
              <a:rPr lang="en-US" altLang="cs-CZ" sz="2500" dirty="0"/>
              <a:t>seeks</a:t>
            </a:r>
            <a:r>
              <a:rPr lang="cs-CZ" altLang="cs-CZ" sz="2500" dirty="0"/>
              <a:t> </a:t>
            </a:r>
            <a:r>
              <a:rPr lang="cs-CZ" altLang="cs-CZ" sz="2500" dirty="0" err="1"/>
              <a:t>Oidip</a:t>
            </a:r>
            <a:r>
              <a:rPr lang="en-US" altLang="cs-CZ" sz="2500" dirty="0"/>
              <a:t>us</a:t>
            </a:r>
          </a:p>
          <a:p>
            <a:pPr eaLnBrk="1" hangingPunct="1">
              <a:spcBef>
                <a:spcPct val="0"/>
              </a:spcBef>
            </a:pPr>
            <a:endParaRPr lang="en-US" altLang="cs-CZ" sz="2500" dirty="0">
              <a:solidFill>
                <a:schemeClr val="hlink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cs-CZ" sz="2400" i="1" dirty="0">
                <a:solidFill>
                  <a:schemeClr val="hlink"/>
                </a:solidFill>
              </a:rPr>
              <a:t>Attitude logics, </a:t>
            </a:r>
            <a:r>
              <a:rPr lang="cs-CZ" altLang="cs-CZ" sz="2400" i="1" dirty="0" err="1">
                <a:solidFill>
                  <a:schemeClr val="hlink"/>
                </a:solidFill>
              </a:rPr>
              <a:t>notional</a:t>
            </a:r>
            <a:r>
              <a:rPr lang="cs-CZ" altLang="cs-CZ" sz="2400" i="1" dirty="0">
                <a:solidFill>
                  <a:schemeClr val="hlink"/>
                </a:solidFill>
              </a:rPr>
              <a:t> </a:t>
            </a:r>
            <a:r>
              <a:rPr lang="cs-CZ" altLang="cs-CZ" sz="2400" i="1" dirty="0" err="1">
                <a:solidFill>
                  <a:schemeClr val="hlink"/>
                </a:solidFill>
              </a:rPr>
              <a:t>attitudes</a:t>
            </a:r>
            <a:r>
              <a:rPr lang="en-US" altLang="cs-CZ" sz="2400" i="1" dirty="0">
                <a:solidFill>
                  <a:schemeClr val="hlink"/>
                </a:solidFill>
              </a:rPr>
              <a:t> </a:t>
            </a:r>
            <a:endParaRPr lang="cs-CZ" altLang="cs-CZ" sz="2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Paradox</a:t>
            </a:r>
            <a:r>
              <a:rPr lang="en-US" altLang="cs-CZ" dirty="0" err="1"/>
              <a:t>es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24745"/>
            <a:ext cx="8288089" cy="496855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cs-CZ" sz="2500" dirty="0"/>
              <a:t>The US President is the husband of </a:t>
            </a:r>
            <a:r>
              <a:rPr lang="en-US" altLang="cs-CZ" sz="2500" dirty="0" err="1"/>
              <a:t>Melania</a:t>
            </a:r>
            <a:endParaRPr lang="cs-CZ" altLang="cs-CZ" sz="2500" dirty="0"/>
          </a:p>
          <a:p>
            <a:pPr eaLnBrk="1" hangingPunct="1"/>
            <a:r>
              <a:rPr lang="en-US" altLang="cs-CZ" sz="2500" dirty="0"/>
              <a:t>Hillary wanted to become the US president</a:t>
            </a:r>
            <a:endParaRPr lang="cs-CZ" altLang="cs-CZ" sz="2500" dirty="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––––––––––––––––––––––––––––––––––––––––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</a:pPr>
            <a:r>
              <a:rPr lang="en-US" altLang="cs-CZ" sz="2500" dirty="0"/>
              <a:t>Hillary wanted to become the husband of </a:t>
            </a:r>
            <a:r>
              <a:rPr lang="en-US" altLang="cs-CZ" sz="2500" dirty="0" err="1"/>
              <a:t>Melania</a:t>
            </a:r>
            <a:endParaRPr lang="cs-CZ" altLang="cs-CZ" sz="25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spcBef>
                <a:spcPct val="0"/>
              </a:spcBef>
            </a:pPr>
            <a:endParaRPr lang="cs-CZ" altLang="cs-CZ" sz="2500" dirty="0"/>
          </a:p>
          <a:p>
            <a:pPr eaLnBrk="1" hangingPunct="1">
              <a:spcBef>
                <a:spcPct val="0"/>
              </a:spcBef>
            </a:pPr>
            <a:r>
              <a:rPr lang="cs-CZ" altLang="cs-CZ" sz="2500" dirty="0"/>
              <a:t>Tom </a:t>
            </a:r>
            <a:r>
              <a:rPr lang="en-US" altLang="cs-CZ" sz="2500" dirty="0"/>
              <a:t>believes that the King of France is wise</a:t>
            </a:r>
            <a:endParaRPr lang="cs-CZ" altLang="cs-CZ" sz="2500" dirty="0"/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–––––––––––––––––––––––––––––––––––––––</a:t>
            </a:r>
            <a:r>
              <a:rPr lang="en-US" altLang="cs-CZ" sz="2500" dirty="0"/>
              <a:t>   ???</a:t>
            </a:r>
            <a:endParaRPr lang="cs-CZ" altLang="cs-CZ" sz="2500" dirty="0"/>
          </a:p>
          <a:p>
            <a:pPr eaLnBrk="1" hangingPunct="1">
              <a:spcBef>
                <a:spcPct val="0"/>
              </a:spcBef>
            </a:pPr>
            <a:r>
              <a:rPr lang="en-US" altLang="cs-CZ" sz="2500" dirty="0"/>
              <a:t>The King of France exists</a:t>
            </a:r>
          </a:p>
          <a:p>
            <a:pPr eaLnBrk="1" hangingPunct="1">
              <a:spcBef>
                <a:spcPct val="0"/>
              </a:spcBef>
            </a:pPr>
            <a:endParaRPr lang="en-US" altLang="cs-CZ" sz="2500" dirty="0"/>
          </a:p>
          <a:p>
            <a:pPr eaLnBrk="1" hangingPunct="1">
              <a:spcBef>
                <a:spcPct val="0"/>
              </a:spcBef>
            </a:pPr>
            <a:r>
              <a:rPr lang="en-US" altLang="cs-CZ" sz="2500" dirty="0"/>
              <a:t>Tom is seeking an abominable snowman (yeti)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cs-CZ" sz="2500" dirty="0"/>
              <a:t>    </a:t>
            </a:r>
            <a:r>
              <a:rPr lang="cs-CZ" altLang="cs-CZ" sz="2500" dirty="0"/>
              <a:t>–––––––––––––––––––––––––––––––––––––––</a:t>
            </a:r>
            <a:r>
              <a:rPr lang="en-US" altLang="cs-CZ" sz="2500" dirty="0"/>
              <a:t>    ???</a:t>
            </a:r>
            <a:endParaRPr lang="cs-CZ" altLang="cs-CZ" sz="2500" dirty="0"/>
          </a:p>
          <a:p>
            <a:pPr eaLnBrk="1" hangingPunct="1">
              <a:spcBef>
                <a:spcPct val="0"/>
              </a:spcBef>
            </a:pPr>
            <a:r>
              <a:rPr lang="en-US" altLang="cs-CZ" sz="2500" dirty="0"/>
              <a:t>Abominable snowman exists</a:t>
            </a:r>
          </a:p>
          <a:p>
            <a:pPr eaLnBrk="1" hangingPunct="1">
              <a:spcBef>
                <a:spcPct val="0"/>
              </a:spcBef>
            </a:pPr>
            <a:endParaRPr lang="en-US" altLang="cs-CZ" sz="2500" dirty="0"/>
          </a:p>
          <a:p>
            <a:pPr lvl="1" eaLnBrk="1" hangingPunct="1">
              <a:spcBef>
                <a:spcPct val="0"/>
              </a:spcBef>
            </a:pPr>
            <a:r>
              <a:rPr lang="en-US" altLang="cs-CZ" sz="2400" i="1" dirty="0">
                <a:solidFill>
                  <a:schemeClr val="hlink"/>
                </a:solidFill>
              </a:rPr>
              <a:t>Logic – magic ???</a:t>
            </a:r>
            <a:endParaRPr lang="cs-CZ" altLang="cs-CZ" sz="2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Extensional vs. </a:t>
            </a:r>
            <a:r>
              <a:rPr lang="en-US" altLang="cs-CZ" sz="3200" dirty="0" err="1"/>
              <a:t>intensional</a:t>
            </a:r>
            <a:r>
              <a:rPr lang="en-US" altLang="cs-CZ" sz="3200" dirty="0"/>
              <a:t> (opaque) context</a:t>
            </a:r>
            <a:endParaRPr lang="cs-CZ" altLang="cs-CZ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340768"/>
            <a:ext cx="7928049" cy="460124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cs-CZ" dirty="0"/>
              <a:t>When is the context extensional</a:t>
            </a:r>
            <a:r>
              <a:rPr lang="cs-CZ" altLang="cs-CZ" dirty="0"/>
              <a:t>?</a:t>
            </a:r>
          </a:p>
          <a:p>
            <a:pPr eaLnBrk="1" hangingPunct="1"/>
            <a:r>
              <a:rPr lang="en-US" altLang="cs-CZ" dirty="0"/>
              <a:t>The context is extensional if the extensional rules like </a:t>
            </a:r>
            <a:r>
              <a:rPr lang="cs-CZ" altLang="cs-CZ" i="1" dirty="0">
                <a:solidFill>
                  <a:schemeClr val="hlink"/>
                </a:solidFill>
              </a:rPr>
              <a:t>s</a:t>
            </a:r>
            <a:r>
              <a:rPr lang="en-US" altLang="cs-CZ" i="1" dirty="0" err="1">
                <a:solidFill>
                  <a:schemeClr val="hlink"/>
                </a:solidFill>
              </a:rPr>
              <a:t>ubstitution</a:t>
            </a:r>
            <a:r>
              <a:rPr lang="cs-CZ" altLang="cs-CZ" i="1" dirty="0">
                <a:solidFill>
                  <a:schemeClr val="hlink"/>
                </a:solidFill>
              </a:rPr>
              <a:t> </a:t>
            </a:r>
            <a:r>
              <a:rPr lang="cs-CZ" altLang="cs-CZ" i="1" dirty="0" err="1">
                <a:solidFill>
                  <a:schemeClr val="hlink"/>
                </a:solidFill>
              </a:rPr>
              <a:t>of</a:t>
            </a:r>
            <a:r>
              <a:rPr lang="cs-CZ" altLang="cs-CZ" i="1" dirty="0">
                <a:solidFill>
                  <a:schemeClr val="hlink"/>
                </a:solidFill>
              </a:rPr>
              <a:t> identit</a:t>
            </a:r>
            <a:r>
              <a:rPr lang="en-US" altLang="cs-CZ" i="1" dirty="0" err="1">
                <a:solidFill>
                  <a:schemeClr val="hlink"/>
                </a:solidFill>
              </a:rPr>
              <a:t>i</a:t>
            </a:r>
            <a:r>
              <a:rPr lang="cs-CZ" altLang="cs-CZ" i="1" dirty="0" err="1">
                <a:solidFill>
                  <a:schemeClr val="hlink"/>
                </a:solidFill>
              </a:rPr>
              <a:t>cal</a:t>
            </a:r>
            <a:r>
              <a:rPr lang="en-US" altLang="cs-CZ" i="1" dirty="0">
                <a:solidFill>
                  <a:schemeClr val="hlink"/>
                </a:solidFill>
              </a:rPr>
              <a:t>s</a:t>
            </a:r>
            <a:r>
              <a:rPr lang="cs-CZ" altLang="cs-CZ" i="1" dirty="0">
                <a:solidFill>
                  <a:schemeClr val="hlink"/>
                </a:solidFill>
              </a:rPr>
              <a:t> </a:t>
            </a:r>
            <a:r>
              <a:rPr lang="en-US" altLang="cs-CZ" dirty="0"/>
              <a:t>a</a:t>
            </a:r>
            <a:r>
              <a:rPr lang="cs-CZ" altLang="cs-CZ" dirty="0" err="1"/>
              <a:t>nd</a:t>
            </a:r>
            <a:r>
              <a:rPr lang="en-US" altLang="cs-CZ" dirty="0"/>
              <a:t> </a:t>
            </a:r>
            <a:r>
              <a:rPr lang="cs-CZ" altLang="cs-CZ" i="1" dirty="0" err="1">
                <a:solidFill>
                  <a:schemeClr val="hlink"/>
                </a:solidFill>
              </a:rPr>
              <a:t>existen</a:t>
            </a:r>
            <a:r>
              <a:rPr lang="en-US" altLang="cs-CZ" i="1" dirty="0" err="1">
                <a:solidFill>
                  <a:schemeClr val="hlink"/>
                </a:solidFill>
              </a:rPr>
              <a:t>tial</a:t>
            </a:r>
            <a:r>
              <a:rPr lang="cs-CZ" altLang="cs-CZ" i="1" dirty="0">
                <a:solidFill>
                  <a:schemeClr val="hlink"/>
                </a:solidFill>
              </a:rPr>
              <a:t> </a:t>
            </a:r>
            <a:r>
              <a:rPr lang="cs-CZ" altLang="cs-CZ" i="1" dirty="0" err="1">
                <a:solidFill>
                  <a:schemeClr val="hlink"/>
                </a:solidFill>
              </a:rPr>
              <a:t>generaliza</a:t>
            </a:r>
            <a:r>
              <a:rPr lang="en-US" altLang="cs-CZ" i="1" dirty="0" err="1">
                <a:solidFill>
                  <a:schemeClr val="hlink"/>
                </a:solidFill>
              </a:rPr>
              <a:t>tion</a:t>
            </a:r>
            <a:r>
              <a:rPr lang="en-US" altLang="cs-CZ" i="1" dirty="0">
                <a:solidFill>
                  <a:schemeClr val="hlink"/>
                </a:solidFill>
              </a:rPr>
              <a:t> </a:t>
            </a:r>
            <a:r>
              <a:rPr lang="en-US" altLang="cs-CZ" dirty="0"/>
              <a:t>are valid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r>
              <a:rPr lang="cs-CZ" altLang="cs-CZ" dirty="0"/>
              <a:t>A</a:t>
            </a:r>
            <a:r>
              <a:rPr lang="en-US" altLang="cs-CZ" dirty="0" err="1"/>
              <a:t>nd</a:t>
            </a:r>
            <a:r>
              <a:rPr lang="en-US" altLang="cs-CZ" dirty="0"/>
              <a:t> when are these rules valid</a:t>
            </a:r>
            <a:r>
              <a:rPr lang="cs-CZ" altLang="cs-CZ" dirty="0"/>
              <a:t>?</a:t>
            </a:r>
          </a:p>
          <a:p>
            <a:pPr eaLnBrk="1" hangingPunct="1"/>
            <a:r>
              <a:rPr lang="en-US" altLang="cs-CZ" dirty="0"/>
              <a:t>In an extensional context</a:t>
            </a:r>
            <a:endParaRPr lang="cs-CZ" altLang="cs-CZ" dirty="0"/>
          </a:p>
          <a:p>
            <a:pPr lvl="1" eaLnBrk="1" hangingPunct="1"/>
            <a:r>
              <a:rPr lang="cs-CZ" altLang="cs-CZ" dirty="0" err="1"/>
              <a:t>Hmmm</a:t>
            </a:r>
            <a:r>
              <a:rPr lang="cs-CZ" altLang="cs-CZ" dirty="0"/>
              <a:t>, „dřevo je dřevěné </a:t>
            </a:r>
            <a:r>
              <a:rPr lang="cs-CZ" altLang="cs-CZ" dirty="0" err="1"/>
              <a:t>dřevíěko</a:t>
            </a:r>
            <a:r>
              <a:rPr lang="cs-CZ" altLang="cs-CZ" dirty="0"/>
              <a:t>“</a:t>
            </a:r>
            <a:r>
              <a:rPr lang="en-US" altLang="cs-CZ" dirty="0"/>
              <a:t> </a:t>
            </a:r>
          </a:p>
          <a:p>
            <a:pPr eaLnBrk="1" hangingPunct="1"/>
            <a:r>
              <a:rPr lang="en-US" altLang="cs-CZ" dirty="0"/>
              <a:t>We stir clear of this circle by </a:t>
            </a:r>
          </a:p>
          <a:p>
            <a:pPr lvl="1" eaLnBrk="1" hangingPunct="1"/>
            <a:r>
              <a:rPr lang="en-US" altLang="cs-CZ" dirty="0"/>
              <a:t>Defining 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kinds of context</a:t>
            </a:r>
            <a:r>
              <a:rPr lang="en-US" altLang="cs-CZ" dirty="0"/>
              <a:t> first</a:t>
            </a:r>
            <a:r>
              <a:rPr lang="cs-CZ" altLang="cs-CZ" dirty="0"/>
              <a:t>, and </a:t>
            </a:r>
            <a:r>
              <a:rPr lang="cs-CZ" altLang="cs-CZ" dirty="0" err="1"/>
              <a:t>then</a:t>
            </a:r>
            <a:endParaRPr lang="en-US" altLang="cs-CZ" dirty="0"/>
          </a:p>
          <a:p>
            <a:pPr lvl="1" eaLnBrk="1" hangingPunct="1"/>
            <a:r>
              <a:rPr lang="en-US" altLang="cs-CZ" dirty="0"/>
              <a:t>Defining 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universally valid rules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inference</a:t>
            </a:r>
            <a:r>
              <a:rPr lang="en-US" altLang="cs-CZ" dirty="0"/>
              <a:t> 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pPr eaLnBrk="1" hangingPunct="1"/>
            <a:r>
              <a:rPr lang="cs-CZ" altLang="cs-CZ" dirty="0"/>
              <a:t>Transparent </a:t>
            </a:r>
            <a:r>
              <a:rPr lang="cs-CZ" altLang="cs-CZ" dirty="0" err="1"/>
              <a:t>Intensional</a:t>
            </a:r>
            <a:r>
              <a:rPr lang="cs-CZ" altLang="cs-CZ" dirty="0"/>
              <a:t> </a:t>
            </a:r>
            <a:r>
              <a:rPr lang="cs-CZ" altLang="cs-CZ" dirty="0" err="1"/>
              <a:t>Logic</a:t>
            </a:r>
            <a:r>
              <a:rPr lang="cs-CZ" altLang="cs-CZ" dirty="0"/>
              <a:t> (TIL)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cs-CZ" dirty="0"/>
              <a:t>There is a</a:t>
            </a:r>
            <a:r>
              <a:rPr lang="cs-CZ" altLang="cs-CZ" dirty="0"/>
              <a:t> </a:t>
            </a:r>
            <a:r>
              <a:rPr lang="en-US" altLang="cs-CZ" dirty="0"/>
              <a:t>spreading</a:t>
            </a:r>
            <a:r>
              <a:rPr lang="cs-CZ" altLang="cs-CZ" dirty="0"/>
              <a:t> and </a:t>
            </a:r>
            <a:r>
              <a:rPr lang="en-US" altLang="cs-CZ" dirty="0"/>
              <a:t>still growing tree of particular logics 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It has </a:t>
            </a:r>
            <a:r>
              <a:rPr lang="en-US" altLang="cs-CZ" dirty="0"/>
              <a:t>been growing bottom </a:t>
            </a:r>
            <a:r>
              <a:rPr lang="cs-CZ" altLang="cs-CZ" dirty="0"/>
              <a:t>up</a:t>
            </a:r>
          </a:p>
          <a:p>
            <a:pPr lvl="1" eaLnBrk="1" hangingPunct="1"/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OK? </a:t>
            </a:r>
          </a:p>
          <a:p>
            <a:pPr lvl="1" eaLnBrk="1" hangingPunct="1"/>
            <a:r>
              <a:rPr lang="en-US" altLang="cs-CZ" dirty="0"/>
              <a:t>Shouldn’t here be just one universal logic?</a:t>
            </a:r>
          </a:p>
          <a:p>
            <a:pPr lvl="1" eaLnBrk="1" hangingPunct="1"/>
            <a:r>
              <a:rPr lang="en-US" altLang="cs-CZ" dirty="0"/>
              <a:t>Aren’t logical rules valid universally?</a:t>
            </a:r>
            <a:endParaRPr lang="cs-CZ" altLang="cs-CZ" dirty="0"/>
          </a:p>
          <a:p>
            <a:pPr eaLnBrk="1" hangingPunct="1">
              <a:spcBef>
                <a:spcPct val="90000"/>
              </a:spcBef>
            </a:pPr>
            <a:r>
              <a:rPr lang="cs-CZ" altLang="cs-CZ" b="1" dirty="0">
                <a:solidFill>
                  <a:schemeClr val="hlink"/>
                </a:solidFill>
              </a:rPr>
              <a:t>TIL – univers</a:t>
            </a:r>
            <a:r>
              <a:rPr lang="en-US" altLang="cs-CZ" b="1" dirty="0">
                <a:solidFill>
                  <a:schemeClr val="hlink"/>
                </a:solidFill>
              </a:rPr>
              <a:t>al logical framework</a:t>
            </a:r>
            <a:endParaRPr lang="cs-CZ" altLang="cs-CZ" b="1" dirty="0">
              <a:solidFill>
                <a:schemeClr val="hlink"/>
              </a:solidFill>
            </a:endParaRPr>
          </a:p>
          <a:p>
            <a:pPr lvl="1" eaLnBrk="1" hangingPunct="1"/>
            <a:r>
              <a:rPr lang="cs-CZ" altLang="cs-CZ" b="1" dirty="0">
                <a:solidFill>
                  <a:schemeClr val="hlink"/>
                </a:solidFill>
              </a:rPr>
              <a:t>„top </a:t>
            </a:r>
            <a:r>
              <a:rPr lang="cs-CZ" altLang="cs-CZ" b="1" dirty="0" err="1">
                <a:solidFill>
                  <a:schemeClr val="hlink"/>
                </a:solidFill>
              </a:rPr>
              <a:t>down</a:t>
            </a:r>
            <a:r>
              <a:rPr lang="cs-CZ" altLang="cs-CZ" b="1" dirty="0">
                <a:solidFill>
                  <a:schemeClr val="hlink"/>
                </a:solidFill>
              </a:rPr>
              <a:t>“ </a:t>
            </a:r>
            <a:r>
              <a:rPr lang="en-US" altLang="cs-CZ" b="1" dirty="0">
                <a:solidFill>
                  <a:schemeClr val="hlink"/>
                </a:solidFill>
              </a:rPr>
              <a:t>approach</a:t>
            </a:r>
          </a:p>
          <a:p>
            <a:pPr lvl="1" eaLnBrk="1" hangingPunct="1"/>
            <a:r>
              <a:rPr lang="en-US" altLang="cs-CZ" b="1" dirty="0">
                <a:solidFill>
                  <a:schemeClr val="hlink"/>
                </a:solidFill>
              </a:rPr>
              <a:t>Logical rules are valid universally, only they have to be properly applied</a:t>
            </a:r>
            <a:endParaRPr lang="cs-CZ" altLang="cs-CZ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/>
              <a:t>Procedur</a:t>
            </a:r>
            <a:r>
              <a:rPr lang="en-US" altLang="cs-CZ"/>
              <a:t>al</a:t>
            </a:r>
            <a:r>
              <a:rPr lang="cs-CZ" altLang="cs-CZ"/>
              <a:t> s</a:t>
            </a:r>
            <a:r>
              <a:rPr lang="en-US" altLang="cs-CZ"/>
              <a:t>e</a:t>
            </a:r>
            <a:r>
              <a:rPr lang="cs-CZ" altLang="cs-CZ"/>
              <a:t>manti</a:t>
            </a:r>
            <a:r>
              <a:rPr lang="en-US" altLang="cs-CZ"/>
              <a:t>cs of</a:t>
            </a:r>
            <a:r>
              <a:rPr lang="cs-CZ" altLang="cs-CZ"/>
              <a:t> TIL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				</a:t>
            </a:r>
            <a:r>
              <a:rPr lang="en-US" dirty="0"/>
              <a:t>Expression</a:t>
            </a:r>
            <a:r>
              <a:rPr lang="cs-CZ" dirty="0"/>
              <a:t>	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				S</a:t>
            </a:r>
            <a:r>
              <a:rPr lang="en-US" dirty="0" err="1"/>
              <a:t>ense</a:t>
            </a:r>
            <a:r>
              <a:rPr lang="cs-CZ" dirty="0"/>
              <a:t> </a:t>
            </a:r>
            <a:r>
              <a:rPr lang="cs-CZ" sz="2800" dirty="0"/>
              <a:t>(procedur</a:t>
            </a:r>
            <a:r>
              <a:rPr lang="en-US" sz="2800" dirty="0"/>
              <a:t>e</a:t>
            </a:r>
            <a:r>
              <a:rPr lang="cs-CZ" sz="2800" dirty="0"/>
              <a:t>, </a:t>
            </a:r>
            <a:r>
              <a:rPr lang="en-US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cs-CZ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onstruc</a:t>
            </a:r>
            <a:r>
              <a:rPr lang="en-US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tion</a:t>
            </a:r>
            <a:r>
              <a:rPr lang="cs-CZ" sz="2800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				</a:t>
            </a:r>
            <a:r>
              <a:rPr lang="cs-CZ" dirty="0" err="1"/>
              <a:t>denot</a:t>
            </a:r>
            <a:r>
              <a:rPr lang="en-US" dirty="0" err="1"/>
              <a:t>ation</a:t>
            </a:r>
            <a:endParaRPr lang="cs-CZ" dirty="0"/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Ontolog</a:t>
            </a:r>
            <a:r>
              <a:rPr lang="en-US" dirty="0">
                <a:solidFill>
                  <a:schemeClr val="tx2"/>
                </a:solidFill>
              </a:rPr>
              <a:t>y of</a:t>
            </a:r>
            <a:r>
              <a:rPr lang="cs-CZ" dirty="0">
                <a:solidFill>
                  <a:schemeClr val="tx2"/>
                </a:solidFill>
              </a:rPr>
              <a:t> TIL: r</a:t>
            </a:r>
            <a:r>
              <a:rPr lang="en-US" dirty="0" err="1">
                <a:solidFill>
                  <a:schemeClr val="tx2"/>
                </a:solidFill>
              </a:rPr>
              <a:t>amified</a:t>
            </a:r>
            <a:r>
              <a:rPr lang="en-US" dirty="0">
                <a:solidFill>
                  <a:schemeClr val="tx2"/>
                </a:solidFill>
              </a:rPr>
              <a:t> hierarchy of types</a:t>
            </a:r>
            <a:endParaRPr lang="cs-CZ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E6C3B425-C85A-4C17-93AA-6A2A1117CBCB}" type="slidenum">
              <a:rPr lang="cs-CZ" altLang="en-US" sz="1200">
                <a:latin typeface="Garamond" panose="02020404030301010803" pitchFamily="18" charset="0"/>
              </a:rPr>
              <a:pPr algn="r" eaLnBrk="1" hangingPunct="1"/>
              <a:t>15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3779838" y="1844675"/>
            <a:ext cx="0" cy="1152525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779838" y="3429000"/>
            <a:ext cx="0" cy="1223963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2484438" y="1557338"/>
            <a:ext cx="719137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484438" y="1557338"/>
            <a:ext cx="0" cy="331152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2484438" y="4868863"/>
            <a:ext cx="719137" cy="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AC3786B7-0529-4FD8-819E-BA8F7A3B3A4E}" type="slidenum">
              <a:rPr lang="cs-CZ" altLang="cs-CZ" sz="1400">
                <a:latin typeface="Tahoma" panose="020B0604030504040204" pitchFamily="34" charset="0"/>
              </a:rPr>
              <a:pPr algn="r" eaLnBrk="1" hangingPunct="1"/>
              <a:t>16</a:t>
            </a:fld>
            <a:endParaRPr lang="cs-CZ" altLang="cs-CZ" sz="1400">
              <a:latin typeface="Tahoma" panose="020B060403050404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2"/>
            <a:ext cx="8229600" cy="630237"/>
          </a:xfrm>
        </p:spPr>
        <p:txBody>
          <a:bodyPr anchor="b"/>
          <a:lstStyle/>
          <a:p>
            <a:pPr algn="ctr" eaLnBrk="1" hangingPunct="1"/>
            <a:r>
              <a:rPr lang="en-US" altLang="cs-CZ" sz="3100" i="1" dirty="0"/>
              <a:t>TIL </a:t>
            </a:r>
            <a:r>
              <a:rPr lang="cs-CZ" altLang="cs-CZ" sz="3100" i="1" dirty="0"/>
              <a:t>Ontolog</a:t>
            </a:r>
            <a:r>
              <a:rPr lang="en-US" altLang="cs-CZ" sz="3100" i="1" dirty="0"/>
              <a:t>y (types of order 1)</a:t>
            </a:r>
            <a:endParaRPr lang="cs-CZ" altLang="cs-CZ" sz="3100" i="1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08050"/>
            <a:ext cx="7848600" cy="5257800"/>
          </a:xfrm>
        </p:spPr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  <a:defRPr/>
            </a:pPr>
            <a:r>
              <a:rPr lang="en-GB" sz="2800" dirty="0">
                <a:latin typeface="Times" pitchFamily="18" charset="0"/>
              </a:rPr>
              <a:t>(</a:t>
            </a:r>
            <a:r>
              <a:rPr lang="cs-CZ" sz="2800" dirty="0"/>
              <a:t>non</a:t>
            </a:r>
            <a:r>
              <a:rPr lang="en-GB" sz="2800" dirty="0">
                <a:latin typeface="Times" pitchFamily="18" charset="0"/>
              </a:rPr>
              <a:t>-</a:t>
            </a:r>
            <a:r>
              <a:rPr lang="cs-CZ" sz="2800" dirty="0" err="1"/>
              <a:t>procedural</a:t>
            </a:r>
            <a:r>
              <a:rPr lang="en-GB" sz="2800" dirty="0">
                <a:latin typeface="Times" pitchFamily="18" charset="0"/>
              </a:rPr>
              <a:t> objects)</a:t>
            </a:r>
            <a:endParaRPr lang="en-GB" sz="2800" dirty="0"/>
          </a:p>
          <a:p>
            <a:pPr marL="609600" indent="-609600" eaLnBrk="1" hangingPunct="1">
              <a:defRPr/>
            </a:pPr>
            <a:r>
              <a:rPr lang="en-GB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Basic types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latin typeface="Times" pitchFamily="18" charset="0"/>
              </a:rPr>
              <a:t>		truth-values {T, F}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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latin typeface="Times" pitchFamily="18" charset="0"/>
              </a:rPr>
              <a:t>		universe of discourse {individuals}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)</a:t>
            </a:r>
            <a:endParaRPr lang="en-GB" b="1" dirty="0">
              <a:solidFill>
                <a:srgbClr val="993300"/>
              </a:solidFill>
              <a:latin typeface="Times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latin typeface="Times" pitchFamily="18" charset="0"/>
              </a:rPr>
              <a:t>		times or real numbers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)</a:t>
            </a:r>
            <a:endParaRPr lang="en-GB" b="1" dirty="0">
              <a:solidFill>
                <a:srgbClr val="993300"/>
              </a:solidFill>
              <a:latin typeface="Times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latin typeface="Times" pitchFamily="18" charset="0"/>
              </a:rPr>
              <a:t>		possible worlds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)</a:t>
            </a:r>
          </a:p>
          <a:p>
            <a:pPr marL="609600" indent="-609600" eaLnBrk="1" hangingPunct="1">
              <a:defRPr/>
            </a:pPr>
            <a:r>
              <a:rPr lang="en-GB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Functional types</a:t>
            </a:r>
            <a:r>
              <a:rPr lang="en-GB" i="1" dirty="0">
                <a:solidFill>
                  <a:schemeClr val="tx2"/>
                </a:solidFill>
                <a:latin typeface="Times" pitchFamily="18" charset="0"/>
              </a:rPr>
              <a:t>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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</a:t>
            </a:r>
            <a:r>
              <a:rPr lang="en-GB" b="1" baseline="-25000" dirty="0">
                <a:solidFill>
                  <a:srgbClr val="993300"/>
                </a:solidFill>
                <a:latin typeface="Times" pitchFamily="18" charset="0"/>
              </a:rPr>
              <a:t>1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…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</a:t>
            </a:r>
            <a:r>
              <a:rPr lang="en-GB" b="1" i="1" baseline="-25000" dirty="0">
                <a:solidFill>
                  <a:srgbClr val="993300"/>
                </a:solidFill>
                <a:latin typeface="Times" pitchFamily="18" charset="0"/>
              </a:rPr>
              <a:t>n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)</a:t>
            </a:r>
            <a:r>
              <a:rPr lang="en-GB" dirty="0">
                <a:latin typeface="Times" pitchFamily="18" charset="0"/>
              </a:rPr>
              <a:t> </a:t>
            </a:r>
            <a:br>
              <a:rPr lang="cs-CZ" dirty="0">
                <a:latin typeface="Times" pitchFamily="18" charset="0"/>
              </a:rPr>
            </a:br>
            <a:r>
              <a:rPr lang="cs-CZ" i="1" dirty="0" err="1"/>
              <a:t>partial</a:t>
            </a:r>
            <a:r>
              <a:rPr lang="cs-CZ" i="1" dirty="0"/>
              <a:t> </a:t>
            </a:r>
            <a:r>
              <a:rPr lang="cs-CZ" i="1" dirty="0" err="1"/>
              <a:t>functions</a:t>
            </a:r>
            <a:r>
              <a:rPr lang="cs-CZ" i="1" dirty="0"/>
              <a:t> (</a:t>
            </a:r>
            <a:r>
              <a:rPr lang="en-GB" b="1" dirty="0">
                <a:latin typeface="Times" pitchFamily="18" charset="0"/>
                <a:sym typeface="Symbol" pitchFamily="18" charset="2"/>
              </a:rPr>
              <a:t></a:t>
            </a:r>
            <a:r>
              <a:rPr lang="en-GB" b="1" baseline="-25000" dirty="0">
                <a:latin typeface="Times" pitchFamily="18" charset="0"/>
              </a:rPr>
              <a:t>1</a:t>
            </a:r>
            <a:r>
              <a:rPr lang="cs-CZ" b="1" baseline="-25000" dirty="0">
                <a:latin typeface="Times" pitchFamily="18" charset="0"/>
              </a:rPr>
              <a:t> </a:t>
            </a:r>
            <a:r>
              <a:rPr lang="en-GB" b="1" dirty="0">
                <a:latin typeface="Times" pitchFamily="18" charset="0"/>
                <a:sym typeface="Symbol" pitchFamily="18" charset="2"/>
              </a:rPr>
              <a:t></a:t>
            </a:r>
            <a:r>
              <a:rPr lang="cs-CZ" b="1" dirty="0">
                <a:latin typeface="Times" pitchFamily="18" charset="0"/>
                <a:sym typeface="Symbol" pitchFamily="18" charset="2"/>
              </a:rPr>
              <a:t> </a:t>
            </a:r>
            <a:r>
              <a:rPr lang="en-GB" b="1" dirty="0">
                <a:latin typeface="Times" pitchFamily="18" charset="0"/>
              </a:rPr>
              <a:t>… </a:t>
            </a:r>
            <a:r>
              <a:rPr lang="en-GB" b="1" dirty="0">
                <a:latin typeface="Times" pitchFamily="18" charset="0"/>
                <a:sym typeface="Symbol" pitchFamily="18" charset="2"/>
              </a:rPr>
              <a:t></a:t>
            </a:r>
            <a:r>
              <a:rPr lang="en-GB" b="1" dirty="0">
                <a:latin typeface="Times" pitchFamily="18" charset="0"/>
              </a:rPr>
              <a:t> </a:t>
            </a:r>
            <a:r>
              <a:rPr lang="en-GB" b="1" dirty="0">
                <a:latin typeface="Times" pitchFamily="18" charset="0"/>
                <a:sym typeface="Symbol" pitchFamily="18" charset="2"/>
              </a:rPr>
              <a:t></a:t>
            </a:r>
            <a:r>
              <a:rPr lang="en-GB" b="1" i="1" baseline="-25000" dirty="0">
                <a:latin typeface="Times" pitchFamily="18" charset="0"/>
              </a:rPr>
              <a:t>n</a:t>
            </a:r>
            <a:r>
              <a:rPr lang="cs-CZ" i="1" dirty="0"/>
              <a:t>) </a:t>
            </a:r>
            <a:r>
              <a:rPr lang="en-GB" b="1" dirty="0">
                <a:latin typeface="Times" pitchFamily="18" charset="0"/>
                <a:sym typeface="Symbol" pitchFamily="18" charset="2"/>
              </a:rPr>
              <a:t> </a:t>
            </a:r>
            <a:endParaRPr lang="en-GB" dirty="0"/>
          </a:p>
          <a:p>
            <a:pPr marL="742950" lvl="1" indent="-285750" eaLnBrk="1" hangingPunct="1">
              <a:spcBef>
                <a:spcPts val="1200"/>
              </a:spcBef>
              <a:defRPr/>
            </a:pPr>
            <a:r>
              <a:rPr lang="en-GB" b="1" i="1" dirty="0">
                <a:latin typeface="Times" pitchFamily="18" charset="0"/>
              </a:rPr>
              <a:t>PWS Intensions</a:t>
            </a:r>
            <a:r>
              <a:rPr lang="en-GB" i="1" dirty="0">
                <a:latin typeface="Times" pitchFamily="18" charset="0"/>
              </a:rPr>
              <a:t> – entities of type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</a:rPr>
              <a:t>((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))</a:t>
            </a:r>
            <a:r>
              <a:rPr lang="en-GB" dirty="0">
                <a:latin typeface="Times" pitchFamily="18" charset="0"/>
              </a:rPr>
              <a:t>; </a:t>
            </a:r>
            <a:r>
              <a:rPr lang="en-GB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</a:t>
            </a:r>
            <a:r>
              <a:rPr lang="en-GB" b="1" baseline="-25000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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6D6BC-C7B1-4F91-B2A9-1B5CD85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 approach; sets and relations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6CEE68-409B-4CF1-80F5-5612AA1D3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818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All the denoted objects are </a:t>
            </a:r>
            <a:r>
              <a:rPr lang="en-US" i="1" dirty="0"/>
              <a:t>functions</a:t>
            </a:r>
            <a:r>
              <a:rPr lang="en-US" dirty="0"/>
              <a:t>, possibly in an extreme case 0-ary functions without arguments, i.e. atomic objects like individuals of type </a:t>
            </a:r>
            <a:r>
              <a:rPr lang="en-US" dirty="0">
                <a:sym typeface="Symbol" panose="05050102010706020507" pitchFamily="18" charset="2"/>
              </a:rPr>
              <a:t></a:t>
            </a:r>
            <a:r>
              <a:rPr lang="en-US" dirty="0"/>
              <a:t> or numbers of type </a:t>
            </a:r>
            <a:r>
              <a:rPr lang="en-US" dirty="0">
                <a:sym typeface="Symbol" panose="05050102010706020507" pitchFamily="18" charset="2"/>
              </a:rPr>
              <a:t>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How then do we model </a:t>
            </a:r>
            <a:r>
              <a:rPr lang="en-US" i="1" dirty="0">
                <a:sym typeface="Symbol" panose="05050102010706020507" pitchFamily="18" charset="2"/>
              </a:rPr>
              <a:t>sets</a:t>
            </a:r>
            <a:r>
              <a:rPr lang="en-US" dirty="0">
                <a:sym typeface="Symbol" panose="05050102010706020507" pitchFamily="18" charset="2"/>
              </a:rPr>
              <a:t> and </a:t>
            </a:r>
            <a:r>
              <a:rPr lang="en-US" i="1" dirty="0">
                <a:sym typeface="Symbol" panose="05050102010706020507" pitchFamily="18" charset="2"/>
              </a:rPr>
              <a:t>relations</a:t>
            </a:r>
            <a:r>
              <a:rPr lang="en-US" dirty="0">
                <a:sym typeface="Symbol" panose="05050102010706020507" pitchFamily="18" charset="2"/>
              </a:rPr>
              <a:t>(-in-extension)?</a:t>
            </a:r>
          </a:p>
          <a:p>
            <a:r>
              <a:rPr lang="en-US" dirty="0">
                <a:sym typeface="Symbol" panose="05050102010706020507" pitchFamily="18" charset="2"/>
              </a:rPr>
              <a:t>By </a:t>
            </a:r>
            <a:r>
              <a:rPr lang="en-US" i="1" dirty="0">
                <a:sym typeface="Symbol" panose="05050102010706020507" pitchFamily="18" charset="2"/>
              </a:rPr>
              <a:t>characteristic functions</a:t>
            </a:r>
            <a:r>
              <a:rPr lang="en-US" dirty="0">
                <a:sym typeface="Symbol" panose="05050102010706020507" pitchFamily="18" charset="2"/>
              </a:rPr>
              <a:t>. Hence, a set of -elements is an object of type 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()</a:t>
            </a:r>
            <a:r>
              <a:rPr lang="en-US" dirty="0">
                <a:sym typeface="Symbol" panose="05050102010706020507" pitchFamily="18" charset="2"/>
              </a:rPr>
              <a:t>, Binary relation between - and -objects is an object of type 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()</a:t>
            </a:r>
          </a:p>
          <a:p>
            <a:r>
              <a:rPr lang="en-US" dirty="0"/>
              <a:t>Examples. </a:t>
            </a:r>
          </a:p>
          <a:p>
            <a:pPr lvl="1"/>
            <a:r>
              <a:rPr lang="en-US" dirty="0"/>
              <a:t>The set of prime numbers is an object of type (</a:t>
            </a:r>
            <a:r>
              <a:rPr lang="en-US" dirty="0">
                <a:sym typeface="Symbol" panose="05050102010706020507" pitchFamily="18" charset="2"/>
              </a:rPr>
              <a:t>); in symbols </a:t>
            </a:r>
            <a:r>
              <a:rPr lang="en-US" i="1" dirty="0">
                <a:solidFill>
                  <a:srgbClr val="C00000"/>
                </a:solidFill>
                <a:sym typeface="Symbol" panose="05050102010706020507" pitchFamily="18" charset="2"/>
              </a:rPr>
              <a:t>Prime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/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)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set of solutions of the equation </a:t>
            </a:r>
            <a:r>
              <a:rPr lang="en-US" i="1" dirty="0">
                <a:sym typeface="Symbol" panose="05050102010706020507" pitchFamily="18" charset="2"/>
              </a:rPr>
              <a:t>Sin(x) = </a:t>
            </a:r>
            <a:r>
              <a:rPr lang="en-US" dirty="0">
                <a:sym typeface="Symbol" panose="05050102010706020507" pitchFamily="18" charset="2"/>
              </a:rPr>
              <a:t>0, i.e. the set of multiples of  is also an object of type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)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relation &gt;</a:t>
            </a:r>
            <a:r>
              <a:rPr lang="en-US" dirty="0">
                <a:sym typeface="Symbol" panose="05050102010706020507" pitchFamily="18" charset="2"/>
              </a:rPr>
              <a:t> defined on numbers is an object of type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)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algn="r"/>
            <a:r>
              <a:rPr lang="en-US" dirty="0"/>
              <a:t>Possible worlds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r>
              <a:rPr lang="en-US" dirty="0"/>
              <a:t>no sci-phi !</a:t>
            </a:r>
          </a:p>
          <a:p>
            <a:r>
              <a:rPr lang="en-US" dirty="0"/>
              <a:t>No multiple universes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Universe of discourse</a:t>
            </a:r>
            <a:r>
              <a:rPr lang="en-US" dirty="0"/>
              <a:t>: the collection of </a:t>
            </a:r>
            <a:r>
              <a:rPr lang="en-US" i="1" dirty="0"/>
              <a:t>bare individuals – </a:t>
            </a:r>
            <a:r>
              <a:rPr lang="en-US" dirty="0"/>
              <a:t>abstract hangers (determined just by an ID) to hang particular traits and relations on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world</a:t>
            </a:r>
            <a:r>
              <a:rPr lang="en-US" dirty="0"/>
              <a:t>: chronology of maximal consistent distributions of these basic traits among individuals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PWS-intensions</a:t>
            </a:r>
            <a:r>
              <a:rPr lang="en-US" i="1" dirty="0"/>
              <a:t> </a:t>
            </a:r>
            <a:r>
              <a:rPr lang="en-US" dirty="0"/>
              <a:t>/ </a:t>
            </a:r>
            <a:r>
              <a:rPr lang="en-US" dirty="0">
                <a:solidFill>
                  <a:srgbClr val="C00000"/>
                </a:solidFill>
              </a:rPr>
              <a:t>((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)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; or 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</a:t>
            </a:r>
            <a:r>
              <a:rPr lang="en-US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/>
              <a:t>for short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216005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907"/>
          </a:xfrm>
        </p:spPr>
        <p:txBody>
          <a:bodyPr/>
          <a:lstStyle/>
          <a:p>
            <a:r>
              <a:rPr lang="en-US" dirty="0"/>
              <a:t>Examples of PWS-intensions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328592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</a:t>
            </a:r>
            <a:r>
              <a:rPr lang="en-GB" i="1" dirty="0"/>
              <a:t> </a:t>
            </a:r>
            <a:r>
              <a:rPr lang="en-GB" dirty="0"/>
              <a:t>of type ((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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</a:t>
            </a:r>
            <a:r>
              <a:rPr lang="en-GB" dirty="0"/>
              <a:t>) or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</a:t>
            </a:r>
            <a:r>
              <a:rPr lang="en-GB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dirty="0">
                <a:sym typeface="Symbol" panose="05050102010706020507" pitchFamily="18" charset="2"/>
              </a:rPr>
              <a:t> for short;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denoted by sentences like “Tom is a student”</a:t>
            </a:r>
            <a:endParaRPr lang="en-GB" dirty="0"/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GB" i="1" dirty="0"/>
              <a:t> </a:t>
            </a:r>
            <a:r>
              <a:rPr lang="en-GB" dirty="0"/>
              <a:t>of individuals of type ((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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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</a:t>
            </a:r>
            <a:r>
              <a:rPr lang="en-GB" dirty="0"/>
              <a:t>) or </a:t>
            </a:r>
            <a:r>
              <a:rPr lang="en-GB" dirty="0">
                <a:solidFill>
                  <a:srgbClr val="C00000"/>
                </a:solidFill>
              </a:rPr>
              <a:t>(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</a:t>
            </a:r>
            <a:r>
              <a:rPr lang="en-GB" dirty="0">
                <a:solidFill>
                  <a:srgbClr val="C00000"/>
                </a:solidFill>
              </a:rPr>
              <a:t>)</a:t>
            </a:r>
            <a:r>
              <a:rPr lang="en-GB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dirty="0">
                <a:sym typeface="Symbol" panose="05050102010706020507" pitchFamily="18" charset="2"/>
              </a:rPr>
              <a:t> for short;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denoted by nouns or adjectives like ‘(being a) student’, ‘round’, …</a:t>
            </a:r>
            <a:r>
              <a:rPr lang="en-GB" dirty="0"/>
              <a:t> </a:t>
            </a: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relations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-in-intension</a:t>
            </a:r>
            <a:r>
              <a:rPr lang="en-GB" dirty="0"/>
              <a:t> between individuals of type </a:t>
            </a:r>
            <a:r>
              <a:rPr lang="en-GB" b="1" dirty="0">
                <a:solidFill>
                  <a:srgbClr val="C00000"/>
                </a:solidFill>
              </a:rPr>
              <a:t>(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</a:t>
            </a:r>
            <a:r>
              <a:rPr lang="en-GB" b="1" dirty="0">
                <a:solidFill>
                  <a:srgbClr val="C00000"/>
                </a:solidFill>
              </a:rPr>
              <a:t>)</a:t>
            </a:r>
            <a:r>
              <a:rPr lang="en-GB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denoted by verbs like ‘to kick’, ‘to like’, …</a:t>
            </a:r>
            <a:endParaRPr lang="en-GB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offices</a:t>
            </a:r>
            <a:r>
              <a:rPr lang="en-GB" dirty="0"/>
              <a:t> (or roles) of type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</a:t>
            </a:r>
            <a:r>
              <a:rPr lang="en-GB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denoted by definite descriptions like ‘the Pope’, ‘the US president’, ‘Miss World 2019’, …</a:t>
            </a:r>
            <a:r>
              <a:rPr lang="en-GB" dirty="0"/>
              <a:t> </a:t>
            </a: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</a:t>
            </a:r>
            <a:r>
              <a:rPr lang="en-GB" dirty="0"/>
              <a:t> of type </a:t>
            </a:r>
            <a:r>
              <a:rPr lang="en-GB" dirty="0">
                <a:solidFill>
                  <a:srgbClr val="C00000"/>
                </a:solidFill>
              </a:rPr>
              <a:t>(</a:t>
            </a:r>
            <a:r>
              <a:rPr lang="en-GB" dirty="0">
                <a:solidFill>
                  <a:srgbClr val="C00000"/>
                </a:solidFill>
                <a:sym typeface="Symbol" panose="05050102010706020507" pitchFamily="18" charset="2"/>
              </a:rPr>
              <a:t></a:t>
            </a:r>
            <a:r>
              <a:rPr lang="en-GB" dirty="0">
                <a:solidFill>
                  <a:srgbClr val="C00000"/>
                </a:solidFill>
              </a:rPr>
              <a:t>)</a:t>
            </a:r>
            <a:r>
              <a:rPr lang="en-GB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denoted by terms ‘temperature in …’, ‘president of …’, ‘the mayor of …’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27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01625"/>
            <a:ext cx="7856041" cy="966788"/>
          </a:xfrm>
        </p:spPr>
        <p:txBody>
          <a:bodyPr/>
          <a:lstStyle/>
          <a:p>
            <a:pPr eaLnBrk="1" hangingPunct="1">
              <a:defRPr/>
            </a:pPr>
            <a:r>
              <a:rPr lang="cs-CZ" i="1" dirty="0">
                <a:solidFill>
                  <a:srgbClr val="C00000"/>
                </a:solidFill>
              </a:rPr>
              <a:t>TIL </a:t>
            </a:r>
            <a:r>
              <a:rPr lang="en-US" i="1" dirty="0">
                <a:solidFill>
                  <a:srgbClr val="C00000"/>
                </a:solidFill>
              </a:rPr>
              <a:t>&amp; Natural Language Processing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16081" cy="489654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/>
              <a:t>The most important applications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TIL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Natural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</a:p>
          <a:p>
            <a:pPr marL="400050" lvl="1" indent="0" eaLnBrk="1" hangingPunct="1">
              <a:lnSpc>
                <a:spcPct val="120000"/>
              </a:lnSpc>
              <a:spcBef>
                <a:spcPts val="2400"/>
              </a:spcBef>
              <a:buNone/>
              <a:defRPr/>
            </a:pPr>
            <a:r>
              <a:rPr lang="en-US" dirty="0"/>
              <a:t>Materials to study: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>
                <a:solidFill>
                  <a:srgbClr val="0070C0"/>
                </a:solidFill>
                <a:hlinkClick r:id="rId2"/>
              </a:rPr>
              <a:t>http://www.cs.vsb.cz/duzi/TIL.html</a:t>
            </a:r>
            <a:endParaRPr lang="cs-CZ" dirty="0">
              <a:solidFill>
                <a:srgbClr val="0070C0"/>
              </a:solidFill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hlinkClick r:id="rId3"/>
              </a:rPr>
              <a:t>Natural </a:t>
            </a:r>
            <a:r>
              <a:rPr lang="cs-CZ" dirty="0" err="1">
                <a:hlinkClick r:id="rId3"/>
              </a:rPr>
              <a:t>Language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Processing</a:t>
            </a:r>
            <a:r>
              <a:rPr lang="cs-CZ" dirty="0">
                <a:hlinkClick r:id="rId3"/>
              </a:rPr>
              <a:t> (TIL) (vsb.cz)</a:t>
            </a:r>
            <a:endParaRPr lang="cs-CZ" dirty="0"/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defRPr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Duží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M., Jespersen B.,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Materna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P. (2010):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Procedural Semantics for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Hyperintensional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Logic.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Springer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dirty="0">
                <a:solidFill>
                  <a:srgbClr val="C00000"/>
                </a:solidFill>
              </a:rPr>
              <a:t>Duží M., </a:t>
            </a:r>
            <a:r>
              <a:rPr lang="en-US" dirty="0" err="1">
                <a:solidFill>
                  <a:srgbClr val="C00000"/>
                </a:solidFill>
              </a:rPr>
              <a:t>Materna</a:t>
            </a:r>
            <a:r>
              <a:rPr lang="en-US" dirty="0">
                <a:solidFill>
                  <a:srgbClr val="C00000"/>
                </a:solidFill>
              </a:rPr>
              <a:t> P. (201</a:t>
            </a:r>
            <a:r>
              <a:rPr lang="cs-CZ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):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 jako procedurální logika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i="1" dirty="0">
                <a:solidFill>
                  <a:srgbClr val="C00000"/>
                </a:solidFill>
              </a:rPr>
              <a:t>(Průvodce zvídavého čtenáře Transparentní intensionální logikou). </a:t>
            </a:r>
            <a:r>
              <a:rPr lang="cs-CZ" sz="2600" i="1" dirty="0" err="1">
                <a:solidFill>
                  <a:schemeClr val="accent6">
                    <a:lumMod val="50000"/>
                  </a:schemeClr>
                </a:solidFill>
              </a:rPr>
              <a:t>Aleph</a:t>
            </a:r>
            <a:r>
              <a:rPr lang="cs-CZ" sz="2600" i="1" dirty="0">
                <a:solidFill>
                  <a:schemeClr val="accent6">
                    <a:lumMod val="50000"/>
                  </a:schemeClr>
                </a:solidFill>
              </a:rPr>
              <a:t> Bratislava. </a:t>
            </a:r>
            <a:r>
              <a:rPr lang="cs-CZ" sz="26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http://www.cs.vsb.cz/duzi/aleph.pdf</a:t>
            </a:r>
            <a:r>
              <a:rPr lang="cs-CZ" sz="2600" b="1" dirty="0">
                <a:solidFill>
                  <a:srgbClr val="0070C0"/>
                </a:solidFill>
              </a:rPr>
              <a:t> </a:t>
            </a:r>
            <a:endParaRPr lang="en-US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>
            <a:normAutofit/>
          </a:bodyPr>
          <a:lstStyle/>
          <a:p>
            <a:r>
              <a:rPr lang="en-US" sz="3200" dirty="0"/>
              <a:t>Examples of extensions (no domain </a:t>
            </a:r>
            <a:r>
              <a:rPr lang="en-US" sz="3200" dirty="0">
                <a:sym typeface="Symbol" panose="05050102010706020507" pitchFamily="18" charset="2"/>
              </a:rPr>
              <a:t>)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6181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Logical objects </a:t>
            </a:r>
            <a:r>
              <a:rPr lang="en-GB" dirty="0"/>
              <a:t>like </a:t>
            </a:r>
            <a:r>
              <a:rPr lang="en-GB" i="1" dirty="0"/>
              <a:t>truth-functions</a:t>
            </a:r>
            <a:r>
              <a:rPr lang="en-GB" dirty="0"/>
              <a:t> and </a:t>
            </a:r>
            <a:r>
              <a:rPr lang="en-GB" i="1" dirty="0"/>
              <a:t>quantifiers</a:t>
            </a:r>
            <a:r>
              <a:rPr lang="en-GB" dirty="0"/>
              <a:t> are extensional </a:t>
            </a:r>
          </a:p>
          <a:p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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(conjunction),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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(disjunction) and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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(implication)</a:t>
            </a:r>
            <a:r>
              <a:rPr lang="en-GB" dirty="0"/>
              <a:t> are of type (</a:t>
            </a:r>
            <a:r>
              <a:rPr lang="en-GB" dirty="0">
                <a:sym typeface="Symbol" panose="05050102010706020507" pitchFamily="18" charset="2"/>
              </a:rPr>
              <a:t></a:t>
            </a:r>
            <a:r>
              <a:rPr lang="en-GB" dirty="0"/>
              <a:t>), and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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(Boolean negation)</a:t>
            </a:r>
            <a:r>
              <a:rPr lang="en-GB" dirty="0"/>
              <a:t> of type (</a:t>
            </a:r>
            <a:r>
              <a:rPr lang="en-GB" dirty="0">
                <a:sym typeface="Symbol" panose="05050102010706020507" pitchFamily="18" charset="2"/>
              </a:rPr>
              <a:t></a:t>
            </a:r>
            <a:r>
              <a:rPr lang="en-GB" dirty="0"/>
              <a:t>). </a:t>
            </a:r>
          </a:p>
          <a:p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Quantifiers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</a:t>
            </a:r>
            <a:r>
              <a:rPr lang="en-GB" b="1" baseline="30000" dirty="0">
                <a:solidFill>
                  <a:srgbClr val="C00000"/>
                </a:solidFill>
                <a:sym typeface="Symbol" panose="05050102010706020507" pitchFamily="18" charset="2"/>
              </a:rPr>
              <a:t>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rgbClr val="C00000"/>
                </a:solidFill>
                <a:sym typeface="Symbol" panose="05050102010706020507" pitchFamily="18" charset="2"/>
              </a:rPr>
              <a:t></a:t>
            </a:r>
            <a:r>
              <a:rPr lang="en-GB" b="1" baseline="30000" dirty="0">
                <a:solidFill>
                  <a:srgbClr val="C00000"/>
                </a:solidFill>
                <a:sym typeface="Symbol" panose="05050102010706020507" pitchFamily="18" charset="2"/>
              </a:rPr>
              <a:t></a:t>
            </a:r>
            <a:r>
              <a:rPr lang="en-GB" dirty="0"/>
              <a:t> are type-theoretically polymorphic total functions of type </a:t>
            </a:r>
            <a:r>
              <a:rPr lang="en-GB" dirty="0">
                <a:solidFill>
                  <a:srgbClr val="C00000"/>
                </a:solidFill>
              </a:rPr>
              <a:t>(</a:t>
            </a:r>
            <a:r>
              <a:rPr lang="en-GB" dirty="0">
                <a:solidFill>
                  <a:srgbClr val="C00000"/>
                </a:solidFill>
                <a:sym typeface="Symbol" panose="05050102010706020507" pitchFamily="18" charset="2"/>
              </a:rPr>
              <a:t></a:t>
            </a:r>
            <a:r>
              <a:rPr lang="en-GB" dirty="0">
                <a:solidFill>
                  <a:srgbClr val="C00000"/>
                </a:solidFill>
              </a:rPr>
              <a:t>(</a:t>
            </a:r>
            <a:r>
              <a:rPr lang="en-GB" dirty="0">
                <a:solidFill>
                  <a:srgbClr val="C00000"/>
                </a:solidFill>
                <a:sym typeface="Symbol" panose="05050102010706020507" pitchFamily="18" charset="2"/>
              </a:rPr>
              <a:t></a:t>
            </a:r>
            <a:r>
              <a:rPr lang="en-GB" dirty="0">
                <a:solidFill>
                  <a:srgbClr val="C00000"/>
                </a:solidFill>
              </a:rPr>
              <a:t>))</a:t>
            </a:r>
            <a:r>
              <a:rPr lang="en-GB" dirty="0"/>
              <a:t>, for an arbitrary type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, defined as follows. </a:t>
            </a:r>
          </a:p>
          <a:p>
            <a:pPr lvl="1"/>
            <a:r>
              <a:rPr lang="en-GB" dirty="0"/>
              <a:t>The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universal quantifier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</a:t>
            </a:r>
            <a:r>
              <a:rPr lang="en-GB" b="1" baseline="30000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GB" dirty="0"/>
              <a:t> is a function that associates a class </a:t>
            </a:r>
            <a:r>
              <a:rPr lang="en-GB" i="1" dirty="0"/>
              <a:t>A </a:t>
            </a:r>
            <a:r>
              <a:rPr lang="en-GB" dirty="0"/>
              <a:t>of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-elements with </a:t>
            </a:r>
            <a:r>
              <a:rPr lang="en-GB" b="1" dirty="0"/>
              <a:t>T </a:t>
            </a:r>
            <a:r>
              <a:rPr lang="en-GB" dirty="0"/>
              <a:t>if </a:t>
            </a:r>
            <a:r>
              <a:rPr lang="en-GB" i="1" dirty="0"/>
              <a:t>A </a:t>
            </a:r>
            <a:r>
              <a:rPr lang="en-GB" dirty="0"/>
              <a:t>contains </a:t>
            </a:r>
            <a:r>
              <a:rPr lang="en-GB" b="1" i="1" dirty="0"/>
              <a:t>all</a:t>
            </a:r>
            <a:r>
              <a:rPr lang="en-GB" dirty="0"/>
              <a:t> elements of the type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, otherwise with </a:t>
            </a:r>
            <a:r>
              <a:rPr lang="en-GB" b="1" dirty="0"/>
              <a:t>F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The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existential quantifier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</a:t>
            </a:r>
            <a:r>
              <a:rPr lang="en-GB" b="1" baseline="30000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GB" dirty="0"/>
              <a:t> is a function that associates a class </a:t>
            </a:r>
            <a:r>
              <a:rPr lang="en-GB" i="1" dirty="0"/>
              <a:t>A </a:t>
            </a:r>
            <a:r>
              <a:rPr lang="en-GB" dirty="0"/>
              <a:t>of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-elements with </a:t>
            </a:r>
            <a:r>
              <a:rPr lang="en-GB" b="1" dirty="0"/>
              <a:t>T </a:t>
            </a:r>
            <a:r>
              <a:rPr lang="en-GB" dirty="0"/>
              <a:t>if </a:t>
            </a:r>
            <a:r>
              <a:rPr lang="en-GB" i="1" dirty="0"/>
              <a:t>A </a:t>
            </a:r>
            <a:r>
              <a:rPr lang="en-GB" dirty="0"/>
              <a:t>is a </a:t>
            </a:r>
            <a:r>
              <a:rPr lang="en-GB" b="1" i="1" dirty="0"/>
              <a:t>non-empty</a:t>
            </a:r>
            <a:r>
              <a:rPr lang="en-GB" dirty="0"/>
              <a:t> class, otherwise with </a:t>
            </a:r>
            <a:r>
              <a:rPr lang="en-GB" b="1" dirty="0"/>
              <a:t>F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rgbClr val="C00000"/>
                </a:solidFill>
              </a:rPr>
              <a:t>Mathematical objects</a:t>
            </a:r>
            <a:r>
              <a:rPr lang="en-GB" dirty="0"/>
              <a:t> like the function + of type (</a:t>
            </a:r>
            <a:r>
              <a:rPr lang="en-GB" dirty="0">
                <a:sym typeface="Symbol" panose="05050102010706020507" pitchFamily="18" charset="2"/>
              </a:rPr>
              <a:t></a:t>
            </a:r>
            <a:r>
              <a:rPr lang="en-GB" dirty="0"/>
              <a:t>), trigonometric functions are objects of type (</a:t>
            </a:r>
            <a:r>
              <a:rPr lang="en-GB" dirty="0">
                <a:sym typeface="Symbol" panose="05050102010706020507" pitchFamily="18" charset="2"/>
              </a:rPr>
              <a:t></a:t>
            </a:r>
            <a:r>
              <a:rPr lang="en-GB" dirty="0"/>
              <a:t>), relations between numbers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en-US" dirty="0"/>
              <a:t>&gt;, &lt;, … are of type</a:t>
            </a:r>
            <a:r>
              <a:rPr lang="en-GB" dirty="0"/>
              <a:t> (</a:t>
            </a:r>
            <a:r>
              <a:rPr lang="en-GB" dirty="0">
                <a:sym typeface="Symbol" panose="05050102010706020507" pitchFamily="18" charset="2"/>
              </a:rPr>
              <a:t></a:t>
            </a:r>
            <a:r>
              <a:rPr lang="en-GB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4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426ED-69CE-4DD0-96F0-C4EB1A0A1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dirty="0"/>
              <a:t>Mal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shrnut</a:t>
            </a:r>
            <a:r>
              <a:rPr lang="cs-CZ" dirty="0"/>
              <a:t>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B0B6B3-CB17-4C40-A706-F16DE3614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579296" cy="4862165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>
                <a:solidFill>
                  <a:srgbClr val="00B050"/>
                </a:solidFill>
              </a:rPr>
              <a:t>Extense</a:t>
            </a:r>
            <a:r>
              <a:rPr lang="cs-CZ" i="1" dirty="0"/>
              <a:t> </a:t>
            </a:r>
            <a:r>
              <a:rPr lang="cs-CZ" dirty="0"/>
              <a:t>jsou označeny matematickými nebo logickými výrazy (</a:t>
            </a:r>
            <a:r>
              <a:rPr lang="cs-CZ" i="1" dirty="0"/>
              <a:t>funkce, množiny, logické spojky, kvantifikátory</a:t>
            </a:r>
            <a:r>
              <a:rPr lang="cs-CZ" dirty="0"/>
              <a:t>, apod.)</a:t>
            </a:r>
          </a:p>
          <a:p>
            <a:r>
              <a:rPr lang="cs-CZ" i="1" dirty="0">
                <a:solidFill>
                  <a:srgbClr val="00B050"/>
                </a:solidFill>
              </a:rPr>
              <a:t>Intense, </a:t>
            </a:r>
            <a:r>
              <a:rPr lang="cs-CZ" i="1" dirty="0">
                <a:solidFill>
                  <a:srgbClr val="00B050"/>
                </a:solidFill>
                <a:sym typeface="Symbol" panose="05050102010706020507" pitchFamily="18" charset="2"/>
              </a:rPr>
              <a:t></a:t>
            </a:r>
            <a:r>
              <a:rPr lang="cs-CZ" b="1" i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 </a:t>
            </a:r>
            <a:r>
              <a:rPr lang="cs-CZ" i="1" dirty="0">
                <a:solidFill>
                  <a:srgbClr val="00B050"/>
                </a:solidFill>
              </a:rPr>
              <a:t>,</a:t>
            </a:r>
            <a:r>
              <a:rPr lang="cs-CZ" i="1" dirty="0"/>
              <a:t> </a:t>
            </a:r>
            <a:r>
              <a:rPr lang="cs-CZ" dirty="0"/>
              <a:t>jsou označeny „normálními“ empirickými výrazy (</a:t>
            </a:r>
            <a:r>
              <a:rPr lang="cs-CZ" i="1" dirty="0"/>
              <a:t>predikáty – vlastnosti, věty – propozice, apod.)</a:t>
            </a:r>
            <a:r>
              <a:rPr lang="cs-CZ" dirty="0"/>
              <a:t> </a:t>
            </a:r>
          </a:p>
          <a:p>
            <a:r>
              <a:rPr lang="cs-CZ" i="1" dirty="0">
                <a:solidFill>
                  <a:srgbClr val="00B050"/>
                </a:solidFill>
              </a:rPr>
              <a:t>Procedury =  zobecněné algoritmy</a:t>
            </a:r>
            <a:r>
              <a:rPr lang="cs-CZ" i="1" dirty="0"/>
              <a:t>, </a:t>
            </a:r>
            <a:r>
              <a:rPr lang="cs-CZ" dirty="0"/>
              <a:t>které mají produkovat objekty: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šest druhů TIL konstrukcí</a:t>
            </a:r>
          </a:p>
          <a:p>
            <a:r>
              <a:rPr lang="cs-CZ" dirty="0"/>
              <a:t>Odpověď na otázku, jak mluvit o abstraktních procedurách by vám měla být jasná: pomocí  nějakého „programovacího jazyka“. Náš programovací jazyk je </a:t>
            </a:r>
            <a:r>
              <a:rPr lang="cs-CZ" i="1" dirty="0"/>
              <a:t>deklarativní </a:t>
            </a:r>
            <a:r>
              <a:rPr lang="cs-CZ" dirty="0"/>
              <a:t>jazyk TIL konstrukcí, tj. </a:t>
            </a:r>
            <a:r>
              <a:rPr lang="cs-CZ" i="1" dirty="0">
                <a:solidFill>
                  <a:srgbClr val="00B050"/>
                </a:solidFill>
                <a:sym typeface="Symbol" panose="05050102010706020507" pitchFamily="18" charset="2"/>
              </a:rPr>
              <a:t>-kalkul</a:t>
            </a:r>
            <a:r>
              <a:rPr lang="cs-CZ" dirty="0">
                <a:sym typeface="Symbol" panose="05050102010706020507" pitchFamily="18" charset="2"/>
              </a:rPr>
              <a:t> obohacený o nástroje pro </a:t>
            </a:r>
            <a:r>
              <a:rPr lang="cs-CZ" dirty="0" err="1">
                <a:sym typeface="Symbol" panose="05050102010706020507" pitchFamily="18" charset="2"/>
              </a:rPr>
              <a:t>hyperintensionální</a:t>
            </a:r>
            <a:r>
              <a:rPr lang="cs-CZ" dirty="0">
                <a:sym typeface="Symbol" panose="05050102010706020507" pitchFamily="18" charset="2"/>
              </a:rPr>
              <a:t> úroveň.</a:t>
            </a:r>
            <a:r>
              <a:rPr lang="cs-CZ" i="1" dirty="0"/>
              <a:t> </a:t>
            </a:r>
            <a:endParaRPr lang="cs-CZ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4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24B79-8A24-4950-8300-FDA249E9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cs-CZ" dirty="0"/>
              <a:t>TIL konstrukce = procedury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BAE4E7-A867-4158-8473-DD4DC246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006181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Objekty, na kterých má procedura operovat, nejsou konstituenty dané procedury </a:t>
            </a:r>
            <a:r>
              <a:rPr lang="cs-CZ" i="1" dirty="0"/>
              <a:t>P</a:t>
            </a:r>
            <a:r>
              <a:rPr lang="cs-CZ" dirty="0"/>
              <a:t>. Konstituenty jsou pouze </a:t>
            </a:r>
            <a:r>
              <a:rPr lang="cs-CZ" i="1" dirty="0"/>
              <a:t>pod-procedury P.</a:t>
            </a:r>
          </a:p>
          <a:p>
            <a:pPr lvl="1"/>
            <a:r>
              <a:rPr lang="cs-CZ" dirty="0"/>
              <a:t>Tedy ony objekty (ať už konkrétní nebo abstraktní) musíme proceduře nějak dodat. K tomu slouží dvě</a:t>
            </a:r>
          </a:p>
          <a:p>
            <a:r>
              <a:rPr lang="cs-CZ" i="1" dirty="0"/>
              <a:t>atomické konstrukce</a:t>
            </a:r>
            <a:r>
              <a:rPr lang="cs-CZ" dirty="0"/>
              <a:t>, </a:t>
            </a:r>
            <a:r>
              <a:rPr lang="cs-CZ" i="1" dirty="0">
                <a:solidFill>
                  <a:srgbClr val="C00000"/>
                </a:solidFill>
              </a:rPr>
              <a:t>Trivializace</a:t>
            </a:r>
            <a:r>
              <a:rPr lang="cs-CZ" dirty="0"/>
              <a:t> a </a:t>
            </a:r>
            <a:r>
              <a:rPr lang="cs-CZ" i="1" dirty="0">
                <a:solidFill>
                  <a:srgbClr val="C00000"/>
                </a:solidFill>
              </a:rPr>
              <a:t>proměnné</a:t>
            </a:r>
            <a:r>
              <a:rPr lang="cs-CZ" dirty="0"/>
              <a:t>.</a:t>
            </a:r>
          </a:p>
          <a:p>
            <a:r>
              <a:rPr lang="cs-CZ" i="1" dirty="0"/>
              <a:t>Molekulární konstrukce</a:t>
            </a:r>
            <a:r>
              <a:rPr lang="cs-CZ" dirty="0"/>
              <a:t> pak skládáme z oněch atomických. Dvě duální procedury:</a:t>
            </a:r>
          </a:p>
          <a:p>
            <a:r>
              <a:rPr lang="cs-CZ" i="1" dirty="0"/>
              <a:t>Aplikace funkce na argumenty = </a:t>
            </a:r>
            <a:r>
              <a:rPr lang="cs-CZ" i="1" dirty="0">
                <a:solidFill>
                  <a:srgbClr val="C00000"/>
                </a:solidFill>
              </a:rPr>
              <a:t>Kompozice</a:t>
            </a:r>
          </a:p>
          <a:p>
            <a:r>
              <a:rPr lang="cs-CZ" i="1" dirty="0"/>
              <a:t>Deklarace funkce, tj. její produkce </a:t>
            </a:r>
            <a:r>
              <a:rPr lang="cs-CZ" i="1" dirty="0">
                <a:sym typeface="Symbol" panose="05050102010706020507" pitchFamily="18" charset="2"/>
              </a:rPr>
              <a:t>-abstrakcí = </a:t>
            </a:r>
            <a:r>
              <a:rPr lang="cs-CZ" i="1" dirty="0">
                <a:solidFill>
                  <a:srgbClr val="C00000"/>
                </a:solidFill>
                <a:sym typeface="Symbol" panose="05050102010706020507" pitchFamily="18" charset="2"/>
              </a:rPr>
              <a:t>Uzávěr</a:t>
            </a:r>
            <a:endParaRPr lang="cs-CZ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88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88971DC2-C2FE-4E1F-8FF1-549EB98B109F}" type="slidenum">
              <a:rPr lang="cs-CZ" altLang="cs-CZ" sz="1400">
                <a:latin typeface="Tahoma" panose="020B0604030504040204" pitchFamily="34" charset="0"/>
              </a:rPr>
              <a:pPr algn="r" eaLnBrk="1" hangingPunct="1"/>
              <a:t>23</a:t>
            </a:fld>
            <a:endParaRPr lang="cs-CZ" altLang="cs-CZ" sz="1400">
              <a:latin typeface="Tahoma" panose="020B060403050404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74700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cs-CZ" sz="36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</a:t>
            </a:r>
            <a:r>
              <a:rPr lang="cs-CZ" sz="3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cs-CZ" sz="36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abstract</a:t>
            </a:r>
            <a:r>
              <a:rPr lang="cs-CZ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36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procedures</a:t>
            </a:r>
            <a:r>
              <a:rPr lang="cs-CZ" sz="3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cs-CZ" sz="3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268413"/>
            <a:ext cx="7921625" cy="50403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</a:rPr>
              <a:t>Variables</a:t>
            </a:r>
            <a:r>
              <a:rPr lang="cs-CZ" altLang="cs-CZ" sz="3500" i="1" dirty="0">
                <a:latin typeface="Times" panose="02020603050405020304" pitchFamily="18" charset="0"/>
              </a:rPr>
              <a:t> x, y</a:t>
            </a:r>
            <a:r>
              <a:rPr lang="en-US" altLang="cs-CZ" sz="3500" i="1" dirty="0">
                <a:latin typeface="Times" panose="02020603050405020304" pitchFamily="18" charset="0"/>
              </a:rPr>
              <a:t>, p, w, t, … v</a:t>
            </a:r>
            <a:r>
              <a:rPr lang="en-US" altLang="cs-CZ" sz="3500" dirty="0">
                <a:latin typeface="Times" panose="02020603050405020304" pitchFamily="18" charset="0"/>
              </a:rPr>
              <a:t>-construct</a:t>
            </a:r>
            <a:endParaRPr lang="cs-CZ" altLang="cs-CZ" sz="2800" b="1" dirty="0">
              <a:latin typeface="Times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3500" i="1" dirty="0" err="1">
                <a:solidFill>
                  <a:schemeClr val="tx2"/>
                </a:solidFill>
                <a:latin typeface="Times" panose="02020603050405020304" pitchFamily="18" charset="0"/>
              </a:rPr>
              <a:t>Trivializa</a:t>
            </a:r>
            <a:r>
              <a:rPr lang="en-US" altLang="cs-CZ" sz="3500" i="1" dirty="0" err="1">
                <a:solidFill>
                  <a:schemeClr val="tx2"/>
                </a:solidFill>
                <a:latin typeface="Times" panose="02020603050405020304" pitchFamily="18" charset="0"/>
              </a:rPr>
              <a:t>tion</a:t>
            </a:r>
            <a:r>
              <a:rPr lang="cs-CZ" altLang="cs-CZ" sz="3500" i="1" dirty="0">
                <a:latin typeface="Times" panose="02020603050405020304" pitchFamily="18" charset="0"/>
              </a:rPr>
              <a:t> </a:t>
            </a:r>
            <a:r>
              <a:rPr lang="en-US" altLang="cs-CZ" sz="2800" b="1" baseline="30000" dirty="0">
                <a:solidFill>
                  <a:schemeClr val="accent6">
                    <a:lumMod val="75000"/>
                  </a:schemeClr>
                </a:solidFill>
                <a:latin typeface="Times" panose="02020603050405020304" pitchFamily="18" charset="0"/>
              </a:rPr>
              <a:t>0</a:t>
            </a:r>
            <a:r>
              <a:rPr lang="en-GB" altLang="cs-CZ" sz="2800" b="1" i="1" dirty="0">
                <a:solidFill>
                  <a:schemeClr val="accent6">
                    <a:lumMod val="75000"/>
                  </a:schemeClr>
                </a:solidFill>
                <a:latin typeface="Times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GB" altLang="cs-CZ" sz="2800" i="1" dirty="0">
                <a:solidFill>
                  <a:srgbClr val="000000"/>
                </a:solidFill>
                <a:latin typeface="Times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altLang="cs-CZ" sz="2800" dirty="0">
                <a:solidFill>
                  <a:srgbClr val="000000"/>
                </a:solidFill>
                <a:latin typeface="Times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constructs</a:t>
            </a:r>
            <a:r>
              <a:rPr lang="en-US" altLang="cs-CZ" sz="2800" dirty="0">
                <a:latin typeface="Times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cs-CZ" sz="2800" i="1" dirty="0">
                <a:latin typeface="Times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US" altLang="cs-CZ" sz="2800" dirty="0">
                <a:latin typeface="Times" panose="02020603050405020304" pitchFamily="18" charset="0"/>
                <a:sym typeface="Symbol" panose="05050102010706020507" pitchFamily="18" charset="2"/>
              </a:rPr>
              <a:t>(of any type)</a:t>
            </a:r>
            <a:endParaRPr lang="en-US" altLang="cs-CZ" sz="3500" dirty="0">
              <a:latin typeface="Times" panose="02020603050405020304" pitchFamily="18" charset="0"/>
            </a:endParaRPr>
          </a:p>
          <a:p>
            <a:pPr marL="742950" lvl="1" indent="-285750" eaLnBrk="1" hangingPunct="1">
              <a:lnSpc>
                <a:spcPct val="85000"/>
              </a:lnSpc>
            </a:pPr>
            <a:r>
              <a:rPr lang="en-GB" altLang="cs-CZ" sz="2200" dirty="0"/>
              <a:t>a </a:t>
            </a:r>
            <a:r>
              <a:rPr lang="en-GB" altLang="cs-CZ" sz="2200" i="1" dirty="0"/>
              <a:t>fixed pointer</a:t>
            </a:r>
            <a:r>
              <a:rPr lang="en-GB" altLang="cs-CZ" sz="2200" dirty="0"/>
              <a:t> to </a:t>
            </a:r>
            <a:r>
              <a:rPr lang="en-GB" altLang="cs-CZ" sz="2200" i="1" dirty="0"/>
              <a:t>C</a:t>
            </a:r>
            <a:r>
              <a:rPr lang="en-GB" altLang="cs-CZ" sz="2200" dirty="0"/>
              <a:t> and the </a:t>
            </a:r>
            <a:r>
              <a:rPr lang="en-GB" altLang="cs-CZ" sz="2200" i="1" dirty="0"/>
              <a:t>dereference</a:t>
            </a:r>
            <a:r>
              <a:rPr lang="en-GB" altLang="cs-CZ" sz="2200" dirty="0"/>
              <a:t> of the pointer. </a:t>
            </a:r>
          </a:p>
          <a:p>
            <a:pPr marL="742950" lvl="1" indent="-285750" eaLnBrk="1" hangingPunct="1">
              <a:lnSpc>
                <a:spcPct val="85000"/>
              </a:lnSpc>
            </a:pPr>
            <a:r>
              <a:rPr lang="en-GB" altLang="cs-CZ" sz="2200" dirty="0"/>
              <a:t>In order to operate on </a:t>
            </a:r>
            <a:r>
              <a:rPr lang="en-GB" altLang="cs-CZ" sz="2200" i="1" dirty="0"/>
              <a:t>C</a:t>
            </a:r>
            <a:r>
              <a:rPr lang="en-GB" altLang="cs-CZ" sz="2200" dirty="0"/>
              <a:t>, </a:t>
            </a:r>
            <a:r>
              <a:rPr lang="en-GB" altLang="cs-CZ" sz="2200" i="1" dirty="0"/>
              <a:t>C</a:t>
            </a:r>
            <a:r>
              <a:rPr lang="en-GB" altLang="cs-CZ" sz="2200" dirty="0"/>
              <a:t> needs to be grabbed, or ‘called’, first. Trivialization is such a grabbing mechanism. </a:t>
            </a:r>
            <a:endParaRPr lang="cs-CZ" altLang="cs-CZ" sz="3100" i="1" dirty="0">
              <a:latin typeface="Times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</a:rPr>
              <a:t>Closure 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</a:rPr>
              <a:t>[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cs-CZ" sz="3500" baseline="-250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…</a:t>
            </a:r>
            <a:r>
              <a:rPr lang="en-US" altLang="cs-CZ" sz="3500" i="1" dirty="0" err="1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cs-CZ" sz="3500" i="1" baseline="-25000" dirty="0" err="1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] </a:t>
            </a:r>
            <a:r>
              <a:rPr lang="cs-CZ" altLang="cs-CZ" sz="3500" i="1" dirty="0">
                <a:latin typeface="Times" panose="02020603050405020304" pitchFamily="18" charset="0"/>
              </a:rPr>
              <a:t>	</a:t>
            </a:r>
            <a:r>
              <a:rPr lang="en-US" altLang="cs-CZ" sz="2800" dirty="0">
                <a:latin typeface="Times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(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1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…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i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n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) </a:t>
            </a:r>
          </a:p>
          <a:p>
            <a:pPr marL="609600" indent="-609600" eaLnBrk="1" hangingPunct="1"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3500" i="1" dirty="0">
                <a:latin typeface="Times" panose="02020603050405020304" pitchFamily="18" charset="0"/>
              </a:rPr>
              <a:t> 			       </a:t>
            </a:r>
            <a:r>
              <a:rPr lang="en-US" altLang="cs-CZ" sz="21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100" b="1" baseline="-25000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cs-CZ" sz="21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       </a:t>
            </a:r>
            <a:r>
              <a:rPr lang="en-US" altLang="cs-CZ" sz="2100" b="1" i="1" baseline="-25000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cs-CZ" sz="21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  </a:t>
            </a:r>
            <a:endParaRPr lang="en-US" altLang="cs-CZ" sz="3500" b="1" dirty="0">
              <a:solidFill>
                <a:srgbClr val="993300"/>
              </a:solidFill>
              <a:latin typeface="Times" panose="02020603050405020304" pitchFamily="18" charset="0"/>
              <a:sym typeface="Symbol" panose="05050102010706020507" pitchFamily="18" charset="2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Composition 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cs-CZ" sz="3500" i="1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F     X</a:t>
            </a:r>
            <a:r>
              <a:rPr lang="en-US" altLang="cs-CZ" sz="3500" baseline="-250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… </a:t>
            </a:r>
            <a:r>
              <a:rPr lang="en-US" altLang="cs-CZ" sz="3500" i="1" dirty="0" err="1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cs-CZ" sz="3500" i="1" baseline="-25000" dirty="0" err="1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cs-CZ" sz="3500" dirty="0">
                <a:solidFill>
                  <a:schemeClr val="tx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altLang="cs-CZ" sz="3500" dirty="0">
                <a:solidFill>
                  <a:schemeClr val="bg2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latin typeface="Times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 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 	</a:t>
            </a:r>
            <a:r>
              <a:rPr lang="en-US" altLang="cs-CZ" sz="2600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		      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(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1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…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i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n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</a:rPr>
              <a:t>)</a:t>
            </a:r>
            <a:r>
              <a:rPr lang="en-US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1             </a:t>
            </a:r>
            <a:r>
              <a:rPr lang="en-GB" altLang="cs-CZ" sz="2600" b="1" dirty="0">
                <a:solidFill>
                  <a:srgbClr val="9933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cs-CZ" sz="2600" b="1" i="1" baseline="-25000" dirty="0">
                <a:solidFill>
                  <a:srgbClr val="993300"/>
                </a:solidFill>
                <a:latin typeface="Times" panose="02020603050405020304" pitchFamily="18" charset="0"/>
              </a:rPr>
              <a:t>n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3400" i="1" dirty="0">
                <a:solidFill>
                  <a:schemeClr val="tx2"/>
                </a:solidFill>
                <a:latin typeface="Times" panose="02020603050405020304" pitchFamily="18" charset="0"/>
              </a:rPr>
              <a:t>Execution </a:t>
            </a:r>
            <a:r>
              <a:rPr lang="en-US" altLang="cs-CZ" sz="3400" b="1" baseline="30000" dirty="0">
                <a:solidFill>
                  <a:schemeClr val="tx2"/>
                </a:solidFill>
                <a:latin typeface="Times" panose="02020603050405020304" pitchFamily="18" charset="0"/>
              </a:rPr>
              <a:t>1</a:t>
            </a:r>
            <a:r>
              <a:rPr lang="en-US" altLang="cs-CZ" sz="3400" b="1" i="1" dirty="0">
                <a:solidFill>
                  <a:schemeClr val="tx2"/>
                </a:solidFill>
                <a:latin typeface="Times" panose="02020603050405020304" pitchFamily="18" charset="0"/>
              </a:rPr>
              <a:t>X</a:t>
            </a:r>
            <a:r>
              <a:rPr lang="en-US" altLang="cs-CZ" sz="3400" i="1" dirty="0">
                <a:solidFill>
                  <a:schemeClr val="tx2"/>
                </a:solidFill>
                <a:latin typeface="Times" panose="02020603050405020304" pitchFamily="18" charset="0"/>
              </a:rPr>
              <a:t>, Double Execution </a:t>
            </a:r>
            <a:r>
              <a:rPr lang="en-US" altLang="cs-CZ" sz="3400" b="1" baseline="30000" dirty="0">
                <a:solidFill>
                  <a:schemeClr val="tx2"/>
                </a:solidFill>
                <a:latin typeface="Times" panose="02020603050405020304" pitchFamily="18" charset="0"/>
              </a:rPr>
              <a:t>2</a:t>
            </a:r>
            <a:r>
              <a:rPr lang="en-US" altLang="cs-CZ" sz="3400" b="1" i="1" dirty="0">
                <a:solidFill>
                  <a:schemeClr val="tx2"/>
                </a:solidFill>
                <a:latin typeface="Times" panose="02020603050405020304" pitchFamily="18" charset="0"/>
              </a:rPr>
              <a:t>X</a:t>
            </a:r>
            <a:endParaRPr lang="cs-CZ" altLang="cs-CZ" sz="3400" b="1" i="1" dirty="0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F219A-CAC3-4D17-B76D-232744663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>
            <a:noAutofit/>
          </a:bodyPr>
          <a:lstStyle/>
          <a:p>
            <a:r>
              <a:rPr lang="cs-CZ" sz="3000" dirty="0" err="1"/>
              <a:t>Notational</a:t>
            </a:r>
            <a:r>
              <a:rPr lang="cs-CZ" sz="3000" dirty="0"/>
              <a:t> </a:t>
            </a:r>
            <a:r>
              <a:rPr lang="cs-CZ" sz="3000" dirty="0" err="1"/>
              <a:t>conventions</a:t>
            </a:r>
            <a:endParaRPr lang="cs-CZ" sz="3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BED64E-B948-4C16-9C9A-1DF97CB47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i="1" dirty="0"/>
              <a:t>Notational conventions. </a:t>
            </a:r>
            <a:endParaRPr lang="cs-CZ" i="1" dirty="0"/>
          </a:p>
          <a:p>
            <a:r>
              <a:rPr lang="en-GB" dirty="0"/>
              <a:t>Below, all type indications will be provided outside the formulae in order to make the notation easier to read.</a:t>
            </a:r>
            <a:endParaRPr lang="cs-CZ" dirty="0"/>
          </a:p>
          <a:p>
            <a:r>
              <a:rPr lang="en-GB" dirty="0"/>
              <a:t>the outermost brackets of Closures will be omitted whenever no confusion can arise. </a:t>
            </a:r>
            <a:endParaRPr lang="cs-CZ" dirty="0"/>
          </a:p>
          <a:p>
            <a:r>
              <a:rPr lang="en-GB" dirty="0"/>
              <a:t>‘</a:t>
            </a:r>
            <a:r>
              <a:rPr lang="en-GB" i="1" dirty="0"/>
              <a:t>X</a:t>
            </a:r>
            <a:r>
              <a:rPr lang="en-GB" dirty="0"/>
              <a:t>/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’ means that an object </a:t>
            </a:r>
            <a:r>
              <a:rPr lang="en-GB" i="1" dirty="0"/>
              <a:t>X</a:t>
            </a:r>
            <a:r>
              <a:rPr lang="en-GB" dirty="0"/>
              <a:t> is (a member) of type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/>
              <a:t>‘</a:t>
            </a:r>
            <a:r>
              <a:rPr lang="en-GB" i="1" dirty="0"/>
              <a:t>X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’ means that </a:t>
            </a:r>
            <a:r>
              <a:rPr lang="en-GB" i="1" dirty="0"/>
              <a:t>X </a:t>
            </a:r>
            <a:r>
              <a:rPr lang="en-GB" dirty="0"/>
              <a:t>is typed to </a:t>
            </a:r>
            <a:r>
              <a:rPr lang="en-GB" i="1" dirty="0"/>
              <a:t>v-</a:t>
            </a:r>
            <a:r>
              <a:rPr lang="en-GB" dirty="0"/>
              <a:t>construct an object (if any) of type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/>
              <a:t>Throughout, it holds that the variables </a:t>
            </a:r>
            <a:r>
              <a:rPr lang="en-GB" i="1" dirty="0"/>
              <a:t>w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</a:t>
            </a:r>
            <a:r>
              <a:rPr lang="en-GB" dirty="0"/>
              <a:t> and </a:t>
            </a:r>
            <a:r>
              <a:rPr lang="en-GB" i="1" dirty="0"/>
              <a:t>t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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/>
              <a:t>If </a:t>
            </a:r>
            <a:r>
              <a:rPr lang="en-GB" i="1" dirty="0"/>
              <a:t>C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GB" dirty="0"/>
              <a:t> then the frequently used Composition [[</a:t>
            </a:r>
            <a:r>
              <a:rPr lang="en-GB" i="1" dirty="0"/>
              <a:t>C w</a:t>
            </a:r>
            <a:r>
              <a:rPr lang="en-GB" dirty="0"/>
              <a:t>]</a:t>
            </a:r>
            <a:r>
              <a:rPr lang="en-GB" i="1" dirty="0"/>
              <a:t> t</a:t>
            </a:r>
            <a:r>
              <a:rPr lang="en-GB" dirty="0"/>
              <a:t>], which is the </a:t>
            </a:r>
            <a:r>
              <a:rPr lang="en-GB" i="1" dirty="0" err="1"/>
              <a:t>extensionalization</a:t>
            </a:r>
            <a:r>
              <a:rPr lang="en-GB" dirty="0"/>
              <a:t> of the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-intension </a:t>
            </a:r>
            <a:r>
              <a:rPr lang="en-GB" i="1" dirty="0"/>
              <a:t>v-</a:t>
            </a:r>
            <a:r>
              <a:rPr lang="en-GB" dirty="0"/>
              <a:t>constructed by </a:t>
            </a:r>
            <a:r>
              <a:rPr lang="en-GB" i="1" dirty="0"/>
              <a:t>C</a:t>
            </a:r>
            <a:r>
              <a:rPr lang="en-GB" dirty="0"/>
              <a:t>, is encoded as ‘</a:t>
            </a:r>
            <a:r>
              <a:rPr lang="en-GB" i="1" dirty="0"/>
              <a:t>C</a:t>
            </a:r>
            <a:r>
              <a:rPr lang="en-GB" i="1" baseline="-25000" dirty="0"/>
              <a:t>wt</a:t>
            </a:r>
            <a:r>
              <a:rPr lang="en-GB" dirty="0"/>
              <a:t>’. </a:t>
            </a:r>
            <a:endParaRPr lang="cs-CZ" dirty="0"/>
          </a:p>
          <a:p>
            <a:r>
              <a:rPr lang="en-GB" dirty="0"/>
              <a:t>When no confusion arises, we use the standard infix notation without Trivialisation to apply logical objects like truth functions and quantifiers. Hence, instead of ‘[</a:t>
            </a:r>
            <a:r>
              <a:rPr lang="en-GB" baseline="30000" dirty="0"/>
              <a:t>0</a:t>
            </a:r>
            <a:r>
              <a:rPr lang="en-GB" dirty="0">
                <a:sym typeface="Symbol" panose="05050102010706020507" pitchFamily="18" charset="2"/>
              </a:rPr>
              <a:t></a:t>
            </a:r>
            <a:r>
              <a:rPr lang="en-GB" i="1" dirty="0"/>
              <a:t>x B</a:t>
            </a:r>
            <a:r>
              <a:rPr lang="en-GB" dirty="0"/>
              <a:t>]’, ‘[</a:t>
            </a:r>
            <a:r>
              <a:rPr lang="en-GB" baseline="30000" dirty="0"/>
              <a:t>0</a:t>
            </a:r>
            <a:r>
              <a:rPr lang="en-GB" dirty="0">
                <a:sym typeface="Symbol" panose="05050102010706020507" pitchFamily="18" charset="2"/>
              </a:rPr>
              <a:t></a:t>
            </a:r>
            <a:r>
              <a:rPr lang="en-GB" i="1" dirty="0"/>
              <a:t>x B</a:t>
            </a:r>
            <a:r>
              <a:rPr lang="en-GB" dirty="0"/>
              <a:t>]’, we write ‘</a:t>
            </a:r>
            <a:r>
              <a:rPr lang="en-GB" dirty="0">
                <a:sym typeface="Symbol" panose="05050102010706020507" pitchFamily="18" charset="2"/>
              </a:rPr>
              <a:t></a:t>
            </a:r>
            <a:r>
              <a:rPr lang="en-GB" i="1" dirty="0"/>
              <a:t>x B</a:t>
            </a:r>
            <a:r>
              <a:rPr lang="en-GB" dirty="0"/>
              <a:t>’, ‘</a:t>
            </a:r>
            <a:r>
              <a:rPr lang="en-GB" dirty="0">
                <a:sym typeface="Symbol" panose="05050102010706020507" pitchFamily="18" charset="2"/>
              </a:rPr>
              <a:t></a:t>
            </a:r>
            <a:r>
              <a:rPr lang="en-GB" i="1" dirty="0"/>
              <a:t>x B</a:t>
            </a:r>
            <a:r>
              <a:rPr lang="en-GB" dirty="0"/>
              <a:t>’ for any </a:t>
            </a:r>
            <a:r>
              <a:rPr lang="en-GB" i="1" dirty="0"/>
              <a:t>B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</a:t>
            </a:r>
            <a:r>
              <a:rPr lang="en-GB" dirty="0"/>
              <a:t> to make quantified formulas easier to read.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683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2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10DFB347-0587-4110-A3EC-34F0998B67F5}" type="slidenum">
              <a:rPr lang="cs-CZ" altLang="cs-CZ" sz="1200">
                <a:latin typeface="Arial Black" panose="020B0A04020102020204" pitchFamily="34" charset="0"/>
              </a:rPr>
              <a:pPr algn="r" eaLnBrk="1" hangingPunct="1"/>
              <a:t>25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95300"/>
          </a:xfrm>
        </p:spPr>
        <p:txBody>
          <a:bodyPr anchor="ctr"/>
          <a:lstStyle/>
          <a:p>
            <a:pPr eaLnBrk="1" hangingPunct="1"/>
            <a:r>
              <a:rPr lang="cs-CZ" altLang="cs-CZ" sz="2900" i="1"/>
              <a:t>TIL Ontology (</a:t>
            </a:r>
            <a:r>
              <a:rPr lang="en-US" altLang="cs-CZ" sz="2900" i="1"/>
              <a:t>higher-order types)</a:t>
            </a:r>
            <a:endParaRPr lang="cs-CZ" altLang="cs-CZ" sz="2900" i="1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268413"/>
            <a:ext cx="793115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15000"/>
              </a:spcAft>
              <a:defRPr/>
            </a:pPr>
            <a:r>
              <a:rPr lang="en-US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 of order 1</a:t>
            </a:r>
            <a:r>
              <a:rPr lang="en-US" sz="2100" dirty="0"/>
              <a:t> 	(</a:t>
            </a:r>
            <a:r>
              <a:rPr lang="en-US" sz="21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100" b="1" baseline="-25000" dirty="0">
                <a:solidFill>
                  <a:srgbClr val="993300"/>
                </a:solidFill>
                <a:sym typeface="Symbol" pitchFamily="18" charset="2"/>
              </a:rPr>
              <a:t>1</a:t>
            </a:r>
            <a:r>
              <a:rPr lang="en-US" sz="2100" dirty="0"/>
              <a:t>)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 construct entities belonging to a type of order 1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/ belong to </a:t>
            </a:r>
            <a:r>
              <a:rPr lang="en-US" sz="20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000" b="1" baseline="-25000" dirty="0">
                <a:solidFill>
                  <a:srgbClr val="993300"/>
                </a:solidFill>
                <a:sym typeface="Symbol" pitchFamily="18" charset="2"/>
              </a:rPr>
              <a:t>1</a:t>
            </a:r>
            <a:r>
              <a:rPr lang="en-US" sz="2000" baseline="-25000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: </a:t>
            </a:r>
            <a:r>
              <a:rPr lang="en-US" sz="20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type of order </a:t>
            </a:r>
            <a:r>
              <a:rPr lang="en-US" sz="2000" b="1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80000"/>
              </a:lnSpc>
              <a:spcAft>
                <a:spcPct val="10000"/>
              </a:spcAft>
              <a:defRPr/>
            </a:pPr>
            <a:r>
              <a:rPr lang="en-US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 of order 2</a:t>
            </a:r>
            <a:r>
              <a:rPr lang="en-US" sz="2100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 </a:t>
            </a:r>
            <a:r>
              <a:rPr lang="en-US" sz="2100" dirty="0"/>
              <a:t>(</a:t>
            </a:r>
            <a:r>
              <a:rPr lang="en-US" sz="21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100" b="1" baseline="-25000" dirty="0">
                <a:solidFill>
                  <a:srgbClr val="993300"/>
                </a:solidFill>
                <a:sym typeface="Symbol" pitchFamily="18" charset="2"/>
              </a:rPr>
              <a:t>2</a:t>
            </a:r>
            <a:r>
              <a:rPr lang="en-US" sz="2100" dirty="0"/>
              <a:t>)</a:t>
            </a:r>
            <a:endParaRPr lang="en-US" sz="2100" i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 construct entities belonging to a type of order 2 or 1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/ belong to </a:t>
            </a:r>
            <a:r>
              <a:rPr lang="en-US" sz="20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000" b="1" baseline="-25000" dirty="0">
                <a:solidFill>
                  <a:srgbClr val="993300"/>
                </a:solidFill>
                <a:sym typeface="Symbol" pitchFamily="18" charset="2"/>
              </a:rPr>
              <a:t>2</a:t>
            </a:r>
            <a:r>
              <a:rPr lang="en-US" sz="2000" baseline="-25000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: </a:t>
            </a:r>
            <a:r>
              <a:rPr lang="en-US" sz="20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type of order </a:t>
            </a:r>
            <a:r>
              <a:rPr lang="en-US" sz="2000" b="1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3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90000"/>
              </a:spcBef>
              <a:spcAft>
                <a:spcPct val="15000"/>
              </a:spcAft>
              <a:defRPr/>
            </a:pPr>
            <a:r>
              <a:rPr lang="en-US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 of order n</a:t>
            </a:r>
            <a:r>
              <a:rPr lang="en-US" sz="2100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 </a:t>
            </a:r>
            <a:r>
              <a:rPr lang="en-US" sz="2100" dirty="0"/>
              <a:t>(</a:t>
            </a:r>
            <a:r>
              <a:rPr lang="en-US" sz="21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100" b="1" i="1" baseline="-25000" dirty="0">
                <a:solidFill>
                  <a:srgbClr val="993300"/>
                </a:solidFill>
                <a:sym typeface="Symbol" pitchFamily="18" charset="2"/>
              </a:rPr>
              <a:t>n</a:t>
            </a:r>
            <a:r>
              <a:rPr lang="en-US" sz="2100" dirty="0"/>
              <a:t>)</a:t>
            </a:r>
            <a:endParaRPr lang="en-US" sz="2100" i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 construct entities belonging to a type of order </a:t>
            </a:r>
            <a:r>
              <a:rPr lang="en-US" sz="2000" i="1" dirty="0">
                <a:sym typeface="Wingdings" pitchFamily="2" charset="2"/>
              </a:rPr>
              <a:t>n </a:t>
            </a:r>
            <a:r>
              <a:rPr lang="en-US" sz="2000" dirty="0">
                <a:sym typeface="Symbol" pitchFamily="18" charset="2"/>
              </a:rPr>
              <a:t> </a:t>
            </a:r>
            <a:r>
              <a:rPr lang="en-US" sz="2000" dirty="0">
                <a:sym typeface="Wingdings" pitchFamily="2" charset="2"/>
              </a:rPr>
              <a:t>1</a:t>
            </a:r>
          </a:p>
          <a:p>
            <a:pPr lvl="1" eaLnBrk="1" hangingPunct="1">
              <a:lnSpc>
                <a:spcPct val="80000"/>
              </a:lnSpc>
              <a:spcAft>
                <a:spcPct val="10000"/>
              </a:spcAft>
              <a:buClr>
                <a:srgbClr val="006666"/>
              </a:buClr>
              <a:buFontTx/>
              <a:buChar char="o"/>
              <a:defRPr/>
            </a:pPr>
            <a:r>
              <a:rPr lang="en-US" sz="2000" dirty="0">
                <a:sym typeface="Wingdings" pitchFamily="2" charset="2"/>
              </a:rPr>
              <a:t>/ belong to </a:t>
            </a:r>
            <a:r>
              <a:rPr lang="en-US" sz="20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000" b="1" i="1" baseline="-25000" dirty="0">
                <a:solidFill>
                  <a:srgbClr val="993300"/>
                </a:solidFill>
                <a:sym typeface="Symbol" pitchFamily="18" charset="2"/>
              </a:rPr>
              <a:t>n</a:t>
            </a:r>
            <a:r>
              <a:rPr lang="en-US" sz="2000" baseline="-25000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: </a:t>
            </a:r>
            <a:r>
              <a:rPr lang="en-US" sz="20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type of order </a:t>
            </a:r>
            <a:r>
              <a:rPr lang="en-US" sz="2000" b="1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n + 1</a:t>
            </a:r>
          </a:p>
          <a:p>
            <a:pPr eaLnBrk="1" hangingPunct="1">
              <a:spcBef>
                <a:spcPct val="70000"/>
              </a:spcBef>
              <a:spcAft>
                <a:spcPct val="15000"/>
              </a:spcAft>
              <a:defRPr/>
            </a:pPr>
            <a:r>
              <a:rPr lang="en-GB" sz="2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Functional entities</a:t>
            </a:r>
            <a:r>
              <a:rPr lang="en-GB" sz="21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:</a:t>
            </a:r>
            <a:r>
              <a:rPr lang="en-GB" sz="2100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 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</a:rPr>
              <a:t>(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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</a:rPr>
              <a:t> 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</a:t>
            </a:r>
            <a:r>
              <a:rPr lang="en-GB" sz="2100" b="1" baseline="-25000" dirty="0">
                <a:solidFill>
                  <a:srgbClr val="993300"/>
                </a:solidFill>
                <a:latin typeface="Times" pitchFamily="18" charset="0"/>
              </a:rPr>
              <a:t>1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</a:rPr>
              <a:t>…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  <a:sym typeface="Symbol" pitchFamily="18" charset="2"/>
              </a:rPr>
              <a:t></a:t>
            </a:r>
            <a:r>
              <a:rPr lang="en-GB" sz="2100" b="1" i="1" baseline="-25000" dirty="0">
                <a:solidFill>
                  <a:srgbClr val="993300"/>
                </a:solidFill>
                <a:latin typeface="Times" pitchFamily="18" charset="0"/>
              </a:rPr>
              <a:t>n</a:t>
            </a:r>
            <a:r>
              <a:rPr lang="en-GB" sz="2100" b="1" dirty="0">
                <a:solidFill>
                  <a:srgbClr val="993300"/>
                </a:solidFill>
                <a:latin typeface="Times" pitchFamily="18" charset="0"/>
              </a:rPr>
              <a:t>) </a:t>
            </a:r>
            <a:r>
              <a:rPr lang="en-US" sz="2100" dirty="0">
                <a:sym typeface="Wingdings" pitchFamily="2" charset="2"/>
              </a:rPr>
              <a:t>/ belong to </a:t>
            </a:r>
            <a:r>
              <a:rPr lang="en-US" sz="2100" b="1" dirty="0">
                <a:solidFill>
                  <a:srgbClr val="993300"/>
                </a:solidFill>
                <a:sym typeface="Symbol" pitchFamily="18" charset="2"/>
              </a:rPr>
              <a:t></a:t>
            </a:r>
            <a:r>
              <a:rPr lang="en-US" sz="2100" b="1" i="1" baseline="-25000" dirty="0">
                <a:solidFill>
                  <a:srgbClr val="993300"/>
                </a:solidFill>
                <a:sym typeface="Symbol" pitchFamily="18" charset="2"/>
              </a:rPr>
              <a:t>n</a:t>
            </a:r>
            <a:r>
              <a:rPr lang="en-US" sz="2100" baseline="-25000" dirty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15000"/>
              </a:spcAft>
              <a:buFont typeface="Wingdings" panose="05000000000000000000" pitchFamily="2" charset="2"/>
              <a:buNone/>
              <a:defRPr/>
            </a:pPr>
            <a:r>
              <a:rPr lang="en-US" sz="1700" dirty="0">
                <a:sym typeface="Symbol" pitchFamily="18" charset="2"/>
              </a:rPr>
              <a:t>	(</a:t>
            </a:r>
            <a:r>
              <a:rPr lang="en-US" sz="1700" i="1" dirty="0">
                <a:sym typeface="Symbol" pitchFamily="18" charset="2"/>
              </a:rPr>
              <a:t>n</a:t>
            </a:r>
            <a:r>
              <a:rPr lang="en-US" sz="1700" dirty="0">
                <a:sym typeface="Symbol" pitchFamily="18" charset="2"/>
              </a:rPr>
              <a:t>:</a:t>
            </a:r>
            <a:r>
              <a:rPr lang="en-US" sz="1700" i="1" dirty="0">
                <a:sym typeface="Symbol" pitchFamily="18" charset="2"/>
              </a:rPr>
              <a:t> </a:t>
            </a:r>
            <a:r>
              <a:rPr lang="en-US" sz="1700" dirty="0">
                <a:sym typeface="Symbol" pitchFamily="18" charset="2"/>
              </a:rPr>
              <a:t>the highest of the types to which </a:t>
            </a:r>
            <a:r>
              <a:rPr lang="en-GB" sz="1700" dirty="0">
                <a:latin typeface="Times" pitchFamily="18" charset="0"/>
                <a:sym typeface="Symbol" pitchFamily="18" charset="2"/>
              </a:rPr>
              <a:t>,</a:t>
            </a:r>
            <a:r>
              <a:rPr lang="en-GB" sz="1700" dirty="0">
                <a:latin typeface="Times" pitchFamily="18" charset="0"/>
              </a:rPr>
              <a:t> </a:t>
            </a:r>
            <a:r>
              <a:rPr lang="en-GB" sz="1700" dirty="0">
                <a:latin typeface="Times" pitchFamily="18" charset="0"/>
                <a:sym typeface="Symbol" pitchFamily="18" charset="2"/>
              </a:rPr>
              <a:t></a:t>
            </a:r>
            <a:r>
              <a:rPr lang="en-GB" sz="1700" baseline="-25000" dirty="0">
                <a:latin typeface="Times" pitchFamily="18" charset="0"/>
              </a:rPr>
              <a:t>1</a:t>
            </a:r>
            <a:r>
              <a:rPr lang="en-GB" sz="1700" dirty="0">
                <a:latin typeface="Times" pitchFamily="18" charset="0"/>
              </a:rPr>
              <a:t>, …, </a:t>
            </a:r>
            <a:r>
              <a:rPr lang="en-GB" sz="1700" dirty="0">
                <a:latin typeface="Times" pitchFamily="18" charset="0"/>
                <a:sym typeface="Symbol" pitchFamily="18" charset="2"/>
              </a:rPr>
              <a:t></a:t>
            </a:r>
            <a:r>
              <a:rPr lang="en-GB" sz="1700" i="1" baseline="-25000" dirty="0">
                <a:latin typeface="Times" pitchFamily="18" charset="0"/>
              </a:rPr>
              <a:t>n</a:t>
            </a:r>
            <a:r>
              <a:rPr lang="en-GB" sz="1700" b="1" dirty="0">
                <a:latin typeface="Times" pitchFamily="18" charset="0"/>
              </a:rPr>
              <a:t> </a:t>
            </a:r>
            <a:r>
              <a:rPr lang="en-GB" sz="1700" dirty="0">
                <a:latin typeface="Times" pitchFamily="18" charset="0"/>
              </a:rPr>
              <a:t>belong)</a:t>
            </a:r>
            <a:r>
              <a:rPr lang="en-US" sz="1700" dirty="0">
                <a:sym typeface="Symbol" pitchFamily="18" charset="2"/>
              </a:rPr>
              <a:t> </a:t>
            </a:r>
            <a:endParaRPr lang="en-US" sz="1700" i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700" i="1" dirty="0"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  <a:buClr>
                <a:srgbClr val="006666"/>
              </a:buClr>
              <a:buFontTx/>
              <a:buNone/>
              <a:defRPr/>
            </a:pPr>
            <a:r>
              <a:rPr lang="en-US" sz="1500" dirty="0">
                <a:sym typeface="Symbol" pitchFamily="18" charset="2"/>
              </a:rPr>
              <a:t>And so on,</a:t>
            </a:r>
            <a:r>
              <a:rPr lang="en-US" sz="1500" i="1" dirty="0">
                <a:sym typeface="Symbol" pitchFamily="18" charset="2"/>
              </a:rPr>
              <a:t> ad infinitum</a:t>
            </a:r>
            <a:endParaRPr lang="cs-CZ" sz="1500" i="1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  </a:t>
            </a:r>
            <a:r>
              <a:rPr lang="cs-CZ" altLang="cs-CZ" dirty="0" err="1"/>
              <a:t>Example</a:t>
            </a:r>
            <a:endParaRPr lang="cs-CZ" alt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268760"/>
            <a:ext cx="8291512" cy="4824065"/>
          </a:xfrm>
        </p:spPr>
        <p:txBody>
          <a:bodyPr/>
          <a:lstStyle/>
          <a:p>
            <a:pPr marL="436563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defRPr/>
            </a:pPr>
            <a:r>
              <a:rPr lang="en-US" sz="2400" dirty="0"/>
              <a:t>“</a:t>
            </a:r>
            <a:r>
              <a:rPr lang="en-US" sz="2400" dirty="0">
                <a:solidFill>
                  <a:srgbClr val="0070C0"/>
                </a:solidFill>
              </a:rPr>
              <a:t>Tilman computes cotangent of </a:t>
            </a:r>
            <a:r>
              <a:rPr lang="en-US" sz="2400" dirty="0">
                <a:solidFill>
                  <a:srgbClr val="0070C0"/>
                </a:solidFill>
                <a:sym typeface="Symbol" panose="05050102010706020507" pitchFamily="18" charset="2"/>
              </a:rPr>
              <a:t></a:t>
            </a:r>
            <a:r>
              <a:rPr lang="en-US" sz="2400" dirty="0">
                <a:sym typeface="Symbol" panose="05050102010706020507" pitchFamily="18" charset="2"/>
              </a:rPr>
              <a:t>”</a:t>
            </a:r>
          </a:p>
          <a:p>
            <a:pPr marL="436563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defRPr/>
            </a:pPr>
            <a:r>
              <a:rPr lang="en-US" sz="2400" dirty="0">
                <a:sym typeface="Symbol" panose="05050102010706020507" pitchFamily="18" charset="2"/>
              </a:rPr>
              <a:t>Types. </a:t>
            </a:r>
            <a:r>
              <a:rPr lang="en-US" sz="2400" i="1" dirty="0">
                <a:sym typeface="Symbol" panose="05050102010706020507" pitchFamily="18" charset="2"/>
              </a:rPr>
              <a:t>Tilman</a:t>
            </a:r>
            <a:r>
              <a:rPr lang="en-US" sz="2400" dirty="0">
                <a:sym typeface="Symbol" panose="05050102010706020507" pitchFamily="18" charset="2"/>
              </a:rPr>
              <a:t>/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ɿ; 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Cot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/(); </a:t>
            </a:r>
            <a:r>
              <a:rPr lang="en-US" sz="2400" dirty="0">
                <a:sym typeface="Symbol" panose="05050102010706020507" pitchFamily="18" charset="2"/>
              </a:rPr>
              <a:t>/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; 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Compute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/(o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</a:t>
            </a:r>
            <a:r>
              <a:rPr lang="en-US" sz="2400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n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)</a:t>
            </a:r>
            <a:r>
              <a:rPr lang="en-US" sz="2400" baseline="-25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</a:t>
            </a:r>
          </a:p>
          <a:p>
            <a:pPr marL="436563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defRPr/>
            </a:pP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Synthesis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. </a:t>
            </a:r>
            <a:r>
              <a:rPr lang="en-US" sz="2400" i="1" dirty="0" err="1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wt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 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[</a:t>
            </a:r>
            <a:r>
              <a:rPr lang="en-US" sz="2400" baseline="30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0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Compute</a:t>
            </a:r>
            <a:r>
              <a:rPr lang="en-US" sz="2400" i="1" baseline="-25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wt </a:t>
            </a:r>
            <a:r>
              <a:rPr lang="en-US" sz="2400" baseline="30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0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Tilman </a:t>
            </a:r>
            <a:r>
              <a:rPr lang="en-US" sz="24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0</a:t>
            </a:r>
            <a:r>
              <a:rPr lang="en-US" sz="24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[</a:t>
            </a:r>
            <a:r>
              <a:rPr lang="en-US" sz="2400" baseline="30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0</a:t>
            </a:r>
            <a:r>
              <a:rPr lang="en-US" sz="2400" i="1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Cot </a:t>
            </a:r>
            <a:r>
              <a:rPr lang="en-US" sz="2400" baseline="300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0</a:t>
            </a:r>
            <a:r>
              <a:rPr lang="en-US" sz="2400" dirty="0">
                <a:sym typeface="Symbol" panose="05050102010706020507" pitchFamily="18" charset="2"/>
              </a:rPr>
              <a:t>]]</a:t>
            </a:r>
          </a:p>
          <a:p>
            <a:pPr marL="436563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defRPr/>
            </a:pPr>
            <a:r>
              <a:rPr lang="en-US" sz="2400" dirty="0">
                <a:sym typeface="Symbol" panose="05050102010706020507" pitchFamily="18" charset="2"/>
              </a:rPr>
              <a:t>Type checking …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51281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91513" cy="703262"/>
          </a:xfrm>
        </p:spPr>
        <p:txBody>
          <a:bodyPr/>
          <a:lstStyle/>
          <a:p>
            <a:pPr eaLnBrk="1" hangingPunct="1"/>
            <a:r>
              <a:rPr lang="en-US" altLang="cs-CZ" sz="3200" i="1"/>
              <a:t>explicit intensionalization and temporalization </a:t>
            </a:r>
            <a:endParaRPr lang="cs-CZ" altLang="cs-CZ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900" dirty="0"/>
              <a:t>constructions of possible-world intensions directly encoded in the logical syntax:</a:t>
            </a:r>
            <a:endParaRPr lang="en-GB" sz="29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900" dirty="0">
                <a:sym typeface="Symbol" pitchFamily="18" charset="2"/>
              </a:rPr>
              <a:t> 				</a:t>
            </a:r>
            <a:r>
              <a:rPr lang="en-GB" sz="29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 </a:t>
            </a:r>
            <a:r>
              <a:rPr lang="en-GB" sz="29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GB" sz="29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[…</a:t>
            </a:r>
            <a:r>
              <a:rPr lang="en-GB" sz="29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  <a:r>
              <a:rPr lang="en-GB" sz="29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….</a:t>
            </a:r>
            <a:r>
              <a:rPr lang="en-GB" sz="29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GB" sz="29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900" i="1" dirty="0"/>
              <a:t>w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 ; </a:t>
            </a:r>
            <a:r>
              <a:rPr lang="en-GB" sz="2900" i="1" dirty="0">
                <a:sym typeface="Symbol" pitchFamily="18" charset="2"/>
              </a:rPr>
              <a:t>t </a:t>
            </a:r>
            <a:r>
              <a:rPr lang="en-GB" sz="2900" dirty="0">
                <a:sym typeface="Symbol" pitchFamily="18" charset="2"/>
              </a:rPr>
              <a:t> ; </a:t>
            </a:r>
            <a:r>
              <a:rPr lang="en-GB" sz="2900" baseline="30000" dirty="0"/>
              <a:t>0</a:t>
            </a:r>
            <a:r>
              <a:rPr lang="en-GB" sz="2900" i="1" dirty="0"/>
              <a:t>Happy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</a:t>
            </a:r>
            <a:r>
              <a:rPr lang="en-GB" sz="2900" dirty="0"/>
              <a:t> (</a:t>
            </a:r>
            <a:r>
              <a:rPr lang="en-GB" sz="2900" dirty="0">
                <a:sym typeface="Symbol" pitchFamily="18" charset="2"/>
              </a:rPr>
              <a:t></a:t>
            </a:r>
            <a:r>
              <a:rPr lang="en-GB" sz="2900" dirty="0"/>
              <a:t>)</a:t>
            </a:r>
            <a:r>
              <a:rPr lang="en-GB" sz="2900" baseline="-25000" dirty="0">
                <a:sym typeface="Symbol" pitchFamily="18" charset="2"/>
              </a:rPr>
              <a:t></a:t>
            </a:r>
            <a:r>
              <a:rPr lang="en-GB" sz="2900" dirty="0"/>
              <a:t>; </a:t>
            </a:r>
            <a:r>
              <a:rPr lang="en-GB" sz="2900" baseline="30000" dirty="0"/>
              <a:t>0</a:t>
            </a:r>
            <a:r>
              <a:rPr lang="en-GB" sz="2900" i="1" dirty="0"/>
              <a:t>Pope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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</a:t>
            </a:r>
            <a:r>
              <a:rPr lang="en-GB" sz="2900" baseline="-25000" dirty="0">
                <a:sym typeface="Symbol" pitchFamily="18" charset="2"/>
              </a:rPr>
              <a:t></a:t>
            </a:r>
            <a:endParaRPr lang="en-GB" sz="29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			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 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sz="29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Happy</a:t>
            </a:r>
            <a:r>
              <a:rPr lang="en-GB" sz="29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9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Pope</a:t>
            </a:r>
            <a:r>
              <a:rPr lang="en-GB" sz="29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</a:t>
            </a:r>
            <a:r>
              <a:rPr lang="en-GB" sz="2900" dirty="0"/>
              <a:t> </a:t>
            </a:r>
            <a:r>
              <a:rPr lang="en-GB" sz="2900" dirty="0">
                <a:sym typeface="Symbol" pitchFamily="18" charset="2"/>
              </a:rPr>
              <a:t></a:t>
            </a:r>
            <a:r>
              <a:rPr lang="en-GB" sz="2900" baseline="-25000" dirty="0">
                <a:sym typeface="Symbol" pitchFamily="18" charset="2"/>
              </a:rPr>
              <a:t></a:t>
            </a:r>
            <a:endParaRPr lang="cs-CZ" sz="29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900" dirty="0"/>
              <a:t>In any possible world (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  <a:r>
              <a:rPr lang="en-GB" sz="2900" dirty="0"/>
              <a:t>) at any time (</a:t>
            </a:r>
            <a:r>
              <a:rPr lang="en-GB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</a:t>
            </a:r>
            <a:r>
              <a:rPr lang="en-GB" sz="2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GB" sz="2900" dirty="0"/>
              <a:t>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500" dirty="0"/>
              <a:t>Take the property of being happy (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Happy</a:t>
            </a:r>
            <a:r>
              <a:rPr lang="en-GB" sz="25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500" dirty="0"/>
              <a:t>Take the papal office (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Pope</a:t>
            </a:r>
            <a:r>
              <a:rPr lang="en-GB" sz="25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500" dirty="0" err="1"/>
              <a:t>Extens</a:t>
            </a:r>
            <a:r>
              <a:rPr lang="cs-CZ" sz="2500" dirty="0"/>
              <a:t>i</a:t>
            </a:r>
            <a:r>
              <a:rPr lang="en-GB" sz="2500" dirty="0" err="1"/>
              <a:t>onalize</a:t>
            </a:r>
            <a:r>
              <a:rPr lang="en-GB" sz="2500" dirty="0"/>
              <a:t> both of them (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Happy</a:t>
            </a:r>
            <a:r>
              <a:rPr lang="en-GB" sz="25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500" dirty="0"/>
              <a:t>,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Pope</a:t>
            </a:r>
            <a:r>
              <a:rPr lang="en-GB" sz="25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5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500" dirty="0"/>
              <a:t>Check whether the holder of the Papal office is happy at that </a:t>
            </a:r>
            <a:r>
              <a:rPr lang="en-GB" sz="2500" i="1" dirty="0"/>
              <a:t>w</a:t>
            </a:r>
            <a:r>
              <a:rPr lang="en-GB" sz="2500" dirty="0"/>
              <a:t>, </a:t>
            </a:r>
            <a:r>
              <a:rPr lang="en-GB" sz="2500" i="1" dirty="0"/>
              <a:t>t </a:t>
            </a:r>
            <a:r>
              <a:rPr lang="en-GB" sz="2500" dirty="0"/>
              <a:t>of evaluation (</a:t>
            </a:r>
            <a:r>
              <a:rPr lang="en-GB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Happy</a:t>
            </a:r>
            <a:r>
              <a:rPr lang="en-GB" sz="25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5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Pope</a:t>
            </a:r>
            <a:r>
              <a:rPr lang="en-GB" sz="25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500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Method of analysis (of an expression </a:t>
            </a:r>
            <a:r>
              <a:rPr lang="en-US" altLang="cs-CZ" sz="3800" i="1" dirty="0"/>
              <a:t>E</a:t>
            </a:r>
            <a:r>
              <a:rPr lang="en-US" altLang="cs-CZ" sz="3800" dirty="0"/>
              <a:t>)</a:t>
            </a:r>
            <a:r>
              <a:rPr lang="cs-CZ" altLang="cs-CZ" sz="3800" dirty="0"/>
              <a:t> </a:t>
            </a:r>
            <a:endParaRPr lang="cs-CZ" altLang="cs-CZ" sz="3800" dirty="0">
              <a:solidFill>
                <a:srgbClr val="FF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en-US" altLang="cs-CZ" dirty="0"/>
              <a:t>Assign </a:t>
            </a:r>
            <a:r>
              <a:rPr lang="en-US" altLang="cs-CZ" i="1" dirty="0">
                <a:solidFill>
                  <a:srgbClr val="0070C0"/>
                </a:solidFill>
              </a:rPr>
              <a:t>types</a:t>
            </a:r>
            <a:r>
              <a:rPr lang="en-US" altLang="cs-CZ" dirty="0"/>
              <a:t> to the objects that are mentioned by the expression </a:t>
            </a:r>
            <a:r>
              <a:rPr lang="en-US" altLang="cs-CZ" i="1" dirty="0"/>
              <a:t>E</a:t>
            </a:r>
            <a:r>
              <a:rPr lang="en-US" altLang="cs-CZ" dirty="0"/>
              <a:t>, i.e. to the objects denoted by subexpressions of </a:t>
            </a:r>
            <a:r>
              <a:rPr lang="en-US" altLang="cs-CZ" i="1" dirty="0"/>
              <a:t>E</a:t>
            </a:r>
            <a:endParaRPr lang="en-US" altLang="cs-CZ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en-US" altLang="cs-CZ" i="1" dirty="0">
                <a:solidFill>
                  <a:srgbClr val="0070C0"/>
                </a:solidFill>
              </a:rPr>
              <a:t>Compose constructions</a:t>
            </a:r>
            <a:r>
              <a:rPr lang="en-US" altLang="cs-CZ" i="1" dirty="0"/>
              <a:t> </a:t>
            </a:r>
            <a:r>
              <a:rPr lang="en-US" altLang="cs-CZ" dirty="0"/>
              <a:t>of objects ad 1) to construct the object denoted by </a:t>
            </a:r>
            <a:r>
              <a:rPr lang="en-US" altLang="cs-CZ" i="1" dirty="0"/>
              <a:t>E</a:t>
            </a:r>
            <a:r>
              <a:rPr lang="en-US" altLang="cs-CZ" dirty="0"/>
              <a:t> </a:t>
            </a:r>
          </a:p>
          <a:p>
            <a:pPr marL="898525" lvl="1" indent="-571500" eaLnBrk="1" hangingPunct="1">
              <a:buFont typeface="Wingdings" panose="05000000000000000000" pitchFamily="2" charset="2"/>
              <a:buNone/>
            </a:pPr>
            <a:r>
              <a:rPr lang="en-US" altLang="cs-CZ" dirty="0"/>
              <a:t>	Semantically simple expressions (including idioms) are furnished with Trivialization of the denoted object as their meaning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en-US" altLang="cs-CZ" i="1" dirty="0">
                <a:solidFill>
                  <a:srgbClr val="0070C0"/>
                </a:solidFill>
              </a:rPr>
              <a:t>Type checking </a:t>
            </a:r>
            <a:r>
              <a:rPr lang="en-US" altLang="cs-CZ" dirty="0"/>
              <a:t>usually by drawing the derivation tree or linear type checking</a:t>
            </a:r>
            <a:r>
              <a:rPr lang="en-US" altLang="cs-CZ" i="1" dirty="0"/>
              <a:t>  </a:t>
            </a:r>
            <a:r>
              <a:rPr lang="en-US" alt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4000" i="1" dirty="0">
                <a:solidFill>
                  <a:schemeClr val="tx1"/>
                </a:solidFill>
              </a:rPr>
              <a:t>Example</a:t>
            </a:r>
            <a:r>
              <a:rPr lang="cs-CZ" altLang="cs-CZ" sz="4000" dirty="0">
                <a:solidFill>
                  <a:schemeClr val="tx1"/>
                </a:solidFill>
              </a:rPr>
              <a:t>:</a:t>
            </a:r>
            <a:r>
              <a:rPr lang="cs-CZ" altLang="cs-CZ" sz="4000" dirty="0"/>
              <a:t> </a:t>
            </a:r>
            <a:r>
              <a:rPr lang="en-US" altLang="cs-CZ" sz="4000" dirty="0"/>
              <a:t>‘</a:t>
            </a:r>
            <a:r>
              <a:rPr lang="en-US" altLang="cs-CZ" sz="4000" dirty="0">
                <a:solidFill>
                  <a:schemeClr val="accent2"/>
                </a:solidFill>
              </a:rPr>
              <a:t>The Mayor of</a:t>
            </a:r>
            <a:r>
              <a:rPr lang="cs-CZ" altLang="cs-CZ" sz="4000" dirty="0">
                <a:solidFill>
                  <a:schemeClr val="accent2"/>
                </a:solidFill>
              </a:rPr>
              <a:t> Ostrav</a:t>
            </a:r>
            <a:r>
              <a:rPr lang="en-US" altLang="cs-CZ" sz="4000" dirty="0">
                <a:solidFill>
                  <a:schemeClr val="accent2"/>
                </a:solidFill>
              </a:rPr>
              <a:t>a’</a:t>
            </a:r>
            <a:r>
              <a:rPr lang="cs-CZ" altLang="cs-CZ" sz="4000" dirty="0">
                <a:solidFill>
                  <a:schemeClr val="accent2"/>
                </a:solidFill>
              </a:rPr>
              <a:t> </a:t>
            </a:r>
            <a:r>
              <a:rPr lang="cs-CZ" altLang="cs-CZ" sz="4000" dirty="0">
                <a:solidFill>
                  <a:srgbClr val="FF0000"/>
                </a:solidFill>
              </a:rPr>
              <a:t>19.2.</a:t>
            </a:r>
            <a:endParaRPr lang="cs-CZ" altLang="cs-CZ" sz="38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</p:spPr>
        <p:txBody>
          <a:bodyPr>
            <a:normAutofit fontScale="85000" lnSpcReduction="20000"/>
          </a:bodyPr>
          <a:lstStyle/>
          <a:p>
            <a:pPr marL="571500" indent="-571500" eaLnBrk="1" hangingPunct="1">
              <a:spcBef>
                <a:spcPts val="1200"/>
              </a:spcBef>
              <a:defRPr/>
            </a:pPr>
            <a:r>
              <a:rPr lang="cs-CZ" sz="2600" dirty="0">
                <a:solidFill>
                  <a:schemeClr val="hlink"/>
                </a:solidFill>
              </a:rPr>
              <a:t>Typ</a:t>
            </a:r>
            <a:r>
              <a:rPr lang="en-US" sz="2600" dirty="0" err="1">
                <a:solidFill>
                  <a:schemeClr val="hlink"/>
                </a:solidFill>
              </a:rPr>
              <a:t>es</a:t>
            </a:r>
            <a:r>
              <a:rPr lang="cs-CZ" sz="2600" dirty="0"/>
              <a:t>: </a:t>
            </a:r>
            <a:r>
              <a:rPr lang="en-US" sz="2600" i="1" dirty="0" err="1"/>
              <a:t>Mayor_of</a:t>
            </a:r>
            <a:r>
              <a:rPr lang="cs-CZ" sz="2600" dirty="0"/>
              <a:t>/(((</a:t>
            </a:r>
            <a:r>
              <a:rPr lang="cs-CZ" sz="2600" dirty="0">
                <a:sym typeface="Symbol" pitchFamily="18" charset="2"/>
              </a:rPr>
              <a:t></a:t>
            </a:r>
            <a:r>
              <a:rPr lang="cs-CZ" sz="2600" dirty="0"/>
              <a:t>)</a:t>
            </a:r>
            <a:r>
              <a:rPr lang="cs-CZ" sz="2600" dirty="0">
                <a:sym typeface="Symbol" pitchFamily="18" charset="2"/>
              </a:rPr>
              <a:t></a:t>
            </a:r>
            <a:r>
              <a:rPr lang="cs-CZ" sz="2600" dirty="0"/>
              <a:t>)</a:t>
            </a:r>
            <a:r>
              <a:rPr lang="cs-CZ" sz="2600" dirty="0">
                <a:sym typeface="Symbol" pitchFamily="18" charset="2"/>
              </a:rPr>
              <a:t></a:t>
            </a:r>
            <a:r>
              <a:rPr lang="cs-CZ" sz="2600" dirty="0"/>
              <a:t>) – </a:t>
            </a:r>
            <a:r>
              <a:rPr lang="en-US" sz="2600" dirty="0" err="1"/>
              <a:t>abbr</a:t>
            </a:r>
            <a:r>
              <a:rPr lang="cs-CZ" sz="2600" dirty="0"/>
              <a:t>. (</a:t>
            </a:r>
            <a:r>
              <a:rPr lang="cs-CZ" sz="2600" dirty="0">
                <a:sym typeface="Symbol" pitchFamily="18" charset="2"/>
              </a:rPr>
              <a:t></a:t>
            </a:r>
            <a:r>
              <a:rPr lang="cs-CZ" sz="2600" dirty="0"/>
              <a:t>)</a:t>
            </a:r>
            <a:r>
              <a:rPr lang="cs-CZ" sz="2600" baseline="-25000" dirty="0">
                <a:sym typeface="Symbol" pitchFamily="18" charset="2"/>
              </a:rPr>
              <a:t></a:t>
            </a:r>
            <a:r>
              <a:rPr lang="en-US" sz="2600" dirty="0"/>
              <a:t>: attribute;</a:t>
            </a:r>
            <a:r>
              <a:rPr lang="cs-CZ" sz="2600" dirty="0"/>
              <a:t> </a:t>
            </a:r>
            <a:r>
              <a:rPr lang="cs-CZ" sz="2600" i="1" dirty="0"/>
              <a:t>Ostrava</a:t>
            </a:r>
            <a:r>
              <a:rPr lang="cs-CZ" sz="2600" dirty="0"/>
              <a:t>/</a:t>
            </a:r>
            <a:r>
              <a:rPr lang="cs-CZ" sz="2600" dirty="0">
                <a:sym typeface="Symbol" pitchFamily="18" charset="2"/>
              </a:rPr>
              <a:t></a:t>
            </a:r>
            <a:r>
              <a:rPr lang="cs-CZ" sz="2600" dirty="0"/>
              <a:t>, </a:t>
            </a:r>
            <a:r>
              <a:rPr lang="en-US" sz="2600" i="1" dirty="0" err="1"/>
              <a:t>Mayor_of</a:t>
            </a:r>
            <a:r>
              <a:rPr lang="cs-CZ" sz="2600" i="1" dirty="0"/>
              <a:t>_Ostrav</a:t>
            </a:r>
            <a:r>
              <a:rPr lang="en-US" sz="2600" i="1" dirty="0"/>
              <a:t>a</a:t>
            </a:r>
            <a:r>
              <a:rPr lang="cs-CZ" sz="2600" dirty="0"/>
              <a:t>/((</a:t>
            </a:r>
            <a:r>
              <a:rPr lang="cs-CZ" sz="2600" dirty="0">
                <a:sym typeface="Symbol" pitchFamily="18" charset="2"/>
              </a:rPr>
              <a:t></a:t>
            </a:r>
            <a:r>
              <a:rPr lang="cs-CZ" sz="2600" dirty="0"/>
              <a:t>)</a:t>
            </a:r>
            <a:r>
              <a:rPr lang="cs-CZ" sz="2600" dirty="0">
                <a:sym typeface="Symbol" pitchFamily="18" charset="2"/>
              </a:rPr>
              <a:t></a:t>
            </a:r>
            <a:r>
              <a:rPr lang="cs-CZ" sz="2600" dirty="0"/>
              <a:t>) – </a:t>
            </a:r>
            <a:r>
              <a:rPr lang="en-US" sz="2600" dirty="0" err="1"/>
              <a:t>abbr</a:t>
            </a:r>
            <a:r>
              <a:rPr lang="cs-CZ" sz="2600" dirty="0"/>
              <a:t>. </a:t>
            </a:r>
            <a:r>
              <a:rPr lang="cs-CZ" sz="2600" dirty="0">
                <a:sym typeface="Symbol" pitchFamily="18" charset="2"/>
              </a:rPr>
              <a:t></a:t>
            </a:r>
            <a:r>
              <a:rPr lang="cs-CZ" sz="2600" baseline="-25000" dirty="0">
                <a:sym typeface="Symbol" pitchFamily="18" charset="2"/>
              </a:rPr>
              <a:t></a:t>
            </a:r>
            <a:endParaRPr lang="cs-CZ" sz="2600" baseline="-25000" dirty="0"/>
          </a:p>
          <a:p>
            <a:pPr marL="571500" indent="-571500" eaLnBrk="1" hangingPunct="1">
              <a:spcBef>
                <a:spcPts val="1200"/>
              </a:spcBef>
              <a:defRPr/>
            </a:pPr>
            <a:r>
              <a:rPr lang="cs-CZ" sz="2600" dirty="0" err="1">
                <a:solidFill>
                  <a:schemeClr val="hlink"/>
                </a:solidFill>
              </a:rPr>
              <a:t>Synt</a:t>
            </a:r>
            <a:r>
              <a:rPr lang="en-US" sz="2600" dirty="0" err="1">
                <a:solidFill>
                  <a:schemeClr val="hlink"/>
                </a:solidFill>
              </a:rPr>
              <a:t>hesis</a:t>
            </a:r>
            <a:r>
              <a:rPr lang="cs-CZ" sz="2600" dirty="0"/>
              <a:t>: </a:t>
            </a:r>
            <a:r>
              <a:rPr lang="cs-CZ" sz="2600" dirty="0">
                <a:sym typeface="Symbol" pitchFamily="18" charset="2"/>
              </a:rPr>
              <a:t></a:t>
            </a:r>
            <a:r>
              <a:rPr lang="cs-CZ" sz="2600" i="1" dirty="0"/>
              <a:t>w</a:t>
            </a:r>
            <a:r>
              <a:rPr lang="cs-CZ" sz="2600" dirty="0">
                <a:sym typeface="Symbol" pitchFamily="18" charset="2"/>
              </a:rPr>
              <a:t></a:t>
            </a:r>
            <a:r>
              <a:rPr lang="cs-CZ" sz="2600" i="1" dirty="0"/>
              <a:t>t</a:t>
            </a:r>
            <a:r>
              <a:rPr lang="cs-CZ" sz="2600" dirty="0"/>
              <a:t> </a:t>
            </a:r>
            <a:r>
              <a:rPr lang="en-US" sz="2600" dirty="0"/>
              <a:t>[</a:t>
            </a:r>
            <a:r>
              <a:rPr lang="en-US" sz="2600" baseline="30000" dirty="0"/>
              <a:t>0</a:t>
            </a:r>
            <a:r>
              <a:rPr lang="en-US" sz="2600" i="1" dirty="0"/>
              <a:t>Mayor_of</a:t>
            </a:r>
            <a:r>
              <a:rPr lang="en-US" sz="2600" i="1" baseline="-25000" dirty="0"/>
              <a:t>wt</a:t>
            </a:r>
            <a:r>
              <a:rPr lang="en-US" sz="2600" i="1" dirty="0"/>
              <a:t> </a:t>
            </a:r>
            <a:r>
              <a:rPr lang="en-US" sz="2600" baseline="30000" dirty="0"/>
              <a:t>0</a:t>
            </a:r>
            <a:r>
              <a:rPr lang="en-US" sz="2600" i="1" dirty="0"/>
              <a:t>Ostrava</a:t>
            </a:r>
            <a:r>
              <a:rPr lang="en-US" sz="2600" dirty="0"/>
              <a:t>] </a:t>
            </a:r>
            <a:r>
              <a:rPr lang="en-US" sz="2600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 </a:t>
            </a:r>
            <a:r>
              <a:rPr lang="pl-PL" sz="2600" b="1" dirty="0">
                <a:solidFill>
                  <a:srgbClr val="C00000"/>
                </a:solidFill>
                <a:sym typeface="Symbol" pitchFamily="18" charset="2"/>
              </a:rPr>
              <a:t></a:t>
            </a:r>
            <a:r>
              <a:rPr lang="cs-CZ" sz="2600" b="1" baseline="-25000" dirty="0">
                <a:solidFill>
                  <a:srgbClr val="C00000"/>
                </a:solidFill>
                <a:sym typeface="Symbol" pitchFamily="18" charset="2"/>
              </a:rPr>
              <a:t></a:t>
            </a:r>
            <a:endParaRPr lang="cs-CZ" sz="2600" dirty="0"/>
          </a:p>
          <a:p>
            <a:pPr marL="571500" indent="-571500" eaLnBrk="1" hangingPunct="1">
              <a:spcBef>
                <a:spcPts val="1200"/>
              </a:spcBef>
              <a:defRPr/>
            </a:pPr>
            <a:r>
              <a:rPr lang="cs-CZ" sz="2600" dirty="0">
                <a:solidFill>
                  <a:schemeClr val="hlink"/>
                </a:solidFill>
              </a:rPr>
              <a:t>Typ</a:t>
            </a:r>
            <a:r>
              <a:rPr lang="en-US" sz="2600" dirty="0">
                <a:solidFill>
                  <a:schemeClr val="hlink"/>
                </a:solidFill>
              </a:rPr>
              <a:t>e checking</a:t>
            </a:r>
            <a:r>
              <a:rPr lang="cs-CZ" sz="2600" dirty="0"/>
              <a:t>:	</a:t>
            </a:r>
          </a:p>
          <a:p>
            <a:pPr marL="571500" indent="-571500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600" dirty="0">
                <a:sym typeface="Symbol" pitchFamily="18" charset="2"/>
              </a:rPr>
              <a:t>	</a:t>
            </a:r>
            <a:r>
              <a:rPr lang="cs-CZ" sz="2600" i="1" dirty="0"/>
              <a:t>w </a:t>
            </a:r>
            <a:r>
              <a:rPr lang="cs-CZ" sz="2600" dirty="0">
                <a:sym typeface="Symbol" pitchFamily="18" charset="2"/>
              </a:rPr>
              <a:t></a:t>
            </a:r>
            <a:r>
              <a:rPr lang="cs-CZ" sz="2600" i="1" dirty="0"/>
              <a:t>t</a:t>
            </a:r>
            <a:r>
              <a:rPr lang="cs-CZ" sz="2600" dirty="0"/>
              <a:t> </a:t>
            </a:r>
            <a:r>
              <a:rPr lang="pl-PL" sz="2600" dirty="0"/>
              <a:t>[[[</a:t>
            </a:r>
            <a:r>
              <a:rPr lang="pl-PL" sz="2600" baseline="30000" dirty="0"/>
              <a:t>0</a:t>
            </a:r>
            <a:r>
              <a:rPr lang="en-US" sz="2600" i="1" dirty="0" err="1"/>
              <a:t>Mayor_of</a:t>
            </a:r>
            <a:r>
              <a:rPr lang="pl-PL" sz="2600" i="1" dirty="0"/>
              <a:t>    w</a:t>
            </a:r>
            <a:r>
              <a:rPr lang="pl-PL" sz="2600" dirty="0"/>
              <a:t>]</a:t>
            </a:r>
            <a:r>
              <a:rPr lang="pl-PL" sz="2600" i="1" dirty="0"/>
              <a:t>  t</a:t>
            </a:r>
            <a:r>
              <a:rPr lang="pl-PL" sz="2600" dirty="0"/>
              <a:t>]</a:t>
            </a:r>
            <a:r>
              <a:rPr lang="pl-PL" sz="2600" i="1" dirty="0"/>
              <a:t>   </a:t>
            </a:r>
            <a:r>
              <a:rPr lang="pl-PL" sz="2600" baseline="30000" dirty="0"/>
              <a:t>0</a:t>
            </a:r>
            <a:r>
              <a:rPr lang="pl-PL" sz="2600" i="1" dirty="0"/>
              <a:t>Ostrava</a:t>
            </a:r>
            <a:r>
              <a:rPr lang="pl-PL" sz="2600" dirty="0"/>
              <a:t>]</a:t>
            </a:r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	         (((</a:t>
            </a:r>
            <a:r>
              <a:rPr lang="pl-PL" sz="2600" dirty="0">
                <a:sym typeface="Symbol" pitchFamily="18" charset="2"/>
              </a:rPr>
              <a:t></a:t>
            </a:r>
            <a:r>
              <a:rPr lang="pl-PL" sz="2600" dirty="0"/>
              <a:t>)</a:t>
            </a:r>
            <a:r>
              <a:rPr lang="pl-PL" sz="2600" dirty="0">
                <a:sym typeface="Symbol" pitchFamily="18" charset="2"/>
              </a:rPr>
              <a:t></a:t>
            </a:r>
            <a:r>
              <a:rPr lang="pl-PL" sz="2600" dirty="0"/>
              <a:t>)</a:t>
            </a:r>
            <a:r>
              <a:rPr lang="pl-PL" sz="2600" dirty="0">
                <a:sym typeface="Symbol" pitchFamily="18" charset="2"/>
              </a:rPr>
              <a:t></a:t>
            </a:r>
            <a:r>
              <a:rPr lang="pl-PL" sz="2600" dirty="0"/>
              <a:t>)      </a:t>
            </a:r>
            <a:r>
              <a:rPr lang="pl-PL" sz="2600" dirty="0">
                <a:sym typeface="Symbol" pitchFamily="18" charset="2"/>
              </a:rPr>
              <a:t></a:t>
            </a:r>
            <a:endParaRPr lang="pl-PL" sz="2600" dirty="0"/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   		     ((</a:t>
            </a:r>
            <a:r>
              <a:rPr lang="pl-PL" sz="2600" dirty="0">
                <a:sym typeface="Symbol" pitchFamily="18" charset="2"/>
              </a:rPr>
              <a:t></a:t>
            </a:r>
            <a:r>
              <a:rPr lang="pl-PL" sz="2600" dirty="0"/>
              <a:t>)</a:t>
            </a:r>
            <a:r>
              <a:rPr lang="pl-PL" sz="2600" dirty="0">
                <a:sym typeface="Symbol" pitchFamily="18" charset="2"/>
              </a:rPr>
              <a:t></a:t>
            </a:r>
            <a:r>
              <a:rPr lang="pl-PL" sz="2600" dirty="0"/>
              <a:t>)        </a:t>
            </a:r>
            <a:r>
              <a:rPr lang="pl-PL" sz="2600" dirty="0">
                <a:sym typeface="Symbol" pitchFamily="18" charset="2"/>
              </a:rPr>
              <a:t></a:t>
            </a:r>
            <a:endParaRPr lang="pl-PL" sz="2600" dirty="0"/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			(</a:t>
            </a:r>
            <a:r>
              <a:rPr lang="pl-PL" sz="2600" dirty="0">
                <a:sym typeface="Symbol" pitchFamily="18" charset="2"/>
              </a:rPr>
              <a:t></a:t>
            </a:r>
            <a:r>
              <a:rPr lang="pl-PL" sz="2600" dirty="0"/>
              <a:t>)	         </a:t>
            </a:r>
            <a:r>
              <a:rPr lang="pl-PL" sz="2600" dirty="0">
                <a:sym typeface="Symbol" pitchFamily="18" charset="2"/>
              </a:rPr>
              <a:t></a:t>
            </a:r>
            <a:endParaRPr lang="pl-PL" sz="2600" dirty="0"/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			           </a:t>
            </a:r>
            <a:r>
              <a:rPr lang="pl-PL" sz="2600" dirty="0">
                <a:sym typeface="Symbol" pitchFamily="18" charset="2"/>
              </a:rPr>
              <a:t></a:t>
            </a:r>
            <a:endParaRPr lang="pl-PL" sz="2600" dirty="0"/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     (</a:t>
            </a:r>
            <a:r>
              <a:rPr lang="pl-PL" sz="2600" dirty="0">
                <a:sym typeface="Symbol" pitchFamily="18" charset="2"/>
              </a:rPr>
              <a:t></a:t>
            </a:r>
            <a:r>
              <a:rPr lang="pl-PL" sz="2600" dirty="0"/>
              <a:t>)</a:t>
            </a:r>
          </a:p>
          <a:p>
            <a:pPr marL="571500" indent="-57150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pl-PL" sz="2600" dirty="0"/>
              <a:t>	((</a:t>
            </a:r>
            <a:r>
              <a:rPr lang="pl-PL" sz="2600" dirty="0">
                <a:sym typeface="Symbol" pitchFamily="18" charset="2"/>
              </a:rPr>
              <a:t></a:t>
            </a:r>
            <a:r>
              <a:rPr lang="pl-PL" sz="2600" dirty="0"/>
              <a:t>)</a:t>
            </a:r>
            <a:r>
              <a:rPr lang="pl-PL" sz="2600" dirty="0">
                <a:sym typeface="Symbol" pitchFamily="18" charset="2"/>
              </a:rPr>
              <a:t></a:t>
            </a:r>
            <a:r>
              <a:rPr lang="pl-PL" sz="2600" dirty="0"/>
              <a:t>) 	</a:t>
            </a:r>
            <a:r>
              <a:rPr lang="en-US" sz="2600" dirty="0"/>
              <a:t>abbreviated as</a:t>
            </a:r>
            <a:r>
              <a:rPr lang="cs-CZ" sz="2600" dirty="0"/>
              <a:t> </a:t>
            </a:r>
            <a:r>
              <a:rPr lang="pl-PL" sz="2600" b="1" dirty="0">
                <a:solidFill>
                  <a:srgbClr val="C00000"/>
                </a:solidFill>
                <a:sym typeface="Symbol" pitchFamily="18" charset="2"/>
              </a:rPr>
              <a:t></a:t>
            </a:r>
            <a:r>
              <a:rPr lang="cs-CZ" sz="2600" b="1" baseline="-25000" dirty="0">
                <a:solidFill>
                  <a:srgbClr val="C00000"/>
                </a:solidFill>
                <a:sym typeface="Symbol" pitchFamily="18" charset="2"/>
              </a:rPr>
              <a:t></a:t>
            </a:r>
            <a:r>
              <a:rPr lang="cs-CZ" sz="2600" baseline="-25000" dirty="0">
                <a:sym typeface="Symbol" pitchFamily="18" charset="2"/>
              </a:rPr>
              <a:t> </a:t>
            </a:r>
            <a:r>
              <a:rPr lang="cs-CZ" sz="2600" dirty="0">
                <a:sym typeface="Symbol" pitchFamily="18" charset="2"/>
              </a:rPr>
              <a:t>(</a:t>
            </a:r>
            <a:r>
              <a:rPr lang="cs-CZ" sz="26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individu</a:t>
            </a:r>
            <a:r>
              <a:rPr lang="en-US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al office</a:t>
            </a:r>
            <a:r>
              <a:rPr lang="cs-CZ" sz="2600" dirty="0">
                <a:sym typeface="Symbol" pitchFamily="18" charset="2"/>
              </a:rPr>
              <a:t>)</a:t>
            </a:r>
            <a:endParaRPr lang="cs-CZ" sz="2600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3419872" y="3429000"/>
            <a:ext cx="144016" cy="1368152"/>
          </a:xfrm>
          <a:prstGeom prst="righ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4067944" y="3861048"/>
            <a:ext cx="216024" cy="1584176"/>
          </a:xfrm>
          <a:prstGeom prst="righ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Pravá složená závorka 8"/>
          <p:cNvSpPr/>
          <p:nvPr/>
        </p:nvSpPr>
        <p:spPr>
          <a:xfrm>
            <a:off x="2910072" y="2847224"/>
            <a:ext cx="216024" cy="1584176"/>
          </a:xfrm>
          <a:prstGeom prst="righ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4140200" y="3068638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932363" y="3068638"/>
            <a:ext cx="0" cy="1152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3779838" y="3068638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2700338" y="299720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1692275" y="3068638"/>
            <a:ext cx="0" cy="2160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692275" y="4868863"/>
            <a:ext cx="2374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1331913" y="3068638"/>
            <a:ext cx="0" cy="266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1331913" y="5516563"/>
            <a:ext cx="287337" cy="1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147248" cy="648072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Logic</a:t>
            </a:r>
            <a:r>
              <a:rPr lang="en-US" altLang="cs-CZ" dirty="0"/>
              <a:t>al semantics</a:t>
            </a:r>
            <a:endParaRPr lang="cs-CZ" alt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424936" cy="496855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500" i="1" dirty="0">
                <a:solidFill>
                  <a:schemeClr val="accent6">
                    <a:lumMod val="50000"/>
                  </a:schemeClr>
                </a:solidFill>
              </a:rPr>
              <a:t>Logic </a:t>
            </a:r>
            <a:r>
              <a:rPr lang="en-US" altLang="cs-CZ" sz="2500" dirty="0"/>
              <a:t>is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dirty="0"/>
              <a:t>about 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r>
              <a:rPr lang="en-US" altLang="cs-CZ" sz="2100" dirty="0"/>
              <a:t>,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dirty="0"/>
              <a:t>about 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argumentation</a:t>
            </a:r>
            <a:r>
              <a:rPr lang="en-US" altLang="cs-CZ" sz="2100" dirty="0"/>
              <a:t> that is going from premises to a conclusion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dirty="0"/>
              <a:t>the </a:t>
            </a:r>
            <a:r>
              <a:rPr lang="en-US" altLang="cs-CZ" sz="21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and appraisal of arguments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dirty="0"/>
              <a:t>When you do logic, you try to clarify reasoning and separate good from bad reasoning, i.e.,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 valid arguments from invalid ones; prove valid ones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</a:rPr>
              <a:t>Valid argument</a:t>
            </a:r>
            <a:r>
              <a:rPr lang="cs-CZ" altLang="cs-CZ" sz="2500" dirty="0"/>
              <a:t> (</a:t>
            </a:r>
            <a:r>
              <a:rPr lang="en-US" altLang="cs-CZ" sz="2500" dirty="0"/>
              <a:t>example</a:t>
            </a:r>
            <a:r>
              <a:rPr lang="cs-CZ" altLang="cs-CZ" sz="2500" dirty="0"/>
              <a:t>)</a:t>
            </a:r>
            <a:endParaRPr lang="en-US" altLang="cs-CZ" sz="2500" dirty="0"/>
          </a:p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cs-CZ" sz="2500" i="1" dirty="0">
                <a:solidFill>
                  <a:srgbClr val="C00000"/>
                </a:solidFill>
              </a:rPr>
              <a:t>If you overslept, you are late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cs-CZ" sz="2500" i="1" dirty="0">
                <a:solidFill>
                  <a:srgbClr val="C00000"/>
                </a:solidFill>
              </a:rPr>
              <a:t>You are not late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cs-CZ" sz="2500" i="1" dirty="0">
                <a:solidFill>
                  <a:srgbClr val="C00000"/>
                </a:solidFill>
                <a:sym typeface="Symbol" panose="05050102010706020507" pitchFamily="18" charset="2"/>
              </a:rPr>
              <a:t>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cs-CZ" sz="2500" i="1" dirty="0">
                <a:solidFill>
                  <a:srgbClr val="C00000"/>
                </a:solidFill>
                <a:sym typeface="Symbol" panose="05050102010706020507" pitchFamily="18" charset="2"/>
              </a:rPr>
              <a:t>You didn’t oversleep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cs-CZ" sz="2100" i="1" dirty="0">
                <a:sym typeface="Symbol" panose="05050102010706020507" pitchFamily="18" charset="2"/>
              </a:rPr>
              <a:t>The conclusion is </a:t>
            </a:r>
            <a:r>
              <a:rPr lang="en-US" altLang="cs-CZ" sz="2100" b="1" i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logically entailed</a:t>
            </a:r>
            <a:r>
              <a:rPr lang="en-US" altLang="cs-CZ" sz="2100" i="1" dirty="0">
                <a:sym typeface="Symbol" panose="05050102010706020507" pitchFamily="18" charset="2"/>
              </a:rPr>
              <a:t> by the premises</a:t>
            </a:r>
            <a:endParaRPr lang="en-US" alt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en-US" altLang="cs-CZ" sz="4400" dirty="0">
                <a:solidFill>
                  <a:schemeClr val="accent2"/>
                </a:solidFill>
              </a:rPr>
              <a:t>“The Mayor of Ostrava is rich”</a:t>
            </a:r>
            <a:br>
              <a:rPr lang="cs-CZ" altLang="cs-CZ" sz="4400" dirty="0"/>
            </a:b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9487"/>
          </a:xfrm>
        </p:spPr>
        <p:txBody>
          <a:bodyPr>
            <a:normAutofit fontScale="85000" lnSpcReduction="10000"/>
          </a:bodyPr>
          <a:lstStyle/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sz="3200" dirty="0">
                <a:solidFill>
                  <a:schemeClr val="hlink"/>
                </a:solidFill>
              </a:rPr>
              <a:t>Additional t</a:t>
            </a:r>
            <a:r>
              <a:rPr lang="cs-CZ" sz="3200" dirty="0" err="1">
                <a:solidFill>
                  <a:schemeClr val="hlink"/>
                </a:solidFill>
              </a:rPr>
              <a:t>yp</a:t>
            </a:r>
            <a:r>
              <a:rPr lang="en-US" sz="3200" dirty="0">
                <a:solidFill>
                  <a:schemeClr val="hlink"/>
                </a:solidFill>
              </a:rPr>
              <a:t>e</a:t>
            </a:r>
            <a:r>
              <a:rPr lang="cs-CZ" sz="3200" dirty="0"/>
              <a:t>: </a:t>
            </a:r>
            <a:r>
              <a:rPr lang="en-US" sz="3200" i="1" dirty="0">
                <a:sym typeface="Symbol" pitchFamily="18" charset="2"/>
              </a:rPr>
              <a:t>Rich</a:t>
            </a:r>
            <a:r>
              <a:rPr lang="cs-CZ" sz="3200" dirty="0">
                <a:sym typeface="Symbol" pitchFamily="18" charset="2"/>
              </a:rPr>
              <a:t>/()</a:t>
            </a:r>
            <a:r>
              <a:rPr lang="cs-CZ" sz="3200" baseline="-25000" dirty="0">
                <a:sym typeface="Symbol" pitchFamily="18" charset="2"/>
              </a:rPr>
              <a:t></a:t>
            </a:r>
            <a:endParaRPr lang="cs-CZ" sz="3200" baseline="-25000" dirty="0"/>
          </a:p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cs-CZ" sz="3200" dirty="0" err="1">
                <a:solidFill>
                  <a:schemeClr val="hlink"/>
                </a:solidFill>
              </a:rPr>
              <a:t>Synt</a:t>
            </a:r>
            <a:r>
              <a:rPr lang="en-US" sz="3200" dirty="0" err="1">
                <a:solidFill>
                  <a:schemeClr val="hlink"/>
                </a:solidFill>
              </a:rPr>
              <a:t>hesis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w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t </a:t>
            </a:r>
            <a:r>
              <a:rPr lang="en-US" sz="3200" dirty="0"/>
              <a:t>[</a:t>
            </a:r>
            <a:r>
              <a:rPr lang="en-US" sz="3200" baseline="30000" dirty="0"/>
              <a:t>0</a:t>
            </a:r>
            <a:r>
              <a:rPr lang="en-US" sz="3200" i="1" dirty="0"/>
              <a:t>Rich</a:t>
            </a:r>
            <a:r>
              <a:rPr lang="en-US" sz="3200" i="1" baseline="-25000" dirty="0"/>
              <a:t>wt  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w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t</a:t>
            </a:r>
            <a:r>
              <a:rPr lang="cs-CZ" sz="3200" dirty="0"/>
              <a:t> </a:t>
            </a:r>
            <a:r>
              <a:rPr lang="en-US" sz="3200" dirty="0"/>
              <a:t>[</a:t>
            </a:r>
            <a:r>
              <a:rPr lang="en-US" sz="3200" baseline="30000" dirty="0"/>
              <a:t>0</a:t>
            </a:r>
            <a:r>
              <a:rPr lang="en-US" sz="3200" i="1" dirty="0"/>
              <a:t>Mayor_of</a:t>
            </a:r>
            <a:r>
              <a:rPr lang="en-US" sz="3200" i="1" baseline="-25000" dirty="0"/>
              <a:t>wt</a:t>
            </a:r>
            <a:r>
              <a:rPr lang="en-US" sz="3200" i="1" dirty="0"/>
              <a:t> </a:t>
            </a:r>
            <a:r>
              <a:rPr lang="en-US" sz="3200" baseline="30000" dirty="0"/>
              <a:t>0</a:t>
            </a:r>
            <a:r>
              <a:rPr lang="en-US" sz="3200" i="1" dirty="0"/>
              <a:t>Ostrava</a:t>
            </a:r>
            <a:r>
              <a:rPr lang="en-US" sz="3200" dirty="0"/>
              <a:t>]]</a:t>
            </a:r>
            <a:r>
              <a:rPr lang="en-US" sz="3200" i="1" baseline="-25000" dirty="0"/>
              <a:t>wt</a:t>
            </a:r>
            <a:r>
              <a:rPr lang="en-US" sz="3200" dirty="0"/>
              <a:t>]</a:t>
            </a:r>
            <a:endParaRPr lang="cs-CZ" sz="3200" dirty="0"/>
          </a:p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cs-CZ" sz="3200" dirty="0">
                <a:solidFill>
                  <a:schemeClr val="hlink"/>
                </a:solidFill>
              </a:rPr>
              <a:t>Typ</a:t>
            </a:r>
            <a:r>
              <a:rPr lang="en-US" sz="3200" dirty="0">
                <a:solidFill>
                  <a:schemeClr val="hlink"/>
                </a:solidFill>
              </a:rPr>
              <a:t>e</a:t>
            </a:r>
            <a:r>
              <a:rPr lang="cs-CZ" sz="3200" dirty="0">
                <a:solidFill>
                  <a:schemeClr val="hlink"/>
                </a:solidFill>
              </a:rPr>
              <a:t> </a:t>
            </a:r>
            <a:r>
              <a:rPr lang="en-US" sz="3200" dirty="0">
                <a:solidFill>
                  <a:schemeClr val="hlink"/>
                </a:solidFill>
              </a:rPr>
              <a:t>checking</a:t>
            </a:r>
            <a:r>
              <a:rPr lang="cs-CZ" sz="3200" dirty="0">
                <a:solidFill>
                  <a:schemeClr val="hlink"/>
                </a:solidFill>
              </a:rPr>
              <a:t> </a:t>
            </a:r>
            <a:r>
              <a:rPr lang="cs-CZ" sz="3200" dirty="0"/>
              <a:t>(</a:t>
            </a:r>
            <a:r>
              <a:rPr lang="en-US" sz="3200" dirty="0"/>
              <a:t>shortened</a:t>
            </a:r>
            <a:r>
              <a:rPr lang="cs-CZ" sz="3200" dirty="0"/>
              <a:t>):	</a:t>
            </a:r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>
                <a:sym typeface="Symbol" pitchFamily="18" charset="2"/>
              </a:rPr>
              <a:t>	</a:t>
            </a:r>
            <a:r>
              <a:rPr lang="cs-CZ" sz="3200" i="1" dirty="0"/>
              <a:t>w 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t</a:t>
            </a:r>
            <a:r>
              <a:rPr lang="cs-CZ" sz="3200" dirty="0"/>
              <a:t> </a:t>
            </a:r>
            <a:r>
              <a:rPr lang="pl-PL" sz="3200" dirty="0"/>
              <a:t>[[[</a:t>
            </a:r>
            <a:r>
              <a:rPr lang="pl-PL" sz="3200" baseline="30000" dirty="0"/>
              <a:t>0</a:t>
            </a:r>
            <a:r>
              <a:rPr lang="en-US" sz="3200" i="1" dirty="0"/>
              <a:t>Rich</a:t>
            </a:r>
            <a:r>
              <a:rPr lang="pl-PL" sz="3200" i="1" baseline="-25000" dirty="0"/>
              <a:t>wt</a:t>
            </a:r>
            <a:r>
              <a:rPr lang="pl-PL" sz="3200" i="1" dirty="0"/>
              <a:t>  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w</a:t>
            </a:r>
            <a:r>
              <a:rPr lang="cs-CZ" sz="3200" dirty="0">
                <a:sym typeface="Symbol" pitchFamily="18" charset="2"/>
              </a:rPr>
              <a:t></a:t>
            </a:r>
            <a:r>
              <a:rPr lang="cs-CZ" sz="3200" i="1" dirty="0"/>
              <a:t>t</a:t>
            </a:r>
            <a:r>
              <a:rPr lang="cs-CZ" sz="3200" dirty="0"/>
              <a:t> </a:t>
            </a:r>
            <a:r>
              <a:rPr lang="en-US" sz="3200" dirty="0"/>
              <a:t>[</a:t>
            </a:r>
            <a:r>
              <a:rPr lang="en-US" sz="3200" baseline="30000" dirty="0"/>
              <a:t>0</a:t>
            </a:r>
            <a:r>
              <a:rPr lang="en-US" sz="3200" i="1" dirty="0"/>
              <a:t>Mayor_of</a:t>
            </a:r>
            <a:r>
              <a:rPr lang="en-US" sz="3200" i="1" baseline="-25000" dirty="0"/>
              <a:t>wt</a:t>
            </a:r>
            <a:r>
              <a:rPr lang="en-US" sz="3200" i="1" dirty="0"/>
              <a:t> </a:t>
            </a:r>
            <a:r>
              <a:rPr lang="en-US" sz="3200" baseline="30000" dirty="0"/>
              <a:t>0</a:t>
            </a:r>
            <a:r>
              <a:rPr lang="en-US" sz="3200" i="1" dirty="0"/>
              <a:t>Ostrava</a:t>
            </a:r>
            <a:r>
              <a:rPr lang="en-US" sz="3200" dirty="0"/>
              <a:t>]]</a:t>
            </a:r>
            <a:r>
              <a:rPr lang="en-US" sz="3200" i="1" baseline="-25000" dirty="0"/>
              <a:t>wt</a:t>
            </a:r>
            <a:r>
              <a:rPr lang="pl-PL" sz="3200" dirty="0"/>
              <a:t>]</a:t>
            </a:r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pl-PL" sz="3200" dirty="0"/>
              <a:t>		 	  (</a:t>
            </a:r>
            <a:r>
              <a:rPr lang="pl-PL" sz="3200" dirty="0">
                <a:sym typeface="Symbol"/>
              </a:rPr>
              <a:t></a:t>
            </a:r>
            <a:r>
              <a:rPr lang="pl-PL" sz="3200" dirty="0">
                <a:sym typeface="Symbol" pitchFamily="18" charset="2"/>
              </a:rPr>
              <a:t></a:t>
            </a:r>
            <a:r>
              <a:rPr lang="pl-PL" sz="3200" dirty="0"/>
              <a:t>)			</a:t>
            </a:r>
            <a:r>
              <a:rPr lang="pl-PL" sz="3200" dirty="0">
                <a:sym typeface="Symbol" pitchFamily="18" charset="2"/>
              </a:rPr>
              <a:t></a:t>
            </a:r>
            <a:endParaRPr lang="pl-PL" sz="3200" dirty="0"/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pl-PL" sz="3200" dirty="0"/>
              <a:t>	   			      </a:t>
            </a:r>
            <a:r>
              <a:rPr lang="pl-PL" sz="3200" dirty="0">
                <a:sym typeface="Symbol"/>
              </a:rPr>
              <a:t></a:t>
            </a:r>
            <a:endParaRPr lang="pl-PL" sz="3200" dirty="0"/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pl-PL" sz="3200" dirty="0"/>
              <a:t>		 (</a:t>
            </a:r>
            <a:r>
              <a:rPr lang="pl-PL" sz="3200" dirty="0">
                <a:sym typeface="Symbol"/>
              </a:rPr>
              <a:t></a:t>
            </a:r>
            <a:r>
              <a:rPr lang="pl-PL" sz="3200" dirty="0">
                <a:sym typeface="Symbol" pitchFamily="18" charset="2"/>
              </a:rPr>
              <a:t></a:t>
            </a:r>
            <a:r>
              <a:rPr lang="pl-PL" sz="3200" dirty="0"/>
              <a:t>)</a:t>
            </a:r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pl-PL" sz="3200" dirty="0"/>
              <a:t>	((</a:t>
            </a:r>
            <a:r>
              <a:rPr lang="pl-PL" sz="3200" dirty="0">
                <a:sym typeface="Symbol"/>
              </a:rPr>
              <a:t></a:t>
            </a:r>
            <a:r>
              <a:rPr lang="pl-PL" sz="3200" dirty="0">
                <a:sym typeface="Symbol" pitchFamily="18" charset="2"/>
              </a:rPr>
              <a:t></a:t>
            </a:r>
            <a:r>
              <a:rPr lang="pl-PL" sz="3200" dirty="0"/>
              <a:t>)</a:t>
            </a:r>
            <a:r>
              <a:rPr lang="pl-PL" sz="3200" dirty="0">
                <a:sym typeface="Symbol" pitchFamily="18" charset="2"/>
              </a:rPr>
              <a:t></a:t>
            </a:r>
            <a:r>
              <a:rPr lang="pl-PL" sz="3200" dirty="0"/>
              <a:t>) 	</a:t>
            </a:r>
            <a:r>
              <a:rPr lang="en-US" sz="3200" dirty="0"/>
              <a:t>abbr.</a:t>
            </a:r>
            <a:r>
              <a:rPr lang="cs-CZ" sz="3200" dirty="0"/>
              <a:t> </a:t>
            </a:r>
            <a:r>
              <a:rPr lang="pl-PL" sz="3200" dirty="0">
                <a:solidFill>
                  <a:srgbClr val="C00000"/>
                </a:solidFill>
                <a:sym typeface="Symbol"/>
              </a:rPr>
              <a:t></a:t>
            </a:r>
            <a:r>
              <a:rPr lang="cs-CZ" sz="3200" baseline="-25000" dirty="0">
                <a:solidFill>
                  <a:srgbClr val="C00000"/>
                </a:solidFill>
                <a:sym typeface="Symbol" pitchFamily="18" charset="2"/>
              </a:rPr>
              <a:t></a:t>
            </a:r>
            <a:r>
              <a:rPr lang="cs-CZ" sz="3200" baseline="-25000" dirty="0">
                <a:sym typeface="Symbol" pitchFamily="18" charset="2"/>
              </a:rPr>
              <a:t> </a:t>
            </a:r>
            <a:r>
              <a:rPr lang="cs-CZ" sz="3200" dirty="0">
                <a:sym typeface="Symbol" pitchFamily="18" charset="2"/>
              </a:rPr>
              <a:t>(</a:t>
            </a:r>
            <a:r>
              <a:rPr lang="cs-CZ" sz="32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propo</a:t>
            </a:r>
            <a:r>
              <a:rPr lang="en-US" sz="32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s</a:t>
            </a:r>
            <a:r>
              <a:rPr lang="cs-CZ" sz="32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</a:t>
            </a:r>
            <a:r>
              <a:rPr lang="en-US" sz="32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tion</a:t>
            </a:r>
            <a:r>
              <a:rPr lang="cs-CZ" sz="3200" dirty="0">
                <a:sym typeface="Symbol" pitchFamily="18" charset="2"/>
              </a:rPr>
              <a:t>)</a:t>
            </a:r>
            <a:endParaRPr lang="cs-CZ" sz="3200" dirty="0"/>
          </a:p>
          <a:p>
            <a:pPr eaLnBrk="1" hangingPunct="1">
              <a:lnSpc>
                <a:spcPct val="110000"/>
              </a:lnSpc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en-US" altLang="cs-CZ"/>
              <a:t>TIL vs. Montague’s IL</a:t>
            </a:r>
            <a:endParaRPr lang="cs-CZ" alt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651875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000"/>
              <a:t>IL is an extensional logic, since the axiom of extensionality is valid:</a:t>
            </a:r>
            <a:r>
              <a:rPr lang="cs-CZ" sz="2000"/>
              <a:t>   </a:t>
            </a:r>
            <a:r>
              <a:rPr lang="en-GB" sz="2000">
                <a:sym typeface="Symbol" pitchFamily="18" charset="2"/>
              </a:rPr>
              <a:t>	</a:t>
            </a:r>
            <a:r>
              <a:rPr lang="en-GB" sz="2000" i="1"/>
              <a:t>x </a:t>
            </a:r>
            <a:r>
              <a:rPr lang="en-GB" sz="2000"/>
              <a:t>(</a:t>
            </a:r>
            <a:r>
              <a:rPr lang="en-GB" sz="2000" i="1"/>
              <a:t>Ax = Bx</a:t>
            </a:r>
            <a:r>
              <a:rPr lang="en-GB" sz="2000"/>
              <a:t>) </a:t>
            </a:r>
            <a:r>
              <a:rPr lang="en-GB" sz="2000">
                <a:sym typeface="Symbol" pitchFamily="18" charset="2"/>
              </a:rPr>
              <a:t></a:t>
            </a:r>
            <a:r>
              <a:rPr lang="en-GB" sz="2000"/>
              <a:t> </a:t>
            </a:r>
            <a:r>
              <a:rPr lang="en-GB" sz="2000" i="1"/>
              <a:t>A = B</a:t>
            </a:r>
            <a:r>
              <a:rPr lang="en-GB" sz="200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/>
              <a:t>This is a good thing. However, the price exacted for the simplification of the language (due to ghost variables) is too high;  </a:t>
            </a:r>
            <a:endParaRPr lang="cs-CZ" sz="200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1900"/>
              <a:t>the law of universal instantiation, lambda conversion and Leibniz’s Law do not generally hold, all of which is rather unattractive.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/>
              <a:t>Worse, IL does</a:t>
            </a:r>
            <a:r>
              <a:rPr lang="en-GB" sz="2000" i="1"/>
              <a:t> </a:t>
            </a:r>
            <a:r>
              <a:rPr lang="en-GB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</a:t>
            </a:r>
            <a:r>
              <a:rPr lang="en-GB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validate the Church-Rosser ‘diamond’</a:t>
            </a:r>
            <a:r>
              <a:rPr lang="en-GB" sz="2000"/>
              <a:t>. It is a well-known fact that an ordinary typed </a:t>
            </a:r>
            <a:r>
              <a:rPr lang="en-GB" sz="2000">
                <a:sym typeface="Symbol" pitchFamily="18" charset="2"/>
              </a:rPr>
              <a:t></a:t>
            </a:r>
            <a:r>
              <a:rPr lang="en-GB" sz="2000"/>
              <a:t>-calculus will have this property. Given a term </a:t>
            </a:r>
            <a:r>
              <a:rPr lang="en-GB" sz="2000">
                <a:sym typeface="Symbol" pitchFamily="18" charset="2"/>
              </a:rPr>
              <a:t></a:t>
            </a:r>
            <a:r>
              <a:rPr lang="en-GB" sz="2000" i="1"/>
              <a:t>x</a:t>
            </a:r>
            <a:r>
              <a:rPr lang="en-GB" sz="2000"/>
              <a:t>(</a:t>
            </a:r>
            <a:r>
              <a:rPr lang="en-GB" sz="2000" i="1"/>
              <a:t>A</a:t>
            </a:r>
            <a:r>
              <a:rPr lang="en-GB" sz="2000"/>
              <a:t>)</a:t>
            </a:r>
            <a:r>
              <a:rPr lang="en-GB" sz="2000" i="1"/>
              <a:t>B </a:t>
            </a:r>
            <a:r>
              <a:rPr lang="en-GB" sz="2000"/>
              <a:t>(the </a:t>
            </a:r>
            <a:r>
              <a:rPr lang="en-GB" sz="2000" i="1"/>
              <a:t>redex</a:t>
            </a:r>
            <a:r>
              <a:rPr lang="en-GB" sz="2000"/>
              <a:t>), we can simplify the term to the form [</a:t>
            </a:r>
            <a:r>
              <a:rPr lang="en-GB" sz="2000" i="1"/>
              <a:t>B</a:t>
            </a:r>
            <a:r>
              <a:rPr lang="en-GB" sz="2000"/>
              <a:t>/</a:t>
            </a:r>
            <a:r>
              <a:rPr lang="en-GB" sz="2000" i="1"/>
              <a:t>x</a:t>
            </a:r>
            <a:r>
              <a:rPr lang="en-GB" sz="2000"/>
              <a:t>]</a:t>
            </a:r>
            <a:r>
              <a:rPr lang="en-GB" sz="2000" i="1"/>
              <a:t>A</a:t>
            </a:r>
            <a:r>
              <a:rPr lang="en-GB" sz="2000"/>
              <a:t>, and </a:t>
            </a:r>
            <a:r>
              <a:rPr lang="en-GB" sz="2000" i="1"/>
              <a:t>the order in which we reduce particular rede</a:t>
            </a:r>
            <a:r>
              <a:rPr lang="cs-CZ" sz="2000" i="1"/>
              <a:t>x</a:t>
            </a:r>
            <a:r>
              <a:rPr lang="en-GB" sz="2000" i="1"/>
              <a:t>es does not matter</a:t>
            </a:r>
            <a:r>
              <a:rPr lang="en-GB" sz="2000"/>
              <a:t>.</a:t>
            </a:r>
            <a:r>
              <a:rPr lang="en-GB" sz="2000" i="1"/>
              <a:t> </a:t>
            </a:r>
            <a:r>
              <a:rPr lang="en-GB" sz="2000"/>
              <a:t>The resulting term is uniquely determined up to </a:t>
            </a:r>
            <a:r>
              <a:rPr lang="en-GB" sz="2000">
                <a:sym typeface="Symbol" pitchFamily="18" charset="2"/>
              </a:rPr>
              <a:t></a:t>
            </a:r>
            <a:r>
              <a:rPr lang="en-GB" sz="2000"/>
              <a:t>-renaming variables.</a:t>
            </a:r>
            <a:r>
              <a:rPr lang="cs-CZ" sz="2000"/>
              <a:t> </a:t>
            </a:r>
            <a:endParaRPr lang="en-US" sz="200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solidFill>
                  <a:schemeClr val="tx2"/>
                </a:solidFill>
              </a:rPr>
              <a:t>TIL does not have this defect; it validates the Church-Rosser property though it works with 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ary partial</a:t>
            </a:r>
            <a:r>
              <a:rPr lang="en-US" sz="2000">
                <a:solidFill>
                  <a:schemeClr val="tx2"/>
                </a:solidFill>
              </a:rPr>
              <a:t> functions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/>
              <a:t>the functions of TY</a:t>
            </a:r>
            <a:r>
              <a:rPr lang="en-GB" sz="2000" baseline="-25000"/>
              <a:t>2</a:t>
            </a:r>
            <a:r>
              <a:rPr lang="en-GB" sz="2000"/>
              <a:t> are restricted to </a:t>
            </a:r>
            <a:r>
              <a:rPr lang="en-GB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unary total</a:t>
            </a:r>
            <a:r>
              <a:rPr lang="en-GB" sz="2000"/>
              <a:t> functions</a:t>
            </a:r>
            <a:r>
              <a:rPr lang="cs-CZ" sz="2000"/>
              <a:t> </a:t>
            </a:r>
            <a:r>
              <a:rPr lang="en-US" sz="2000"/>
              <a:t>(</a:t>
            </a:r>
            <a:r>
              <a:rPr lang="en-GB" sz="2000"/>
              <a:t>Schönfinkel</a:t>
            </a:r>
            <a:r>
              <a:rPr lang="en-US" sz="2000"/>
              <a:t>)</a:t>
            </a:r>
            <a:endParaRPr lang="cs-CZ" sz="200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en-US" altLang="cs-CZ"/>
              <a:t>TIL: </a:t>
            </a:r>
            <a:r>
              <a:rPr lang="en-US" altLang="cs-CZ" i="1"/>
              <a:t>logical core</a:t>
            </a:r>
            <a:endParaRPr lang="cs-CZ" alt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</a:t>
            </a:r>
            <a:r>
              <a:rPr lang="en-GB" sz="2800"/>
              <a:t> + </a:t>
            </a:r>
            <a:r>
              <a:rPr lang="en-GB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 hierarchy</a:t>
            </a:r>
            <a:r>
              <a:rPr lang="en-GB" sz="2800" i="1"/>
              <a:t> </a:t>
            </a:r>
            <a:br>
              <a:rPr lang="en-GB" sz="2800" i="1"/>
            </a:br>
            <a:r>
              <a:rPr lang="en-GB" sz="2800" i="1"/>
              <a:t>(simple and ramified)</a:t>
            </a:r>
          </a:p>
          <a:p>
            <a:pPr eaLnBrk="1" hangingPunct="1">
              <a:defRPr/>
            </a:pPr>
            <a:r>
              <a:rPr lang="en-GB" sz="2600"/>
              <a:t>The 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ramified</a:t>
            </a:r>
            <a:r>
              <a:rPr lang="en-GB" sz="2600"/>
              <a:t> type hierarchy organizes all higher-order objects: 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constructions (types 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</a:t>
            </a:r>
            <a:r>
              <a:rPr lang="en-GB" sz="2600" i="1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GB" sz="2600" i="1" baseline="-25000"/>
              <a:t>,</a:t>
            </a:r>
            <a:r>
              <a:rPr lang="en-GB" sz="2600"/>
              <a:t> as well as functions with domain or range in constructions.</a:t>
            </a:r>
          </a:p>
          <a:p>
            <a:pPr eaLnBrk="1" hangingPunct="1">
              <a:defRPr/>
            </a:pPr>
            <a:r>
              <a:rPr lang="en-GB" sz="2600"/>
              <a:t>The 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  <a:r>
              <a:rPr lang="en-GB" sz="2600"/>
              <a:t> type hierarchy organizes first-order objects: </a:t>
            </a:r>
            <a:r>
              <a:rPr lang="en-GB" sz="2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non-constructions</a:t>
            </a:r>
            <a:r>
              <a:rPr lang="en-GB" sz="2600"/>
              <a:t> like extensions (individuals, numbers, sets, etc.), possible-world intensions (functions from possible worlds) and their arguments and values.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eaLnBrk="1" hangingPunct="1"/>
            <a:r>
              <a:rPr lang="en-US" altLang="cs-CZ" sz="3800" i="1">
                <a:latin typeface="Arial" panose="020B0604020202020204" pitchFamily="34" charset="0"/>
              </a:rPr>
              <a:t>Hyperintensionality </a:t>
            </a:r>
            <a:endParaRPr lang="cs-CZ" altLang="cs-CZ" sz="3800" i="1">
              <a:latin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188" y="1125538"/>
            <a:ext cx="8075612" cy="50403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born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en-US" sz="2400" dirty="0"/>
              <a:t> </a:t>
            </a:r>
            <a:r>
              <a:rPr lang="cs-CZ" sz="2400" dirty="0"/>
              <a:t>negative</a:t>
            </a:r>
            <a:r>
              <a:rPr lang="en-US" sz="2400" dirty="0"/>
              <a:t> needs, to block invalid inferences</a:t>
            </a:r>
            <a:r>
              <a:rPr lang="cs-CZ" sz="2400" dirty="0"/>
              <a:t>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cs-CZ" sz="2000" dirty="0" err="1"/>
              <a:t>Carnap</a:t>
            </a:r>
            <a:r>
              <a:rPr lang="cs-CZ" sz="2000" dirty="0"/>
              <a:t> (1947, </a:t>
            </a:r>
            <a:r>
              <a:rPr lang="en-GB" sz="2000" dirty="0"/>
              <a:t>§§13</a:t>
            </a:r>
            <a:r>
              <a:rPr lang="en-GB" sz="2000" i="1" dirty="0"/>
              <a:t>ff</a:t>
            </a:r>
            <a:r>
              <a:rPr lang="en-GB" sz="2000" dirty="0"/>
              <a:t>)</a:t>
            </a:r>
            <a:r>
              <a:rPr lang="en-US" sz="2000" dirty="0"/>
              <a:t>;</a:t>
            </a:r>
            <a:r>
              <a:rPr lang="cs-CZ" sz="2000" dirty="0"/>
              <a:t> </a:t>
            </a:r>
            <a:r>
              <a:rPr lang="cs-CZ" sz="2000" dirty="0" err="1"/>
              <a:t>there</a:t>
            </a:r>
            <a:r>
              <a:rPr lang="cs-CZ" sz="2000" dirty="0"/>
              <a:t> are </a:t>
            </a:r>
            <a:r>
              <a:rPr lang="cs-CZ" sz="2000" dirty="0" err="1"/>
              <a:t>contexts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are </a:t>
            </a:r>
            <a:r>
              <a:rPr lang="cs-CZ" sz="2000" dirty="0" err="1"/>
              <a:t>neither</a:t>
            </a:r>
            <a:r>
              <a:rPr lang="cs-CZ" sz="2000" dirty="0"/>
              <a:t> </a:t>
            </a:r>
            <a:r>
              <a:rPr lang="cs-CZ" sz="2000" dirty="0" err="1"/>
              <a:t>extensional</a:t>
            </a:r>
            <a:r>
              <a:rPr lang="cs-CZ" sz="2000" dirty="0"/>
              <a:t> nor </a:t>
            </a:r>
            <a:r>
              <a:rPr lang="cs-CZ" sz="2000" dirty="0" err="1"/>
              <a:t>intensional</a:t>
            </a:r>
            <a:r>
              <a:rPr lang="cs-CZ" sz="2000" dirty="0"/>
              <a:t> </a:t>
            </a:r>
            <a:r>
              <a:rPr lang="en-US" sz="2000" dirty="0"/>
              <a:t>(attitudes)</a:t>
            </a:r>
            <a:endParaRPr lang="cs-CZ" sz="2000" dirty="0"/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GB" sz="2000" dirty="0" err="1"/>
              <a:t>Cresswell</a:t>
            </a:r>
            <a:r>
              <a:rPr lang="en-GB" sz="2000" dirty="0"/>
              <a:t>; any context in which substitution of necessary equivalent terms fails is </a:t>
            </a:r>
            <a:r>
              <a:rPr lang="en-GB" sz="2000" dirty="0" err="1"/>
              <a:t>hyperintensional</a:t>
            </a:r>
            <a:endParaRPr lang="cs-CZ" sz="2000" dirty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sz="2400" dirty="0"/>
              <a:t>Yet, which inferences are valid in </a:t>
            </a:r>
            <a:r>
              <a:rPr lang="en-US" sz="2400" dirty="0" err="1"/>
              <a:t>hyperintensional</a:t>
            </a:r>
            <a:r>
              <a:rPr lang="en-US" sz="2400" dirty="0"/>
              <a:t> contexts?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sz="2400" dirty="0"/>
              <a:t>How hyper are </a:t>
            </a:r>
            <a:r>
              <a:rPr lang="en-US" sz="2400" dirty="0" err="1"/>
              <a:t>hyperintensions</a:t>
            </a:r>
            <a:r>
              <a:rPr lang="en-US" sz="2400" dirty="0"/>
              <a:t>?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sz="2800" b="1" dirty="0">
                <a:solidFill>
                  <a:schemeClr val="hlink"/>
                </a:solidFill>
              </a:rPr>
              <a:t>Which contexts are </a:t>
            </a:r>
            <a:r>
              <a:rPr lang="cs-CZ" sz="2800" b="1" dirty="0" err="1">
                <a:solidFill>
                  <a:schemeClr val="hlink"/>
                </a:solidFill>
              </a:rPr>
              <a:t>intensional</a:t>
            </a:r>
            <a:r>
              <a:rPr lang="cs-CZ" sz="2800" b="1" dirty="0">
                <a:solidFill>
                  <a:schemeClr val="hlink"/>
                </a:solidFill>
              </a:rPr>
              <a:t> / </a:t>
            </a:r>
            <a:r>
              <a:rPr lang="en-US" sz="2800" b="1" dirty="0" err="1">
                <a:solidFill>
                  <a:schemeClr val="hlink"/>
                </a:solidFill>
              </a:rPr>
              <a:t>hyperintensional</a:t>
            </a:r>
            <a:r>
              <a:rPr lang="en-US" sz="2800" dirty="0"/>
              <a:t>?</a:t>
            </a:r>
            <a:endParaRPr lang="en-US" sz="28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45000"/>
              </a:spcBef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TIL </a:t>
            </a:r>
            <a:r>
              <a:rPr lang="cs-CZ" sz="2400" b="1" i="1" dirty="0" err="1">
                <a:solidFill>
                  <a:schemeClr val="tx2"/>
                </a:solidFill>
              </a:rPr>
              <a:t>defini</a:t>
            </a:r>
            <a:r>
              <a:rPr lang="en-US" sz="2400" b="1" i="1" dirty="0" err="1">
                <a:solidFill>
                  <a:schemeClr val="tx2"/>
                </a:solidFill>
              </a:rPr>
              <a:t>tion</a:t>
            </a:r>
            <a:r>
              <a:rPr lang="en-US" sz="2400" b="1" i="1" dirty="0">
                <a:solidFill>
                  <a:schemeClr val="tx2"/>
                </a:solidFill>
              </a:rPr>
              <a:t> is positive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en-US" sz="2400" dirty="0"/>
              <a:t>a context is </a:t>
            </a:r>
            <a:r>
              <a:rPr lang="en-US" sz="24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sz="2400" dirty="0"/>
              <a:t> if the very meaning </a:t>
            </a:r>
            <a:r>
              <a:rPr lang="en-US" sz="2400" i="1" dirty="0"/>
              <a:t>procedure</a:t>
            </a:r>
            <a:r>
              <a:rPr lang="en-US" sz="2400" dirty="0"/>
              <a:t> is an object of predication</a:t>
            </a:r>
            <a:r>
              <a:rPr lang="cs-CZ" sz="2400" dirty="0"/>
              <a:t> 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BCA5F875-4C06-4926-A1C4-5D11E5E18286}" type="slidenum">
              <a:rPr lang="cs-CZ" altLang="en-US" sz="1200">
                <a:latin typeface="Garamond" panose="02020404030301010803" pitchFamily="18" charset="0"/>
              </a:rPr>
              <a:pPr algn="r" eaLnBrk="1" hangingPunct="1"/>
              <a:t>33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i="1"/>
              <a:t>Three kinds of context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GB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context</a:t>
            </a:r>
            <a:r>
              <a:rPr lang="en-GB" sz="2100" dirty="0"/>
              <a:t>: a meaning construction occurs </a:t>
            </a:r>
            <a:r>
              <a:rPr lang="en-GB" sz="21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displayed</a:t>
            </a:r>
            <a:r>
              <a:rPr lang="en-GB" sz="21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so that the very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</a:t>
            </a:r>
            <a:r>
              <a:rPr lang="en-GB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is an object of predication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though a construction at least one order higher need to be executed in order to produce the displayed construction</a:t>
            </a:r>
            <a:endParaRPr lang="en-GB" sz="2000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intensional</a:t>
            </a:r>
            <a:r>
              <a:rPr lang="en-GB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context</a:t>
            </a:r>
            <a:r>
              <a:rPr lang="en-GB" sz="2100" dirty="0"/>
              <a:t>: a meaning construction occurs </a:t>
            </a:r>
            <a:r>
              <a:rPr lang="en-GB" sz="21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executed</a:t>
            </a:r>
            <a:r>
              <a:rPr lang="en-GB" sz="2100" dirty="0"/>
              <a:t> in order to produce a function </a:t>
            </a:r>
            <a:r>
              <a:rPr lang="en-GB" sz="2100" i="1" dirty="0"/>
              <a:t>f</a:t>
            </a:r>
            <a:endParaRPr lang="en-GB" sz="21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so that </a:t>
            </a:r>
            <a:r>
              <a:rPr lang="en-GB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whole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</a:t>
            </a:r>
            <a:r>
              <a:rPr lang="en-GB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 is an object of predication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moreover, the executed construction does not occur within another displayed construction</a:t>
            </a:r>
            <a:endParaRPr lang="en-GB" sz="2000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extensional context</a:t>
            </a:r>
            <a:r>
              <a:rPr lang="en-GB" sz="2100" dirty="0"/>
              <a:t>: the meaning construction is </a:t>
            </a:r>
            <a:r>
              <a:rPr lang="en-GB" sz="21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executed</a:t>
            </a:r>
            <a:r>
              <a:rPr lang="en-GB" sz="2100" dirty="0"/>
              <a:t> in order to produce a particular value of the so-constructed function </a:t>
            </a:r>
            <a:r>
              <a:rPr lang="en-GB" sz="2100" i="1" dirty="0"/>
              <a:t>f</a:t>
            </a:r>
            <a:r>
              <a:rPr lang="en-GB" sz="2100" dirty="0"/>
              <a:t> at its argument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so that </a:t>
            </a:r>
            <a:r>
              <a:rPr lang="en-GB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</a:t>
            </a:r>
            <a:r>
              <a:rPr lang="en-GB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function f is an object of predication</a:t>
            </a:r>
            <a:endParaRPr lang="en-GB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/>
              <a:t>moreover, the executed construction does not occur within another </a:t>
            </a:r>
            <a:r>
              <a:rPr lang="en-GB" sz="2000" dirty="0" err="1"/>
              <a:t>intensional</a:t>
            </a:r>
            <a:r>
              <a:rPr lang="en-GB" sz="2000" dirty="0"/>
              <a:t> or </a:t>
            </a:r>
            <a:r>
              <a:rPr lang="en-GB" sz="2000" dirty="0" err="1"/>
              <a:t>hyperintensional</a:t>
            </a:r>
            <a:r>
              <a:rPr lang="en-GB" sz="2000" dirty="0"/>
              <a:t> context.</a:t>
            </a:r>
            <a:r>
              <a:rPr lang="cs-CZ" sz="2000" dirty="0"/>
              <a:t> 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  </a:t>
            </a:r>
            <a:r>
              <a:rPr lang="en-US" altLang="cs-CZ" dirty="0"/>
              <a:t>TIL: </a:t>
            </a:r>
            <a:r>
              <a:rPr lang="en-US" altLang="cs-CZ" i="1" dirty="0"/>
              <a:t>three kinds of context</a:t>
            </a:r>
            <a:endParaRPr lang="cs-CZ" alt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268760"/>
            <a:ext cx="8291512" cy="4824065"/>
          </a:xfrm>
        </p:spPr>
        <p:txBody>
          <a:bodyPr/>
          <a:lstStyle/>
          <a:p>
            <a:pPr marL="763588" lvl="1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sz="2000" b="1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GB" sz="2000" dirty="0"/>
              <a:t>;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construction</a:t>
            </a:r>
            <a:r>
              <a:rPr lang="en-GB" sz="2000" dirty="0"/>
              <a:t> of the denoted function is an object of predication 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GB" sz="2000" i="1" dirty="0"/>
              <a:t>Tom computes </a:t>
            </a:r>
            <a:r>
              <a:rPr lang="en-GB" sz="2000" b="1" i="1" dirty="0"/>
              <a:t>Sin</a:t>
            </a:r>
            <a:r>
              <a:rPr lang="en-GB" sz="2000" i="1" dirty="0"/>
              <a:t>(</a:t>
            </a:r>
            <a:r>
              <a:rPr lang="en-GB" sz="2000" dirty="0">
                <a:sym typeface="Symbol" pitchFamily="18" charset="2"/>
              </a:rPr>
              <a:t>)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GB" sz="2000" i="1" dirty="0"/>
              <a:t>Tom </a:t>
            </a:r>
            <a:r>
              <a:rPr lang="cs-CZ" sz="2000" i="1" dirty="0" err="1"/>
              <a:t>believes</a:t>
            </a:r>
            <a:r>
              <a:rPr lang="cs-CZ" sz="2000" i="1" dirty="0"/>
              <a:t> </a:t>
            </a:r>
            <a:r>
              <a:rPr lang="cs-CZ" sz="2000" i="1" dirty="0" err="1"/>
              <a:t>that</a:t>
            </a:r>
            <a:r>
              <a:rPr lang="en-GB" sz="2000" i="1" dirty="0"/>
              <a:t> the </a:t>
            </a:r>
            <a:r>
              <a:rPr lang="en-GB" sz="2000" b="1" i="1" dirty="0"/>
              <a:t>Pope</a:t>
            </a:r>
            <a:r>
              <a:rPr lang="en-GB" sz="2000" i="1" dirty="0"/>
              <a:t> </a:t>
            </a:r>
            <a:r>
              <a:rPr lang="cs-CZ" sz="2000" i="1" dirty="0" err="1"/>
              <a:t>is</a:t>
            </a:r>
            <a:r>
              <a:rPr lang="cs-CZ" sz="2000" i="1" dirty="0"/>
              <a:t> </a:t>
            </a:r>
            <a:r>
              <a:rPr lang="cs-CZ" sz="2000" i="1" dirty="0" err="1"/>
              <a:t>wise</a:t>
            </a:r>
            <a:r>
              <a:rPr lang="cs-CZ" sz="2000" i="1" dirty="0"/>
              <a:t> </a:t>
            </a:r>
            <a:r>
              <a:rPr lang="en-GB" sz="2000" i="1" dirty="0"/>
              <a:t>but does not </a:t>
            </a:r>
            <a:r>
              <a:rPr lang="cs-CZ" sz="2000" i="1" dirty="0" err="1"/>
              <a:t>believe</a:t>
            </a:r>
            <a:r>
              <a:rPr lang="cs-CZ" sz="2000" i="1" dirty="0"/>
              <a:t> </a:t>
            </a:r>
            <a:r>
              <a:rPr lang="cs-CZ" sz="2000" i="1" dirty="0" err="1"/>
              <a:t>that</a:t>
            </a:r>
            <a:r>
              <a:rPr lang="en-GB" sz="2000" i="1" dirty="0"/>
              <a:t> the Bishop of Rome</a:t>
            </a:r>
            <a:r>
              <a:rPr lang="cs-CZ" sz="2000" i="1" dirty="0"/>
              <a:t> </a:t>
            </a:r>
            <a:r>
              <a:rPr lang="cs-CZ" sz="2000" i="1" dirty="0" err="1"/>
              <a:t>is</a:t>
            </a:r>
            <a:r>
              <a:rPr lang="cs-CZ" sz="2000" i="1" dirty="0"/>
              <a:t> </a:t>
            </a:r>
            <a:r>
              <a:rPr lang="cs-CZ" sz="2000" i="1" dirty="0" err="1"/>
              <a:t>wise</a:t>
            </a:r>
            <a:endParaRPr lang="cs-CZ" sz="1800" b="1" i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63588" lvl="1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sz="2000" b="1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Intensional</a:t>
            </a:r>
            <a:r>
              <a:rPr lang="en-GB" sz="2000" dirty="0"/>
              <a:t>; the denoted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 itself</a:t>
            </a:r>
            <a:r>
              <a:rPr lang="en-GB" sz="2000" dirty="0"/>
              <a:t> is an object of predication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GB" sz="2000" b="1" i="1" dirty="0"/>
              <a:t>Sin</a:t>
            </a:r>
            <a:r>
              <a:rPr lang="cs-CZ" sz="2000" b="1" i="1" dirty="0"/>
              <a:t>e</a:t>
            </a:r>
            <a:r>
              <a:rPr lang="en-GB" sz="2000" i="1" dirty="0"/>
              <a:t> is a periodic function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GB" sz="2000" i="1" dirty="0"/>
              <a:t>Tom wants to become the </a:t>
            </a:r>
            <a:r>
              <a:rPr lang="en-GB" sz="2000" b="1" i="1" dirty="0"/>
              <a:t>Pope</a:t>
            </a:r>
            <a:r>
              <a:rPr lang="en-GB" sz="2000" dirty="0"/>
              <a:t>  </a:t>
            </a:r>
            <a:endParaRPr lang="cs-CZ" sz="1800" b="1" i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63588" lvl="1" indent="-419100" eaLnBrk="1" hangingPunct="1">
              <a:lnSpc>
                <a:spcPct val="95000"/>
              </a:lnSpc>
              <a:spcBef>
                <a:spcPct val="70000"/>
              </a:spcBef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sz="20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Extensional</a:t>
            </a:r>
            <a:r>
              <a:rPr lang="en-GB" sz="2000" dirty="0"/>
              <a:t>; </a:t>
            </a:r>
            <a:r>
              <a:rPr lang="en-GB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</a:t>
            </a:r>
            <a:r>
              <a:rPr lang="en-GB" sz="2000" i="1" dirty="0"/>
              <a:t> </a:t>
            </a:r>
            <a:r>
              <a:rPr lang="en-GB" sz="2000" dirty="0"/>
              <a:t>of the denoted function is an object of predication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US" sz="2000" b="1" i="1" dirty="0"/>
              <a:t>Sin</a:t>
            </a:r>
            <a:r>
              <a:rPr lang="en-GB" sz="2000" dirty="0"/>
              <a:t>(</a:t>
            </a:r>
            <a:r>
              <a:rPr lang="en-GB" sz="2000" dirty="0">
                <a:sym typeface="Symbol" pitchFamily="18" charset="2"/>
              </a:rPr>
              <a:t></a:t>
            </a:r>
            <a:r>
              <a:rPr lang="en-GB" sz="2000" dirty="0"/>
              <a:t>) = 0</a:t>
            </a:r>
          </a:p>
          <a:p>
            <a:pPr marL="1295400" lvl="2" indent="-381000" eaLnBrk="1" hangingPunct="1">
              <a:lnSpc>
                <a:spcPct val="95000"/>
              </a:lnSpc>
              <a:buSzPct val="80000"/>
              <a:defRPr/>
            </a:pPr>
            <a:r>
              <a:rPr lang="en-GB" sz="2000" i="1" dirty="0"/>
              <a:t>The </a:t>
            </a:r>
            <a:r>
              <a:rPr lang="cs-CZ" sz="2000" b="1" i="1" dirty="0"/>
              <a:t>P</a:t>
            </a:r>
            <a:r>
              <a:rPr lang="en-GB" sz="2000" b="1" i="1" dirty="0" err="1"/>
              <a:t>ope</a:t>
            </a:r>
            <a:r>
              <a:rPr lang="en-GB" sz="2000" i="1" dirty="0"/>
              <a:t> is wise</a:t>
            </a:r>
            <a:r>
              <a:rPr lang="en-GB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en-US" altLang="cs-CZ" i="1"/>
              <a:t>Hyperintensionality</a:t>
            </a:r>
            <a:endParaRPr lang="cs-CZ" altLang="cs-CZ" i="1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cs-CZ" sz="2600" i="1" dirty="0"/>
              <a:t>Extensional logic</a:t>
            </a:r>
            <a:r>
              <a:rPr lang="en-US" altLang="cs-CZ" sz="2600" dirty="0"/>
              <a:t> of </a:t>
            </a:r>
            <a:r>
              <a:rPr lang="en-US" altLang="cs-CZ" sz="2600" dirty="0" err="1"/>
              <a:t>hyperintensions</a:t>
            </a:r>
            <a:endParaRPr lang="en-US" altLang="cs-CZ" sz="2600" dirty="0"/>
          </a:p>
          <a:p>
            <a:pPr eaLnBrk="1" hangingPunct="1"/>
            <a:r>
              <a:rPr lang="en-US" altLang="cs-CZ" sz="2600" i="1" dirty="0"/>
              <a:t>Transparency</a:t>
            </a:r>
            <a:r>
              <a:rPr lang="en-US" altLang="cs-CZ" sz="2600" dirty="0"/>
              <a:t>: no context is opaque</a:t>
            </a:r>
          </a:p>
          <a:p>
            <a:pPr eaLnBrk="1" hangingPunct="1"/>
            <a:r>
              <a:rPr lang="en-US" altLang="cs-CZ" sz="2600" dirty="0"/>
              <a:t>The same (extensional) logical rules are valid in all kinds of context; </a:t>
            </a:r>
            <a:endParaRPr lang="cs-CZ" altLang="cs-CZ" sz="2600" dirty="0"/>
          </a:p>
          <a:p>
            <a:pPr lvl="1" eaLnBrk="1" hangingPunct="1"/>
            <a:r>
              <a:rPr lang="cs-CZ" altLang="cs-CZ" sz="2200" dirty="0" err="1"/>
              <a:t>only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types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of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arguments</a:t>
            </a:r>
            <a:r>
              <a:rPr lang="cs-CZ" altLang="cs-CZ" sz="2200" dirty="0"/>
              <a:t> to </a:t>
            </a:r>
            <a:r>
              <a:rPr lang="cs-CZ" altLang="cs-CZ" sz="2200" dirty="0" err="1"/>
              <a:t>be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applied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differ</a:t>
            </a:r>
            <a:r>
              <a:rPr lang="cs-CZ" altLang="cs-CZ" sz="2200" dirty="0"/>
              <a:t> </a:t>
            </a:r>
            <a:r>
              <a:rPr lang="cs-CZ" altLang="cs-CZ" sz="2200" dirty="0" err="1"/>
              <a:t>with</a:t>
            </a:r>
            <a:r>
              <a:rPr lang="cs-CZ" altLang="cs-CZ" sz="2200" dirty="0"/>
              <a:t> </a:t>
            </a:r>
            <a:r>
              <a:rPr lang="cs-CZ" altLang="cs-CZ" sz="2200" dirty="0" err="1"/>
              <a:t>respect</a:t>
            </a:r>
            <a:r>
              <a:rPr lang="cs-CZ" altLang="cs-CZ" sz="2200" dirty="0"/>
              <a:t> to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context</a:t>
            </a:r>
            <a:endParaRPr lang="en-US" altLang="cs-CZ" sz="2200" dirty="0"/>
          </a:p>
          <a:p>
            <a:pPr lvl="1" eaLnBrk="1" hangingPunct="1"/>
            <a:r>
              <a:rPr lang="en-US" altLang="cs-CZ" sz="2200" dirty="0"/>
              <a:t>Leibniz’s substitution of </a:t>
            </a:r>
            <a:r>
              <a:rPr lang="en-US" altLang="cs-CZ" sz="2200" dirty="0" err="1"/>
              <a:t>identicals</a:t>
            </a:r>
            <a:r>
              <a:rPr lang="en-US" altLang="cs-CZ" sz="2200" dirty="0"/>
              <a:t>, existential quantification even into </a:t>
            </a:r>
            <a:r>
              <a:rPr lang="en-US" altLang="cs-CZ" sz="2200" dirty="0" err="1"/>
              <a:t>hyperintensional</a:t>
            </a:r>
            <a:r>
              <a:rPr lang="en-US" altLang="cs-CZ" sz="2200" dirty="0"/>
              <a:t> contexts, …</a:t>
            </a:r>
          </a:p>
          <a:p>
            <a:pPr eaLnBrk="1" hangingPunct="1"/>
            <a:r>
              <a:rPr lang="en-US" altLang="cs-CZ" sz="2600" dirty="0"/>
              <a:t>Only the types of objects these rules are applied at differ according to a context</a:t>
            </a:r>
          </a:p>
          <a:p>
            <a:pPr eaLnBrk="1" hangingPunct="1"/>
            <a:r>
              <a:rPr lang="en-US" altLang="cs-CZ" sz="2600" dirty="0"/>
              <a:t>Anti-contextualism: constructions are assigned to expressions as their context-invariant meanings 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147248" cy="648072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Valid</a:t>
            </a:r>
            <a:r>
              <a:rPr lang="cs-CZ" altLang="cs-CZ" dirty="0"/>
              <a:t> </a:t>
            </a:r>
            <a:r>
              <a:rPr lang="cs-CZ" altLang="cs-CZ" dirty="0" err="1"/>
              <a:t>arguments</a:t>
            </a:r>
            <a:endParaRPr lang="cs-CZ" alt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16081" cy="4896545"/>
          </a:xfrm>
        </p:spPr>
        <p:txBody>
          <a:bodyPr>
            <a:normAutofit fontScale="92500"/>
          </a:bodyPr>
          <a:lstStyle/>
          <a:p>
            <a:pPr marL="0" indent="0" algn="ctr" eaLnBrk="1" hangingPunct="1">
              <a:lnSpc>
                <a:spcPct val="122000"/>
              </a:lnSpc>
              <a:spcBef>
                <a:spcPts val="1200"/>
              </a:spcBef>
              <a:buNone/>
            </a:pP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  <a:highlight>
                  <a:srgbClr val="00FF00"/>
                </a:highlight>
              </a:rPr>
              <a:t>An argument is </a:t>
            </a: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valid</a:t>
            </a: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  <a:highlight>
                  <a:srgbClr val="00FF00"/>
                </a:highlight>
              </a:rPr>
              <a:t> if</a:t>
            </a:r>
            <a:r>
              <a:rPr lang="cs-CZ" altLang="cs-CZ" sz="2500" i="1" dirty="0">
                <a:solidFill>
                  <a:schemeClr val="accent6">
                    <a:lumMod val="75000"/>
                  </a:schemeClr>
                </a:solidFill>
                <a:highlight>
                  <a:srgbClr val="00FF00"/>
                </a:highlight>
              </a:rPr>
              <a:t>f</a:t>
            </a: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  <a:highlight>
                  <a:srgbClr val="00FF00"/>
                </a:highlight>
              </a:rPr>
              <a:t> it would be contradictory (impossible) to have the premises all true and conclusion false</a:t>
            </a:r>
            <a:r>
              <a:rPr lang="en-US" altLang="cs-CZ" sz="2500" dirty="0">
                <a:highlight>
                  <a:srgbClr val="00FF00"/>
                </a:highlight>
              </a:rPr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500" dirty="0"/>
              <a:t>When you do reasoning, you use </a:t>
            </a:r>
            <a:r>
              <a:rPr lang="en-US" altLang="cs-CZ" sz="2500" i="1" dirty="0"/>
              <a:t>natural language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500" dirty="0"/>
              <a:t>When you</a:t>
            </a:r>
            <a:r>
              <a:rPr lang="en-US" altLang="cs-CZ" sz="2500" i="1" dirty="0"/>
              <a:t> </a:t>
            </a:r>
            <a:r>
              <a:rPr lang="en-US" altLang="cs-CZ" sz="2500" dirty="0" err="1"/>
              <a:t>analyse</a:t>
            </a:r>
            <a:r>
              <a:rPr lang="en-US" altLang="cs-CZ" sz="2500" dirty="0"/>
              <a:t> arguments, you must </a:t>
            </a:r>
            <a:r>
              <a:rPr lang="en-US" altLang="cs-CZ" sz="2500" dirty="0" err="1"/>
              <a:t>analyse</a:t>
            </a:r>
            <a:r>
              <a:rPr lang="en-US" altLang="cs-CZ" sz="2500" dirty="0"/>
              <a:t> premises</a:t>
            </a:r>
            <a:r>
              <a:rPr lang="cs-CZ" altLang="cs-CZ" sz="2500" dirty="0"/>
              <a:t> in a fine</a:t>
            </a:r>
            <a:r>
              <a:rPr lang="en-US" altLang="cs-CZ" sz="2500" dirty="0"/>
              <a:t>-grained way so that not to infer something that is not entailed by the premises.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500" dirty="0"/>
              <a:t>Our goal: to build up an </a:t>
            </a:r>
            <a:r>
              <a:rPr lang="en-US" altLang="cs-CZ" sz="25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inference machine</a:t>
            </a:r>
            <a:r>
              <a:rPr lang="en-US" altLang="cs-CZ" sz="2500" i="1" dirty="0"/>
              <a:t> </a:t>
            </a:r>
            <a:r>
              <a:rPr lang="en-US" altLang="cs-CZ" sz="2500" dirty="0"/>
              <a:t>that neither over-infers (</a:t>
            </a:r>
            <a:r>
              <a:rPr lang="en-US" altLang="cs-CZ" sz="2500" dirty="0">
                <a:sym typeface="Wingdings" panose="05000000000000000000" pitchFamily="2" charset="2"/>
              </a:rPr>
              <a:t> paradoxes), nor under-infers ( lack of knowledge)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500" dirty="0">
                <a:sym typeface="Wingdings" panose="05000000000000000000" pitchFamily="2" charset="2"/>
              </a:rPr>
              <a:t>The more fine-grained the analysis of the </a:t>
            </a:r>
            <a:r>
              <a:rPr lang="en-US" altLang="cs-CZ" sz="2500" i="1" dirty="0">
                <a:sym typeface="Wingdings" panose="05000000000000000000" pitchFamily="2" charset="2"/>
              </a:rPr>
              <a:t>meaning </a:t>
            </a:r>
            <a:r>
              <a:rPr lang="en-US" altLang="cs-CZ" sz="2500" dirty="0">
                <a:sym typeface="Wingdings" panose="05000000000000000000" pitchFamily="2" charset="2"/>
              </a:rPr>
              <a:t>of premises is, the better inference machine can we build up</a:t>
            </a:r>
            <a:endParaRPr lang="en-US" alt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eaLnBrk="1" hangingPunct="1"/>
            <a:r>
              <a:rPr lang="en-US" altLang="cs-CZ" dirty="0"/>
              <a:t>Logical</a:t>
            </a:r>
            <a:r>
              <a:rPr lang="cs-CZ" altLang="cs-CZ" dirty="0"/>
              <a:t> </a:t>
            </a:r>
            <a:r>
              <a:rPr lang="en-US" altLang="cs-CZ" dirty="0"/>
              <a:t>semantics</a:t>
            </a:r>
            <a:endParaRPr lang="cs-CZ" alt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Propositional logic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Is very limited; semantics reduced to assigning </a:t>
            </a:r>
            <a:r>
              <a:rPr lang="cs-CZ" b="1" dirty="0"/>
              <a:t>T</a:t>
            </a:r>
            <a:r>
              <a:rPr lang="en-US" dirty="0"/>
              <a:t>(rue)</a:t>
            </a:r>
            <a:r>
              <a:rPr lang="cs-CZ" dirty="0"/>
              <a:t>, </a:t>
            </a:r>
            <a:r>
              <a:rPr lang="cs-CZ" b="1" dirty="0"/>
              <a:t>F</a:t>
            </a:r>
            <a:r>
              <a:rPr lang="en-US" dirty="0"/>
              <a:t>(</a:t>
            </a:r>
            <a:r>
              <a:rPr lang="en-US" dirty="0" err="1"/>
              <a:t>alse</a:t>
            </a:r>
            <a:r>
              <a:rPr lang="en-US" dirty="0"/>
              <a:t>)</a:t>
            </a:r>
            <a:r>
              <a:rPr lang="cs-CZ" dirty="0"/>
              <a:t> </a:t>
            </a:r>
            <a:r>
              <a:rPr lang="en-US" dirty="0"/>
              <a:t>to atomic propositions and composing these propositions by means of truth-value functions </a:t>
            </a:r>
            <a:r>
              <a:rPr lang="en-US" dirty="0">
                <a:sym typeface="Wingdings" panose="05000000000000000000" pitchFamily="2" charset="2"/>
              </a:rPr>
              <a:t> (Boolean) algebra of truth-values</a:t>
            </a: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aseline="30000" dirty="0">
                <a:solidFill>
                  <a:schemeClr val="accent5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-order predicate logic (FOL)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Limited analysis of the structure of atomic propositions</a:t>
            </a:r>
            <a:r>
              <a:rPr lang="cs-CZ" dirty="0"/>
              <a:t> – </a:t>
            </a:r>
            <a:r>
              <a:rPr lang="en-US" dirty="0"/>
              <a:t>up to assigning properties and relations to individuals</a:t>
            </a:r>
            <a:endParaRPr 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Apt for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mat</a:t>
            </a: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cs-CZ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emati</a:t>
            </a:r>
            <a:r>
              <a:rPr lang="en-US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cs</a:t>
            </a:r>
            <a:r>
              <a:rPr lang="cs-CZ" dirty="0"/>
              <a:t>, </a:t>
            </a:r>
            <a:r>
              <a:rPr lang="en-US" dirty="0"/>
              <a:t>problems with natural language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pPr eaLnBrk="1" hangingPunct="1"/>
            <a:r>
              <a:rPr lang="en-US" altLang="cs-CZ" dirty="0"/>
              <a:t>Coarse-grained analysis</a:t>
            </a:r>
            <a:r>
              <a:rPr lang="cs-CZ" altLang="cs-CZ" dirty="0"/>
              <a:t> - </a:t>
            </a:r>
            <a:r>
              <a:rPr lang="cs-CZ" altLang="cs-CZ" dirty="0" err="1"/>
              <a:t>problems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88089" cy="4967957"/>
          </a:xfrm>
        </p:spPr>
        <p:txBody>
          <a:bodyPr>
            <a:normAutofit fontScale="92500"/>
          </a:bodyPr>
          <a:lstStyle/>
          <a:p>
            <a:pPr marL="552450" indent="-5524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sz="2500" dirty="0"/>
              <a:t>Some prime numbers are even</a:t>
            </a:r>
            <a:endParaRPr lang="cs-CZ" altLang="cs-CZ" sz="2500" dirty="0"/>
          </a:p>
          <a:p>
            <a:pPr marL="552450" indent="-5524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sz="2500" dirty="0"/>
              <a:t>Some odd numbers are even</a:t>
            </a:r>
            <a:r>
              <a:rPr lang="cs-CZ" altLang="cs-CZ" sz="2500" dirty="0"/>
              <a:t> 		</a:t>
            </a:r>
          </a:p>
          <a:p>
            <a:pPr marL="552450" indent="-5524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cs-CZ" sz="2500" dirty="0"/>
              <a:t>Some students are lazy</a:t>
            </a:r>
            <a:endParaRPr lang="cs-CZ" altLang="cs-CZ" sz="2500" dirty="0"/>
          </a:p>
          <a:p>
            <a:pPr marL="933450" lvl="1" indent="-476250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cs-CZ" sz="2100" dirty="0"/>
              <a:t>Formalization in FOL</a:t>
            </a:r>
            <a:r>
              <a:rPr lang="cs-CZ" altLang="cs-CZ" sz="2100" dirty="0"/>
              <a:t>:   </a:t>
            </a:r>
            <a:r>
              <a:rPr lang="cs-CZ" altLang="cs-CZ" sz="2100" b="1" dirty="0">
                <a:solidFill>
                  <a:schemeClr val="hlink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 [</a:t>
            </a:r>
            <a:r>
              <a:rPr lang="cs-CZ" altLang="cs-CZ" sz="2100" b="1" i="1" dirty="0">
                <a:solidFill>
                  <a:schemeClr val="hlink"/>
                </a:solidFill>
              </a:rPr>
              <a:t>P</a:t>
            </a:r>
            <a:r>
              <a:rPr lang="cs-CZ" altLang="cs-CZ" sz="2100" b="1" dirty="0">
                <a:solidFill>
                  <a:schemeClr val="hlink"/>
                </a:solidFill>
              </a:rPr>
              <a:t>(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) </a:t>
            </a:r>
            <a:r>
              <a:rPr lang="en-US" altLang="cs-CZ" sz="2100" b="1" dirty="0">
                <a:solidFill>
                  <a:schemeClr val="hlink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100" b="1" dirty="0">
                <a:solidFill>
                  <a:schemeClr val="hlink"/>
                </a:solidFill>
              </a:rPr>
              <a:t> </a:t>
            </a:r>
            <a:r>
              <a:rPr lang="cs-CZ" altLang="cs-CZ" sz="2100" b="1" i="1" dirty="0">
                <a:solidFill>
                  <a:schemeClr val="hlink"/>
                </a:solidFill>
              </a:rPr>
              <a:t>Q</a:t>
            </a:r>
            <a:r>
              <a:rPr lang="cs-CZ" altLang="cs-CZ" sz="2100" b="1" dirty="0">
                <a:solidFill>
                  <a:schemeClr val="hlink"/>
                </a:solidFill>
              </a:rPr>
              <a:t>(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)]</a:t>
            </a:r>
            <a:endParaRPr lang="cs-CZ" altLang="cs-CZ" sz="2100" b="1" u="sng" dirty="0">
              <a:solidFill>
                <a:schemeClr val="hlink"/>
              </a:solidFill>
            </a:endParaRPr>
          </a:p>
          <a:p>
            <a:pPr marL="552450" indent="-55245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cs-CZ" sz="2500" i="1" dirty="0"/>
              <a:t>Questions</a:t>
            </a:r>
            <a:r>
              <a:rPr lang="cs-CZ" altLang="cs-CZ" sz="2500" dirty="0"/>
              <a:t>:</a:t>
            </a:r>
          </a:p>
          <a:p>
            <a:pPr marL="933450" lvl="1" indent="-476250" eaLnBrk="1" hangingPunct="1">
              <a:lnSpc>
                <a:spcPct val="90000"/>
              </a:lnSpc>
            </a:pPr>
            <a:r>
              <a:rPr lang="en-US" altLang="cs-CZ" sz="2100" dirty="0"/>
              <a:t>How come that the sentences</a:t>
            </a:r>
            <a:r>
              <a:rPr lang="cs-CZ" altLang="cs-CZ" sz="2100" dirty="0"/>
              <a:t> (1), (2), (3) </a:t>
            </a:r>
            <a:r>
              <a:rPr lang="en-US" altLang="cs-CZ" sz="2100" dirty="0"/>
              <a:t>have the same analysis</a:t>
            </a:r>
            <a:r>
              <a:rPr lang="cs-CZ" altLang="cs-CZ" sz="2100" dirty="0"/>
              <a:t>?</a:t>
            </a:r>
          </a:p>
          <a:p>
            <a:pPr marL="914400" lvl="1" indent="-457200" eaLnBrk="1" hangingPunct="1">
              <a:lnSpc>
                <a:spcPct val="90000"/>
              </a:lnSpc>
              <a:buAutoNum type="arabicParenBoth"/>
            </a:pPr>
            <a:r>
              <a:rPr lang="en-US" altLang="cs-CZ" sz="2100" dirty="0"/>
              <a:t>is </a:t>
            </a:r>
            <a:r>
              <a:rPr lang="cs-CZ" altLang="cs-CZ" sz="2100" dirty="0" err="1"/>
              <a:t>an</a:t>
            </a:r>
            <a:r>
              <a:rPr lang="cs-CZ" altLang="cs-CZ" sz="2100" dirty="0"/>
              <a:t> </a:t>
            </a:r>
            <a:r>
              <a:rPr lang="en-US" altLang="cs-CZ" sz="2100" dirty="0"/>
              <a:t>analytically true sentence</a:t>
            </a:r>
          </a:p>
          <a:p>
            <a:pPr marL="914400" lvl="1" indent="-457200" eaLnBrk="1" hangingPunct="1">
              <a:lnSpc>
                <a:spcPct val="90000"/>
              </a:lnSpc>
              <a:buAutoNum type="arabicParenBoth"/>
            </a:pPr>
            <a:r>
              <a:rPr lang="en-US" altLang="cs-CZ" sz="2100" dirty="0"/>
              <a:t>is </a:t>
            </a:r>
            <a:r>
              <a:rPr lang="cs-CZ" altLang="cs-CZ" sz="2100" dirty="0" err="1"/>
              <a:t>an</a:t>
            </a:r>
            <a:r>
              <a:rPr lang="cs-CZ" altLang="cs-CZ" sz="2100" dirty="0"/>
              <a:t> </a:t>
            </a:r>
            <a:r>
              <a:rPr lang="en-US" altLang="cs-CZ" sz="2100" dirty="0"/>
              <a:t>analytically false sentence</a:t>
            </a:r>
          </a:p>
          <a:p>
            <a:pPr marL="914400" lvl="1" indent="-457200" eaLnBrk="1" hangingPunct="1">
              <a:lnSpc>
                <a:spcPct val="90000"/>
              </a:lnSpc>
              <a:buAutoNum type="arabicParenBoth"/>
            </a:pPr>
            <a:r>
              <a:rPr lang="en-US" altLang="cs-CZ" sz="2100" dirty="0"/>
              <a:t>is </a:t>
            </a:r>
            <a:r>
              <a:rPr lang="cs-CZ" altLang="cs-CZ" sz="2100" dirty="0" err="1"/>
              <a:t>an</a:t>
            </a:r>
            <a:r>
              <a:rPr lang="cs-CZ" altLang="cs-CZ" sz="2100" dirty="0"/>
              <a:t> </a:t>
            </a:r>
            <a:r>
              <a:rPr lang="en-US" altLang="cs-CZ" sz="2100" dirty="0"/>
              <a:t>empirical sentence, maybe true, maybe false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cs-CZ" sz="2300" dirty="0">
                <a:ea typeface="+mn-ea"/>
                <a:cs typeface="+mn-cs"/>
              </a:rPr>
              <a:t>How come that the formula </a:t>
            </a:r>
            <a:r>
              <a:rPr lang="cs-CZ" altLang="cs-CZ" sz="2100" b="1" dirty="0">
                <a:solidFill>
                  <a:schemeClr val="hlink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 [</a:t>
            </a:r>
            <a:r>
              <a:rPr lang="cs-CZ" altLang="cs-CZ" sz="2100" b="1" i="1" dirty="0">
                <a:solidFill>
                  <a:schemeClr val="hlink"/>
                </a:solidFill>
              </a:rPr>
              <a:t>P</a:t>
            </a:r>
            <a:r>
              <a:rPr lang="cs-CZ" altLang="cs-CZ" sz="2100" b="1" dirty="0">
                <a:solidFill>
                  <a:schemeClr val="hlink"/>
                </a:solidFill>
              </a:rPr>
              <a:t>(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) </a:t>
            </a:r>
            <a:r>
              <a:rPr lang="en-US" altLang="cs-CZ" sz="2100" b="1" dirty="0">
                <a:solidFill>
                  <a:schemeClr val="hlink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100" b="1" dirty="0">
                <a:solidFill>
                  <a:schemeClr val="hlink"/>
                </a:solidFill>
              </a:rPr>
              <a:t> </a:t>
            </a:r>
            <a:r>
              <a:rPr lang="cs-CZ" altLang="cs-CZ" sz="2100" b="1" i="1" dirty="0">
                <a:solidFill>
                  <a:schemeClr val="hlink"/>
                </a:solidFill>
              </a:rPr>
              <a:t>Q</a:t>
            </a:r>
            <a:r>
              <a:rPr lang="cs-CZ" altLang="cs-CZ" sz="2100" b="1" dirty="0">
                <a:solidFill>
                  <a:schemeClr val="hlink"/>
                </a:solidFill>
              </a:rPr>
              <a:t>(</a:t>
            </a:r>
            <a:r>
              <a:rPr lang="cs-CZ" altLang="cs-CZ" sz="2100" b="1" i="1" dirty="0">
                <a:solidFill>
                  <a:schemeClr val="hlink"/>
                </a:solidFill>
              </a:rPr>
              <a:t>x</a:t>
            </a:r>
            <a:r>
              <a:rPr lang="cs-CZ" altLang="cs-CZ" sz="2100" b="1" dirty="0">
                <a:solidFill>
                  <a:schemeClr val="hlink"/>
                </a:solidFill>
              </a:rPr>
              <a:t>)] </a:t>
            </a:r>
            <a:r>
              <a:rPr lang="en-US" altLang="cs-CZ" sz="2100" b="1" dirty="0">
                <a:solidFill>
                  <a:schemeClr val="hlink"/>
                </a:solidFill>
              </a:rPr>
              <a:t> </a:t>
            </a:r>
            <a:r>
              <a:rPr lang="en-US" altLang="cs-CZ" sz="2100" dirty="0"/>
              <a:t>has interpretations in which it is true and other interpretations in which it is false if it is the analysis of (1) or (2)</a:t>
            </a:r>
            <a:r>
              <a:rPr lang="cs-CZ" altLang="cs-CZ" sz="2100" dirty="0"/>
              <a:t>?</a:t>
            </a:r>
          </a:p>
          <a:p>
            <a:pPr marL="933450" lvl="1" indent="-476250" eaLnBrk="1" hangingPunct="1">
              <a:lnSpc>
                <a:spcPct val="90000"/>
              </a:lnSpc>
            </a:pPr>
            <a:r>
              <a:rPr lang="en-US" altLang="cs-CZ" sz="2100" dirty="0"/>
              <a:t>How does the translation of natural language sentences into the language of FOL contribute to understanding their meaning</a:t>
            </a:r>
            <a:r>
              <a:rPr lang="cs-CZ" altLang="cs-CZ" sz="2100" dirty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eaLnBrk="1" hangingPunct="1"/>
            <a:r>
              <a:rPr lang="en-US" altLang="cs-CZ" dirty="0"/>
              <a:t>Coarse-grained analysis</a:t>
            </a:r>
            <a:endParaRPr lang="cs-CZ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1"/>
            <a:ext cx="8226425" cy="4896545"/>
          </a:xfrm>
        </p:spPr>
        <p:txBody>
          <a:bodyPr/>
          <a:lstStyle/>
          <a:p>
            <a:pPr marL="552450" indent="-552450" eaLnBrk="1" hangingPunct="1">
              <a:buFont typeface="Wingdings" panose="05000000000000000000" pitchFamily="2" charset="2"/>
              <a:buAutoNum type="arabicPeriod"/>
            </a:pPr>
            <a:r>
              <a:rPr lang="en-US" altLang="cs-CZ" sz="2500" dirty="0"/>
              <a:t>No bachelor is married</a:t>
            </a:r>
            <a:endParaRPr lang="cs-CZ" altLang="cs-CZ" sz="2500" dirty="0"/>
          </a:p>
          <a:p>
            <a:pPr marL="552450" indent="-552450" eaLnBrk="1" hangingPunct="1">
              <a:spcBef>
                <a:spcPct val="70000"/>
              </a:spcBef>
              <a:buFont typeface="Wingdings" panose="05000000000000000000" pitchFamily="2" charset="2"/>
              <a:buAutoNum type="arabicPeriod"/>
            </a:pPr>
            <a:r>
              <a:rPr lang="en-US" altLang="cs-CZ" sz="2500" dirty="0"/>
              <a:t>No bachelor is rich</a:t>
            </a:r>
            <a:endParaRPr lang="cs-CZ" altLang="cs-CZ" sz="2500" dirty="0"/>
          </a:p>
          <a:p>
            <a:pPr marL="552450" indent="-552450" eaLnBrk="1" hangingPunct="1"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cs-CZ" altLang="cs-CZ" sz="2500" dirty="0"/>
              <a:t>	</a:t>
            </a:r>
            <a:r>
              <a:rPr lang="en-US" altLang="cs-CZ" sz="2500" dirty="0"/>
              <a:t>FOL</a:t>
            </a:r>
            <a:r>
              <a:rPr lang="cs-CZ" altLang="cs-CZ" sz="2500" dirty="0"/>
              <a:t>:   </a:t>
            </a:r>
            <a:r>
              <a:rPr lang="cs-CZ" altLang="cs-CZ" sz="2500" b="1" dirty="0">
                <a:solidFill>
                  <a:schemeClr val="hlink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 [</a:t>
            </a:r>
            <a:r>
              <a:rPr lang="cs-CZ" altLang="cs-CZ" sz="2500" b="1" i="1" dirty="0">
                <a:solidFill>
                  <a:schemeClr val="hlink"/>
                </a:solidFill>
              </a:rPr>
              <a:t>P</a:t>
            </a:r>
            <a:r>
              <a:rPr lang="cs-CZ" altLang="cs-CZ" sz="2500" b="1" dirty="0">
                <a:solidFill>
                  <a:schemeClr val="hlink"/>
                </a:solidFill>
              </a:rPr>
              <a:t>(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) </a:t>
            </a:r>
            <a:r>
              <a:rPr lang="en-US" altLang="cs-CZ" sz="2500" b="1" dirty="0">
                <a:solidFill>
                  <a:schemeClr val="hlink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500" b="1" dirty="0">
                <a:solidFill>
                  <a:schemeClr val="hlink"/>
                </a:solidFill>
              </a:rPr>
              <a:t> </a:t>
            </a:r>
            <a:r>
              <a:rPr lang="en-US" altLang="cs-CZ" sz="2500" b="1" dirty="0">
                <a:solidFill>
                  <a:schemeClr val="hlink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500" b="1" i="1" dirty="0">
                <a:solidFill>
                  <a:schemeClr val="hlink"/>
                </a:solidFill>
              </a:rPr>
              <a:t>Q</a:t>
            </a:r>
            <a:r>
              <a:rPr lang="cs-CZ" altLang="cs-CZ" sz="2500" b="1" dirty="0">
                <a:solidFill>
                  <a:schemeClr val="hlink"/>
                </a:solidFill>
              </a:rPr>
              <a:t>(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)]</a:t>
            </a:r>
            <a:r>
              <a:rPr lang="cs-CZ" altLang="cs-CZ" sz="2500" b="1" dirty="0"/>
              <a:t>  </a:t>
            </a:r>
            <a:r>
              <a:rPr lang="en-US" altLang="cs-CZ" sz="2500" dirty="0"/>
              <a:t>or</a:t>
            </a:r>
            <a:r>
              <a:rPr lang="cs-CZ" altLang="cs-CZ" sz="2500" dirty="0"/>
              <a:t>  </a:t>
            </a:r>
            <a:br>
              <a:rPr lang="cs-CZ" altLang="cs-CZ" sz="2500" dirty="0"/>
            </a:br>
            <a:r>
              <a:rPr lang="cs-CZ" altLang="cs-CZ" sz="2500" dirty="0">
                <a:solidFill>
                  <a:schemeClr val="hlink"/>
                </a:solidFill>
              </a:rPr>
              <a:t>        </a:t>
            </a:r>
            <a:r>
              <a:rPr lang="en-US" altLang="cs-CZ" sz="2500" dirty="0">
                <a:solidFill>
                  <a:schemeClr val="hlink"/>
                </a:solidFill>
              </a:rPr>
              <a:t> </a:t>
            </a:r>
            <a:r>
              <a:rPr lang="en-US" altLang="cs-CZ" sz="2500" b="1" dirty="0">
                <a:solidFill>
                  <a:schemeClr val="hlink"/>
                </a:solidFill>
                <a:sym typeface="Symbol" panose="05050102010706020507" pitchFamily="18" charset="2"/>
              </a:rPr>
              <a:t>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 [</a:t>
            </a:r>
            <a:r>
              <a:rPr lang="cs-CZ" altLang="cs-CZ" sz="2500" b="1" i="1" dirty="0">
                <a:solidFill>
                  <a:schemeClr val="hlink"/>
                </a:solidFill>
              </a:rPr>
              <a:t>P</a:t>
            </a:r>
            <a:r>
              <a:rPr lang="cs-CZ" altLang="cs-CZ" sz="2500" b="1" dirty="0">
                <a:solidFill>
                  <a:schemeClr val="hlink"/>
                </a:solidFill>
              </a:rPr>
              <a:t>(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) </a:t>
            </a:r>
            <a:r>
              <a:rPr lang="en-US" altLang="cs-CZ" sz="2500" b="1" dirty="0">
                <a:solidFill>
                  <a:schemeClr val="hlink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500" b="1" dirty="0">
                <a:solidFill>
                  <a:schemeClr val="hlink"/>
                </a:solidFill>
              </a:rPr>
              <a:t> </a:t>
            </a:r>
            <a:r>
              <a:rPr lang="cs-CZ" altLang="cs-CZ" sz="2500" b="1" i="1" dirty="0">
                <a:solidFill>
                  <a:schemeClr val="hlink"/>
                </a:solidFill>
              </a:rPr>
              <a:t>Q</a:t>
            </a:r>
            <a:r>
              <a:rPr lang="cs-CZ" altLang="cs-CZ" sz="2500" b="1" dirty="0">
                <a:solidFill>
                  <a:schemeClr val="hlink"/>
                </a:solidFill>
              </a:rPr>
              <a:t>(</a:t>
            </a:r>
            <a:r>
              <a:rPr lang="cs-CZ" altLang="cs-CZ" sz="2500" b="1" i="1" dirty="0">
                <a:solidFill>
                  <a:schemeClr val="hlink"/>
                </a:solidFill>
              </a:rPr>
              <a:t>x</a:t>
            </a:r>
            <a:r>
              <a:rPr lang="cs-CZ" altLang="cs-CZ" sz="2500" b="1" dirty="0">
                <a:solidFill>
                  <a:schemeClr val="hlink"/>
                </a:solidFill>
              </a:rPr>
              <a:t>)]</a:t>
            </a:r>
            <a:r>
              <a:rPr lang="cs-CZ" altLang="cs-CZ" sz="2500" dirty="0">
                <a:solidFill>
                  <a:schemeClr val="hlink"/>
                </a:solidFill>
              </a:rPr>
              <a:t> </a:t>
            </a:r>
            <a:endParaRPr lang="cs-CZ" altLang="cs-CZ" sz="2500" b="1" u="sng" dirty="0">
              <a:solidFill>
                <a:schemeClr val="hlink"/>
              </a:solidFill>
            </a:endParaRPr>
          </a:p>
          <a:p>
            <a:pPr marL="552450" indent="-552450" eaLnBrk="1" hangingPunct="1">
              <a:buFont typeface="Wingdings" panose="05000000000000000000" pitchFamily="2" charset="2"/>
              <a:buNone/>
            </a:pPr>
            <a:r>
              <a:rPr lang="en-US" altLang="cs-CZ" sz="2500" i="1" dirty="0"/>
              <a:t>Questions</a:t>
            </a:r>
            <a:r>
              <a:rPr lang="cs-CZ" altLang="cs-CZ" sz="2500" dirty="0"/>
              <a:t>: </a:t>
            </a:r>
          </a:p>
          <a:p>
            <a:pPr marL="933450" lvl="1" indent="-476250" eaLnBrk="1" hangingPunct="1"/>
            <a:r>
              <a:rPr lang="en-US" altLang="cs-CZ" sz="2100" dirty="0"/>
              <a:t>How come that both the sentences have t</a:t>
            </a:r>
            <a:r>
              <a:rPr lang="cs-CZ" altLang="cs-CZ" sz="2100" dirty="0"/>
              <a:t>w</a:t>
            </a:r>
            <a:r>
              <a:rPr lang="en-US" altLang="cs-CZ" sz="2100" dirty="0"/>
              <a:t>o analyses, and which of them is the ‘correct’ one?</a:t>
            </a:r>
            <a:r>
              <a:rPr lang="cs-CZ" altLang="cs-CZ" sz="2100" dirty="0"/>
              <a:t>  </a:t>
            </a:r>
          </a:p>
          <a:p>
            <a:pPr marL="933450" lvl="1" indent="-476250" eaLnBrk="1" hangingPunct="1"/>
            <a:r>
              <a:rPr lang="en-US" altLang="cs-CZ" sz="2100" dirty="0"/>
              <a:t>After all, (1) is </a:t>
            </a:r>
            <a:r>
              <a:rPr lang="en-US" altLang="cs-CZ" sz="2100" i="1" dirty="0">
                <a:solidFill>
                  <a:schemeClr val="accent6">
                    <a:lumMod val="75000"/>
                  </a:schemeClr>
                </a:solidFill>
              </a:rPr>
              <a:t>analytically true</a:t>
            </a:r>
            <a:r>
              <a:rPr lang="en-US" altLang="cs-CZ" sz="2100" dirty="0"/>
              <a:t> (true at all state-of-affairs), while (2) is</a:t>
            </a:r>
            <a:r>
              <a:rPr lang="cs-CZ" altLang="cs-CZ" sz="2100" dirty="0"/>
              <a:t> </a:t>
            </a:r>
            <a:r>
              <a:rPr lang="cs-CZ" altLang="cs-CZ" sz="2100" dirty="0" err="1"/>
              <a:t>an</a:t>
            </a:r>
            <a:r>
              <a:rPr lang="en-US" altLang="cs-CZ" sz="2100" dirty="0"/>
              <a:t> </a:t>
            </a:r>
            <a:r>
              <a:rPr lang="en-US" altLang="cs-CZ" sz="2100" i="1" dirty="0">
                <a:solidFill>
                  <a:schemeClr val="accent6">
                    <a:lumMod val="75000"/>
                  </a:schemeClr>
                </a:solidFill>
              </a:rPr>
              <a:t>empirical s</a:t>
            </a:r>
            <a:r>
              <a:rPr lang="cs-CZ" altLang="cs-CZ" sz="2100" i="1" dirty="0" err="1">
                <a:solidFill>
                  <a:schemeClr val="accent6">
                    <a:lumMod val="75000"/>
                  </a:schemeClr>
                </a:solidFill>
              </a:rPr>
              <a:t>entence</a:t>
            </a:r>
            <a:r>
              <a:rPr lang="en-US" altLang="cs-CZ" sz="2100" dirty="0"/>
              <a:t>, which might be true at some state-of-affairs and false in others</a:t>
            </a:r>
            <a:endParaRPr lang="cs-CZ" alt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Coarse-grained analysis of premises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1"/>
            <a:ext cx="8288089" cy="4896544"/>
          </a:xfrm>
        </p:spPr>
        <p:txBody>
          <a:bodyPr>
            <a:normAutofit fontScale="92500" lnSpcReduction="20000"/>
          </a:bodyPr>
          <a:lstStyle/>
          <a:p>
            <a:pPr marL="552450" indent="-552450" eaLnBrk="1" hangingPunct="1">
              <a:buFont typeface="Wingdings" panose="05000000000000000000" pitchFamily="2" charset="2"/>
              <a:buNone/>
            </a:pPr>
            <a:r>
              <a:rPr lang="en-US" altLang="cs-CZ" dirty="0"/>
              <a:t>Does it matter? </a:t>
            </a:r>
          </a:p>
          <a:p>
            <a:pPr eaLnBrk="1" hangingPunct="1"/>
            <a:r>
              <a:rPr lang="en-US" altLang="cs-CZ" i="1" dirty="0"/>
              <a:t>If </a:t>
            </a:r>
            <a:r>
              <a:rPr lang="en-US" altLang="cs-CZ" dirty="0"/>
              <a:t>we could always </a:t>
            </a:r>
            <a:r>
              <a:rPr lang="en-US" altLang="cs-CZ" i="1" dirty="0">
                <a:solidFill>
                  <a:schemeClr val="accent6">
                    <a:lumMod val="75000"/>
                  </a:schemeClr>
                </a:solidFill>
              </a:rPr>
              <a:t>validly derive conclusions</a:t>
            </a:r>
            <a:r>
              <a:rPr lang="en-US" altLang="cs-CZ" dirty="0"/>
              <a:t> that are entailed by the premises, the coarse-grained analysis would be OK</a:t>
            </a:r>
          </a:p>
          <a:p>
            <a:pPr eaLnBrk="1" hangingPunct="1"/>
            <a:r>
              <a:rPr lang="en-US" altLang="cs-CZ" dirty="0"/>
              <a:t>Does the analysis in FOL make it possible to validly derive all the consequences entailed by the premises?</a:t>
            </a:r>
          </a:p>
          <a:p>
            <a:pPr eaLnBrk="1" hangingPunct="1"/>
            <a:r>
              <a:rPr lang="en-US" altLang="cs-CZ" dirty="0"/>
              <a:t>Unfortunately, it does not.</a:t>
            </a:r>
          </a:p>
          <a:p>
            <a:pPr eaLnBrk="1" hangingPunct="1"/>
            <a:r>
              <a:rPr lang="en-US" altLang="cs-CZ" dirty="0"/>
              <a:t>Coarse-grained analysis of premises yields </a:t>
            </a:r>
            <a:r>
              <a:rPr lang="en-US" altLang="cs-CZ" i="1" dirty="0">
                <a:solidFill>
                  <a:schemeClr val="accent6">
                    <a:lumMod val="75000"/>
                  </a:schemeClr>
                </a:solidFill>
              </a:rPr>
              <a:t>paradoxes</a:t>
            </a:r>
            <a:r>
              <a:rPr lang="en-US" altLang="cs-CZ" dirty="0"/>
              <a:t> </a:t>
            </a:r>
            <a:r>
              <a:rPr lang="en-US" altLang="cs-CZ" dirty="0">
                <a:sym typeface="Wingdings" panose="05000000000000000000" pitchFamily="2" charset="2"/>
              </a:rPr>
              <a:t> inferring something that is not entailed by the premises (over-inferring) and not inferring something that is entailed (under-inferring)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Paradox</a:t>
            </a:r>
            <a:r>
              <a:rPr lang="en-US" altLang="cs-CZ" dirty="0" err="1"/>
              <a:t>es</a:t>
            </a:r>
            <a:endParaRPr lang="cs-CZ" alt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8568952" cy="518457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cs-CZ" sz="2500" dirty="0"/>
              <a:t>Necessarily, 8 </a:t>
            </a:r>
            <a:r>
              <a:rPr lang="en-US" altLang="cs-CZ" sz="2500" dirty="0">
                <a:sym typeface="Symbol" panose="05050102010706020507" pitchFamily="18" charset="2"/>
              </a:rPr>
              <a:t></a:t>
            </a:r>
            <a:r>
              <a:rPr lang="en-US" altLang="cs-CZ" sz="2500" dirty="0"/>
              <a:t> 5				</a:t>
            </a:r>
          </a:p>
          <a:p>
            <a:pPr eaLnBrk="1" hangingPunct="1"/>
            <a:r>
              <a:rPr lang="en-US" altLang="cs-CZ" sz="2500" dirty="0"/>
              <a:t>The number of planets = 8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cs-CZ" sz="2500" dirty="0"/>
              <a:t>	––––––––––––––––––––––––––––––– 			???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Necessarily, the number of planets </a:t>
            </a:r>
            <a:r>
              <a:rPr lang="en-US" altLang="cs-CZ" sz="2500" dirty="0">
                <a:sym typeface="Symbol" panose="05050102010706020507" pitchFamily="18" charset="2"/>
              </a:rPr>
              <a:t></a:t>
            </a:r>
            <a:r>
              <a:rPr lang="en-US" altLang="cs-CZ" sz="2500" dirty="0"/>
              <a:t> 5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cs-CZ" sz="2100" dirty="0">
                <a:solidFill>
                  <a:schemeClr val="accent6">
                    <a:lumMod val="75000"/>
                  </a:schemeClr>
                </a:solidFill>
              </a:rPr>
              <a:t>Quine’s paradox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cs-CZ" sz="2100" dirty="0">
                <a:solidFill>
                  <a:schemeClr val="hlink"/>
                </a:solidFill>
              </a:rPr>
              <a:t>Solution: Modal logic, introducing an operator </a:t>
            </a:r>
            <a:r>
              <a:rPr lang="en-US" altLang="cs-CZ" sz="2100" b="1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□</a:t>
            </a:r>
          </a:p>
          <a:p>
            <a:pPr eaLnBrk="1" hangingPunct="1">
              <a:spcBef>
                <a:spcPct val="90000"/>
              </a:spcBef>
            </a:pPr>
            <a:r>
              <a:rPr lang="en-US" altLang="cs-CZ" sz="2500" dirty="0"/>
              <a:t>It is ordered to deliver a letter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If the letter is delivered, then it is delivered or burnt out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cs-CZ" sz="2500" dirty="0"/>
              <a:t>	–––––––––––––––––––––––––––––––––––––––––––    ???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It is ordered to deliver the letter or burn out</a:t>
            </a:r>
          </a:p>
          <a:p>
            <a:pPr lvl="1" eaLnBrk="1" hangingPunct="1"/>
            <a:r>
              <a:rPr lang="en-US" altLang="cs-CZ" sz="2100" dirty="0">
                <a:solidFill>
                  <a:schemeClr val="accent6">
                    <a:lumMod val="75000"/>
                  </a:schemeClr>
                </a:solidFill>
              </a:rPr>
              <a:t>Ross’s paradox</a:t>
            </a:r>
          </a:p>
          <a:p>
            <a:pPr lvl="1" eaLnBrk="1" hangingPunct="1"/>
            <a:r>
              <a:rPr lang="en-US" altLang="cs-CZ" sz="2100" dirty="0">
                <a:solidFill>
                  <a:schemeClr val="hlink"/>
                </a:solidFill>
              </a:rPr>
              <a:t>Deontic logic, introducing </a:t>
            </a:r>
            <a:r>
              <a:rPr lang="cs-CZ" altLang="cs-CZ" sz="2100" dirty="0" err="1">
                <a:solidFill>
                  <a:schemeClr val="hlink"/>
                </a:solidFill>
              </a:rPr>
              <a:t>an</a:t>
            </a:r>
            <a:r>
              <a:rPr lang="cs-CZ" altLang="cs-CZ" sz="2100" dirty="0">
                <a:solidFill>
                  <a:schemeClr val="hlink"/>
                </a:solidFill>
              </a:rPr>
              <a:t> </a:t>
            </a:r>
            <a:r>
              <a:rPr lang="en-US" altLang="cs-CZ" sz="2100" dirty="0">
                <a:solidFill>
                  <a:schemeClr val="hlink"/>
                </a:solidFill>
              </a:rPr>
              <a:t>operator </a:t>
            </a:r>
            <a:r>
              <a:rPr lang="en-US" altLang="cs-CZ" sz="2100" b="1" i="1" dirty="0">
                <a:solidFill>
                  <a:schemeClr val="accent6">
                    <a:lumMod val="75000"/>
                  </a:schemeClr>
                </a:solidFill>
              </a:rPr>
              <a:t>O</a:t>
            </a:r>
          </a:p>
          <a:p>
            <a:pPr marL="344487" lvl="1" indent="0" eaLnBrk="1" hangingPunct="1">
              <a:spcBef>
                <a:spcPts val="1800"/>
              </a:spcBef>
              <a:buNone/>
            </a:pPr>
            <a:r>
              <a:rPr lang="en-US" altLang="cs-CZ" sz="2400" b="1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Substitution of </a:t>
            </a:r>
            <a:r>
              <a:rPr lang="en-US" altLang="cs-CZ" sz="2400" b="1" dirty="0" err="1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identicals</a:t>
            </a:r>
            <a:r>
              <a:rPr lang="en-US" altLang="cs-CZ" sz="2400" b="1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is not allowed within the scope of operators </a:t>
            </a:r>
            <a:r>
              <a:rPr lang="en-US" altLang="cs-CZ" sz="2400" b="1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sym typeface="Wingdings" panose="05000000000000000000" pitchFamily="2" charset="2"/>
              </a:rPr>
              <a:t> opaque, </a:t>
            </a:r>
            <a:r>
              <a:rPr lang="en-US" altLang="cs-CZ" sz="2400" b="1" dirty="0" err="1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sym typeface="Wingdings" panose="05000000000000000000" pitchFamily="2" charset="2"/>
              </a:rPr>
              <a:t>intensional</a:t>
            </a:r>
            <a:r>
              <a:rPr lang="en-US" altLang="cs-CZ" sz="2400" b="1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sym typeface="Wingdings" panose="05000000000000000000" pitchFamily="2" charset="2"/>
              </a:rPr>
              <a:t> contexts</a:t>
            </a:r>
          </a:p>
          <a:p>
            <a:pPr marL="344487" lvl="1" indent="0" eaLnBrk="1" hangingPunct="1">
              <a:spcBef>
                <a:spcPts val="1800"/>
              </a:spcBef>
              <a:buNone/>
            </a:pPr>
            <a:r>
              <a:rPr lang="en-US" altLang="cs-CZ" sz="2400" dirty="0">
                <a:solidFill>
                  <a:schemeClr val="accent6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sym typeface="Wingdings" panose="05000000000000000000" pitchFamily="2" charset="2"/>
              </a:rPr>
              <a:t>It removes symptoms but does not cure the cause</a:t>
            </a:r>
            <a:endParaRPr lang="en-US" altLang="cs-CZ" sz="2400" dirty="0">
              <a:solidFill>
                <a:schemeClr val="accent6">
                  <a:lumMod val="75000"/>
                </a:schemeClr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3643</Words>
  <Application>Microsoft Office PowerPoint</Application>
  <PresentationFormat>Předvádění na obrazovce (4:3)</PresentationFormat>
  <Paragraphs>319</Paragraphs>
  <Slides>36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7" baseType="lpstr">
      <vt:lpstr>Arial</vt:lpstr>
      <vt:lpstr>Arial Black</vt:lpstr>
      <vt:lpstr>Garamond</vt:lpstr>
      <vt:lpstr>Lucida Sans Unicode</vt:lpstr>
      <vt:lpstr>Symbol</vt:lpstr>
      <vt:lpstr>Tahoma</vt:lpstr>
      <vt:lpstr>Times</vt:lpstr>
      <vt:lpstr>Times New Roman</vt:lpstr>
      <vt:lpstr>Verdana</vt:lpstr>
      <vt:lpstr>Wingdings</vt:lpstr>
      <vt:lpstr>Hrany</vt:lpstr>
      <vt:lpstr>Transparent Intensional Logic TIL</vt:lpstr>
      <vt:lpstr>TIL &amp; Natural Language Processing </vt:lpstr>
      <vt:lpstr>Logical semantics</vt:lpstr>
      <vt:lpstr>Valid arguments</vt:lpstr>
      <vt:lpstr>Logical semantics</vt:lpstr>
      <vt:lpstr>Coarse-grained analysis - problems</vt:lpstr>
      <vt:lpstr>Coarse-grained analysis</vt:lpstr>
      <vt:lpstr>Coarse-grained analysis of premises</vt:lpstr>
      <vt:lpstr>Paradoxes</vt:lpstr>
      <vt:lpstr>Paradoxes</vt:lpstr>
      <vt:lpstr>Paradoxes</vt:lpstr>
      <vt:lpstr>Paradoxes</vt:lpstr>
      <vt:lpstr>Extensional vs. intensional (opaque) context</vt:lpstr>
      <vt:lpstr>Transparent Intensional Logic (TIL)</vt:lpstr>
      <vt:lpstr>Procedural semantics of TIL</vt:lpstr>
      <vt:lpstr>TIL Ontology (types of order 1)</vt:lpstr>
      <vt:lpstr>Functional approach; sets and relations </vt:lpstr>
      <vt:lpstr>Possible worlds</vt:lpstr>
      <vt:lpstr>Examples of PWS-intensions</vt:lpstr>
      <vt:lpstr>Examples of extensions (no domain )</vt:lpstr>
      <vt:lpstr>Malé shrnutí</vt:lpstr>
      <vt:lpstr>TIL konstrukce = procedury</vt:lpstr>
      <vt:lpstr>Constructions (abstract procedures)</vt:lpstr>
      <vt:lpstr>Notational conventions</vt:lpstr>
      <vt:lpstr>TIL Ontology (higher-order types)</vt:lpstr>
      <vt:lpstr>  Example</vt:lpstr>
      <vt:lpstr>explicit intensionalization and temporalization </vt:lpstr>
      <vt:lpstr>Method of analysis (of an expression E) </vt:lpstr>
      <vt:lpstr>Example: ‘The Mayor of Ostrava’ 19.2.</vt:lpstr>
      <vt:lpstr>“The Mayor of Ostrava is rich” </vt:lpstr>
      <vt:lpstr>TIL vs. Montague’s IL</vt:lpstr>
      <vt:lpstr>TIL: logical core</vt:lpstr>
      <vt:lpstr>Hyperintensionality </vt:lpstr>
      <vt:lpstr>Three kinds of context</vt:lpstr>
      <vt:lpstr>  TIL: three kinds of context</vt:lpstr>
      <vt:lpstr>Hyperintensionality</vt:lpstr>
    </vt:vector>
  </TitlesOfParts>
  <Company>VSB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Transparentní intensionální logika (TIL)</dc:title>
  <dc:creator>Marie Duži</dc:creator>
  <cp:lastModifiedBy>Duzi Marie</cp:lastModifiedBy>
  <cp:revision>76</cp:revision>
  <dcterms:created xsi:type="dcterms:W3CDTF">2015-09-23T20:49:56Z</dcterms:created>
  <dcterms:modified xsi:type="dcterms:W3CDTF">2024-02-26T10:35:39Z</dcterms:modified>
</cp:coreProperties>
</file>