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0" r:id="rId3"/>
    <p:sldId id="258" r:id="rId4"/>
    <p:sldId id="259" r:id="rId5"/>
    <p:sldId id="261" r:id="rId6"/>
    <p:sldId id="262" r:id="rId7"/>
    <p:sldId id="263" r:id="rId8"/>
    <p:sldId id="264" r:id="rId9"/>
    <p:sldId id="265" r:id="rId10"/>
    <p:sldId id="266" r:id="rId11"/>
    <p:sldId id="268" r:id="rId12"/>
    <p:sldId id="273" r:id="rId13"/>
    <p:sldId id="269" r:id="rId14"/>
    <p:sldId id="267" r:id="rId15"/>
    <p:sldId id="270" r:id="rId16"/>
    <p:sldId id="271" r:id="rId17"/>
    <p:sldId id="272" r:id="rId18"/>
    <p:sldId id="274" r:id="rId19"/>
    <p:sldId id="275"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0F6712-68E4-4FAD-A71C-9CA556466445}" type="datetimeFigureOut">
              <a:rPr lang="cs-CZ" smtClean="0"/>
              <a:t>03.03.2025</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81478-D0FA-458B-A2E7-EC6AF11D4F7D}" type="slidenum">
              <a:rPr lang="cs-CZ" smtClean="0"/>
              <a:t>‹#›</a:t>
            </a:fld>
            <a:endParaRPr lang="cs-CZ"/>
          </a:p>
        </p:txBody>
      </p:sp>
    </p:spTree>
    <p:extLst>
      <p:ext uri="{BB962C8B-B14F-4D97-AF65-F5344CB8AC3E}">
        <p14:creationId xmlns:p14="http://schemas.microsoft.com/office/powerpoint/2010/main" val="338370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cs-CZ"/>
              <a:t>Klepnutím lze upravit styl předlohy nadpisů.</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a:t>Klepnutím lze upravit styl předlohy podnadpisů.</a:t>
            </a:r>
            <a:endParaRPr kumimoji="0" lang="en-US"/>
          </a:p>
        </p:txBody>
      </p:sp>
      <p:sp>
        <p:nvSpPr>
          <p:cNvPr id="7" name="Zástupný symbol pro datum 6"/>
          <p:cNvSpPr>
            <a:spLocks noGrp="1"/>
          </p:cNvSpPr>
          <p:nvPr>
            <p:ph type="dt" sz="half" idx="10"/>
          </p:nvPr>
        </p:nvSpPr>
        <p:spPr/>
        <p:txBody>
          <a:bodyPr/>
          <a:lstStyle/>
          <a:p>
            <a:fld id="{BD559AE3-4F68-4A53-9106-BF6FB7E7DE1D}" type="datetime1">
              <a:rPr lang="cs-CZ" smtClean="0"/>
              <a:t>03.03.2025</a:t>
            </a:fld>
            <a:endParaRPr lang="cs-CZ"/>
          </a:p>
        </p:txBody>
      </p:sp>
      <p:sp>
        <p:nvSpPr>
          <p:cNvPr id="20" name="Zástupný symbol pro zápatí 19"/>
          <p:cNvSpPr>
            <a:spLocks noGrp="1"/>
          </p:cNvSpPr>
          <p:nvPr>
            <p:ph type="ftr" sz="quarter" idx="11"/>
          </p:nvPr>
        </p:nvSpPr>
        <p:spPr/>
        <p:txBody>
          <a:bodyPr/>
          <a:lstStyle/>
          <a:p>
            <a:endParaRPr lang="cs-CZ"/>
          </a:p>
        </p:txBody>
      </p:sp>
      <p:sp>
        <p:nvSpPr>
          <p:cNvPr id="10" name="Zástupný symbol pro číslo snímku 9"/>
          <p:cNvSpPr>
            <a:spLocks noGrp="1"/>
          </p:cNvSpPr>
          <p:nvPr>
            <p:ph type="sldNum" sz="quarter" idx="12"/>
          </p:nvPr>
        </p:nvSpPr>
        <p:spPr/>
        <p:txBody>
          <a:bodyPr/>
          <a:lstStyle/>
          <a:p>
            <a:fld id="{228629A3-4E75-4884-BFF1-74C944271322}" type="slidenum">
              <a:rPr lang="cs-CZ" smtClean="0"/>
              <a:pPr/>
              <a:t>‹#›</a:t>
            </a:fld>
            <a:endParaRPr lang="cs-CZ"/>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CFEBDA3A-BCB8-4881-8A33-EA469E597415}" type="datetime1">
              <a:rPr lang="cs-CZ" smtClean="0"/>
              <a:t>03.03.2025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4B3D2201-8179-4BB6-8DA6-24B5D8419A1A}" type="datetime1">
              <a:rPr lang="cs-CZ" smtClean="0"/>
              <a:t>03.03.2025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61E8E741-AF99-4FC3-A1EE-CB79D73A2BFE}" type="datetime1">
              <a:rPr lang="cs-CZ" smtClean="0"/>
              <a:t>03.03.2025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Obdélní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53718E4B-41C9-4A4D-B1C2-2F0F3CED0C2B}" type="datetime1">
              <a:rPr lang="cs-CZ" smtClean="0"/>
              <a:t>03.03.2025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28629A3-4E75-4884-BFF1-74C944271322}" type="slidenum">
              <a:rPr lang="cs-CZ" smtClean="0"/>
              <a:pPr/>
              <a:t>‹#›</a:t>
            </a:fld>
            <a:endParaRPr lang="cs-CZ"/>
          </a:p>
        </p:txBody>
      </p:sp>
      <p:sp>
        <p:nvSpPr>
          <p:cNvPr id="10" name="Obdélní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408F3035-A2D7-45BB-BF49-65ADBA07892C}" type="datetime1">
              <a:rPr lang="cs-CZ" smtClean="0"/>
              <a:t>03.03.2025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592FCC14-52E8-4672-A073-02D7213B8CFB}" type="datetime1">
              <a:rPr lang="cs-CZ" smtClean="0"/>
              <a:t>03.03.2025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A8192C72-5FF2-47D7-9698-B34080A3BDBF}" type="datetime1">
              <a:rPr lang="cs-CZ" smtClean="0"/>
              <a:t>03.03.2025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Obdélní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Zástupný symbol pro datum 1"/>
          <p:cNvSpPr>
            <a:spLocks noGrp="1"/>
          </p:cNvSpPr>
          <p:nvPr>
            <p:ph type="dt" sz="half" idx="10"/>
          </p:nvPr>
        </p:nvSpPr>
        <p:spPr/>
        <p:txBody>
          <a:bodyPr/>
          <a:lstStyle/>
          <a:p>
            <a:fld id="{1F611D15-DB8F-4209-B8E7-96F8A8EDFA62}" type="datetime1">
              <a:rPr lang="cs-CZ" smtClean="0"/>
              <a:t>03.03.2025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28629A3-4E75-4884-BFF1-74C944271322}" type="slidenum">
              <a:rPr lang="cs-CZ" smtClean="0"/>
              <a:pPr/>
              <a:t>‹#›</a:t>
            </a:fld>
            <a:endParaRPr lang="cs-CZ"/>
          </a:p>
        </p:txBody>
      </p:sp>
      <p:sp>
        <p:nvSpPr>
          <p:cNvPr id="6" name="Obdélní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327179D7-6460-4DF6-9608-005DBEBF5711}" type="datetime1">
              <a:rPr lang="cs-CZ" smtClean="0"/>
              <a:t>03.03.2025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8629A3-4E75-4884-BFF1-74C944271322}"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p:txBody>
          <a:bodyPr/>
          <a:lstStyle/>
          <a:p>
            <a:fld id="{E67693E9-B9AB-46FB-AF72-21CC9F5C7D68}" type="datetime1">
              <a:rPr lang="cs-CZ" smtClean="0"/>
              <a:t>03.03.2025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28629A3-4E75-4884-BFF1-74C944271322}" type="slidenum">
              <a:rPr lang="cs-CZ" smtClean="0"/>
              <a:pPr/>
              <a:t>‹#›</a:t>
            </a:fld>
            <a:endParaRPr lang="cs-CZ"/>
          </a:p>
        </p:txBody>
      </p:sp>
      <p:sp>
        <p:nvSpPr>
          <p:cNvPr id="8" name="Obdélní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cs-CZ"/>
              <a:t>Klepnutím na ikonu přidáte obrázek.</a:t>
            </a:r>
            <a:endParaRPr kumimoji="0" lang="en-US" dirty="0"/>
          </a:p>
        </p:txBody>
      </p:sp>
      <p:sp>
        <p:nvSpPr>
          <p:cNvPr id="9" name="Vývojový diagram: postup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Vývojový diagram: postup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cs-CZ"/>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élní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Zástupný symbol pro nadpis 4"/>
          <p:cNvSpPr>
            <a:spLocks noGrp="1"/>
          </p:cNvSpPr>
          <p:nvPr>
            <p:ph type="title"/>
          </p:nvPr>
        </p:nvSpPr>
        <p:spPr>
          <a:xfrm>
            <a:off x="1435608" y="274638"/>
            <a:ext cx="7498080" cy="1143000"/>
          </a:xfrm>
          <a:prstGeom prst="rect">
            <a:avLst/>
          </a:prstGeom>
        </p:spPr>
        <p:txBody>
          <a:bodyPr anchor="ctr">
            <a:normAutofit/>
          </a:bodyPr>
          <a:lstStyle/>
          <a:p>
            <a:r>
              <a:rPr kumimoji="0" lang="cs-CZ"/>
              <a:t>Klepnutím lze upravit styl předlohy nadpisů.</a:t>
            </a:r>
            <a:endParaRPr kumimoji="0" lang="en-US"/>
          </a:p>
        </p:txBody>
      </p:sp>
      <p:sp>
        <p:nvSpPr>
          <p:cNvPr id="9" name="Zástupný symbol pro text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D113BC7-AEE1-46C3-8112-1E972A4905D0}" type="datetime1">
              <a:rPr lang="cs-CZ" smtClean="0"/>
              <a:t>03.03.2025</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cs-CZ"/>
          </a:p>
        </p:txBody>
      </p:sp>
      <p:sp>
        <p:nvSpPr>
          <p:cNvPr id="22" name="Zástupný symbol pro číslo snímk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28629A3-4E75-4884-BFF1-74C944271322}" type="slidenum">
              <a:rPr lang="cs-CZ" smtClean="0"/>
              <a:pPr/>
              <a:t>‹#›</a:t>
            </a:fld>
            <a:endParaRPr lang="cs-CZ"/>
          </a:p>
        </p:txBody>
      </p:sp>
      <p:sp>
        <p:nvSpPr>
          <p:cNvPr id="15" name="Obdélní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a:t>Lecture</a:t>
            </a:r>
            <a:r>
              <a:rPr lang="cs-CZ" dirty="0"/>
              <a:t> 3 </a:t>
            </a:r>
            <a:br>
              <a:rPr lang="cs-CZ" dirty="0"/>
            </a:br>
            <a:r>
              <a:rPr lang="cs-CZ" dirty="0"/>
              <a:t>Natural </a:t>
            </a:r>
            <a:r>
              <a:rPr lang="cs-CZ" dirty="0" err="1"/>
              <a:t>Language</a:t>
            </a:r>
            <a:r>
              <a:rPr lang="cs-CZ" dirty="0"/>
              <a:t> </a:t>
            </a:r>
            <a:r>
              <a:rPr lang="cs-CZ" dirty="0" err="1"/>
              <a:t>Processing</a:t>
            </a:r>
            <a:endParaRPr lang="cs-CZ" dirty="0"/>
          </a:p>
        </p:txBody>
      </p:sp>
      <p:sp>
        <p:nvSpPr>
          <p:cNvPr id="3" name="Podnadpis 2"/>
          <p:cNvSpPr>
            <a:spLocks noGrp="1"/>
          </p:cNvSpPr>
          <p:nvPr>
            <p:ph type="subTitle" idx="1"/>
          </p:nvPr>
        </p:nvSpPr>
        <p:spPr>
          <a:xfrm>
            <a:off x="1432560" y="2492896"/>
            <a:ext cx="7406640" cy="3024336"/>
          </a:xfrm>
        </p:spPr>
        <p:txBody>
          <a:bodyPr>
            <a:normAutofit/>
          </a:bodyPr>
          <a:lstStyle/>
          <a:p>
            <a:r>
              <a:rPr lang="cs-CZ" sz="2800" dirty="0" err="1"/>
              <a:t>Restricted</a:t>
            </a:r>
            <a:r>
              <a:rPr lang="cs-CZ" sz="2800" dirty="0"/>
              <a:t> </a:t>
            </a:r>
            <a:r>
              <a:rPr lang="cs-CZ" sz="2800" dirty="0" err="1"/>
              <a:t>quantifiers</a:t>
            </a:r>
            <a:r>
              <a:rPr lang="en-US" sz="2800" dirty="0"/>
              <a:t> &amp; literal analysis</a:t>
            </a:r>
            <a:endParaRPr lang="cs-CZ" sz="2800" dirty="0"/>
          </a:p>
          <a:p>
            <a:r>
              <a:rPr lang="cs-CZ" sz="2800" dirty="0" err="1"/>
              <a:t>Empirical</a:t>
            </a:r>
            <a:r>
              <a:rPr lang="cs-CZ" sz="2800" dirty="0"/>
              <a:t> vs. </a:t>
            </a:r>
            <a:r>
              <a:rPr lang="cs-CZ" sz="2800" dirty="0" err="1"/>
              <a:t>analytical</a:t>
            </a:r>
            <a:r>
              <a:rPr lang="cs-CZ" sz="2800" dirty="0"/>
              <a:t> </a:t>
            </a:r>
            <a:r>
              <a:rPr lang="cs-CZ" sz="2800" dirty="0" err="1"/>
              <a:t>expressions</a:t>
            </a:r>
            <a:endParaRPr lang="cs-CZ" sz="2800" dirty="0"/>
          </a:p>
          <a:p>
            <a:r>
              <a:rPr lang="cs-CZ" sz="2800" dirty="0" err="1"/>
              <a:t>Partiality</a:t>
            </a:r>
            <a:r>
              <a:rPr lang="en-US" sz="2800" dirty="0"/>
              <a:t>; requisites vs. pre-requisites</a:t>
            </a:r>
          </a:p>
          <a:p>
            <a:r>
              <a:rPr lang="en-US" sz="2800" dirty="0"/>
              <a:t>Presuppositions vs. mere entailment</a:t>
            </a:r>
          </a:p>
          <a:p>
            <a:r>
              <a:rPr lang="en-US" sz="2800" dirty="0"/>
              <a:t>Two kinds of negation</a:t>
            </a:r>
            <a:endParaRPr lang="cs-CZ" sz="2800" dirty="0"/>
          </a:p>
        </p:txBody>
      </p:sp>
      <p:sp>
        <p:nvSpPr>
          <p:cNvPr id="4" name="Zástupný symbol pro číslo snímku 3">
            <a:extLst>
              <a:ext uri="{FF2B5EF4-FFF2-40B4-BE49-F238E27FC236}">
                <a16:creationId xmlns:a16="http://schemas.microsoft.com/office/drawing/2014/main" id="{8DCF3723-C454-4E6D-BD47-D21D2BC74AD2}"/>
              </a:ext>
            </a:extLst>
          </p:cNvPr>
          <p:cNvSpPr>
            <a:spLocks noGrp="1"/>
          </p:cNvSpPr>
          <p:nvPr>
            <p:ph type="sldNum" sz="quarter" idx="12"/>
          </p:nvPr>
        </p:nvSpPr>
        <p:spPr/>
        <p:txBody>
          <a:bodyPr/>
          <a:lstStyle/>
          <a:p>
            <a:fld id="{228629A3-4E75-4884-BFF1-74C944271322}" type="slidenum">
              <a:rPr lang="cs-CZ" smtClean="0"/>
              <a:pPr/>
              <a:t>1</a:t>
            </a:fld>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15616" y="277813"/>
            <a:ext cx="7571184" cy="774700"/>
          </a:xfrm>
        </p:spPr>
        <p:txBody>
          <a:bodyPr/>
          <a:lstStyle/>
          <a:p>
            <a:pPr eaLnBrk="1" hangingPunct="1"/>
            <a:r>
              <a:rPr lang="en-US" altLang="cs-CZ" i="1" dirty="0"/>
              <a:t>Par</a:t>
            </a:r>
            <a:r>
              <a:rPr lang="cs-CZ" altLang="cs-CZ" i="1" dirty="0"/>
              <a:t>t</a:t>
            </a:r>
            <a:r>
              <a:rPr lang="en-US" altLang="cs-CZ" i="1" dirty="0" err="1"/>
              <a:t>iality</a:t>
            </a:r>
            <a:r>
              <a:rPr lang="en-US" altLang="cs-CZ" i="1" dirty="0"/>
              <a:t> and Compositionality</a:t>
            </a:r>
            <a:endParaRPr lang="cs-CZ" altLang="cs-CZ" i="1" dirty="0"/>
          </a:p>
        </p:txBody>
      </p:sp>
      <p:sp>
        <p:nvSpPr>
          <p:cNvPr id="22531" name="Rectangle 3"/>
          <p:cNvSpPr>
            <a:spLocks noGrp="1" noChangeArrowheads="1"/>
          </p:cNvSpPr>
          <p:nvPr>
            <p:ph type="body" idx="1"/>
          </p:nvPr>
        </p:nvSpPr>
        <p:spPr>
          <a:xfrm>
            <a:off x="971600" y="1484312"/>
            <a:ext cx="7715200" cy="4821237"/>
          </a:xfrm>
        </p:spPr>
        <p:txBody>
          <a:bodyPr>
            <a:normAutofit fontScale="92500" lnSpcReduction="20000"/>
          </a:bodyPr>
          <a:lstStyle/>
          <a:p>
            <a:r>
              <a:rPr lang="cs-CZ" altLang="cs-CZ" i="1" dirty="0" err="1">
                <a:solidFill>
                  <a:srgbClr val="C00000"/>
                </a:solidFill>
                <a:effectLst>
                  <a:outerShdw blurRad="38100" dist="38100" dir="2700000" algn="tl">
                    <a:srgbClr val="C0C0C0"/>
                  </a:outerShdw>
                </a:effectLst>
              </a:rPr>
              <a:t>True</a:t>
            </a:r>
            <a:r>
              <a:rPr lang="cs-CZ" altLang="cs-CZ" i="1" dirty="0">
                <a:solidFill>
                  <a:srgbClr val="C00000"/>
                </a:solidFill>
                <a:effectLst>
                  <a:outerShdw blurRad="38100" dist="38100" dir="2700000" algn="tl">
                    <a:srgbClr val="C0C0C0"/>
                  </a:outerShdw>
                </a:effectLst>
              </a:rPr>
              <a:t>*</a:t>
            </a:r>
            <a:r>
              <a:rPr lang="cs-CZ" altLang="cs-CZ" dirty="0">
                <a:solidFill>
                  <a:srgbClr val="C00000"/>
                </a:solidFill>
                <a:effectLst>
                  <a:outerShdw blurRad="38100" dist="38100" dir="2700000" algn="tl">
                    <a:srgbClr val="C0C0C0"/>
                  </a:outerShdw>
                </a:effectLst>
              </a:rPr>
              <a:t>/(</a:t>
            </a:r>
            <a:r>
              <a:rPr lang="cs-CZ" altLang="cs-CZ" dirty="0">
                <a:solidFill>
                  <a:srgbClr val="C00000"/>
                </a:solidFill>
                <a:effectLst>
                  <a:outerShdw blurRad="38100" dist="38100" dir="2700000" algn="tl">
                    <a:srgbClr val="C0C0C0"/>
                  </a:outerShdw>
                </a:effectLst>
                <a:sym typeface="Symbol" panose="05050102010706020507" pitchFamily="18" charset="2"/>
              </a:rPr>
              <a:t></a:t>
            </a:r>
            <a:r>
              <a:rPr lang="cs-CZ" altLang="cs-CZ" i="1" baseline="-25000" dirty="0">
                <a:solidFill>
                  <a:srgbClr val="C00000"/>
                </a:solidFill>
                <a:effectLst>
                  <a:outerShdw blurRad="38100" dist="38100" dir="2700000" algn="tl">
                    <a:srgbClr val="C0C0C0"/>
                  </a:outerShdw>
                </a:effectLst>
              </a:rPr>
              <a:t>n</a:t>
            </a:r>
            <a:r>
              <a:rPr lang="cs-CZ" altLang="cs-CZ" dirty="0">
                <a:solidFill>
                  <a:srgbClr val="C00000"/>
                </a:solidFill>
                <a:effectLst>
                  <a:outerShdw blurRad="38100" dist="38100" dir="2700000" algn="tl">
                    <a:srgbClr val="C0C0C0"/>
                  </a:outerShdw>
                </a:effectLst>
              </a:rPr>
              <a:t>)</a:t>
            </a:r>
            <a:r>
              <a:rPr lang="cs-CZ" altLang="cs-CZ" dirty="0"/>
              <a:t>: </a:t>
            </a:r>
            <a:r>
              <a:rPr lang="en-US" altLang="cs-CZ" dirty="0"/>
              <a:t>the class of those constructions that </a:t>
            </a:r>
            <a:r>
              <a:rPr lang="cs-CZ" altLang="cs-CZ" i="1" dirty="0"/>
              <a:t>v-</a:t>
            </a:r>
            <a:r>
              <a:rPr lang="en-US" altLang="cs-CZ" dirty="0"/>
              <a:t>construct</a:t>
            </a:r>
            <a:r>
              <a:rPr lang="cs-CZ" altLang="cs-CZ" dirty="0"/>
              <a:t> </a:t>
            </a:r>
            <a:r>
              <a:rPr lang="cs-CZ" altLang="cs-CZ" b="1" dirty="0"/>
              <a:t>T </a:t>
            </a:r>
            <a:r>
              <a:rPr lang="en-US" altLang="cs-CZ" dirty="0"/>
              <a:t>for every valuation</a:t>
            </a:r>
            <a:r>
              <a:rPr lang="cs-CZ" altLang="cs-CZ" dirty="0"/>
              <a:t> </a:t>
            </a:r>
            <a:r>
              <a:rPr lang="cs-CZ" altLang="cs-CZ" i="1" dirty="0"/>
              <a:t>v</a:t>
            </a:r>
            <a:r>
              <a:rPr lang="cs-CZ" altLang="cs-CZ" dirty="0"/>
              <a:t>. </a:t>
            </a:r>
            <a:r>
              <a:rPr lang="cs-CZ" altLang="cs-CZ" i="1" dirty="0" err="1">
                <a:solidFill>
                  <a:srgbClr val="C00000"/>
                </a:solidFill>
              </a:rPr>
              <a:t>False</a:t>
            </a:r>
            <a:r>
              <a:rPr lang="cs-CZ" altLang="cs-CZ" i="1" dirty="0">
                <a:solidFill>
                  <a:srgbClr val="C00000"/>
                </a:solidFill>
              </a:rPr>
              <a:t>*</a:t>
            </a:r>
            <a:r>
              <a:rPr lang="cs-CZ" altLang="cs-CZ" dirty="0">
                <a:solidFill>
                  <a:srgbClr val="C00000"/>
                </a:solidFill>
              </a:rPr>
              <a:t>/(</a:t>
            </a:r>
            <a:r>
              <a:rPr lang="cs-CZ" altLang="cs-CZ" dirty="0">
                <a:solidFill>
                  <a:srgbClr val="C00000"/>
                </a:solidFill>
                <a:sym typeface="Symbol" pitchFamily="18" charset="2"/>
              </a:rPr>
              <a:t></a:t>
            </a:r>
            <a:r>
              <a:rPr lang="cs-CZ" altLang="cs-CZ" i="1" baseline="-25000" dirty="0">
                <a:solidFill>
                  <a:srgbClr val="C00000"/>
                </a:solidFill>
              </a:rPr>
              <a:t>n</a:t>
            </a:r>
            <a:r>
              <a:rPr lang="cs-CZ" altLang="cs-CZ" dirty="0">
                <a:solidFill>
                  <a:srgbClr val="C00000"/>
                </a:solidFill>
              </a:rPr>
              <a:t>)</a:t>
            </a:r>
            <a:r>
              <a:rPr lang="cs-CZ" altLang="cs-CZ" dirty="0"/>
              <a:t> a</a:t>
            </a:r>
            <a:r>
              <a:rPr lang="en-US" altLang="cs-CZ" dirty="0" err="1"/>
              <a:t>nd</a:t>
            </a:r>
            <a:r>
              <a:rPr lang="cs-CZ" altLang="cs-CZ" dirty="0"/>
              <a:t> </a:t>
            </a:r>
            <a:r>
              <a:rPr lang="cs-CZ" altLang="cs-CZ" i="1" dirty="0" err="1">
                <a:solidFill>
                  <a:srgbClr val="C00000"/>
                </a:solidFill>
              </a:rPr>
              <a:t>Improper</a:t>
            </a:r>
            <a:r>
              <a:rPr lang="cs-CZ" altLang="cs-CZ" i="1" dirty="0">
                <a:solidFill>
                  <a:srgbClr val="C00000"/>
                </a:solidFill>
              </a:rPr>
              <a:t>*</a:t>
            </a:r>
            <a:r>
              <a:rPr lang="cs-CZ" altLang="cs-CZ" dirty="0">
                <a:solidFill>
                  <a:srgbClr val="C00000"/>
                </a:solidFill>
              </a:rPr>
              <a:t>/(</a:t>
            </a:r>
            <a:r>
              <a:rPr lang="cs-CZ" altLang="cs-CZ" dirty="0">
                <a:solidFill>
                  <a:srgbClr val="C00000"/>
                </a:solidFill>
                <a:sym typeface="Symbol" pitchFamily="18" charset="2"/>
              </a:rPr>
              <a:t></a:t>
            </a:r>
            <a:r>
              <a:rPr lang="cs-CZ" altLang="cs-CZ" i="1" baseline="-25000" dirty="0">
                <a:solidFill>
                  <a:srgbClr val="C00000"/>
                </a:solidFill>
              </a:rPr>
              <a:t>n</a:t>
            </a:r>
            <a:r>
              <a:rPr lang="cs-CZ" altLang="cs-CZ" dirty="0">
                <a:solidFill>
                  <a:srgbClr val="C00000"/>
                </a:solidFill>
              </a:rPr>
              <a:t>)</a:t>
            </a:r>
            <a:r>
              <a:rPr lang="cs-CZ" altLang="cs-CZ" dirty="0"/>
              <a:t> </a:t>
            </a:r>
            <a:r>
              <a:rPr lang="en-US" altLang="cs-CZ" dirty="0"/>
              <a:t>are classes of constructions</a:t>
            </a:r>
            <a:r>
              <a:rPr lang="cs-CZ" altLang="cs-CZ" dirty="0"/>
              <a:t> </a:t>
            </a:r>
            <a:r>
              <a:rPr lang="en-US" altLang="cs-CZ" dirty="0"/>
              <a:t>that </a:t>
            </a:r>
            <a:r>
              <a:rPr lang="cs-CZ" altLang="cs-CZ" i="1" dirty="0"/>
              <a:t>v-</a:t>
            </a:r>
            <a:r>
              <a:rPr lang="en-US" altLang="cs-CZ" dirty="0"/>
              <a:t>construct</a:t>
            </a:r>
            <a:r>
              <a:rPr lang="cs-CZ" altLang="cs-CZ" dirty="0"/>
              <a:t> </a:t>
            </a:r>
            <a:r>
              <a:rPr lang="cs-CZ" altLang="cs-CZ" b="1" dirty="0"/>
              <a:t>F </a:t>
            </a:r>
            <a:r>
              <a:rPr lang="en-US" altLang="cs-CZ" dirty="0"/>
              <a:t>or are</a:t>
            </a:r>
            <a:r>
              <a:rPr lang="cs-CZ" altLang="cs-CZ" dirty="0"/>
              <a:t> </a:t>
            </a:r>
            <a:r>
              <a:rPr lang="cs-CZ" altLang="cs-CZ" i="1" dirty="0"/>
              <a:t>v-</a:t>
            </a:r>
            <a:r>
              <a:rPr lang="en-US" altLang="cs-CZ" dirty="0"/>
              <a:t>improper for all valuations</a:t>
            </a:r>
            <a:r>
              <a:rPr lang="cs-CZ" altLang="cs-CZ" dirty="0"/>
              <a:t> </a:t>
            </a:r>
            <a:r>
              <a:rPr lang="cs-CZ" altLang="cs-CZ" i="1" dirty="0"/>
              <a:t>v</a:t>
            </a:r>
            <a:r>
              <a:rPr lang="en-US" altLang="cs-CZ" i="1" dirty="0"/>
              <a:t>, </a:t>
            </a:r>
            <a:r>
              <a:rPr lang="en-US" altLang="cs-CZ" dirty="0"/>
              <a:t>respectively</a:t>
            </a:r>
            <a:r>
              <a:rPr lang="cs-CZ" altLang="cs-CZ" dirty="0"/>
              <a:t>:</a:t>
            </a:r>
          </a:p>
          <a:p>
            <a:pPr marL="82296" indent="0" eaLnBrk="1" hangingPunct="1">
              <a:buNone/>
            </a:pP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True*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False*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Improper*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a:t>
            </a:r>
          </a:p>
          <a:p>
            <a:pPr marL="82296" indent="0" eaLnBrk="1" hangingPunct="1">
              <a:buNone/>
            </a:pP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False*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True*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Improper*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a:t>
            </a:r>
          </a:p>
          <a:p>
            <a:pPr marL="82296" indent="0" eaLnBrk="1" hangingPunct="1">
              <a:buNone/>
            </a:pP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Improper*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True*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 </a:t>
            </a:r>
            <a:r>
              <a:rPr lang="cs-CZ" altLang="cs-CZ" dirty="0">
                <a:solidFill>
                  <a:srgbClr val="C00000"/>
                </a:solidFill>
                <a:sym typeface="Symbol" pitchFamily="18" charset="2"/>
              </a:rPr>
              <a:t></a:t>
            </a:r>
            <a:r>
              <a:rPr lang="cs-CZ" altLang="cs-CZ" dirty="0">
                <a:solidFill>
                  <a:srgbClr val="C00000"/>
                </a:solidFill>
              </a:rPr>
              <a:t>[</a:t>
            </a:r>
            <a:r>
              <a:rPr lang="cs-CZ" altLang="cs-CZ" baseline="30000" dirty="0">
                <a:solidFill>
                  <a:srgbClr val="C00000"/>
                </a:solidFill>
              </a:rPr>
              <a:t>0</a:t>
            </a:r>
            <a:r>
              <a:rPr lang="cs-CZ" altLang="cs-CZ" i="1" dirty="0">
                <a:solidFill>
                  <a:srgbClr val="C00000"/>
                </a:solidFill>
              </a:rPr>
              <a:t>False* </a:t>
            </a:r>
            <a:r>
              <a:rPr lang="cs-CZ" altLang="cs-CZ" baseline="30000" dirty="0">
                <a:solidFill>
                  <a:srgbClr val="C00000"/>
                </a:solidFill>
              </a:rPr>
              <a:t>0</a:t>
            </a:r>
            <a:r>
              <a:rPr lang="cs-CZ" altLang="cs-CZ" i="1" dirty="0">
                <a:solidFill>
                  <a:srgbClr val="C00000"/>
                </a:solidFill>
              </a:rPr>
              <a:t>C</a:t>
            </a:r>
            <a:r>
              <a:rPr lang="cs-CZ" altLang="cs-CZ" dirty="0">
                <a:solidFill>
                  <a:srgbClr val="C00000"/>
                </a:solidFill>
              </a:rPr>
              <a:t>]</a:t>
            </a:r>
          </a:p>
          <a:p>
            <a:pPr eaLnBrk="1" hangingPunct="1">
              <a:spcBef>
                <a:spcPts val="1200"/>
              </a:spcBef>
              <a:buFont typeface="Wingdings" pitchFamily="2" charset="2"/>
              <a:buNone/>
            </a:pPr>
            <a:r>
              <a:rPr lang="en-US" altLang="cs-CZ" dirty="0"/>
              <a:t>Similarly, </a:t>
            </a:r>
            <a:r>
              <a:rPr lang="cs-CZ" altLang="cs-CZ" dirty="0"/>
              <a:t>and </a:t>
            </a:r>
            <a:r>
              <a:rPr lang="cs-CZ" altLang="cs-CZ" dirty="0" err="1"/>
              <a:t>frequently</a:t>
            </a:r>
            <a:r>
              <a:rPr lang="cs-CZ" altLang="cs-CZ" dirty="0"/>
              <a:t>, </a:t>
            </a:r>
            <a:r>
              <a:rPr lang="en-US" altLang="cs-CZ" dirty="0"/>
              <a:t>we often need these properties of </a:t>
            </a:r>
            <a:r>
              <a:rPr lang="en-US" altLang="cs-CZ" i="1" dirty="0"/>
              <a:t>propositions</a:t>
            </a:r>
            <a:r>
              <a:rPr lang="en-US" altLang="cs-CZ" dirty="0"/>
              <a:t>:</a:t>
            </a:r>
            <a:r>
              <a:rPr lang="cs-CZ" altLang="cs-CZ" i="1" dirty="0"/>
              <a:t> </a:t>
            </a:r>
            <a:r>
              <a:rPr lang="cs-CZ" altLang="cs-CZ" b="1" i="1" dirty="0" err="1">
                <a:solidFill>
                  <a:schemeClr val="accent2">
                    <a:lumMod val="50000"/>
                  </a:schemeClr>
                </a:solidFill>
              </a:rPr>
              <a:t>True</a:t>
            </a:r>
            <a:r>
              <a:rPr lang="cs-CZ" altLang="cs-CZ" i="1" dirty="0">
                <a:solidFill>
                  <a:schemeClr val="accent2">
                    <a:lumMod val="50000"/>
                  </a:schemeClr>
                </a:solidFill>
              </a:rPr>
              <a:t>, </a:t>
            </a:r>
            <a:r>
              <a:rPr lang="cs-CZ" altLang="cs-CZ" b="1" i="1" dirty="0" err="1">
                <a:solidFill>
                  <a:schemeClr val="accent2">
                    <a:lumMod val="50000"/>
                  </a:schemeClr>
                </a:solidFill>
              </a:rPr>
              <a:t>False</a:t>
            </a:r>
            <a:r>
              <a:rPr lang="cs-CZ" altLang="cs-CZ" i="1" dirty="0">
                <a:solidFill>
                  <a:schemeClr val="accent2">
                    <a:lumMod val="50000"/>
                  </a:schemeClr>
                </a:solidFill>
              </a:rPr>
              <a:t>, </a:t>
            </a:r>
            <a:r>
              <a:rPr lang="cs-CZ" altLang="cs-CZ" b="1" i="1" dirty="0" err="1">
                <a:solidFill>
                  <a:schemeClr val="accent2">
                    <a:lumMod val="50000"/>
                  </a:schemeClr>
                </a:solidFill>
              </a:rPr>
              <a:t>Undef</a:t>
            </a:r>
            <a:r>
              <a:rPr lang="cs-CZ" altLang="cs-CZ" b="1" dirty="0">
                <a:solidFill>
                  <a:schemeClr val="accent2">
                    <a:lumMod val="50000"/>
                  </a:schemeClr>
                </a:solidFill>
              </a:rPr>
              <a:t>/(</a:t>
            </a:r>
            <a:r>
              <a:rPr lang="cs-CZ" altLang="cs-CZ" b="1" dirty="0">
                <a:solidFill>
                  <a:schemeClr val="accent2">
                    <a:lumMod val="50000"/>
                  </a:schemeClr>
                </a:solidFill>
                <a:sym typeface="Symbol" pitchFamily="18" charset="2"/>
              </a:rPr>
              <a:t></a:t>
            </a:r>
            <a:r>
              <a:rPr lang="cs-CZ" altLang="cs-CZ" b="1" baseline="-25000" dirty="0">
                <a:solidFill>
                  <a:schemeClr val="accent2">
                    <a:lumMod val="50000"/>
                  </a:schemeClr>
                </a:solidFill>
                <a:sym typeface="Symbol" pitchFamily="18" charset="2"/>
              </a:rPr>
              <a:t></a:t>
            </a:r>
            <a:r>
              <a:rPr lang="cs-CZ" altLang="cs-CZ" b="1" dirty="0">
                <a:solidFill>
                  <a:schemeClr val="accent2">
                    <a:lumMod val="50000"/>
                  </a:schemeClr>
                </a:solidFill>
              </a:rPr>
              <a:t>)</a:t>
            </a:r>
            <a:r>
              <a:rPr lang="cs-CZ" altLang="cs-CZ" b="1" baseline="-25000" dirty="0">
                <a:solidFill>
                  <a:schemeClr val="accent2">
                    <a:lumMod val="50000"/>
                  </a:schemeClr>
                </a:solidFill>
                <a:sym typeface="Symbol" pitchFamily="18" charset="2"/>
              </a:rPr>
              <a:t></a:t>
            </a:r>
            <a:endParaRPr lang="cs-CZ" altLang="cs-CZ" b="1" dirty="0">
              <a:solidFill>
                <a:schemeClr val="accent2">
                  <a:lumMod val="50000"/>
                </a:schemeClr>
              </a:solidFill>
            </a:endParaRPr>
          </a:p>
          <a:p>
            <a:pPr eaLnBrk="1" hangingPunct="1"/>
            <a:endParaRPr lang="cs-CZ" altLang="cs-CZ" dirty="0">
              <a:solidFill>
                <a:schemeClr val="accent2"/>
              </a:solidFill>
            </a:endParaRPr>
          </a:p>
        </p:txBody>
      </p:sp>
      <p:sp>
        <p:nvSpPr>
          <p:cNvPr id="2" name="Zástupný symbol pro číslo snímku 1">
            <a:extLst>
              <a:ext uri="{FF2B5EF4-FFF2-40B4-BE49-F238E27FC236}">
                <a16:creationId xmlns:a16="http://schemas.microsoft.com/office/drawing/2014/main" id="{3996ACF4-14AD-42A3-A097-DA7CA69C42F0}"/>
              </a:ext>
            </a:extLst>
          </p:cNvPr>
          <p:cNvSpPr>
            <a:spLocks noGrp="1"/>
          </p:cNvSpPr>
          <p:nvPr>
            <p:ph type="sldNum" sz="quarter" idx="12"/>
          </p:nvPr>
        </p:nvSpPr>
        <p:spPr/>
        <p:txBody>
          <a:bodyPr/>
          <a:lstStyle/>
          <a:p>
            <a:fld id="{228629A3-4E75-4884-BFF1-74C944271322}" type="slidenum">
              <a:rPr lang="cs-CZ" smtClean="0"/>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638"/>
            <a:ext cx="7498080" cy="850106"/>
          </a:xfrm>
        </p:spPr>
        <p:txBody>
          <a:bodyPr>
            <a:normAutofit fontScale="90000"/>
          </a:bodyPr>
          <a:lstStyle/>
          <a:p>
            <a:pPr algn="r"/>
            <a:r>
              <a:rPr lang="en-US" altLang="cs-CZ" sz="3200" dirty="0"/>
              <a:t>properties of </a:t>
            </a:r>
            <a:r>
              <a:rPr lang="en-US" altLang="cs-CZ" sz="3200" i="1" dirty="0"/>
              <a:t>propositions</a:t>
            </a:r>
            <a:r>
              <a:rPr lang="cs-CZ" altLang="cs-CZ" sz="3200" i="1" dirty="0"/>
              <a:t> </a:t>
            </a:r>
            <a:br>
              <a:rPr lang="cs-CZ" altLang="cs-CZ" sz="3200" i="1" dirty="0"/>
            </a:br>
            <a:r>
              <a:rPr lang="cs-CZ" altLang="cs-CZ" sz="3200" b="1" i="1" dirty="0" err="1">
                <a:solidFill>
                  <a:schemeClr val="accent2">
                    <a:lumMod val="50000"/>
                  </a:schemeClr>
                </a:solidFill>
              </a:rPr>
              <a:t>True</a:t>
            </a:r>
            <a:r>
              <a:rPr lang="cs-CZ" altLang="cs-CZ" sz="3200" i="1" dirty="0">
                <a:solidFill>
                  <a:schemeClr val="accent2">
                    <a:lumMod val="50000"/>
                  </a:schemeClr>
                </a:solidFill>
              </a:rPr>
              <a:t>, </a:t>
            </a:r>
            <a:r>
              <a:rPr lang="cs-CZ" altLang="cs-CZ" sz="3200" b="1" i="1" dirty="0" err="1">
                <a:solidFill>
                  <a:schemeClr val="accent2">
                    <a:lumMod val="50000"/>
                  </a:schemeClr>
                </a:solidFill>
              </a:rPr>
              <a:t>False</a:t>
            </a:r>
            <a:r>
              <a:rPr lang="cs-CZ" altLang="cs-CZ" sz="3200" i="1" dirty="0">
                <a:solidFill>
                  <a:schemeClr val="accent2">
                    <a:lumMod val="50000"/>
                  </a:schemeClr>
                </a:solidFill>
              </a:rPr>
              <a:t>, </a:t>
            </a:r>
            <a:r>
              <a:rPr lang="cs-CZ" altLang="cs-CZ" sz="3200" b="1" i="1" dirty="0" err="1">
                <a:solidFill>
                  <a:schemeClr val="accent2">
                    <a:lumMod val="50000"/>
                  </a:schemeClr>
                </a:solidFill>
              </a:rPr>
              <a:t>Undef</a:t>
            </a:r>
            <a:r>
              <a:rPr lang="cs-CZ" altLang="cs-CZ" sz="3200" b="1" dirty="0">
                <a:solidFill>
                  <a:schemeClr val="accent2">
                    <a:lumMod val="50000"/>
                  </a:schemeClr>
                </a:solidFill>
              </a:rPr>
              <a:t>/(</a:t>
            </a:r>
            <a:r>
              <a:rPr lang="cs-CZ" altLang="cs-CZ" sz="3200" b="1" dirty="0">
                <a:solidFill>
                  <a:schemeClr val="accent2">
                    <a:lumMod val="50000"/>
                  </a:schemeClr>
                </a:solidFill>
                <a:sym typeface="Symbol" pitchFamily="18" charset="2"/>
              </a:rPr>
              <a:t></a:t>
            </a:r>
            <a:r>
              <a:rPr lang="cs-CZ" altLang="cs-CZ" sz="3200" b="1" baseline="-25000" dirty="0">
                <a:solidFill>
                  <a:schemeClr val="accent2">
                    <a:lumMod val="50000"/>
                  </a:schemeClr>
                </a:solidFill>
                <a:sym typeface="Symbol" pitchFamily="18" charset="2"/>
              </a:rPr>
              <a:t></a:t>
            </a:r>
            <a:r>
              <a:rPr lang="cs-CZ" altLang="cs-CZ" sz="3200" b="1" dirty="0">
                <a:solidFill>
                  <a:schemeClr val="accent2">
                    <a:lumMod val="50000"/>
                  </a:schemeClr>
                </a:solidFill>
              </a:rPr>
              <a:t>)</a:t>
            </a:r>
            <a:r>
              <a:rPr lang="cs-CZ" altLang="cs-CZ" sz="3200" b="1" baseline="-25000" dirty="0">
                <a:solidFill>
                  <a:schemeClr val="accent2">
                    <a:lumMod val="50000"/>
                  </a:schemeClr>
                </a:solidFill>
                <a:sym typeface="Symbol" pitchFamily="18" charset="2"/>
              </a:rPr>
              <a:t></a:t>
            </a:r>
            <a:endParaRPr lang="cs-CZ" sz="3200" dirty="0"/>
          </a:p>
        </p:txBody>
      </p:sp>
      <p:sp>
        <p:nvSpPr>
          <p:cNvPr id="3" name="Zástupný symbol pro obsah 2"/>
          <p:cNvSpPr>
            <a:spLocks noGrp="1"/>
          </p:cNvSpPr>
          <p:nvPr>
            <p:ph idx="1"/>
          </p:nvPr>
        </p:nvSpPr>
        <p:spPr>
          <a:xfrm>
            <a:off x="1115616" y="1340768"/>
            <a:ext cx="7818072" cy="5328592"/>
          </a:xfrm>
        </p:spPr>
        <p:txBody>
          <a:bodyPr>
            <a:normAutofit/>
          </a:bodyPr>
          <a:lstStyle/>
          <a:p>
            <a:r>
              <a:rPr lang="en-US" i="1" dirty="0"/>
              <a:t>P,Q </a:t>
            </a:r>
            <a:r>
              <a:rPr lang="en-US" dirty="0">
                <a:sym typeface="Symbol"/>
              </a:rPr>
              <a:t> </a:t>
            </a:r>
            <a:r>
              <a:rPr lang="en-US" baseline="-25000" dirty="0">
                <a:sym typeface="Symbol"/>
              </a:rPr>
              <a:t></a:t>
            </a:r>
            <a:endParaRPr lang="en-US" dirty="0">
              <a:solidFill>
                <a:schemeClr val="accent4">
                  <a:lumMod val="75000"/>
                </a:schemeClr>
              </a:solidFill>
            </a:endParaRPr>
          </a:p>
          <a:p>
            <a:r>
              <a:rPr lang="en-US" dirty="0">
                <a:solidFill>
                  <a:schemeClr val="accent4">
                    <a:lumMod val="75000"/>
                  </a:schemeClr>
                </a:solidFill>
              </a:rPr>
              <a:t>[</a:t>
            </a:r>
            <a:r>
              <a:rPr lang="en-US" baseline="30000" dirty="0">
                <a:solidFill>
                  <a:schemeClr val="accent4">
                    <a:lumMod val="75000"/>
                  </a:schemeClr>
                </a:solidFill>
              </a:rPr>
              <a:t>0</a:t>
            </a:r>
            <a:r>
              <a:rPr lang="en-US" i="1" dirty="0">
                <a:solidFill>
                  <a:schemeClr val="accent4">
                    <a:lumMod val="75000"/>
                  </a:schemeClr>
                </a:solidFill>
              </a:rPr>
              <a:t>True</a:t>
            </a:r>
            <a:r>
              <a:rPr lang="en-US" i="1" baseline="-25000" dirty="0">
                <a:solidFill>
                  <a:schemeClr val="accent4">
                    <a:lumMod val="75000"/>
                  </a:schemeClr>
                </a:solidFill>
              </a:rPr>
              <a:t>wt </a:t>
            </a:r>
            <a:r>
              <a:rPr lang="en-US" i="1" dirty="0">
                <a:solidFill>
                  <a:schemeClr val="accent4">
                    <a:lumMod val="75000"/>
                  </a:schemeClr>
                </a:solidFill>
              </a:rPr>
              <a:t>P</a:t>
            </a:r>
            <a:r>
              <a:rPr lang="en-US" dirty="0">
                <a:solidFill>
                  <a:schemeClr val="accent4">
                    <a:lumMod val="75000"/>
                  </a:schemeClr>
                </a:solidFill>
              </a:rPr>
              <a:t>]</a:t>
            </a:r>
            <a:r>
              <a:rPr lang="en-US" i="1" dirty="0"/>
              <a:t> </a:t>
            </a:r>
            <a:r>
              <a:rPr lang="cs-CZ" i="1" dirty="0"/>
              <a:t>v-</a:t>
            </a:r>
            <a:r>
              <a:rPr lang="cs-CZ" i="1" dirty="0" err="1"/>
              <a:t>constructs</a:t>
            </a:r>
            <a:r>
              <a:rPr lang="cs-CZ" i="1" dirty="0"/>
              <a:t> </a:t>
            </a:r>
            <a:r>
              <a:rPr lang="cs-CZ" b="1" i="1" dirty="0"/>
              <a:t>T </a:t>
            </a:r>
            <a:r>
              <a:rPr lang="en-US" i="1" dirty="0"/>
              <a:t>if </a:t>
            </a:r>
            <a:r>
              <a:rPr lang="en-US" dirty="0"/>
              <a:t>[</a:t>
            </a:r>
            <a:r>
              <a:rPr lang="en-US" i="1" dirty="0" err="1"/>
              <a:t>P</a:t>
            </a:r>
            <a:r>
              <a:rPr lang="en-US" i="1" baseline="-25000" dirty="0" err="1"/>
              <a:t>wt</a:t>
            </a:r>
            <a:r>
              <a:rPr lang="en-US" i="1" dirty="0"/>
              <a:t> = </a:t>
            </a:r>
            <a:r>
              <a:rPr lang="en-US" baseline="30000" dirty="0"/>
              <a:t>0</a:t>
            </a:r>
            <a:r>
              <a:rPr lang="cs-CZ" b="1" i="1" dirty="0"/>
              <a:t>T</a:t>
            </a:r>
            <a:r>
              <a:rPr lang="en-US" dirty="0"/>
              <a:t>]</a:t>
            </a:r>
            <a:r>
              <a:rPr lang="cs-CZ" i="1" dirty="0"/>
              <a:t>, </a:t>
            </a:r>
            <a:r>
              <a:rPr lang="cs-CZ" i="1" dirty="0" err="1"/>
              <a:t>otherwise</a:t>
            </a:r>
            <a:r>
              <a:rPr lang="cs-CZ" i="1" dirty="0"/>
              <a:t> </a:t>
            </a:r>
            <a:r>
              <a:rPr lang="cs-CZ" b="1" i="1" dirty="0"/>
              <a:t>F</a:t>
            </a:r>
            <a:r>
              <a:rPr lang="cs-CZ" i="1" dirty="0"/>
              <a:t> </a:t>
            </a:r>
            <a:endParaRPr lang="en-US" i="1" dirty="0"/>
          </a:p>
          <a:p>
            <a:r>
              <a:rPr lang="en-US" dirty="0">
                <a:solidFill>
                  <a:schemeClr val="accent4">
                    <a:lumMod val="75000"/>
                  </a:schemeClr>
                </a:solidFill>
              </a:rPr>
              <a:t>[</a:t>
            </a:r>
            <a:r>
              <a:rPr lang="en-US" baseline="30000" dirty="0">
                <a:solidFill>
                  <a:schemeClr val="accent4">
                    <a:lumMod val="75000"/>
                  </a:schemeClr>
                </a:solidFill>
              </a:rPr>
              <a:t>0</a:t>
            </a:r>
            <a:r>
              <a:rPr lang="en-US" i="1" dirty="0">
                <a:solidFill>
                  <a:schemeClr val="accent4">
                    <a:lumMod val="75000"/>
                  </a:schemeClr>
                </a:solidFill>
              </a:rPr>
              <a:t>False</a:t>
            </a:r>
            <a:r>
              <a:rPr lang="en-US" i="1" baseline="-25000" dirty="0">
                <a:solidFill>
                  <a:schemeClr val="accent4">
                    <a:lumMod val="75000"/>
                  </a:schemeClr>
                </a:solidFill>
              </a:rPr>
              <a:t>wt </a:t>
            </a:r>
            <a:r>
              <a:rPr lang="en-US" i="1" dirty="0">
                <a:solidFill>
                  <a:schemeClr val="accent4">
                    <a:lumMod val="75000"/>
                  </a:schemeClr>
                </a:solidFill>
              </a:rPr>
              <a:t>P</a:t>
            </a:r>
            <a:r>
              <a:rPr lang="en-US" dirty="0">
                <a:solidFill>
                  <a:schemeClr val="accent4">
                    <a:lumMod val="75000"/>
                  </a:schemeClr>
                </a:solidFill>
              </a:rPr>
              <a:t>]</a:t>
            </a:r>
            <a:r>
              <a:rPr lang="en-US" i="1" dirty="0"/>
              <a:t> </a:t>
            </a:r>
            <a:r>
              <a:rPr lang="cs-CZ" i="1" dirty="0"/>
              <a:t>v-</a:t>
            </a:r>
            <a:r>
              <a:rPr lang="cs-CZ" i="1" dirty="0" err="1"/>
              <a:t>constructs</a:t>
            </a:r>
            <a:r>
              <a:rPr lang="cs-CZ" i="1" dirty="0"/>
              <a:t> </a:t>
            </a:r>
            <a:r>
              <a:rPr lang="cs-CZ" b="1" i="1" dirty="0"/>
              <a:t>T </a:t>
            </a:r>
            <a:r>
              <a:rPr lang="en-US" i="1" dirty="0"/>
              <a:t>if </a:t>
            </a:r>
            <a:r>
              <a:rPr lang="en-US" dirty="0"/>
              <a:t>[</a:t>
            </a:r>
            <a:r>
              <a:rPr lang="en-US" i="1" dirty="0" err="1"/>
              <a:t>P</a:t>
            </a:r>
            <a:r>
              <a:rPr lang="en-US" i="1" baseline="-25000" dirty="0" err="1"/>
              <a:t>wt</a:t>
            </a:r>
            <a:r>
              <a:rPr lang="en-US" i="1" dirty="0"/>
              <a:t> = </a:t>
            </a:r>
            <a:r>
              <a:rPr lang="en-US" baseline="30000" dirty="0"/>
              <a:t>0</a:t>
            </a:r>
            <a:r>
              <a:rPr lang="en-US" b="1" i="1" dirty="0"/>
              <a:t>F</a:t>
            </a:r>
            <a:r>
              <a:rPr lang="en-US" dirty="0"/>
              <a:t>]</a:t>
            </a:r>
            <a:r>
              <a:rPr lang="cs-CZ" i="1" dirty="0"/>
              <a:t>, </a:t>
            </a:r>
            <a:r>
              <a:rPr lang="cs-CZ" i="1" dirty="0" err="1"/>
              <a:t>otherwise</a:t>
            </a:r>
            <a:r>
              <a:rPr lang="cs-CZ" i="1" dirty="0"/>
              <a:t> </a:t>
            </a:r>
            <a:r>
              <a:rPr lang="en-US" b="1" i="1" dirty="0"/>
              <a:t>F</a:t>
            </a:r>
            <a:endParaRPr lang="en-US" i="1" dirty="0"/>
          </a:p>
          <a:p>
            <a:pPr>
              <a:spcBef>
                <a:spcPts val="1200"/>
              </a:spcBef>
            </a:pPr>
            <a:r>
              <a:rPr lang="en-US" dirty="0">
                <a:solidFill>
                  <a:schemeClr val="accent4">
                    <a:lumMod val="75000"/>
                  </a:schemeClr>
                </a:solidFill>
              </a:rPr>
              <a:t>[</a:t>
            </a:r>
            <a:r>
              <a:rPr lang="en-US" baseline="30000" dirty="0">
                <a:solidFill>
                  <a:schemeClr val="accent4">
                    <a:lumMod val="75000"/>
                  </a:schemeClr>
                </a:solidFill>
              </a:rPr>
              <a:t>0</a:t>
            </a:r>
            <a:r>
              <a:rPr lang="en-US" i="1" dirty="0">
                <a:solidFill>
                  <a:schemeClr val="accent4">
                    <a:lumMod val="75000"/>
                  </a:schemeClr>
                </a:solidFill>
              </a:rPr>
              <a:t>Undef</a:t>
            </a:r>
            <a:r>
              <a:rPr lang="en-US" i="1" baseline="-25000" dirty="0">
                <a:solidFill>
                  <a:schemeClr val="accent4">
                    <a:lumMod val="75000"/>
                  </a:schemeClr>
                </a:solidFill>
              </a:rPr>
              <a:t>wt </a:t>
            </a:r>
            <a:r>
              <a:rPr lang="en-US" i="1" dirty="0">
                <a:solidFill>
                  <a:schemeClr val="accent4">
                    <a:lumMod val="75000"/>
                  </a:schemeClr>
                </a:solidFill>
              </a:rPr>
              <a:t>P</a:t>
            </a:r>
            <a:r>
              <a:rPr lang="en-US" dirty="0">
                <a:solidFill>
                  <a:schemeClr val="accent4">
                    <a:lumMod val="75000"/>
                  </a:schemeClr>
                </a:solidFill>
              </a:rPr>
              <a:t>]</a:t>
            </a:r>
            <a:r>
              <a:rPr lang="en-US" i="1" dirty="0"/>
              <a:t> = </a:t>
            </a:r>
            <a:r>
              <a:rPr lang="en-US" dirty="0">
                <a:sym typeface="Symbol"/>
              </a:rPr>
              <a:t></a:t>
            </a:r>
            <a:r>
              <a:rPr lang="en-US" dirty="0"/>
              <a:t>[</a:t>
            </a:r>
            <a:r>
              <a:rPr lang="en-US" baseline="30000" dirty="0"/>
              <a:t>0</a:t>
            </a:r>
            <a:r>
              <a:rPr lang="en-US" i="1" dirty="0"/>
              <a:t>True</a:t>
            </a:r>
            <a:r>
              <a:rPr lang="en-US" i="1" baseline="-25000" dirty="0"/>
              <a:t>wt </a:t>
            </a:r>
            <a:r>
              <a:rPr lang="en-US" i="1" dirty="0"/>
              <a:t>P</a:t>
            </a:r>
            <a:r>
              <a:rPr lang="en-US" dirty="0"/>
              <a:t>]</a:t>
            </a:r>
            <a:r>
              <a:rPr lang="en-US" i="1" dirty="0"/>
              <a:t> </a:t>
            </a:r>
            <a:r>
              <a:rPr lang="en-US" dirty="0">
                <a:sym typeface="Symbol"/>
              </a:rPr>
              <a:t> </a:t>
            </a:r>
            <a:r>
              <a:rPr lang="en-US" dirty="0"/>
              <a:t>[</a:t>
            </a:r>
            <a:r>
              <a:rPr lang="en-US" baseline="30000" dirty="0"/>
              <a:t>0</a:t>
            </a:r>
            <a:r>
              <a:rPr lang="en-US" i="1" dirty="0"/>
              <a:t>False</a:t>
            </a:r>
            <a:r>
              <a:rPr lang="en-US" i="1" baseline="-25000" dirty="0"/>
              <a:t>wt </a:t>
            </a:r>
            <a:r>
              <a:rPr lang="en-US" i="1" dirty="0"/>
              <a:t>P</a:t>
            </a:r>
            <a:r>
              <a:rPr lang="en-US" dirty="0"/>
              <a:t>]</a:t>
            </a:r>
          </a:p>
          <a:p>
            <a:pPr>
              <a:buNone/>
            </a:pPr>
            <a:r>
              <a:rPr lang="en-US" i="1" dirty="0">
                <a:sym typeface="Symbol"/>
              </a:rPr>
              <a:t> </a:t>
            </a:r>
            <a:endParaRPr lang="en-US" dirty="0">
              <a:solidFill>
                <a:schemeClr val="accent2">
                  <a:lumMod val="50000"/>
                </a:schemeClr>
              </a:solidFill>
            </a:endParaRPr>
          </a:p>
          <a:p>
            <a:pPr>
              <a:buNone/>
            </a:pPr>
            <a:endParaRPr lang="en-US" i="1" dirty="0">
              <a:solidFill>
                <a:schemeClr val="accent2">
                  <a:lumMod val="50000"/>
                </a:schemeClr>
              </a:solidFill>
            </a:endParaRPr>
          </a:p>
          <a:p>
            <a:endParaRPr lang="cs-CZ" i="1" dirty="0"/>
          </a:p>
        </p:txBody>
      </p:sp>
      <p:sp>
        <p:nvSpPr>
          <p:cNvPr id="4" name="Zástupný symbol pro číslo snímku 3">
            <a:extLst>
              <a:ext uri="{FF2B5EF4-FFF2-40B4-BE49-F238E27FC236}">
                <a16:creationId xmlns:a16="http://schemas.microsoft.com/office/drawing/2014/main" id="{BAF73B28-B13C-42FF-9223-A8DC38059A91}"/>
              </a:ext>
            </a:extLst>
          </p:cNvPr>
          <p:cNvSpPr>
            <a:spLocks noGrp="1"/>
          </p:cNvSpPr>
          <p:nvPr>
            <p:ph type="sldNum" sz="quarter" idx="12"/>
          </p:nvPr>
        </p:nvSpPr>
        <p:spPr/>
        <p:txBody>
          <a:bodyPr/>
          <a:lstStyle/>
          <a:p>
            <a:fld id="{228629A3-4E75-4884-BFF1-74C944271322}" type="slidenum">
              <a:rPr lang="cs-CZ" smtClean="0"/>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A7EB51-629C-429B-9AF7-383284569D07}"/>
              </a:ext>
            </a:extLst>
          </p:cNvPr>
          <p:cNvSpPr>
            <a:spLocks noGrp="1"/>
          </p:cNvSpPr>
          <p:nvPr>
            <p:ph type="title"/>
          </p:nvPr>
        </p:nvSpPr>
        <p:spPr>
          <a:xfrm>
            <a:off x="1435608" y="274638"/>
            <a:ext cx="7498080" cy="706090"/>
          </a:xfrm>
        </p:spPr>
        <p:txBody>
          <a:bodyPr>
            <a:normAutofit fontScale="90000"/>
          </a:bodyPr>
          <a:lstStyle/>
          <a:p>
            <a:r>
              <a:rPr lang="en-US" dirty="0"/>
              <a:t>Requisites</a:t>
            </a:r>
            <a:endParaRPr lang="cs-CZ" dirty="0"/>
          </a:p>
        </p:txBody>
      </p:sp>
      <p:sp>
        <p:nvSpPr>
          <p:cNvPr id="3" name="Zástupný symbol pro obsah 2">
            <a:extLst>
              <a:ext uri="{FF2B5EF4-FFF2-40B4-BE49-F238E27FC236}">
                <a16:creationId xmlns:a16="http://schemas.microsoft.com/office/drawing/2014/main" id="{CBC6B876-530F-4E64-991D-78986ABA9464}"/>
              </a:ext>
            </a:extLst>
          </p:cNvPr>
          <p:cNvSpPr>
            <a:spLocks noGrp="1"/>
          </p:cNvSpPr>
          <p:nvPr>
            <p:ph idx="1"/>
          </p:nvPr>
        </p:nvSpPr>
        <p:spPr>
          <a:xfrm>
            <a:off x="1115616" y="1196752"/>
            <a:ext cx="7818072" cy="5051648"/>
          </a:xfrm>
        </p:spPr>
        <p:txBody>
          <a:bodyPr>
            <a:normAutofit fontScale="70000" lnSpcReduction="20000"/>
          </a:bodyPr>
          <a:lstStyle/>
          <a:p>
            <a:pPr marL="0" lvl="0" indent="0" eaLnBrk="0" fontAlgn="base" hangingPunct="0">
              <a:spcBef>
                <a:spcPct val="0"/>
              </a:spcBef>
              <a:spcAft>
                <a:spcPct val="0"/>
              </a:spcAft>
              <a:buClrTx/>
              <a:buSzTx/>
              <a:buNone/>
            </a:pPr>
            <a:r>
              <a:rPr lang="nl-NL" altLang="cs-CZ" i="1" dirty="0">
                <a:latin typeface="Arial" panose="020B0604020202020204" pitchFamily="34" charset="0"/>
                <a:ea typeface="Calibri" panose="020F0502020204030204" pitchFamily="34" charset="0"/>
                <a:cs typeface="Arial" panose="020B0604020202020204" pitchFamily="34" charset="0"/>
              </a:rPr>
              <a:t>Requisite</a:t>
            </a:r>
            <a:r>
              <a:rPr lang="nl-NL" altLang="cs-CZ" dirty="0">
                <a:latin typeface="Arial" panose="020B0604020202020204" pitchFamily="34" charset="0"/>
                <a:ea typeface="Calibri" panose="020F0502020204030204" pitchFamily="34" charset="0"/>
                <a:cs typeface="Arial" panose="020B0604020202020204" pitchFamily="34" charset="0"/>
              </a:rPr>
              <a:t> is an analytically necessary relation-in-extension between two </a:t>
            </a:r>
            <a:r>
              <a:rPr lang="en-US" altLang="cs-CZ" dirty="0">
                <a:latin typeface="Arial" panose="020B0604020202020204" pitchFamily="34" charset="0"/>
                <a:cs typeface="Arial" panose="020B0604020202020204" pitchFamily="34" charset="0"/>
                <a:sym typeface="Symbol" panose="05050102010706020507" pitchFamily="18" charset="2"/>
              </a:rPr>
              <a:t>-</a:t>
            </a:r>
            <a:r>
              <a:rPr lang="nl-NL" altLang="cs-CZ" dirty="0">
                <a:latin typeface="Arial" panose="020B0604020202020204" pitchFamily="34" charset="0"/>
                <a:ea typeface="Calibri" panose="020F0502020204030204" pitchFamily="34" charset="0"/>
                <a:cs typeface="Arial" panose="020B0604020202020204" pitchFamily="34" charset="0"/>
              </a:rPr>
              <a:t>intensions such that, necessarily, any </a:t>
            </a:r>
            <a:r>
              <a:rPr lang="en-US" altLang="cs-CZ" dirty="0">
                <a:latin typeface="Arial" panose="020B0604020202020204" pitchFamily="34" charset="0"/>
                <a:cs typeface="Arial" panose="020B0604020202020204" pitchFamily="34" charset="0"/>
                <a:sym typeface="Symbol" panose="05050102010706020507" pitchFamily="18" charset="2"/>
              </a:rPr>
              <a:t>-</a:t>
            </a:r>
            <a:r>
              <a:rPr lang="nl-NL" altLang="cs-CZ" dirty="0">
                <a:latin typeface="Arial" panose="020B0604020202020204" pitchFamily="34" charset="0"/>
                <a:ea typeface="Calibri" panose="020F0502020204030204" pitchFamily="34" charset="0"/>
                <a:cs typeface="Arial" panose="020B0604020202020204" pitchFamily="34" charset="0"/>
              </a:rPr>
              <a:t>object that instantiates one intension also instantiates the other </a:t>
            </a:r>
          </a:p>
          <a:p>
            <a:pPr marL="0" lvl="0" indent="0" eaLnBrk="0" fontAlgn="base" hangingPunct="0">
              <a:spcBef>
                <a:spcPct val="0"/>
              </a:spcBef>
              <a:spcAft>
                <a:spcPct val="0"/>
              </a:spcAft>
              <a:buClrTx/>
              <a:buSzTx/>
              <a:buNone/>
            </a:pPr>
            <a:r>
              <a:rPr lang="nl-NL" altLang="cs-CZ" dirty="0">
                <a:latin typeface="Arial" panose="020B0604020202020204" pitchFamily="34" charset="0"/>
                <a:ea typeface="Calibri" panose="020F0502020204030204" pitchFamily="34" charset="0"/>
                <a:cs typeface="Arial" panose="020B0604020202020204" pitchFamily="34" charset="0"/>
              </a:rPr>
              <a:t>(though not necessarily the other way around). </a:t>
            </a:r>
          </a:p>
          <a:p>
            <a:pPr marL="0" lvl="0" indent="0" eaLnBrk="0" fontAlgn="base" hangingPunct="0">
              <a:spcBef>
                <a:spcPts val="1200"/>
              </a:spcBef>
              <a:spcAft>
                <a:spcPct val="0"/>
              </a:spcAft>
              <a:buClrTx/>
              <a:buSzTx/>
              <a:buNone/>
            </a:pPr>
            <a:r>
              <a:rPr lang="nl-NL" altLang="cs-CZ" dirty="0">
                <a:latin typeface="Arial" panose="020B0604020202020204" pitchFamily="34" charset="0"/>
                <a:ea typeface="Calibri" panose="020F0502020204030204" pitchFamily="34" charset="0"/>
                <a:cs typeface="Arial" panose="020B0604020202020204" pitchFamily="34" charset="0"/>
              </a:rPr>
              <a:t>For instance, if the office of Head of State of the Vatican is a requisite of the office of Bishop of Rome (i.e. the office of Pope) then, necessarily, whoever occupies the papal office must also occupy the requisite office.</a:t>
            </a:r>
            <a:r>
              <a:rPr lang="cs-CZ" altLang="cs-CZ" dirty="0">
                <a:latin typeface="Arial" panose="020B0604020202020204" pitchFamily="34" charset="0"/>
                <a:cs typeface="Arial" panose="020B0604020202020204" pitchFamily="34" charset="0"/>
              </a:rPr>
              <a:t> </a:t>
            </a:r>
            <a:endParaRPr lang="en-US" altLang="cs-CZ" dirty="0">
              <a:latin typeface="Arial" panose="020B0604020202020204" pitchFamily="34" charset="0"/>
              <a:cs typeface="Arial" panose="020B0604020202020204" pitchFamily="34" charset="0"/>
            </a:endParaRPr>
          </a:p>
          <a:p>
            <a:pPr marL="0" lvl="0" indent="0" eaLnBrk="0" fontAlgn="base" hangingPunct="0">
              <a:spcBef>
                <a:spcPts val="1200"/>
              </a:spcBef>
              <a:spcAft>
                <a:spcPct val="0"/>
              </a:spcAft>
              <a:buClrTx/>
              <a:buSzTx/>
              <a:buNone/>
            </a:pPr>
            <a:r>
              <a:rPr lang="en-US" altLang="cs-CZ" i="1" dirty="0">
                <a:latin typeface="Arial" panose="020B0604020202020204" pitchFamily="34" charset="0"/>
                <a:cs typeface="Arial" panose="020B0604020202020204" pitchFamily="34" charset="0"/>
              </a:rPr>
              <a:t>Req</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 </a:t>
            </a: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rPr>
              <a:t>Between properties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 </a:t>
            </a:r>
            <a:r>
              <a:rPr lang="en-US" altLang="cs-CZ" i="1" dirty="0">
                <a:latin typeface="Arial" panose="020B0604020202020204" pitchFamily="34" charset="0"/>
                <a:cs typeface="Arial" panose="020B0604020202020204" pitchFamily="34" charset="0"/>
              </a:rPr>
              <a:t>True</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a:t>
            </a:r>
            <a:r>
              <a:rPr lang="en-US" altLang="cs-CZ" baseline="-25000" dirty="0">
                <a:latin typeface="Arial" panose="020B0604020202020204" pitchFamily="34" charset="0"/>
                <a:cs typeface="Arial" panose="020B0604020202020204" pitchFamily="34" charset="0"/>
                <a:sym typeface="Symbol" panose="05050102010706020507" pitchFamily="18" charset="2"/>
              </a:rPr>
              <a:t></a:t>
            </a:r>
            <a:endParaRPr lang="en-US" altLang="cs-CZ" dirty="0">
              <a:latin typeface="Arial" panose="020B0604020202020204" pitchFamily="34" charset="0"/>
              <a:cs typeface="Arial" panose="020B0604020202020204" pitchFamily="34" charset="0"/>
            </a:endParaRP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Req </a:t>
            </a:r>
            <a:r>
              <a:rPr lang="en-US" altLang="cs-CZ" dirty="0">
                <a:latin typeface="Arial" panose="020B0604020202020204" pitchFamily="34" charset="0"/>
                <a:cs typeface="Arial" panose="020B0604020202020204" pitchFamily="34" charset="0"/>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Unmarried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Man</a:t>
            </a:r>
            <a:r>
              <a:rPr lang="en-US" altLang="cs-CZ" dirty="0">
                <a:latin typeface="Arial" panose="020B0604020202020204" pitchFamily="34" charset="0"/>
                <a:cs typeface="Arial" panose="020B0604020202020204" pitchFamily="34" charset="0"/>
              </a:rPr>
              <a:t>]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Bachelor</a:t>
            </a:r>
            <a:r>
              <a:rPr lang="en-US" altLang="cs-CZ" dirty="0">
                <a:latin typeface="Arial" panose="020B0604020202020204" pitchFamily="34" charset="0"/>
                <a:cs typeface="Arial" panose="020B0604020202020204" pitchFamily="34" charset="0"/>
              </a:rPr>
              <a:t>] = </a:t>
            </a: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rPr>
              <a:t>[</a:t>
            </a:r>
            <a:r>
              <a:rPr lang="cs-CZ"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a:latin typeface="Arial" panose="020B0604020202020204" pitchFamily="34" charset="0"/>
                <a:cs typeface="Arial" panose="020B0604020202020204" pitchFamily="34" charset="0"/>
                <a:sym typeface="Symbol" panose="05050102010706020507" pitchFamily="18" charset="2"/>
              </a:rPr>
              <a:t>w</a:t>
            </a:r>
            <a:r>
              <a:rPr lang="cs-CZ"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a:latin typeface="Arial" panose="020B0604020202020204" pitchFamily="34" charset="0"/>
                <a:cs typeface="Arial" panose="020B0604020202020204" pitchFamily="34" charset="0"/>
                <a:sym typeface="Symbol" panose="05050102010706020507" pitchFamily="18" charset="2"/>
              </a:rPr>
              <a:t>t </a:t>
            </a:r>
            <a:r>
              <a:rPr lang="cs-CZ"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a:latin typeface="Arial" panose="020B0604020202020204" pitchFamily="34" charset="0"/>
                <a:cs typeface="Arial" panose="020B0604020202020204" pitchFamily="34" charset="0"/>
                <a:sym typeface="Symbol" panose="05050102010706020507" pitchFamily="18" charset="2"/>
              </a:rPr>
              <a:t>x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True</a:t>
            </a:r>
            <a:r>
              <a:rPr lang="en-US" altLang="cs-CZ" i="1" baseline="-25000" dirty="0">
                <a:latin typeface="Arial" panose="020B0604020202020204" pitchFamily="34" charset="0"/>
                <a:cs typeface="Arial" panose="020B0604020202020204" pitchFamily="34" charset="0"/>
              </a:rPr>
              <a:t>wt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w</a:t>
            </a:r>
            <a:r>
              <a:rPr lang="en-US" altLang="cs-CZ" dirty="0" err="1">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t</a:t>
            </a:r>
            <a:r>
              <a:rPr lang="en-US" altLang="cs-CZ" i="1" dirty="0">
                <a:latin typeface="Arial" panose="020B0604020202020204" pitchFamily="34" charset="0"/>
                <a:cs typeface="Arial" panose="020B0604020202020204" pitchFamily="34" charset="0"/>
                <a:sym typeface="Symbol" panose="05050102010706020507" pitchFamily="18" charset="2"/>
              </a:rPr>
              <a: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Bachelor</a:t>
            </a:r>
            <a:r>
              <a:rPr lang="en-US" altLang="cs-CZ" i="1" baseline="-25000" dirty="0">
                <a:latin typeface="Arial" panose="020B0604020202020204" pitchFamily="34" charset="0"/>
                <a:cs typeface="Arial" panose="020B0604020202020204" pitchFamily="34" charset="0"/>
              </a:rPr>
              <a:t>wt </a:t>
            </a:r>
            <a:r>
              <a:rPr lang="en-US" altLang="cs-CZ" i="1" dirty="0">
                <a:latin typeface="Arial" panose="020B0604020202020204" pitchFamily="34" charset="0"/>
                <a:cs typeface="Arial" panose="020B0604020202020204" pitchFamily="34" charset="0"/>
              </a:rPr>
              <a:t>x</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  </a:t>
            </a:r>
          </a:p>
          <a:p>
            <a:pPr marL="0" lvl="0" indent="0" eaLnBrk="0" fontAlgn="base" hangingPunct="0">
              <a:spcBef>
                <a:spcPts val="1200"/>
              </a:spcBef>
              <a:spcAft>
                <a:spcPct val="0"/>
              </a:spcAft>
              <a:buClrTx/>
              <a:buSzTx/>
              <a:buNone/>
            </a:pPr>
            <a:r>
              <a:rPr lang="en-US" altLang="cs-CZ" dirty="0">
                <a:latin typeface="Arial" panose="020B0604020202020204" pitchFamily="34" charset="0"/>
                <a:cs typeface="Arial" panose="020B0604020202020204" pitchFamily="34" charset="0"/>
                <a:sym typeface="Symbol" panose="05050102010706020507" pitchFamily="18" charset="2"/>
              </a:rPr>
              <a:t>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True</a:t>
            </a:r>
            <a:r>
              <a:rPr lang="en-US" altLang="cs-CZ" i="1" baseline="-25000" dirty="0">
                <a:latin typeface="Arial" panose="020B0604020202020204" pitchFamily="34" charset="0"/>
                <a:cs typeface="Arial" panose="020B0604020202020204" pitchFamily="34" charset="0"/>
              </a:rPr>
              <a:t>wt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w</a:t>
            </a:r>
            <a:r>
              <a:rPr lang="en-US" altLang="cs-CZ" dirty="0" err="1">
                <a:latin typeface="Arial" panose="020B0604020202020204" pitchFamily="34" charset="0"/>
                <a:cs typeface="Arial" panose="020B0604020202020204" pitchFamily="34" charset="0"/>
                <a:sym typeface="Symbol" panose="05050102010706020507" pitchFamily="18" charset="2"/>
              </a:rPr>
              <a:t></a:t>
            </a:r>
            <a:r>
              <a:rPr lang="en-US" altLang="cs-CZ" i="1" dirty="0" err="1">
                <a:latin typeface="Arial" panose="020B0604020202020204" pitchFamily="34" charset="0"/>
                <a:cs typeface="Arial" panose="020B0604020202020204" pitchFamily="34" charset="0"/>
                <a:sym typeface="Symbol" panose="05050102010706020507" pitchFamily="18" charset="2"/>
              </a:rPr>
              <a:t>t</a:t>
            </a:r>
            <a:r>
              <a:rPr lang="en-US" altLang="cs-CZ" i="1" dirty="0">
                <a:latin typeface="Arial" panose="020B0604020202020204" pitchFamily="34" charset="0"/>
                <a:cs typeface="Arial" panose="020B0604020202020204" pitchFamily="34" charset="0"/>
                <a:sym typeface="Symbol" panose="05050102010706020507" pitchFamily="18" charset="2"/>
              </a:rPr>
              <a:t> </a:t>
            </a:r>
            <a:r>
              <a:rPr lang="en-US" altLang="cs-CZ" dirty="0">
                <a:latin typeface="Arial" panose="020B0604020202020204" pitchFamily="34" charset="0"/>
                <a:cs typeface="Arial" panose="020B0604020202020204" pitchFamily="34" charset="0"/>
                <a:sym typeface="Symbol" panose="05050102010706020507" pitchFamily="18" charset="2"/>
              </a:rPr>
              <a:t>[</a:t>
            </a:r>
            <a:r>
              <a:rPr lang="en-US" altLang="cs-CZ" dirty="0">
                <a:latin typeface="Arial" panose="020B0604020202020204" pitchFamily="34" charset="0"/>
                <a:cs typeface="Arial" panose="020B0604020202020204" pitchFamily="34" charset="0"/>
              </a:rPr>
              <a:t>[</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Unmarried </a:t>
            </a:r>
            <a:r>
              <a:rPr lang="en-US" altLang="cs-CZ" baseline="30000" dirty="0">
                <a:latin typeface="Arial" panose="020B0604020202020204" pitchFamily="34" charset="0"/>
                <a:cs typeface="Arial" panose="020B0604020202020204" pitchFamily="34" charset="0"/>
              </a:rPr>
              <a:t>0</a:t>
            </a:r>
            <a:r>
              <a:rPr lang="en-US" altLang="cs-CZ" i="1" dirty="0">
                <a:latin typeface="Arial" panose="020B0604020202020204" pitchFamily="34" charset="0"/>
                <a:cs typeface="Arial" panose="020B0604020202020204" pitchFamily="34" charset="0"/>
              </a:rPr>
              <a:t>Man</a:t>
            </a:r>
            <a:r>
              <a:rPr lang="en-US" altLang="cs-CZ" dirty="0">
                <a:latin typeface="Arial" panose="020B0604020202020204" pitchFamily="34" charset="0"/>
                <a:cs typeface="Arial" panose="020B0604020202020204" pitchFamily="34" charset="0"/>
              </a:rPr>
              <a:t>]</a:t>
            </a:r>
            <a:r>
              <a:rPr lang="en-US" altLang="cs-CZ" i="1" baseline="-25000" dirty="0" err="1">
                <a:latin typeface="Arial" panose="020B0604020202020204" pitchFamily="34" charset="0"/>
                <a:cs typeface="Arial" panose="020B0604020202020204" pitchFamily="34" charset="0"/>
              </a:rPr>
              <a:t>wt</a:t>
            </a:r>
            <a:r>
              <a:rPr lang="en-US" altLang="cs-CZ" i="1" baseline="-25000" dirty="0">
                <a:latin typeface="Arial" panose="020B0604020202020204" pitchFamily="34" charset="0"/>
                <a:cs typeface="Arial" panose="020B0604020202020204" pitchFamily="34" charset="0"/>
              </a:rPr>
              <a:t> </a:t>
            </a:r>
            <a:r>
              <a:rPr lang="en-US" altLang="cs-CZ" i="1" dirty="0">
                <a:latin typeface="Arial" panose="020B0604020202020204" pitchFamily="34" charset="0"/>
                <a:cs typeface="Arial" panose="020B0604020202020204" pitchFamily="34" charset="0"/>
              </a:rPr>
              <a:t>x</a:t>
            </a:r>
            <a:r>
              <a:rPr lang="en-US" altLang="cs-CZ" dirty="0">
                <a:latin typeface="Arial" panose="020B0604020202020204" pitchFamily="34" charset="0"/>
                <a:cs typeface="Arial" panose="020B0604020202020204" pitchFamily="34" charset="0"/>
              </a:rPr>
              <a:t>]</a:t>
            </a:r>
            <a:r>
              <a:rPr lang="en-US" altLang="cs-CZ" dirty="0">
                <a:latin typeface="Arial" panose="020B0604020202020204" pitchFamily="34" charset="0"/>
                <a:cs typeface="Arial" panose="020B0604020202020204" pitchFamily="34" charset="0"/>
                <a:sym typeface="Symbol" panose="05050102010706020507" pitchFamily="18" charset="2"/>
              </a:rPr>
              <a:t>]]]</a:t>
            </a:r>
            <a:endParaRPr lang="cs-CZ" altLang="cs-CZ" baseline="-25000" dirty="0">
              <a:latin typeface="Arial" panose="020B0604020202020204" pitchFamily="34" charset="0"/>
              <a:cs typeface="Arial" panose="020B0604020202020204" pitchFamily="34" charset="0"/>
            </a:endParaRPr>
          </a:p>
          <a:p>
            <a:endParaRPr lang="cs-CZ" dirty="0"/>
          </a:p>
        </p:txBody>
      </p:sp>
      <p:sp>
        <p:nvSpPr>
          <p:cNvPr id="4" name="Zástupný symbol pro číslo snímku 3">
            <a:extLst>
              <a:ext uri="{FF2B5EF4-FFF2-40B4-BE49-F238E27FC236}">
                <a16:creationId xmlns:a16="http://schemas.microsoft.com/office/drawing/2014/main" id="{608F5801-3D7E-4CAF-A00A-35716D6265E6}"/>
              </a:ext>
            </a:extLst>
          </p:cNvPr>
          <p:cNvSpPr>
            <a:spLocks noGrp="1"/>
          </p:cNvSpPr>
          <p:nvPr>
            <p:ph type="sldNum" sz="quarter" idx="12"/>
          </p:nvPr>
        </p:nvSpPr>
        <p:spPr/>
        <p:txBody>
          <a:bodyPr/>
          <a:lstStyle/>
          <a:p>
            <a:fld id="{228629A3-4E75-4884-BFF1-74C944271322}" type="slidenum">
              <a:rPr lang="cs-CZ" smtClean="0"/>
              <a:pPr/>
              <a:t>12</a:t>
            </a:fld>
            <a:endParaRPr lang="cs-CZ"/>
          </a:p>
        </p:txBody>
      </p:sp>
    </p:spTree>
    <p:extLst>
      <p:ext uri="{BB962C8B-B14F-4D97-AF65-F5344CB8AC3E}">
        <p14:creationId xmlns:p14="http://schemas.microsoft.com/office/powerpoint/2010/main" val="3450965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061B3B-22D9-48EF-91C9-176673BE28C7}"/>
              </a:ext>
            </a:extLst>
          </p:cNvPr>
          <p:cNvSpPr>
            <a:spLocks noGrp="1"/>
          </p:cNvSpPr>
          <p:nvPr>
            <p:ph type="title"/>
          </p:nvPr>
        </p:nvSpPr>
        <p:spPr>
          <a:xfrm>
            <a:off x="1435608" y="274638"/>
            <a:ext cx="7498080" cy="850106"/>
          </a:xfrm>
        </p:spPr>
        <p:txBody>
          <a:bodyPr/>
          <a:lstStyle/>
          <a:p>
            <a:pPr algn="r"/>
            <a:r>
              <a:rPr lang="en-US" dirty="0" err="1"/>
              <a:t>requisities</a:t>
            </a:r>
            <a:endParaRPr lang="cs-CZ" dirty="0"/>
          </a:p>
        </p:txBody>
      </p:sp>
      <p:sp>
        <p:nvSpPr>
          <p:cNvPr id="3" name="Zástupný symbol pro obsah 2">
            <a:extLst>
              <a:ext uri="{FF2B5EF4-FFF2-40B4-BE49-F238E27FC236}">
                <a16:creationId xmlns:a16="http://schemas.microsoft.com/office/drawing/2014/main" id="{762CEE2E-D0DB-4EDC-98E0-AD3235F7CA4F}"/>
              </a:ext>
            </a:extLst>
          </p:cNvPr>
          <p:cNvSpPr>
            <a:spLocks noGrp="1"/>
          </p:cNvSpPr>
          <p:nvPr>
            <p:ph idx="1"/>
          </p:nvPr>
        </p:nvSpPr>
        <p:spPr>
          <a:xfrm>
            <a:off x="1187624" y="1124744"/>
            <a:ext cx="7746064" cy="5458618"/>
          </a:xfrm>
        </p:spPr>
        <p:txBody>
          <a:bodyPr>
            <a:normAutofit fontScale="62500" lnSpcReduction="20000"/>
          </a:bodyPr>
          <a:lstStyle/>
          <a:p>
            <a:pPr>
              <a:buNone/>
            </a:pPr>
            <a:r>
              <a:rPr lang="en-US" dirty="0">
                <a:solidFill>
                  <a:srgbClr val="C00000"/>
                </a:solidFill>
              </a:rPr>
              <a:t>[</a:t>
            </a:r>
            <a:r>
              <a:rPr lang="en-US" baseline="30000" dirty="0">
                <a:solidFill>
                  <a:srgbClr val="C00000"/>
                </a:solidFill>
              </a:rPr>
              <a:t>0</a:t>
            </a:r>
            <a:r>
              <a:rPr lang="en-US" i="1" dirty="0">
                <a:solidFill>
                  <a:srgbClr val="C00000"/>
                </a:solidFill>
              </a:rPr>
              <a:t>Req</a:t>
            </a:r>
            <a:r>
              <a:rPr lang="en-US" i="1" baseline="-25000" dirty="0">
                <a:solidFill>
                  <a:srgbClr val="C00000"/>
                </a:solidFill>
              </a:rPr>
              <a:t> </a:t>
            </a:r>
            <a:r>
              <a:rPr lang="en-US" i="1" dirty="0">
                <a:solidFill>
                  <a:srgbClr val="C00000"/>
                </a:solidFill>
              </a:rPr>
              <a:t>F G</a:t>
            </a:r>
            <a:r>
              <a:rPr lang="en-US" dirty="0">
                <a:solidFill>
                  <a:srgbClr val="C00000"/>
                </a:solidFill>
              </a:rPr>
              <a:t>] = </a:t>
            </a:r>
          </a:p>
          <a:p>
            <a:pPr lvl="1">
              <a:buNone/>
            </a:pPr>
            <a:r>
              <a:rPr lang="en-US" sz="3200" dirty="0">
                <a:solidFill>
                  <a:srgbClr val="C00000"/>
                </a:solidFill>
                <a:sym typeface="Symbol"/>
              </a:rPr>
              <a:t></a:t>
            </a:r>
            <a:r>
              <a:rPr lang="en-US" sz="3200" i="1" dirty="0" err="1">
                <a:solidFill>
                  <a:srgbClr val="C00000"/>
                </a:solidFill>
                <a:sym typeface="Symbol"/>
              </a:rPr>
              <a:t>w</a:t>
            </a:r>
            <a:r>
              <a:rPr lang="en-US" sz="3200" dirty="0" err="1">
                <a:solidFill>
                  <a:srgbClr val="C00000"/>
                </a:solidFill>
                <a:sym typeface="Symbol"/>
              </a:rPr>
              <a:t></a:t>
            </a:r>
            <a:r>
              <a:rPr lang="en-US" sz="3200" i="1" dirty="0" err="1">
                <a:solidFill>
                  <a:srgbClr val="C00000"/>
                </a:solidFill>
                <a:sym typeface="Symbol"/>
              </a:rPr>
              <a:t>t</a:t>
            </a:r>
            <a:r>
              <a:rPr lang="en-US" sz="3200" i="1" dirty="0">
                <a:solidFill>
                  <a:srgbClr val="C00000"/>
                </a:solidFill>
                <a:sym typeface="Symbol"/>
              </a:rPr>
              <a:t> </a:t>
            </a:r>
            <a:r>
              <a:rPr lang="en-US" sz="3200" dirty="0">
                <a:solidFill>
                  <a:srgbClr val="C00000"/>
                </a:solidFill>
                <a:sym typeface="Symbol"/>
              </a:rPr>
              <a:t></a:t>
            </a:r>
            <a:r>
              <a:rPr lang="en-US" sz="3200" i="1" dirty="0">
                <a:solidFill>
                  <a:srgbClr val="C00000"/>
                </a:solidFill>
                <a:sym typeface="Symbol"/>
              </a:rPr>
              <a:t>x </a:t>
            </a:r>
            <a:r>
              <a:rPr lang="en-US" sz="3200" dirty="0">
                <a:solidFill>
                  <a:srgbClr val="C00000"/>
                </a:solidFill>
                <a:sym typeface="Symbol"/>
              </a:rPr>
              <a:t>[[</a:t>
            </a:r>
            <a:r>
              <a:rPr lang="en-US" sz="3200" baseline="30000" dirty="0">
                <a:solidFill>
                  <a:srgbClr val="C00000"/>
                </a:solidFill>
              </a:rPr>
              <a:t>0</a:t>
            </a:r>
            <a:r>
              <a:rPr lang="en-US" sz="3200" i="1" dirty="0">
                <a:solidFill>
                  <a:srgbClr val="C00000"/>
                </a:solidFill>
              </a:rPr>
              <a:t>True</a:t>
            </a:r>
            <a:r>
              <a:rPr lang="en-US" sz="3200" i="1" baseline="-25000" dirty="0">
                <a:solidFill>
                  <a:srgbClr val="C00000"/>
                </a:solidFill>
              </a:rPr>
              <a:t>wt </a:t>
            </a:r>
            <a:r>
              <a:rPr lang="en-US" sz="3200" dirty="0">
                <a:solidFill>
                  <a:srgbClr val="C00000"/>
                </a:solidFill>
                <a:sym typeface="Symbol"/>
              </a:rPr>
              <a:t></a:t>
            </a:r>
            <a:r>
              <a:rPr lang="en-US" sz="3200" i="1" dirty="0" err="1">
                <a:solidFill>
                  <a:srgbClr val="C00000"/>
                </a:solidFill>
                <a:sym typeface="Symbol"/>
              </a:rPr>
              <a:t>w</a:t>
            </a:r>
            <a:r>
              <a:rPr lang="en-US" sz="3200" dirty="0" err="1">
                <a:solidFill>
                  <a:srgbClr val="C00000"/>
                </a:solidFill>
                <a:sym typeface="Symbol"/>
              </a:rPr>
              <a:t></a:t>
            </a:r>
            <a:r>
              <a:rPr lang="en-US" sz="3200" i="1" dirty="0" err="1">
                <a:solidFill>
                  <a:srgbClr val="C00000"/>
                </a:solidFill>
                <a:sym typeface="Symbol"/>
              </a:rPr>
              <a:t>t</a:t>
            </a:r>
            <a:r>
              <a:rPr lang="en-US" sz="3200" i="1" dirty="0">
                <a:solidFill>
                  <a:srgbClr val="C00000"/>
                </a:solidFill>
                <a:sym typeface="Symbol"/>
              </a:rPr>
              <a:t> </a:t>
            </a:r>
            <a:r>
              <a:rPr lang="en-US" sz="3200" dirty="0">
                <a:solidFill>
                  <a:srgbClr val="C00000"/>
                </a:solidFill>
                <a:sym typeface="Symbol"/>
              </a:rPr>
              <a:t>[</a:t>
            </a:r>
            <a:r>
              <a:rPr lang="en-US" sz="3200" i="1" dirty="0" err="1">
                <a:solidFill>
                  <a:srgbClr val="C00000"/>
                </a:solidFill>
                <a:sym typeface="Symbol"/>
              </a:rPr>
              <a:t>G</a:t>
            </a:r>
            <a:r>
              <a:rPr lang="en-US" sz="3200" i="1" baseline="-25000" dirty="0" err="1">
                <a:solidFill>
                  <a:srgbClr val="C00000"/>
                </a:solidFill>
              </a:rPr>
              <a:t>wt</a:t>
            </a:r>
            <a:r>
              <a:rPr lang="en-US" sz="3200" i="1" baseline="-25000" dirty="0">
                <a:solidFill>
                  <a:srgbClr val="C00000"/>
                </a:solidFill>
              </a:rPr>
              <a:t> </a:t>
            </a:r>
            <a:r>
              <a:rPr lang="en-US" sz="3200" i="1" dirty="0">
                <a:solidFill>
                  <a:srgbClr val="C00000"/>
                </a:solidFill>
              </a:rPr>
              <a:t>x</a:t>
            </a:r>
            <a:r>
              <a:rPr lang="en-US" sz="3200" dirty="0">
                <a:solidFill>
                  <a:srgbClr val="C00000"/>
                </a:solidFill>
              </a:rPr>
              <a:t>]] </a:t>
            </a:r>
            <a:r>
              <a:rPr lang="en-US" sz="3200" dirty="0">
                <a:solidFill>
                  <a:srgbClr val="C00000"/>
                </a:solidFill>
                <a:sym typeface="Symbol"/>
              </a:rPr>
              <a:t> [</a:t>
            </a:r>
            <a:r>
              <a:rPr lang="en-US" sz="3200" baseline="30000" dirty="0">
                <a:solidFill>
                  <a:srgbClr val="C00000"/>
                </a:solidFill>
              </a:rPr>
              <a:t>0</a:t>
            </a:r>
            <a:r>
              <a:rPr lang="en-US" sz="3200" i="1" dirty="0">
                <a:solidFill>
                  <a:srgbClr val="C00000"/>
                </a:solidFill>
              </a:rPr>
              <a:t>True</a:t>
            </a:r>
            <a:r>
              <a:rPr lang="en-US" sz="3200" i="1" baseline="-25000" dirty="0">
                <a:solidFill>
                  <a:srgbClr val="C00000"/>
                </a:solidFill>
              </a:rPr>
              <a:t>wt </a:t>
            </a:r>
            <a:r>
              <a:rPr lang="en-US" sz="3200" dirty="0">
                <a:solidFill>
                  <a:srgbClr val="C00000"/>
                </a:solidFill>
                <a:sym typeface="Symbol"/>
              </a:rPr>
              <a:t></a:t>
            </a:r>
            <a:r>
              <a:rPr lang="en-US" sz="3200" i="1" dirty="0" err="1">
                <a:solidFill>
                  <a:srgbClr val="C00000"/>
                </a:solidFill>
                <a:sym typeface="Symbol"/>
              </a:rPr>
              <a:t>w</a:t>
            </a:r>
            <a:r>
              <a:rPr lang="en-US" sz="3200" dirty="0" err="1">
                <a:solidFill>
                  <a:srgbClr val="C00000"/>
                </a:solidFill>
                <a:sym typeface="Symbol"/>
              </a:rPr>
              <a:t></a:t>
            </a:r>
            <a:r>
              <a:rPr lang="en-US" sz="3200" i="1" dirty="0" err="1">
                <a:solidFill>
                  <a:srgbClr val="C00000"/>
                </a:solidFill>
                <a:sym typeface="Symbol"/>
              </a:rPr>
              <a:t>t</a:t>
            </a:r>
            <a:r>
              <a:rPr lang="en-US" sz="3200" i="1" dirty="0">
                <a:solidFill>
                  <a:srgbClr val="C00000"/>
                </a:solidFill>
                <a:sym typeface="Symbol"/>
              </a:rPr>
              <a:t> </a:t>
            </a:r>
            <a:r>
              <a:rPr lang="en-US" sz="3200" dirty="0">
                <a:solidFill>
                  <a:srgbClr val="C00000"/>
                </a:solidFill>
                <a:sym typeface="Symbol"/>
              </a:rPr>
              <a:t>[</a:t>
            </a:r>
            <a:r>
              <a:rPr lang="en-US" sz="3200" i="1" dirty="0" err="1">
                <a:solidFill>
                  <a:srgbClr val="C00000"/>
                </a:solidFill>
                <a:sym typeface="Symbol"/>
              </a:rPr>
              <a:t>F</a:t>
            </a:r>
            <a:r>
              <a:rPr lang="en-US" sz="3200" i="1" baseline="-25000" dirty="0" err="1">
                <a:solidFill>
                  <a:srgbClr val="C00000"/>
                </a:solidFill>
              </a:rPr>
              <a:t>wt</a:t>
            </a:r>
            <a:r>
              <a:rPr lang="en-US" sz="3200" i="1" baseline="-25000" dirty="0">
                <a:solidFill>
                  <a:srgbClr val="C00000"/>
                </a:solidFill>
              </a:rPr>
              <a:t> </a:t>
            </a:r>
            <a:r>
              <a:rPr lang="en-US" sz="3200" i="1" dirty="0">
                <a:solidFill>
                  <a:srgbClr val="C00000"/>
                </a:solidFill>
              </a:rPr>
              <a:t>x</a:t>
            </a:r>
            <a:r>
              <a:rPr lang="en-US" sz="3200" dirty="0">
                <a:solidFill>
                  <a:srgbClr val="C00000"/>
                </a:solidFill>
              </a:rPr>
              <a:t>]]]</a:t>
            </a:r>
          </a:p>
          <a:p>
            <a:pPr lvl="1">
              <a:spcBef>
                <a:spcPts val="1200"/>
              </a:spcBef>
              <a:buNone/>
            </a:pPr>
            <a:r>
              <a:rPr lang="en-US" sz="2600" i="1" dirty="0">
                <a:sym typeface="Symbol"/>
              </a:rPr>
              <a:t>F, G</a:t>
            </a:r>
            <a:r>
              <a:rPr lang="en-US" sz="2600" dirty="0">
                <a:sym typeface="Symbol"/>
              </a:rPr>
              <a:t>  ()</a:t>
            </a:r>
            <a:r>
              <a:rPr lang="en-US" sz="2600" baseline="-25000" dirty="0">
                <a:sym typeface="Symbol"/>
              </a:rPr>
              <a:t></a:t>
            </a:r>
            <a:endParaRPr lang="en-US" sz="2600" i="1" dirty="0">
              <a:sym typeface="Symbol"/>
            </a:endParaRPr>
          </a:p>
          <a:p>
            <a:pPr lvl="1">
              <a:spcBef>
                <a:spcPts val="1200"/>
              </a:spcBef>
              <a:buNone/>
            </a:pPr>
            <a:r>
              <a:rPr lang="en-US" dirty="0">
                <a:sym typeface="Symbol"/>
              </a:rPr>
              <a:t>Gloss. </a:t>
            </a:r>
            <a:r>
              <a:rPr lang="en-US" i="1" dirty="0">
                <a:sym typeface="Symbol"/>
              </a:rPr>
              <a:t>The property F is a requisite of the property G </a:t>
            </a:r>
            <a:r>
              <a:rPr lang="en-US" i="1" dirty="0" err="1">
                <a:sym typeface="Symbol"/>
              </a:rPr>
              <a:t>iff</a:t>
            </a:r>
            <a:r>
              <a:rPr lang="en-US" i="1" dirty="0">
                <a:sym typeface="Symbol"/>
              </a:rPr>
              <a:t> necessarily, for all x holds: </a:t>
            </a:r>
            <a:br>
              <a:rPr lang="en-US" i="1" dirty="0">
                <a:sym typeface="Symbol"/>
              </a:rPr>
            </a:br>
            <a:r>
              <a:rPr lang="en-US" i="1" dirty="0">
                <a:sym typeface="Symbol"/>
              </a:rPr>
              <a:t>if x happens to be a G then x is an F</a:t>
            </a:r>
          </a:p>
          <a:p>
            <a:pPr>
              <a:spcBef>
                <a:spcPts val="1200"/>
              </a:spcBef>
              <a:buNone/>
            </a:pPr>
            <a:r>
              <a:rPr lang="en-US" i="1" dirty="0">
                <a:sym typeface="Symbol"/>
              </a:rPr>
              <a:t>Examples</a:t>
            </a:r>
            <a:r>
              <a:rPr lang="en-US" dirty="0">
                <a:sym typeface="Symbol"/>
              </a:rPr>
              <a:t>. </a:t>
            </a:r>
            <a:r>
              <a:rPr lang="en-US" i="1" dirty="0">
                <a:sym typeface="Symbol"/>
              </a:rPr>
              <a:t> </a:t>
            </a:r>
          </a:p>
          <a:p>
            <a:r>
              <a:rPr lang="en-US" dirty="0"/>
              <a:t>“No bachelor is married”</a:t>
            </a:r>
          </a:p>
          <a:p>
            <a:r>
              <a:rPr lang="en-US" dirty="0"/>
              <a:t>“All whales are mammals”</a:t>
            </a:r>
          </a:p>
          <a:p>
            <a:pPr marL="82296" indent="0" algn="ctr">
              <a:buNone/>
            </a:pPr>
            <a:r>
              <a:rPr lang="en-GB" dirty="0"/>
              <a:t>[</a:t>
            </a:r>
            <a:r>
              <a:rPr lang="en-GB" baseline="30000" dirty="0"/>
              <a:t>0</a:t>
            </a:r>
            <a:r>
              <a:rPr lang="en-GB" i="1" dirty="0"/>
              <a:t>Req </a:t>
            </a:r>
            <a:r>
              <a:rPr lang="en-GB" baseline="30000" dirty="0"/>
              <a:t>0</a:t>
            </a:r>
            <a:r>
              <a:rPr lang="en-GB" i="1" dirty="0"/>
              <a:t>Mammal </a:t>
            </a:r>
            <a:r>
              <a:rPr lang="en-GB" baseline="30000" dirty="0"/>
              <a:t>0</a:t>
            </a:r>
            <a:r>
              <a:rPr lang="en-GB" i="1" dirty="0"/>
              <a:t>Whale</a:t>
            </a:r>
            <a:r>
              <a:rPr lang="en-GB" dirty="0"/>
              <a:t>] =</a:t>
            </a:r>
            <a:endParaRPr lang="cs-CZ" dirty="0"/>
          </a:p>
          <a:p>
            <a:pPr marL="82296" indent="0" algn="ctr">
              <a:buNone/>
            </a:pP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t>[</a:t>
            </a:r>
            <a:r>
              <a:rPr lang="en-GB" dirty="0">
                <a:sym typeface="Symbol" panose="05050102010706020507" pitchFamily="18" charset="2"/>
              </a:rPr>
              <a:t></a:t>
            </a:r>
            <a:r>
              <a:rPr lang="en-GB" i="1" dirty="0"/>
              <a:t>x </a:t>
            </a:r>
            <a:r>
              <a:rPr lang="en-GB" dirty="0"/>
              <a:t>[[</a:t>
            </a:r>
            <a:r>
              <a:rPr lang="en-GB" baseline="30000" dirty="0"/>
              <a:t>0</a:t>
            </a:r>
            <a:r>
              <a:rPr lang="en-GB" i="1" dirty="0"/>
              <a:t>True</a:t>
            </a:r>
            <a:r>
              <a:rPr lang="en-GB" i="1" baseline="-25000" dirty="0"/>
              <a:t>wt </a:t>
            </a: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dirty="0"/>
              <a:t> [</a:t>
            </a:r>
            <a:r>
              <a:rPr lang="en-GB" baseline="30000" dirty="0"/>
              <a:t>0</a:t>
            </a:r>
            <a:r>
              <a:rPr lang="en-GB" i="1" dirty="0"/>
              <a:t>Whale</a:t>
            </a:r>
            <a:r>
              <a:rPr lang="en-GB" i="1" baseline="-25000" dirty="0"/>
              <a:t>wt </a:t>
            </a:r>
            <a:r>
              <a:rPr lang="en-GB" i="1" dirty="0"/>
              <a:t>x</a:t>
            </a:r>
            <a:r>
              <a:rPr lang="en-GB" dirty="0"/>
              <a:t>]] </a:t>
            </a:r>
            <a:r>
              <a:rPr lang="en-GB" dirty="0">
                <a:sym typeface="Symbol" panose="05050102010706020507" pitchFamily="18" charset="2"/>
              </a:rPr>
              <a:t></a:t>
            </a:r>
            <a:r>
              <a:rPr lang="en-GB" dirty="0"/>
              <a:t> [</a:t>
            </a:r>
            <a:r>
              <a:rPr lang="en-GB" baseline="30000" dirty="0"/>
              <a:t>0</a:t>
            </a:r>
            <a:r>
              <a:rPr lang="en-GB" i="1" dirty="0"/>
              <a:t>True</a:t>
            </a:r>
            <a:r>
              <a:rPr lang="en-GB" i="1" baseline="-25000" dirty="0"/>
              <a:t>wt </a:t>
            </a: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dirty="0"/>
              <a:t> [</a:t>
            </a:r>
            <a:r>
              <a:rPr lang="en-GB" baseline="30000" dirty="0"/>
              <a:t>0</a:t>
            </a:r>
            <a:r>
              <a:rPr lang="en-GB" i="1" dirty="0"/>
              <a:t>Mammal</a:t>
            </a:r>
            <a:r>
              <a:rPr lang="en-GB" i="1" baseline="-25000" dirty="0"/>
              <a:t>wt </a:t>
            </a:r>
            <a:r>
              <a:rPr lang="en-GB" i="1" dirty="0"/>
              <a:t>x</a:t>
            </a:r>
            <a:r>
              <a:rPr lang="en-GB" dirty="0"/>
              <a:t>]]]]</a:t>
            </a:r>
            <a:endParaRPr lang="cs-CZ" dirty="0"/>
          </a:p>
          <a:p>
            <a:r>
              <a:rPr lang="en-US" dirty="0"/>
              <a:t>“The president of CR is a Czech citizen” </a:t>
            </a:r>
          </a:p>
          <a:p>
            <a:pPr marL="82296" indent="0">
              <a:buNone/>
            </a:pP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t>0</a:t>
            </a:r>
            <a:r>
              <a:rPr lang="en-US" i="1" dirty="0"/>
              <a:t>Exist</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sym typeface="Symbol"/>
              </a:rPr>
              <a:t>0</a:t>
            </a:r>
            <a:r>
              <a:rPr lang="en-US" i="1" dirty="0">
                <a:sym typeface="Symbol"/>
              </a:rPr>
              <a:t>Pres-of</a:t>
            </a:r>
            <a:r>
              <a:rPr lang="en-US" i="1" baseline="-25000" dirty="0"/>
              <a:t>wt </a:t>
            </a:r>
            <a:r>
              <a:rPr lang="en-US" baseline="30000" dirty="0">
                <a:sym typeface="Symbol"/>
              </a:rPr>
              <a:t>0</a:t>
            </a:r>
            <a:r>
              <a:rPr lang="en-US" i="1" dirty="0">
                <a:sym typeface="Symbol"/>
              </a:rPr>
              <a:t>CR</a:t>
            </a:r>
            <a:r>
              <a:rPr lang="en-US" dirty="0"/>
              <a:t>]] </a:t>
            </a:r>
            <a:r>
              <a:rPr lang="en-US" dirty="0">
                <a:sym typeface="Symbol"/>
              </a:rPr>
              <a:t> </a:t>
            </a:r>
            <a:br>
              <a:rPr lang="en-US" dirty="0">
                <a:sym typeface="Symbol"/>
              </a:rPr>
            </a:br>
            <a:r>
              <a:rPr lang="en-US" dirty="0">
                <a:sym typeface="Symbol"/>
              </a:rPr>
              <a:t>	  [</a:t>
            </a:r>
            <a:r>
              <a:rPr lang="en-US" baseline="30000" dirty="0"/>
              <a:t>0</a:t>
            </a:r>
            <a:r>
              <a:rPr lang="en-US" i="1" dirty="0"/>
              <a:t>True</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sym typeface="Symbol"/>
              </a:rPr>
              <a:t>0</a:t>
            </a:r>
            <a:r>
              <a:rPr lang="en-US" i="1" dirty="0">
                <a:sym typeface="Symbol"/>
              </a:rPr>
              <a:t>Czech</a:t>
            </a:r>
            <a:r>
              <a:rPr lang="cs-CZ" i="1" dirty="0">
                <a:sym typeface="Symbol"/>
              </a:rPr>
              <a:t> </a:t>
            </a:r>
            <a:r>
              <a:rPr lang="en-US" baseline="30000" dirty="0">
                <a:sym typeface="Symbol"/>
              </a:rPr>
              <a:t>0</a:t>
            </a:r>
            <a:r>
              <a:rPr lang="cs-CZ" i="1" dirty="0">
                <a:sym typeface="Symbol"/>
              </a:rPr>
              <a:t>C</a:t>
            </a:r>
            <a:r>
              <a:rPr lang="en-US" i="1" dirty="0" err="1">
                <a:sym typeface="Symbol"/>
              </a:rPr>
              <a:t>itizen</a:t>
            </a:r>
            <a:r>
              <a:rPr lang="en-US" dirty="0">
                <a:sym typeface="Symbol"/>
              </a:rPr>
              <a:t>]</a:t>
            </a:r>
            <a:r>
              <a:rPr lang="en-US" i="1" baseline="-25000" dirty="0" err="1"/>
              <a:t>wt</a:t>
            </a:r>
            <a:r>
              <a:rPr lang="en-US" i="1" baseline="-25000" dirty="0"/>
              <a:t> </a:t>
            </a:r>
            <a:r>
              <a:rPr lang="en-US" dirty="0">
                <a:sym typeface="Symbol"/>
              </a:rPr>
              <a:t>[</a:t>
            </a:r>
            <a:r>
              <a:rPr lang="en-US" baseline="30000" dirty="0">
                <a:sym typeface="Symbol"/>
              </a:rPr>
              <a:t>0</a:t>
            </a:r>
            <a:r>
              <a:rPr lang="en-US" i="1" dirty="0">
                <a:sym typeface="Symbol"/>
              </a:rPr>
              <a:t>Pres-of</a:t>
            </a:r>
            <a:r>
              <a:rPr lang="en-US" i="1" baseline="-25000" dirty="0"/>
              <a:t>wt </a:t>
            </a:r>
            <a:r>
              <a:rPr lang="en-US" baseline="30000" dirty="0">
                <a:sym typeface="Symbol"/>
              </a:rPr>
              <a:t>0</a:t>
            </a:r>
            <a:r>
              <a:rPr lang="en-US" i="1" dirty="0">
                <a:sym typeface="Symbol"/>
              </a:rPr>
              <a:t>CR</a:t>
            </a:r>
            <a:r>
              <a:rPr lang="en-US" dirty="0"/>
              <a:t>]]]]</a:t>
            </a:r>
          </a:p>
          <a:p>
            <a:pPr marL="356616" lvl="1" indent="0">
              <a:buNone/>
            </a:pPr>
            <a:r>
              <a:rPr lang="en-US" dirty="0"/>
              <a:t>Being a Czech citizen is a requisite of the Czech presidential office</a:t>
            </a:r>
          </a:p>
          <a:p>
            <a:pPr marL="356616" lvl="1" indent="0">
              <a:buNone/>
            </a:pPr>
            <a:r>
              <a:rPr lang="en-US" dirty="0"/>
              <a:t>Types. </a:t>
            </a:r>
            <a:r>
              <a:rPr lang="en-US" i="1" dirty="0"/>
              <a:t>Czech</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r>
              <a:rPr lang="en-US" dirty="0"/>
              <a:t>): property modifier; </a:t>
            </a:r>
            <a:r>
              <a:rPr lang="en-US" i="1" dirty="0"/>
              <a:t>Citizen</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r>
              <a:rPr lang="en-US" dirty="0">
                <a:sym typeface="Symbol" panose="05050102010706020507" pitchFamily="18" charset="2"/>
              </a:rPr>
              <a:t>; </a:t>
            </a:r>
            <a:r>
              <a:rPr lang="en-US" dirty="0">
                <a:sym typeface="Symbol"/>
              </a:rPr>
              <a:t>[</a:t>
            </a:r>
            <a:r>
              <a:rPr lang="en-US" baseline="30000" dirty="0">
                <a:sym typeface="Symbol"/>
              </a:rPr>
              <a:t>0</a:t>
            </a:r>
            <a:r>
              <a:rPr lang="en-US" i="1" dirty="0">
                <a:sym typeface="Symbol"/>
              </a:rPr>
              <a:t>Czech</a:t>
            </a:r>
            <a:r>
              <a:rPr lang="cs-CZ" i="1" dirty="0">
                <a:sym typeface="Symbol"/>
              </a:rPr>
              <a:t> </a:t>
            </a:r>
            <a:r>
              <a:rPr lang="en-US" baseline="30000" dirty="0">
                <a:sym typeface="Symbol"/>
              </a:rPr>
              <a:t>0</a:t>
            </a:r>
            <a:r>
              <a:rPr lang="cs-CZ" i="1" dirty="0">
                <a:sym typeface="Symbol"/>
              </a:rPr>
              <a:t>C</a:t>
            </a:r>
            <a:r>
              <a:rPr lang="en-US" i="1" dirty="0" err="1">
                <a:sym typeface="Symbol"/>
              </a:rPr>
              <a:t>itizen</a:t>
            </a:r>
            <a:r>
              <a:rPr lang="en-US" dirty="0">
                <a:sym typeface="Symbol"/>
              </a:rPr>
              <a:t>] </a:t>
            </a:r>
            <a:r>
              <a:rPr lang="en-US" dirty="0">
                <a:sym typeface="Wingdings" panose="05000000000000000000" pitchFamily="2" charset="2"/>
              </a:rPr>
              <a:t> </a:t>
            </a:r>
            <a:r>
              <a:rPr lang="en-US" dirty="0"/>
              <a:t>(</a:t>
            </a:r>
            <a:r>
              <a:rPr lang="en-US" dirty="0">
                <a:sym typeface="Symbol" panose="05050102010706020507" pitchFamily="18" charset="2"/>
              </a:rPr>
              <a:t></a:t>
            </a:r>
            <a:r>
              <a:rPr lang="en-US" dirty="0"/>
              <a:t>)</a:t>
            </a:r>
            <a:r>
              <a:rPr lang="en-US" baseline="-25000" dirty="0">
                <a:sym typeface="Symbol" panose="05050102010706020507" pitchFamily="18" charset="2"/>
              </a:rPr>
              <a:t></a:t>
            </a:r>
            <a:endParaRPr lang="en-US" dirty="0"/>
          </a:p>
        </p:txBody>
      </p:sp>
      <p:sp>
        <p:nvSpPr>
          <p:cNvPr id="4" name="Zástupný symbol pro číslo snímku 3">
            <a:extLst>
              <a:ext uri="{FF2B5EF4-FFF2-40B4-BE49-F238E27FC236}">
                <a16:creationId xmlns:a16="http://schemas.microsoft.com/office/drawing/2014/main" id="{D84C8ADE-9E95-434D-82C9-9469AC6D0717}"/>
              </a:ext>
            </a:extLst>
          </p:cNvPr>
          <p:cNvSpPr>
            <a:spLocks noGrp="1"/>
          </p:cNvSpPr>
          <p:nvPr>
            <p:ph type="sldNum" sz="quarter" idx="12"/>
          </p:nvPr>
        </p:nvSpPr>
        <p:spPr/>
        <p:txBody>
          <a:bodyPr/>
          <a:lstStyle/>
          <a:p>
            <a:fld id="{228629A3-4E75-4884-BFF1-74C944271322}" type="slidenum">
              <a:rPr lang="cs-CZ" smtClean="0"/>
              <a:pPr/>
              <a:t>13</a:t>
            </a:fld>
            <a:endParaRPr lang="cs-CZ"/>
          </a:p>
        </p:txBody>
      </p:sp>
    </p:spTree>
    <p:extLst>
      <p:ext uri="{BB962C8B-B14F-4D97-AF65-F5344CB8AC3E}">
        <p14:creationId xmlns:p14="http://schemas.microsoft.com/office/powerpoint/2010/main" val="1880417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674056" cy="706090"/>
          </a:xfrm>
        </p:spPr>
        <p:txBody>
          <a:bodyPr>
            <a:noAutofit/>
          </a:bodyPr>
          <a:lstStyle/>
          <a:p>
            <a:pPr algn="r"/>
            <a:r>
              <a:rPr lang="en-US" altLang="cs-CZ" sz="3200" dirty="0"/>
              <a:t>Pre-requisites; presuppositions</a:t>
            </a:r>
            <a:endParaRPr lang="cs-CZ" sz="3200" dirty="0"/>
          </a:p>
        </p:txBody>
      </p:sp>
      <p:sp>
        <p:nvSpPr>
          <p:cNvPr id="3" name="Zástupný symbol pro obsah 2"/>
          <p:cNvSpPr>
            <a:spLocks noGrp="1"/>
          </p:cNvSpPr>
          <p:nvPr>
            <p:ph idx="1"/>
          </p:nvPr>
        </p:nvSpPr>
        <p:spPr>
          <a:xfrm>
            <a:off x="1187624" y="1268760"/>
            <a:ext cx="7746064" cy="4979640"/>
          </a:xfrm>
        </p:spPr>
        <p:txBody>
          <a:bodyPr>
            <a:normAutofit fontScale="77500" lnSpcReduction="20000"/>
          </a:bodyPr>
          <a:lstStyle/>
          <a:p>
            <a:pPr marL="596646" indent="-514350">
              <a:buFont typeface="+mj-lt"/>
              <a:buAutoNum type="arabicPeriod"/>
            </a:pPr>
            <a:r>
              <a:rPr lang="en-US" dirty="0">
                <a:solidFill>
                  <a:srgbClr val="C00000"/>
                </a:solidFill>
              </a:rPr>
              <a:t>Tom never smoked</a:t>
            </a:r>
          </a:p>
          <a:p>
            <a:pPr marL="596646" indent="-514350">
              <a:buFont typeface="+mj-lt"/>
              <a:buAutoNum type="arabicPeriod"/>
            </a:pPr>
            <a:r>
              <a:rPr lang="en-US" dirty="0">
                <a:solidFill>
                  <a:srgbClr val="C00000"/>
                </a:solidFill>
              </a:rPr>
              <a:t>Tom stopped smoking</a:t>
            </a:r>
          </a:p>
          <a:p>
            <a:pPr lvl="1"/>
            <a:r>
              <a:rPr lang="en-US" dirty="0"/>
              <a:t>Can the second sentence be true or false under the assumption of the first sentence?</a:t>
            </a:r>
          </a:p>
          <a:p>
            <a:r>
              <a:rPr lang="en-US" dirty="0"/>
              <a:t>If Tom never smoked, he couldn’t stop smoking </a:t>
            </a:r>
            <a:r>
              <a:rPr lang="en-US" dirty="0">
                <a:sym typeface="Wingdings" pitchFamily="2" charset="2"/>
              </a:rPr>
              <a:t> the sentence (2) is false (?)</a:t>
            </a:r>
          </a:p>
          <a:p>
            <a:r>
              <a:rPr lang="en-US" dirty="0">
                <a:sym typeface="Wingdings" pitchFamily="2" charset="2"/>
              </a:rPr>
              <a:t>But then it is true that Tom did not stop smoking  he still smokes (?)</a:t>
            </a:r>
          </a:p>
          <a:p>
            <a:r>
              <a:rPr lang="en-US" dirty="0">
                <a:sym typeface="Wingdings" pitchFamily="2" charset="2"/>
              </a:rPr>
              <a:t>The sentence (2), or rather the proposition denoted by (2) has </a:t>
            </a:r>
            <a:r>
              <a:rPr lang="en-US" i="1" dirty="0">
                <a:sym typeface="Wingdings" pitchFamily="2" charset="2"/>
              </a:rPr>
              <a:t>no truth-value</a:t>
            </a:r>
          </a:p>
          <a:p>
            <a:r>
              <a:rPr lang="en-US" i="1" dirty="0">
                <a:sym typeface="Wingdings" pitchFamily="2" charset="2"/>
              </a:rPr>
              <a:t>Being an ex-smoker is a </a:t>
            </a:r>
            <a:r>
              <a:rPr lang="en-US" i="1" dirty="0">
                <a:solidFill>
                  <a:schemeClr val="accent4">
                    <a:lumMod val="75000"/>
                  </a:schemeClr>
                </a:solidFill>
                <a:effectLst>
                  <a:outerShdw blurRad="38100" dist="38100" dir="2700000" algn="tl">
                    <a:srgbClr val="000000">
                      <a:alpha val="43137"/>
                    </a:srgbClr>
                  </a:outerShdw>
                </a:effectLst>
                <a:sym typeface="Wingdings" pitchFamily="2" charset="2"/>
              </a:rPr>
              <a:t>prerequisite</a:t>
            </a:r>
            <a:r>
              <a:rPr lang="en-US" i="1" dirty="0">
                <a:sym typeface="Wingdings" pitchFamily="2" charset="2"/>
              </a:rPr>
              <a:t> of the property Stop-smoking</a:t>
            </a:r>
          </a:p>
          <a:p>
            <a:r>
              <a:rPr lang="en-US" i="1" dirty="0">
                <a:sym typeface="Wingdings" pitchFamily="2" charset="2"/>
              </a:rPr>
              <a:t>The </a:t>
            </a:r>
            <a:r>
              <a:rPr lang="en-US" i="1" dirty="0">
                <a:solidFill>
                  <a:schemeClr val="accent4">
                    <a:lumMod val="75000"/>
                  </a:schemeClr>
                </a:solidFill>
                <a:effectLst>
                  <a:outerShdw blurRad="38100" dist="38100" dir="2700000" algn="tl">
                    <a:srgbClr val="000000">
                      <a:alpha val="43137"/>
                    </a:srgbClr>
                  </a:outerShdw>
                </a:effectLst>
                <a:sym typeface="Wingdings" pitchFamily="2" charset="2"/>
              </a:rPr>
              <a:t>presupposition</a:t>
            </a:r>
            <a:r>
              <a:rPr lang="en-US" i="1" dirty="0">
                <a:sym typeface="Wingdings" pitchFamily="2" charset="2"/>
              </a:rPr>
              <a:t> of (2) is the proposition that Tom previously smoked</a:t>
            </a:r>
            <a:endParaRPr lang="en-US" dirty="0"/>
          </a:p>
        </p:txBody>
      </p:sp>
      <p:sp>
        <p:nvSpPr>
          <p:cNvPr id="4" name="Zástupný symbol pro číslo snímku 3">
            <a:extLst>
              <a:ext uri="{FF2B5EF4-FFF2-40B4-BE49-F238E27FC236}">
                <a16:creationId xmlns:a16="http://schemas.microsoft.com/office/drawing/2014/main" id="{9D636377-C3BE-4223-BEF1-8BDECD6FF5B4}"/>
              </a:ext>
            </a:extLst>
          </p:cNvPr>
          <p:cNvSpPr>
            <a:spLocks noGrp="1"/>
          </p:cNvSpPr>
          <p:nvPr>
            <p:ph type="sldNum" sz="quarter" idx="12"/>
          </p:nvPr>
        </p:nvSpPr>
        <p:spPr/>
        <p:txBody>
          <a:bodyPr/>
          <a:lstStyle/>
          <a:p>
            <a:fld id="{228629A3-4E75-4884-BFF1-74C944271322}" type="slidenum">
              <a:rPr lang="cs-CZ" smtClean="0"/>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674056" cy="634082"/>
          </a:xfrm>
        </p:spPr>
        <p:txBody>
          <a:bodyPr>
            <a:noAutofit/>
          </a:bodyPr>
          <a:lstStyle/>
          <a:p>
            <a:pPr algn="r"/>
            <a:r>
              <a:rPr lang="en-US" altLang="cs-CZ" sz="3200" dirty="0"/>
              <a:t>Pre-requisites; presuppositions</a:t>
            </a:r>
            <a:endParaRPr lang="cs-CZ" sz="3200" dirty="0"/>
          </a:p>
        </p:txBody>
      </p:sp>
      <p:sp>
        <p:nvSpPr>
          <p:cNvPr id="3" name="Zástupný symbol pro obsah 2"/>
          <p:cNvSpPr>
            <a:spLocks noGrp="1"/>
          </p:cNvSpPr>
          <p:nvPr>
            <p:ph idx="1"/>
          </p:nvPr>
        </p:nvSpPr>
        <p:spPr>
          <a:xfrm>
            <a:off x="1187624" y="1124744"/>
            <a:ext cx="7746064" cy="5123656"/>
          </a:xfrm>
        </p:spPr>
        <p:txBody>
          <a:bodyPr>
            <a:normAutofit fontScale="70000" lnSpcReduction="20000"/>
          </a:bodyPr>
          <a:lstStyle/>
          <a:p>
            <a:r>
              <a:rPr lang="en-GB" i="1" dirty="0" err="1"/>
              <a:t>Prereq</a:t>
            </a:r>
            <a:r>
              <a:rPr lang="en-GB" dirty="0"/>
              <a:t>/(</a:t>
            </a:r>
            <a:r>
              <a:rPr lang="en-GB" dirty="0">
                <a:sym typeface="Symbol" panose="05050102010706020507" pitchFamily="18" charset="2"/>
              </a:rPr>
              <a:t></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a:t>
            </a:r>
            <a:endParaRPr lang="cs-CZ" dirty="0"/>
          </a:p>
          <a:p>
            <a:pPr marL="82296" indent="0">
              <a:buNone/>
            </a:pPr>
            <a:r>
              <a:rPr lang="en-GB" b="1" dirty="0"/>
              <a:t>Definition </a:t>
            </a:r>
            <a:r>
              <a:rPr lang="en-GB" dirty="0"/>
              <a:t>(</a:t>
            </a:r>
            <a:r>
              <a:rPr lang="en-GB" b="1" i="1" dirty="0"/>
              <a:t>prerequisite relation</a:t>
            </a:r>
            <a:r>
              <a:rPr lang="en-GB" dirty="0"/>
              <a:t>)  </a:t>
            </a:r>
            <a:br>
              <a:rPr lang="en-GB" dirty="0"/>
            </a:br>
            <a:r>
              <a:rPr lang="en-GB" dirty="0"/>
              <a:t>Let </a:t>
            </a:r>
            <a:r>
              <a:rPr lang="en-GB" i="1" dirty="0"/>
              <a:t>X</a:t>
            </a:r>
            <a:r>
              <a:rPr lang="en-GB" dirty="0"/>
              <a:t>,</a:t>
            </a:r>
            <a:r>
              <a:rPr lang="en-GB" i="1" dirty="0"/>
              <a:t> Y </a:t>
            </a:r>
            <a:r>
              <a:rPr lang="en-GB" dirty="0"/>
              <a:t>be constructions</a:t>
            </a:r>
            <a:r>
              <a:rPr lang="en-GB" i="1" dirty="0"/>
              <a:t> </a:t>
            </a:r>
            <a:r>
              <a:rPr lang="en-GB" dirty="0"/>
              <a:t>such that </a:t>
            </a:r>
            <a:r>
              <a:rPr lang="en-GB" i="1" dirty="0"/>
              <a:t>X</a:t>
            </a:r>
            <a:r>
              <a:rPr lang="en-GB" dirty="0"/>
              <a:t>,</a:t>
            </a:r>
            <a:r>
              <a:rPr lang="en-GB" i="1" dirty="0"/>
              <a:t> Y</a:t>
            </a:r>
            <a:r>
              <a:rPr lang="en-GB" dirty="0"/>
              <a:t>/</a:t>
            </a:r>
            <a:r>
              <a:rPr lang="en-GB" dirty="0">
                <a:sym typeface="Symbol" panose="05050102010706020507" pitchFamily="18" charset="2"/>
              </a:rPr>
              <a:t></a:t>
            </a:r>
            <a:r>
              <a:rPr lang="en-GB" i="1" baseline="-25000" dirty="0"/>
              <a:t>n</a:t>
            </a:r>
            <a:r>
              <a:rPr lang="en-GB" i="1"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dirty="0"/>
              <a:t>)</a:t>
            </a:r>
            <a:r>
              <a:rPr lang="en-GB" baseline="-25000" dirty="0">
                <a:sym typeface="Symbol" panose="05050102010706020507" pitchFamily="18" charset="2"/>
              </a:rPr>
              <a:t></a:t>
            </a:r>
            <a:r>
              <a:rPr lang="en-GB" dirty="0"/>
              <a:t>; </a:t>
            </a:r>
            <a:r>
              <a:rPr lang="en-GB" i="1" dirty="0"/>
              <a:t>x </a:t>
            </a:r>
            <a:r>
              <a:rPr lang="en-GB" dirty="0">
                <a:sym typeface="Symbol" panose="05050102010706020507" pitchFamily="18" charset="2"/>
              </a:rPr>
              <a:t></a:t>
            </a:r>
            <a:r>
              <a:rPr lang="en-GB" dirty="0"/>
              <a:t> </a:t>
            </a:r>
            <a:r>
              <a:rPr lang="en-GB" dirty="0">
                <a:sym typeface="Symbol" panose="05050102010706020507" pitchFamily="18" charset="2"/>
              </a:rPr>
              <a:t></a:t>
            </a:r>
            <a:r>
              <a:rPr lang="en-GB" dirty="0"/>
              <a:t>. Then</a:t>
            </a:r>
            <a:endParaRPr lang="cs-CZ" dirty="0"/>
          </a:p>
          <a:p>
            <a:pPr marL="82296" indent="0" hangingPunct="0">
              <a:buNone/>
            </a:pPr>
            <a:r>
              <a:rPr lang="en-GB" dirty="0">
                <a:solidFill>
                  <a:srgbClr val="C00000"/>
                </a:solidFill>
              </a:rPr>
              <a:t>[</a:t>
            </a:r>
            <a:r>
              <a:rPr lang="en-GB" baseline="30000" dirty="0">
                <a:solidFill>
                  <a:srgbClr val="C00000"/>
                </a:solidFill>
              </a:rPr>
              <a:t>0</a:t>
            </a:r>
            <a:r>
              <a:rPr lang="en-GB" i="1" dirty="0">
                <a:solidFill>
                  <a:srgbClr val="C00000"/>
                </a:solidFill>
              </a:rPr>
              <a:t>Prereq Y X</a:t>
            </a:r>
            <a:r>
              <a:rPr lang="en-GB" dirty="0">
                <a:solidFill>
                  <a:srgbClr val="C00000"/>
                </a:solidFill>
              </a:rPr>
              <a:t>] = </a:t>
            </a:r>
            <a:endParaRPr lang="cs-CZ" dirty="0">
              <a:solidFill>
                <a:srgbClr val="C00000"/>
              </a:solidFill>
            </a:endParaRPr>
          </a:p>
          <a:p>
            <a:pPr marL="82296" indent="0" hangingPunct="0">
              <a:lnSpc>
                <a:spcPct val="120000"/>
              </a:lnSpc>
              <a:buNone/>
            </a:pP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i="1" dirty="0">
                <a:solidFill>
                  <a:srgbClr val="C00000"/>
                </a:solidFill>
              </a:rPr>
              <a:t> </a:t>
            </a:r>
            <a:r>
              <a:rPr lang="en-GB" dirty="0">
                <a:solidFill>
                  <a:srgbClr val="C00000"/>
                </a:solidFill>
              </a:rPr>
              <a:t>[</a:t>
            </a:r>
            <a:r>
              <a:rPr lang="en-GB" dirty="0">
                <a:solidFill>
                  <a:srgbClr val="C00000"/>
                </a:solidFill>
                <a:sym typeface="Symbol" panose="05050102010706020507" pitchFamily="18" charset="2"/>
              </a:rPr>
              <a:t></a:t>
            </a:r>
            <a:r>
              <a:rPr lang="en-GB" i="1" dirty="0">
                <a:solidFill>
                  <a:srgbClr val="C00000"/>
                </a:solidFill>
              </a:rPr>
              <a:t>x </a:t>
            </a:r>
            <a:r>
              <a:rPr lang="en-GB" dirty="0">
                <a:solidFill>
                  <a:srgbClr val="C00000"/>
                </a:solidFill>
              </a:rPr>
              <a:t>[[[</a:t>
            </a:r>
            <a:r>
              <a:rPr lang="en-GB" baseline="30000" dirty="0">
                <a:solidFill>
                  <a:srgbClr val="C00000"/>
                </a:solidFill>
              </a:rPr>
              <a:t>0</a:t>
            </a:r>
            <a:r>
              <a:rPr lang="en-GB" i="1" dirty="0">
                <a:solidFill>
                  <a:srgbClr val="C00000"/>
                </a:solidFill>
              </a:rPr>
              <a:t>True</a:t>
            </a:r>
            <a:r>
              <a:rPr lang="en-GB" i="1" baseline="-25000" dirty="0">
                <a:solidFill>
                  <a:srgbClr val="C00000"/>
                </a:solidFill>
              </a:rPr>
              <a:t>wt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dirty="0">
                <a:solidFill>
                  <a:srgbClr val="C00000"/>
                </a:solidFill>
              </a:rPr>
              <a:t> [</a:t>
            </a:r>
            <a:r>
              <a:rPr lang="en-GB" i="1" dirty="0" err="1">
                <a:solidFill>
                  <a:srgbClr val="C00000"/>
                </a:solidFill>
              </a:rPr>
              <a:t>X</a:t>
            </a:r>
            <a:r>
              <a:rPr lang="en-GB" i="1" baseline="-25000" dirty="0" err="1">
                <a:solidFill>
                  <a:srgbClr val="C00000"/>
                </a:solidFill>
              </a:rPr>
              <a:t>wt</a:t>
            </a:r>
            <a:r>
              <a:rPr lang="en-GB" i="1" baseline="-25000" dirty="0">
                <a:solidFill>
                  <a:srgbClr val="C00000"/>
                </a:solidFill>
              </a:rPr>
              <a:t> </a:t>
            </a:r>
            <a:r>
              <a:rPr lang="en-GB" i="1" dirty="0">
                <a:solidFill>
                  <a:srgbClr val="C00000"/>
                </a:solidFill>
              </a:rPr>
              <a:t>x</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False</a:t>
            </a:r>
            <a:r>
              <a:rPr lang="en-GB" i="1" baseline="-25000" dirty="0">
                <a:solidFill>
                  <a:srgbClr val="C00000"/>
                </a:solidFill>
              </a:rPr>
              <a:t>wt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dirty="0">
                <a:solidFill>
                  <a:srgbClr val="C00000"/>
                </a:solidFill>
              </a:rPr>
              <a:t> [</a:t>
            </a:r>
            <a:r>
              <a:rPr lang="en-GB" i="1" dirty="0" err="1">
                <a:solidFill>
                  <a:srgbClr val="C00000"/>
                </a:solidFill>
              </a:rPr>
              <a:t>X</a:t>
            </a:r>
            <a:r>
              <a:rPr lang="en-GB" i="1" baseline="-25000" dirty="0" err="1">
                <a:solidFill>
                  <a:srgbClr val="C00000"/>
                </a:solidFill>
              </a:rPr>
              <a:t>wt</a:t>
            </a:r>
            <a:r>
              <a:rPr lang="en-GB" i="1" baseline="-25000" dirty="0">
                <a:solidFill>
                  <a:srgbClr val="C00000"/>
                </a:solidFill>
              </a:rPr>
              <a:t> </a:t>
            </a:r>
            <a:r>
              <a:rPr lang="en-GB" i="1" dirty="0">
                <a:solidFill>
                  <a:srgbClr val="C00000"/>
                </a:solidFill>
              </a:rPr>
              <a:t>x</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br>
              <a:rPr lang="en-GB" dirty="0">
                <a:solidFill>
                  <a:srgbClr val="C00000"/>
                </a:solidFill>
              </a:rPr>
            </a:br>
            <a:r>
              <a:rPr lang="en-GB" dirty="0">
                <a:solidFill>
                  <a:srgbClr val="C00000"/>
                </a:solidFill>
              </a:rPr>
              <a:t>                    [</a:t>
            </a:r>
            <a:r>
              <a:rPr lang="en-GB" baseline="30000" dirty="0">
                <a:solidFill>
                  <a:srgbClr val="C00000"/>
                </a:solidFill>
              </a:rPr>
              <a:t>0</a:t>
            </a:r>
            <a:r>
              <a:rPr lang="en-GB" i="1" dirty="0">
                <a:solidFill>
                  <a:srgbClr val="C00000"/>
                </a:solidFill>
              </a:rPr>
              <a:t>True</a:t>
            </a:r>
            <a:r>
              <a:rPr lang="en-GB" i="1" baseline="-25000" dirty="0">
                <a:solidFill>
                  <a:srgbClr val="C00000"/>
                </a:solidFill>
              </a:rPr>
              <a:t>wt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dirty="0">
                <a:solidFill>
                  <a:srgbClr val="C00000"/>
                </a:solidFill>
              </a:rPr>
              <a:t> [</a:t>
            </a:r>
            <a:r>
              <a:rPr lang="en-GB" i="1" dirty="0" err="1">
                <a:solidFill>
                  <a:srgbClr val="C00000"/>
                </a:solidFill>
              </a:rPr>
              <a:t>Y</a:t>
            </a:r>
            <a:r>
              <a:rPr lang="en-GB" i="1" baseline="-25000" dirty="0" err="1">
                <a:solidFill>
                  <a:srgbClr val="C00000"/>
                </a:solidFill>
              </a:rPr>
              <a:t>wt</a:t>
            </a:r>
            <a:r>
              <a:rPr lang="en-GB" i="1" baseline="-25000" dirty="0">
                <a:solidFill>
                  <a:srgbClr val="C00000"/>
                </a:solidFill>
              </a:rPr>
              <a:t> </a:t>
            </a:r>
            <a:r>
              <a:rPr lang="en-GB" i="1" dirty="0">
                <a:solidFill>
                  <a:srgbClr val="C00000"/>
                </a:solidFill>
              </a:rPr>
              <a:t>x</a:t>
            </a:r>
            <a:r>
              <a:rPr lang="en-GB" dirty="0">
                <a:solidFill>
                  <a:srgbClr val="C00000"/>
                </a:solidFill>
              </a:rPr>
              <a:t>]]]].    </a:t>
            </a:r>
            <a:endParaRPr lang="cs-CZ" dirty="0">
              <a:solidFill>
                <a:srgbClr val="C00000"/>
              </a:solidFill>
            </a:endParaRPr>
          </a:p>
          <a:p>
            <a:pPr hangingPunct="0"/>
            <a:r>
              <a:rPr lang="en-GB" dirty="0"/>
              <a:t>Gloss </a:t>
            </a:r>
            <a:r>
              <a:rPr lang="en-GB" i="1" dirty="0"/>
              <a:t>definiendum</a:t>
            </a:r>
            <a:r>
              <a:rPr lang="en-GB" dirty="0"/>
              <a:t> as, “</a:t>
            </a:r>
            <a:r>
              <a:rPr lang="en-GB" i="1" dirty="0"/>
              <a:t>Y</a:t>
            </a:r>
            <a:r>
              <a:rPr lang="en-GB" dirty="0"/>
              <a:t> is a prerequisite of </a:t>
            </a:r>
            <a:r>
              <a:rPr lang="en-GB" i="1" dirty="0"/>
              <a:t>X</a:t>
            </a:r>
            <a:r>
              <a:rPr lang="en-GB" dirty="0"/>
              <a:t>”, and </a:t>
            </a:r>
            <a:r>
              <a:rPr lang="en-GB" i="1" dirty="0"/>
              <a:t>definiens</a:t>
            </a:r>
            <a:r>
              <a:rPr lang="en-GB" dirty="0"/>
              <a:t> as, “Necessarily, any </a:t>
            </a:r>
            <a:r>
              <a:rPr lang="en-GB" i="1" dirty="0"/>
              <a:t>x </a:t>
            </a:r>
            <a:r>
              <a:rPr lang="en-GB" dirty="0"/>
              <a:t>for which it is true or false that</a:t>
            </a:r>
            <a:r>
              <a:rPr lang="en-GB" i="1" dirty="0"/>
              <a:t> x </a:t>
            </a:r>
            <a:r>
              <a:rPr lang="en-GB" dirty="0"/>
              <a:t>instantiates </a:t>
            </a:r>
            <a:r>
              <a:rPr lang="en-GB" i="1" dirty="0"/>
              <a:t>X</a:t>
            </a:r>
            <a:r>
              <a:rPr lang="en-GB" dirty="0"/>
              <a:t> at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 then </a:t>
            </a:r>
            <a:r>
              <a:rPr lang="en-GB" i="1" dirty="0"/>
              <a:t>x</a:t>
            </a:r>
            <a:r>
              <a:rPr lang="en-GB" dirty="0"/>
              <a:t> also instantiates </a:t>
            </a:r>
            <a:r>
              <a:rPr lang="en-GB" i="1" dirty="0"/>
              <a:t>Y </a:t>
            </a:r>
            <a:r>
              <a:rPr lang="en-GB" dirty="0"/>
              <a:t>at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 </a:t>
            </a:r>
            <a:endParaRPr lang="cs-CZ" dirty="0"/>
          </a:p>
          <a:p>
            <a:r>
              <a:rPr lang="en-GB" b="1" i="1" dirty="0"/>
              <a:t>Corollary. </a:t>
            </a:r>
            <a:r>
              <a:rPr lang="en-GB" dirty="0"/>
              <a:t>If it is not true that </a:t>
            </a:r>
            <a:r>
              <a:rPr lang="en-GB" i="1" dirty="0"/>
              <a:t>x </a:t>
            </a:r>
            <a:r>
              <a:rPr lang="en-GB" dirty="0"/>
              <a:t>instantiates the prerequisite </a:t>
            </a:r>
            <a:r>
              <a:rPr lang="en-GB" i="1" dirty="0"/>
              <a:t>Y </a:t>
            </a:r>
            <a:r>
              <a:rPr lang="en-GB" dirty="0"/>
              <a:t>of the property </a:t>
            </a:r>
            <a:r>
              <a:rPr lang="en-GB" i="1" dirty="0"/>
              <a:t>X </a:t>
            </a:r>
            <a:r>
              <a:rPr lang="en-GB" dirty="0"/>
              <a:t>then the proposition that </a:t>
            </a:r>
            <a:r>
              <a:rPr lang="en-GB" i="1" dirty="0"/>
              <a:t>x </a:t>
            </a:r>
            <a:r>
              <a:rPr lang="en-GB" dirty="0"/>
              <a:t>instantiates </a:t>
            </a:r>
            <a:r>
              <a:rPr lang="en-GB" i="1" dirty="0"/>
              <a:t>X </a:t>
            </a:r>
            <a:r>
              <a:rPr lang="en-GB" dirty="0"/>
              <a:t>is neither true not false, it has not truth-value. Hence, the proposition that </a:t>
            </a:r>
            <a:r>
              <a:rPr lang="en-GB" i="1" dirty="0"/>
              <a:t>x </a:t>
            </a:r>
            <a:r>
              <a:rPr lang="en-GB" dirty="0"/>
              <a:t>instantiates </a:t>
            </a:r>
            <a:r>
              <a:rPr lang="en-GB" i="1" dirty="0"/>
              <a:t>Y </a:t>
            </a:r>
            <a:r>
              <a:rPr lang="en-GB" dirty="0"/>
              <a:t>is a </a:t>
            </a:r>
            <a:r>
              <a:rPr lang="en-GB" i="1" dirty="0">
                <a:effectLst>
                  <a:outerShdw blurRad="38100" dist="38100" dir="2700000" algn="tl">
                    <a:srgbClr val="000000">
                      <a:alpha val="43137"/>
                    </a:srgbClr>
                  </a:outerShdw>
                </a:effectLst>
              </a:rPr>
              <a:t>presupposition</a:t>
            </a:r>
            <a:r>
              <a:rPr lang="en-GB" i="1" dirty="0"/>
              <a:t> </a:t>
            </a:r>
            <a:r>
              <a:rPr lang="en-GB" dirty="0"/>
              <a:t>of the proposition that </a:t>
            </a:r>
            <a:r>
              <a:rPr lang="en-GB" i="1" dirty="0"/>
              <a:t>x </a:t>
            </a:r>
            <a:r>
              <a:rPr lang="en-GB" dirty="0"/>
              <a:t>instantiates </a:t>
            </a:r>
            <a:r>
              <a:rPr lang="en-GB" i="1" dirty="0"/>
              <a:t>X. </a:t>
            </a:r>
            <a:r>
              <a:rPr lang="en-GB" dirty="0"/>
              <a:t> </a:t>
            </a:r>
          </a:p>
          <a:p>
            <a:r>
              <a:rPr lang="en-GB" dirty="0">
                <a:solidFill>
                  <a:srgbClr val="0070C0"/>
                </a:solidFill>
                <a:effectLst>
                  <a:outerShdw blurRad="38100" dist="38100" dir="2700000" algn="tl">
                    <a:srgbClr val="000000">
                      <a:alpha val="43137"/>
                    </a:srgbClr>
                  </a:outerShdw>
                </a:effectLst>
              </a:rPr>
              <a:t>The property of being a previous smoker is not only a requisite of the property of having stopped smoking, it is its </a:t>
            </a:r>
            <a:r>
              <a:rPr lang="en-GB" i="1" dirty="0">
                <a:solidFill>
                  <a:srgbClr val="0070C0"/>
                </a:solidFill>
                <a:effectLst>
                  <a:outerShdw blurRad="38100" dist="38100" dir="2700000" algn="tl">
                    <a:srgbClr val="000000">
                      <a:alpha val="43137"/>
                    </a:srgbClr>
                  </a:outerShdw>
                </a:effectLst>
              </a:rPr>
              <a:t>prerequisite</a:t>
            </a:r>
            <a:r>
              <a:rPr lang="en-GB" dirty="0">
                <a:solidFill>
                  <a:srgbClr val="0070C0"/>
                </a:solidFill>
                <a:effectLst>
                  <a:outerShdw blurRad="38100" dist="38100" dir="2700000" algn="tl">
                    <a:srgbClr val="000000">
                      <a:alpha val="43137"/>
                    </a:srgbClr>
                  </a:outerShdw>
                </a:effectLst>
              </a:rPr>
              <a:t>.</a:t>
            </a:r>
            <a:endParaRPr lang="cs-CZ" dirty="0">
              <a:solidFill>
                <a:srgbClr val="0070C0"/>
              </a:solidFill>
              <a:effectLst>
                <a:outerShdw blurRad="38100" dist="38100" dir="2700000" algn="tl">
                  <a:srgbClr val="000000">
                    <a:alpha val="43137"/>
                  </a:srgbClr>
                </a:outerShdw>
              </a:effectLst>
            </a:endParaRPr>
          </a:p>
          <a:p>
            <a:pPr marL="82296" indent="0">
              <a:buNone/>
            </a:pPr>
            <a:endParaRPr lang="en-US" dirty="0"/>
          </a:p>
        </p:txBody>
      </p:sp>
      <p:sp>
        <p:nvSpPr>
          <p:cNvPr id="4" name="Zástupný symbol pro číslo snímku 3">
            <a:extLst>
              <a:ext uri="{FF2B5EF4-FFF2-40B4-BE49-F238E27FC236}">
                <a16:creationId xmlns:a16="http://schemas.microsoft.com/office/drawing/2014/main" id="{1D3240E1-60DB-4466-95A4-A3F1333E229B}"/>
              </a:ext>
            </a:extLst>
          </p:cNvPr>
          <p:cNvSpPr>
            <a:spLocks noGrp="1"/>
          </p:cNvSpPr>
          <p:nvPr>
            <p:ph type="sldNum" sz="quarter" idx="12"/>
          </p:nvPr>
        </p:nvSpPr>
        <p:spPr/>
        <p:txBody>
          <a:bodyPr/>
          <a:lstStyle/>
          <a:p>
            <a:fld id="{228629A3-4E75-4884-BFF1-74C944271322}" type="slidenum">
              <a:rPr lang="cs-CZ" smtClean="0"/>
              <a:pPr/>
              <a:t>15</a:t>
            </a:fld>
            <a:endParaRPr lang="cs-CZ"/>
          </a:p>
        </p:txBody>
      </p:sp>
    </p:spTree>
    <p:extLst>
      <p:ext uri="{BB962C8B-B14F-4D97-AF65-F5344CB8AC3E}">
        <p14:creationId xmlns:p14="http://schemas.microsoft.com/office/powerpoint/2010/main" val="3703343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674056" cy="634082"/>
          </a:xfrm>
        </p:spPr>
        <p:txBody>
          <a:bodyPr>
            <a:noAutofit/>
          </a:bodyPr>
          <a:lstStyle/>
          <a:p>
            <a:pPr algn="r"/>
            <a:r>
              <a:rPr lang="en-US" altLang="cs-CZ" sz="3200"/>
              <a:t>Presupposition </a:t>
            </a:r>
            <a:r>
              <a:rPr lang="en-US" altLang="cs-CZ" sz="3200" dirty="0"/>
              <a:t>vs. mere entailment</a:t>
            </a:r>
            <a:endParaRPr lang="cs-CZ" sz="3200" dirty="0"/>
          </a:p>
        </p:txBody>
      </p:sp>
      <p:sp>
        <p:nvSpPr>
          <p:cNvPr id="3" name="Zástupný symbol pro obsah 2"/>
          <p:cNvSpPr>
            <a:spLocks noGrp="1"/>
          </p:cNvSpPr>
          <p:nvPr>
            <p:ph idx="1"/>
          </p:nvPr>
        </p:nvSpPr>
        <p:spPr>
          <a:xfrm>
            <a:off x="1187624" y="1124744"/>
            <a:ext cx="7746064" cy="5458618"/>
          </a:xfrm>
        </p:spPr>
        <p:txBody>
          <a:bodyPr>
            <a:normAutofit fontScale="62500" lnSpcReduction="20000"/>
          </a:bodyPr>
          <a:lstStyle/>
          <a:p>
            <a:pPr marL="82296" indent="0">
              <a:buNone/>
            </a:pPr>
            <a:r>
              <a:rPr lang="en-GB" b="1" i="1" dirty="0"/>
              <a:t>Analytical entailment</a:t>
            </a:r>
            <a:r>
              <a:rPr lang="en-GB" b="1" dirty="0"/>
              <a:t> </a:t>
            </a:r>
            <a:r>
              <a:rPr lang="en-GB" dirty="0"/>
              <a:t>is defined as follows (</a:t>
            </a:r>
            <a:r>
              <a:rPr lang="en-GB" i="1" dirty="0"/>
              <a:t>P</a:t>
            </a:r>
            <a:r>
              <a:rPr lang="en-GB" dirty="0"/>
              <a:t>, </a:t>
            </a:r>
            <a:r>
              <a:rPr lang="en-GB" i="1" dirty="0"/>
              <a:t>S</a:t>
            </a:r>
            <a:r>
              <a:rPr lang="en-GB" dirty="0"/>
              <a:t>/</a:t>
            </a:r>
            <a:r>
              <a:rPr lang="en-GB" dirty="0">
                <a:sym typeface="Symbol" panose="05050102010706020507" pitchFamily="18" charset="2"/>
              </a:rPr>
              <a:t></a:t>
            </a:r>
            <a:r>
              <a:rPr lang="en-GB" i="1" baseline="-25000" dirty="0"/>
              <a:t>n</a:t>
            </a:r>
            <a:r>
              <a:rPr lang="en-GB" i="1"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baseline="-25000" dirty="0">
                <a:sym typeface="Symbol" panose="05050102010706020507" pitchFamily="18" charset="2"/>
              </a:rPr>
              <a:t></a:t>
            </a:r>
            <a:r>
              <a:rPr lang="en-GB" dirty="0"/>
              <a:t>, ╞/(</a:t>
            </a:r>
            <a:r>
              <a:rPr lang="en-GB" dirty="0">
                <a:sym typeface="Symbol" panose="05050102010706020507" pitchFamily="18" charset="2"/>
              </a:rPr>
              <a:t></a:t>
            </a:r>
            <a:r>
              <a:rPr lang="en-GB" baseline="-25000" dirty="0">
                <a:sym typeface="Symbol" panose="05050102010706020507" pitchFamily="18" charset="2"/>
              </a:rPr>
              <a:t></a:t>
            </a:r>
            <a:r>
              <a:rPr lang="en-GB" dirty="0">
                <a:sym typeface="Symbol" panose="05050102010706020507" pitchFamily="18" charset="2"/>
              </a:rPr>
              <a:t></a:t>
            </a:r>
            <a:r>
              <a:rPr lang="en-GB" baseline="-25000" dirty="0">
                <a:sym typeface="Symbol" panose="05050102010706020507" pitchFamily="18" charset="2"/>
              </a:rPr>
              <a:t></a:t>
            </a:r>
            <a:r>
              <a:rPr lang="en-GB" dirty="0"/>
              <a:t>)). </a:t>
            </a:r>
            <a:endParaRPr lang="cs-CZ" dirty="0"/>
          </a:p>
          <a:p>
            <a:pPr marL="82296" indent="0" algn="ctr">
              <a:buNone/>
            </a:pPr>
            <a:r>
              <a:rPr lang="en-GB" dirty="0"/>
              <a:t>(</a:t>
            </a:r>
            <a:r>
              <a:rPr lang="en-GB" i="1" dirty="0"/>
              <a:t>S</a:t>
            </a:r>
            <a:r>
              <a:rPr lang="en-GB" dirty="0"/>
              <a:t>╞ </a:t>
            </a:r>
            <a:r>
              <a:rPr lang="en-GB" i="1" dirty="0"/>
              <a:t>P</a:t>
            </a:r>
            <a:r>
              <a:rPr lang="en-GB" dirty="0"/>
              <a:t>) </a:t>
            </a:r>
            <a:r>
              <a:rPr lang="en-GB" dirty="0" err="1"/>
              <a:t>iff</a:t>
            </a:r>
            <a:r>
              <a:rPr lang="en-GB" dirty="0"/>
              <a:t> </a:t>
            </a:r>
            <a:r>
              <a:rPr lang="en-GB" dirty="0">
                <a:sym typeface="Symbol" panose="05050102010706020507" pitchFamily="18" charset="2"/>
              </a:rPr>
              <a:t></a:t>
            </a:r>
            <a:r>
              <a:rPr lang="en-GB" i="1" dirty="0" err="1"/>
              <a:t>w</a:t>
            </a:r>
            <a:r>
              <a:rPr lang="en-GB" dirty="0" err="1">
                <a:sym typeface="Symbol" panose="05050102010706020507" pitchFamily="18" charset="2"/>
              </a:rPr>
              <a:t></a:t>
            </a:r>
            <a:r>
              <a:rPr lang="en-GB" i="1" dirty="0" err="1"/>
              <a:t>t</a:t>
            </a:r>
            <a:r>
              <a:rPr lang="en-GB" i="1" dirty="0"/>
              <a:t> </a:t>
            </a:r>
            <a:r>
              <a:rPr lang="en-GB" dirty="0"/>
              <a:t>[[</a:t>
            </a:r>
            <a:r>
              <a:rPr lang="en-GB" baseline="30000" dirty="0"/>
              <a:t>0</a:t>
            </a:r>
            <a:r>
              <a:rPr lang="en-GB" i="1" dirty="0"/>
              <a:t>True</a:t>
            </a:r>
            <a:r>
              <a:rPr lang="en-GB" i="1" baseline="-25000" dirty="0"/>
              <a:t>wt</a:t>
            </a:r>
            <a:r>
              <a:rPr lang="en-GB" baseline="-25000" dirty="0"/>
              <a:t> </a:t>
            </a:r>
            <a:r>
              <a:rPr lang="en-GB" i="1" dirty="0"/>
              <a:t>S</a:t>
            </a:r>
            <a:r>
              <a:rPr lang="en-GB" dirty="0"/>
              <a:t>] </a:t>
            </a:r>
            <a:r>
              <a:rPr lang="en-GB" dirty="0">
                <a:sym typeface="Symbol" panose="05050102010706020507" pitchFamily="18" charset="2"/>
              </a:rPr>
              <a:t></a:t>
            </a:r>
            <a:r>
              <a:rPr lang="en-GB" dirty="0"/>
              <a:t> [</a:t>
            </a:r>
            <a:r>
              <a:rPr lang="en-GB" baseline="30000" dirty="0"/>
              <a:t>0</a:t>
            </a:r>
            <a:r>
              <a:rPr lang="en-GB" i="1" dirty="0"/>
              <a:t>True</a:t>
            </a:r>
            <a:r>
              <a:rPr lang="en-GB" i="1" baseline="-25000" dirty="0"/>
              <a:t>wt</a:t>
            </a:r>
            <a:r>
              <a:rPr lang="en-GB" baseline="-25000" dirty="0"/>
              <a:t> </a:t>
            </a:r>
            <a:r>
              <a:rPr lang="en-GB" i="1" dirty="0"/>
              <a:t>P</a:t>
            </a:r>
            <a:r>
              <a:rPr lang="en-GB" dirty="0"/>
              <a:t>]]</a:t>
            </a:r>
            <a:endParaRPr lang="cs-CZ" dirty="0"/>
          </a:p>
          <a:p>
            <a:r>
              <a:rPr lang="en-GB" dirty="0"/>
              <a:t>The logical difference between a presupposition and mere entailment is this:</a:t>
            </a:r>
            <a:endParaRPr lang="cs-CZ" dirty="0"/>
          </a:p>
          <a:p>
            <a:pPr marL="82296" indent="0">
              <a:buNone/>
            </a:pPr>
            <a:r>
              <a:rPr lang="en-GB" i="1" dirty="0"/>
              <a:t>P </a:t>
            </a:r>
            <a:r>
              <a:rPr lang="en-GB" dirty="0"/>
              <a:t>is a </a:t>
            </a:r>
            <a:r>
              <a:rPr lang="en-GB" i="1" dirty="0"/>
              <a:t>presupposition</a:t>
            </a:r>
            <a:r>
              <a:rPr lang="en-GB" b="1" dirty="0"/>
              <a:t> </a:t>
            </a:r>
            <a:r>
              <a:rPr lang="en-GB" dirty="0"/>
              <a:t>of</a:t>
            </a:r>
            <a:r>
              <a:rPr lang="en-GB" i="1" dirty="0"/>
              <a:t> S</a:t>
            </a:r>
            <a:r>
              <a:rPr lang="en-GB" dirty="0"/>
              <a:t> </a:t>
            </a:r>
            <a:r>
              <a:rPr lang="en-GB" dirty="0" err="1"/>
              <a:t>iff</a:t>
            </a:r>
            <a:r>
              <a:rPr lang="en-GB" dirty="0"/>
              <a:t> (</a:t>
            </a:r>
            <a:r>
              <a:rPr lang="en-GB" i="1" dirty="0"/>
              <a:t>S</a:t>
            </a:r>
            <a:r>
              <a:rPr lang="en-GB" dirty="0"/>
              <a:t>╞ </a:t>
            </a:r>
            <a:r>
              <a:rPr lang="en-GB" i="1" dirty="0"/>
              <a:t>P</a:t>
            </a:r>
            <a:r>
              <a:rPr lang="en-GB" dirty="0"/>
              <a:t>) and (</a:t>
            </a:r>
            <a:r>
              <a:rPr lang="en-GB" i="1" dirty="0"/>
              <a:t>non-S</a:t>
            </a:r>
            <a:r>
              <a:rPr lang="en-GB" dirty="0"/>
              <a:t>╞ </a:t>
            </a:r>
            <a:r>
              <a:rPr lang="en-GB" i="1" dirty="0"/>
              <a:t>P</a:t>
            </a:r>
            <a:r>
              <a:rPr lang="en-GB" dirty="0"/>
              <a:t>)</a:t>
            </a:r>
            <a:endParaRPr lang="cs-CZ" dirty="0"/>
          </a:p>
          <a:p>
            <a:pPr marL="82296" indent="0">
              <a:buNone/>
            </a:pPr>
            <a:r>
              <a:rPr lang="en-GB" i="1" dirty="0"/>
              <a:t>P </a:t>
            </a:r>
            <a:r>
              <a:rPr lang="en-GB" dirty="0"/>
              <a:t>is </a:t>
            </a:r>
            <a:r>
              <a:rPr lang="en-GB" i="1" dirty="0"/>
              <a:t>merely</a:t>
            </a:r>
            <a:r>
              <a:rPr lang="en-GB" dirty="0"/>
              <a:t> </a:t>
            </a:r>
            <a:r>
              <a:rPr lang="en-GB" i="1" dirty="0"/>
              <a:t>entailed </a:t>
            </a:r>
            <a:r>
              <a:rPr lang="en-GB" dirty="0"/>
              <a:t>by </a:t>
            </a:r>
            <a:r>
              <a:rPr lang="en-GB" i="1" dirty="0"/>
              <a:t>S</a:t>
            </a:r>
            <a:r>
              <a:rPr lang="en-GB" dirty="0"/>
              <a:t> </a:t>
            </a:r>
            <a:r>
              <a:rPr lang="en-GB" dirty="0" err="1"/>
              <a:t>iff</a:t>
            </a:r>
            <a:r>
              <a:rPr lang="en-GB" dirty="0"/>
              <a:t> </a:t>
            </a:r>
            <a:br>
              <a:rPr lang="en-GB" dirty="0"/>
            </a:br>
            <a:r>
              <a:rPr lang="en-GB" dirty="0"/>
              <a:t>    	(</a:t>
            </a:r>
            <a:r>
              <a:rPr lang="en-GB" i="1" dirty="0"/>
              <a:t>S</a:t>
            </a:r>
            <a:r>
              <a:rPr lang="en-GB" dirty="0"/>
              <a:t>╞ </a:t>
            </a:r>
            <a:r>
              <a:rPr lang="en-GB" i="1" dirty="0"/>
              <a:t>P</a:t>
            </a:r>
            <a:r>
              <a:rPr lang="en-GB" dirty="0"/>
              <a:t>) and neither</a:t>
            </a:r>
            <a:r>
              <a:rPr lang="en-GB" b="1" i="1" dirty="0"/>
              <a:t> </a:t>
            </a:r>
            <a:r>
              <a:rPr lang="en-GB" dirty="0"/>
              <a:t>(</a:t>
            </a:r>
            <a:r>
              <a:rPr lang="en-GB" i="1" dirty="0"/>
              <a:t>non-S</a:t>
            </a:r>
            <a:r>
              <a:rPr lang="en-GB" dirty="0"/>
              <a:t>╞ </a:t>
            </a:r>
            <a:r>
              <a:rPr lang="en-GB" i="1" dirty="0"/>
              <a:t>P</a:t>
            </a:r>
            <a:r>
              <a:rPr lang="en-GB" dirty="0"/>
              <a:t>)</a:t>
            </a:r>
            <a:r>
              <a:rPr lang="en-GB" i="1" dirty="0"/>
              <a:t> </a:t>
            </a:r>
            <a:r>
              <a:rPr lang="en-GB" dirty="0"/>
              <a:t>nor</a:t>
            </a:r>
            <a:r>
              <a:rPr lang="en-GB" b="1" i="1" dirty="0"/>
              <a:t> </a:t>
            </a:r>
            <a:r>
              <a:rPr lang="en-GB" dirty="0"/>
              <a:t>(</a:t>
            </a:r>
            <a:r>
              <a:rPr lang="en-GB" i="1" dirty="0"/>
              <a:t>non-S</a:t>
            </a:r>
            <a:r>
              <a:rPr lang="en-GB" dirty="0"/>
              <a:t>╞ </a:t>
            </a:r>
            <a:r>
              <a:rPr lang="en-GB" i="1" dirty="0"/>
              <a:t>non-P</a:t>
            </a:r>
            <a:r>
              <a:rPr lang="en-GB" dirty="0"/>
              <a:t>)		</a:t>
            </a:r>
            <a:endParaRPr lang="cs-CZ" dirty="0"/>
          </a:p>
          <a:p>
            <a:r>
              <a:rPr lang="en-GB" i="1" dirty="0"/>
              <a:t>Comments.</a:t>
            </a:r>
            <a:r>
              <a:rPr lang="en-GB" dirty="0"/>
              <a:t> If </a:t>
            </a:r>
            <a:r>
              <a:rPr lang="en-GB" i="1" dirty="0"/>
              <a:t>P </a:t>
            </a:r>
            <a:r>
              <a:rPr lang="en-GB" dirty="0"/>
              <a:t>is a presupposition of </a:t>
            </a:r>
            <a:r>
              <a:rPr lang="en-GB" i="1" dirty="0"/>
              <a:t>S </a:t>
            </a:r>
            <a:r>
              <a:rPr lang="en-GB" dirty="0"/>
              <a:t>and </a:t>
            </a:r>
            <a:r>
              <a:rPr lang="en-GB" i="1" dirty="0"/>
              <a:t>P </a:t>
            </a:r>
            <a:r>
              <a:rPr lang="en-GB" dirty="0"/>
              <a:t>is not true at a given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-pair, then </a:t>
            </a:r>
            <a:r>
              <a:rPr lang="en-GB" i="1" dirty="0"/>
              <a:t>neither</a:t>
            </a:r>
            <a:r>
              <a:rPr lang="en-GB" dirty="0"/>
              <a:t> </a:t>
            </a:r>
            <a:r>
              <a:rPr lang="en-GB" i="1" dirty="0"/>
              <a:t>S nor</a:t>
            </a:r>
            <a:r>
              <a:rPr lang="en-GB" dirty="0"/>
              <a:t> </a:t>
            </a:r>
            <a:r>
              <a:rPr lang="en-GB" i="1" dirty="0"/>
              <a:t>non-S </a:t>
            </a:r>
            <a:r>
              <a:rPr lang="en-GB" dirty="0"/>
              <a:t>is true. Hence, </a:t>
            </a:r>
            <a:r>
              <a:rPr lang="en-GB" i="1" dirty="0"/>
              <a:t>S </a:t>
            </a:r>
            <a:r>
              <a:rPr lang="en-GB" dirty="0"/>
              <a:t>has no truth-value at such a </a:t>
            </a:r>
            <a:r>
              <a:rPr lang="en-GB" dirty="0">
                <a:sym typeface="Symbol" panose="05050102010706020507" pitchFamily="18" charset="2"/>
              </a:rPr>
              <a:t></a:t>
            </a:r>
            <a:r>
              <a:rPr lang="en-GB" i="1" dirty="0"/>
              <a:t>w</a:t>
            </a:r>
            <a:r>
              <a:rPr lang="en-GB" dirty="0"/>
              <a:t>, </a:t>
            </a:r>
            <a:r>
              <a:rPr lang="en-GB" i="1" dirty="0"/>
              <a:t>t</a:t>
            </a:r>
            <a:r>
              <a:rPr lang="en-GB" dirty="0">
                <a:sym typeface="Symbol" panose="05050102010706020507" pitchFamily="18" charset="2"/>
              </a:rPr>
              <a:t></a:t>
            </a:r>
            <a:r>
              <a:rPr lang="en-GB" dirty="0"/>
              <a:t>-pair at which its presupposition is not true. </a:t>
            </a:r>
          </a:p>
          <a:p>
            <a:r>
              <a:rPr lang="en-GB" dirty="0"/>
              <a:t>On the other hand, if </a:t>
            </a:r>
            <a:r>
              <a:rPr lang="en-GB" i="1" dirty="0"/>
              <a:t>P </a:t>
            </a:r>
            <a:r>
              <a:rPr lang="en-GB" dirty="0"/>
              <a:t>is merely entailed by </a:t>
            </a:r>
            <a:r>
              <a:rPr lang="en-GB" i="1" dirty="0"/>
              <a:t>S</a:t>
            </a:r>
            <a:r>
              <a:rPr lang="en-GB" dirty="0"/>
              <a:t>, then if </a:t>
            </a:r>
            <a:r>
              <a:rPr lang="en-GB" i="1" dirty="0"/>
              <a:t>S </a:t>
            </a:r>
            <a:r>
              <a:rPr lang="en-GB" dirty="0"/>
              <a:t>is not true we cannot deduce anything about the truth-value, or lack thereof, of </a:t>
            </a:r>
            <a:r>
              <a:rPr lang="en-GB" i="1" dirty="0"/>
              <a:t>P. </a:t>
            </a:r>
            <a:endParaRPr lang="cs-CZ" dirty="0"/>
          </a:p>
          <a:p>
            <a:pPr marL="82296" indent="0">
              <a:spcBef>
                <a:spcPts val="1800"/>
              </a:spcBef>
              <a:buNone/>
            </a:pPr>
            <a:r>
              <a:rPr lang="en-GB" b="1" dirty="0"/>
              <a:t>Definition </a:t>
            </a:r>
            <a:r>
              <a:rPr lang="en-GB" dirty="0"/>
              <a:t>(</a:t>
            </a:r>
            <a:r>
              <a:rPr lang="en-GB" b="1" i="1" dirty="0"/>
              <a:t>presupposition vs. mere entailment</a:t>
            </a:r>
            <a:r>
              <a:rPr lang="en-GB" dirty="0"/>
              <a:t>) Let </a:t>
            </a:r>
            <a:r>
              <a:rPr lang="en-GB" i="1" dirty="0"/>
              <a:t>P</a:t>
            </a:r>
            <a:r>
              <a:rPr lang="en-GB" dirty="0"/>
              <a:t> and </a:t>
            </a:r>
            <a:r>
              <a:rPr lang="en-GB" i="1" dirty="0"/>
              <a:t>S </a:t>
            </a:r>
            <a:r>
              <a:rPr lang="en-GB" dirty="0"/>
              <a:t>be propositional constructions (</a:t>
            </a:r>
            <a:r>
              <a:rPr lang="en-GB" i="1" dirty="0"/>
              <a:t>P</a:t>
            </a:r>
            <a:r>
              <a:rPr lang="en-GB" dirty="0"/>
              <a:t>,</a:t>
            </a:r>
            <a:r>
              <a:rPr lang="en-GB" i="1" dirty="0"/>
              <a:t> S</a:t>
            </a:r>
            <a:r>
              <a:rPr lang="en-GB" dirty="0"/>
              <a:t>/</a:t>
            </a:r>
            <a:r>
              <a:rPr lang="en-GB" dirty="0">
                <a:sym typeface="Symbol" panose="05050102010706020507" pitchFamily="18" charset="2"/>
              </a:rPr>
              <a:t></a:t>
            </a:r>
            <a:r>
              <a:rPr lang="en-GB" i="1" baseline="-25000" dirty="0"/>
              <a:t>n</a:t>
            </a:r>
            <a:r>
              <a:rPr lang="en-GB" i="1" dirty="0"/>
              <a:t> </a:t>
            </a:r>
            <a:r>
              <a:rPr lang="en-GB" dirty="0">
                <a:sym typeface="Symbol" panose="05050102010706020507" pitchFamily="18" charset="2"/>
              </a:rPr>
              <a:t></a:t>
            </a:r>
            <a:r>
              <a:rPr lang="en-GB" dirty="0"/>
              <a:t> </a:t>
            </a:r>
            <a:r>
              <a:rPr lang="en-GB" dirty="0">
                <a:sym typeface="Symbol" panose="05050102010706020507" pitchFamily="18" charset="2"/>
              </a:rPr>
              <a:t></a:t>
            </a:r>
            <a:r>
              <a:rPr lang="en-GB" baseline="-25000" dirty="0">
                <a:sym typeface="Symbol" panose="05050102010706020507" pitchFamily="18" charset="2"/>
              </a:rPr>
              <a:t></a:t>
            </a:r>
            <a:r>
              <a:rPr lang="en-GB" dirty="0"/>
              <a:t>). Then </a:t>
            </a:r>
            <a:endParaRPr lang="cs-CZ" dirty="0"/>
          </a:p>
          <a:p>
            <a:pPr marL="82296" indent="0">
              <a:buNone/>
            </a:pPr>
            <a:r>
              <a:rPr lang="en-GB" i="1" dirty="0">
                <a:solidFill>
                  <a:schemeClr val="accent4">
                    <a:lumMod val="50000"/>
                  </a:schemeClr>
                </a:solidFill>
              </a:rPr>
              <a:t>P is </a:t>
            </a:r>
            <a:r>
              <a:rPr lang="en-GB" i="1" dirty="0">
                <a:solidFill>
                  <a:schemeClr val="accent4">
                    <a:lumMod val="50000"/>
                  </a:schemeClr>
                </a:solidFill>
                <a:effectLst>
                  <a:outerShdw blurRad="38100" dist="38100" dir="2700000" algn="tl">
                    <a:srgbClr val="000000">
                      <a:alpha val="43137"/>
                    </a:srgbClr>
                  </a:outerShdw>
                </a:effectLst>
              </a:rPr>
              <a:t>entailed</a:t>
            </a:r>
            <a:r>
              <a:rPr lang="en-GB" i="1" dirty="0">
                <a:solidFill>
                  <a:schemeClr val="accent4">
                    <a:lumMod val="50000"/>
                  </a:schemeClr>
                </a:solidFill>
              </a:rPr>
              <a:t> by S</a:t>
            </a:r>
            <a:r>
              <a:rPr lang="en-GB" i="1" dirty="0">
                <a:solidFill>
                  <a:srgbClr val="C00000"/>
                </a:solidFill>
              </a:rPr>
              <a:t> </a:t>
            </a:r>
            <a:r>
              <a:rPr lang="en-GB" dirty="0" err="1"/>
              <a:t>iff</a:t>
            </a:r>
            <a:r>
              <a:rPr lang="en-GB" dirty="0">
                <a:solidFill>
                  <a:srgbClr val="C00000"/>
                </a:solidFill>
              </a:rPr>
              <a: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i="1" dirty="0">
                <a:solidFill>
                  <a:srgbClr val="C00000"/>
                </a:solidFill>
              </a:rPr>
              <a:t> </a:t>
            </a:r>
            <a:r>
              <a:rPr lang="en-GB" dirty="0">
                <a:solidFill>
                  <a:srgbClr val="C00000"/>
                </a:solidFill>
              </a:rPr>
              <a:t>[[</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S</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P</a:t>
            </a:r>
            <a:r>
              <a:rPr lang="en-GB" dirty="0">
                <a:solidFill>
                  <a:srgbClr val="C00000"/>
                </a:solidFill>
              </a:rPr>
              <a:t>]]</a:t>
            </a:r>
            <a:endParaRPr lang="cs-CZ" dirty="0">
              <a:solidFill>
                <a:srgbClr val="C00000"/>
              </a:solidFill>
            </a:endParaRPr>
          </a:p>
          <a:p>
            <a:pPr marL="82296" indent="0">
              <a:buNone/>
            </a:pPr>
            <a:r>
              <a:rPr lang="en-GB" i="1" dirty="0">
                <a:solidFill>
                  <a:schemeClr val="accent4">
                    <a:lumMod val="50000"/>
                  </a:schemeClr>
                </a:solidFill>
              </a:rPr>
              <a:t>P </a:t>
            </a:r>
            <a:r>
              <a:rPr lang="en-GB" dirty="0">
                <a:solidFill>
                  <a:schemeClr val="accent4">
                    <a:lumMod val="50000"/>
                  </a:schemeClr>
                </a:solidFill>
              </a:rPr>
              <a:t>is a </a:t>
            </a:r>
            <a:r>
              <a:rPr lang="en-GB" i="1" dirty="0">
                <a:solidFill>
                  <a:schemeClr val="accent4">
                    <a:lumMod val="50000"/>
                  </a:schemeClr>
                </a:solidFill>
                <a:effectLst>
                  <a:outerShdw blurRad="38100" dist="38100" dir="2700000" algn="tl">
                    <a:srgbClr val="000000">
                      <a:alpha val="43137"/>
                    </a:srgbClr>
                  </a:outerShdw>
                </a:effectLst>
              </a:rPr>
              <a:t>presupposition</a:t>
            </a:r>
            <a:r>
              <a:rPr lang="en-GB" b="1" dirty="0">
                <a:solidFill>
                  <a:schemeClr val="accent4">
                    <a:lumMod val="50000"/>
                  </a:schemeClr>
                </a:solidFill>
              </a:rPr>
              <a:t> </a:t>
            </a:r>
            <a:r>
              <a:rPr lang="en-GB" dirty="0">
                <a:solidFill>
                  <a:schemeClr val="accent4">
                    <a:lumMod val="50000"/>
                  </a:schemeClr>
                </a:solidFill>
              </a:rPr>
              <a:t>of</a:t>
            </a:r>
            <a:r>
              <a:rPr lang="en-GB" i="1" dirty="0">
                <a:solidFill>
                  <a:schemeClr val="accent4">
                    <a:lumMod val="50000"/>
                  </a:schemeClr>
                </a:solidFill>
              </a:rPr>
              <a:t> S</a:t>
            </a:r>
            <a:r>
              <a:rPr lang="en-GB" i="1" dirty="0">
                <a:solidFill>
                  <a:srgbClr val="C00000"/>
                </a:solidFill>
              </a:rPr>
              <a:t> </a:t>
            </a:r>
            <a:r>
              <a:rPr lang="en-GB" dirty="0" err="1"/>
              <a:t>iff</a:t>
            </a:r>
            <a:r>
              <a:rPr lang="en-GB" dirty="0">
                <a:solidFill>
                  <a:srgbClr val="C00000"/>
                </a:solidFill>
              </a:rPr>
              <a:t> </a:t>
            </a:r>
            <a:r>
              <a:rPr lang="en-GB" dirty="0">
                <a:solidFill>
                  <a:srgbClr val="C00000"/>
                </a:solidFill>
                <a:sym typeface="Symbol" panose="05050102010706020507" pitchFamily="18" charset="2"/>
              </a:rPr>
              <a:t></a:t>
            </a:r>
            <a:r>
              <a:rPr lang="en-GB" i="1" dirty="0" err="1">
                <a:solidFill>
                  <a:srgbClr val="C00000"/>
                </a:solidFill>
              </a:rPr>
              <a:t>w</a:t>
            </a:r>
            <a:r>
              <a:rPr lang="en-GB" dirty="0" err="1">
                <a:solidFill>
                  <a:srgbClr val="C00000"/>
                </a:solidFill>
                <a:sym typeface="Symbol" panose="05050102010706020507" pitchFamily="18" charset="2"/>
              </a:rPr>
              <a:t></a:t>
            </a:r>
            <a:r>
              <a:rPr lang="en-GB" i="1" dirty="0" err="1">
                <a:solidFill>
                  <a:srgbClr val="C00000"/>
                </a:solidFill>
              </a:rPr>
              <a:t>t</a:t>
            </a:r>
            <a:r>
              <a:rPr lang="en-GB" i="1" dirty="0">
                <a:solidFill>
                  <a:srgbClr val="C00000"/>
                </a:solidFill>
              </a:rPr>
              <a:t> </a:t>
            </a:r>
            <a:r>
              <a:rPr lang="en-GB" dirty="0">
                <a:solidFill>
                  <a:srgbClr val="C00000"/>
                </a:solidFill>
              </a:rPr>
              <a:t>[[[</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S</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False</a:t>
            </a:r>
            <a:r>
              <a:rPr lang="en-GB" i="1" baseline="-25000" dirty="0">
                <a:solidFill>
                  <a:srgbClr val="C00000"/>
                </a:solidFill>
              </a:rPr>
              <a:t>wt</a:t>
            </a:r>
            <a:r>
              <a:rPr lang="en-GB" baseline="-25000" dirty="0">
                <a:solidFill>
                  <a:srgbClr val="C00000"/>
                </a:solidFill>
              </a:rPr>
              <a:t> </a:t>
            </a:r>
            <a:r>
              <a:rPr lang="en-GB" i="1" dirty="0">
                <a:solidFill>
                  <a:srgbClr val="C00000"/>
                </a:solidFill>
              </a:rPr>
              <a:t>S</a:t>
            </a:r>
            <a:r>
              <a:rPr lang="en-GB" dirty="0">
                <a:solidFill>
                  <a:srgbClr val="C00000"/>
                </a:solidFill>
              </a:rPr>
              <a:t>]] </a:t>
            </a:r>
            <a:r>
              <a:rPr lang="en-GB" dirty="0">
                <a:solidFill>
                  <a:srgbClr val="C00000"/>
                </a:solidFill>
                <a:sym typeface="Symbol" panose="05050102010706020507" pitchFamily="18" charset="2"/>
              </a:rPr>
              <a:t></a:t>
            </a:r>
            <a:r>
              <a:rPr lang="en-GB" dirty="0">
                <a:solidFill>
                  <a:srgbClr val="C00000"/>
                </a:solidFill>
              </a:rPr>
              <a:t> [</a:t>
            </a:r>
            <a:r>
              <a:rPr lang="en-GB" baseline="30000" dirty="0">
                <a:solidFill>
                  <a:srgbClr val="C00000"/>
                </a:solidFill>
              </a:rPr>
              <a:t>0</a:t>
            </a:r>
            <a:r>
              <a:rPr lang="en-GB" i="1" dirty="0">
                <a:solidFill>
                  <a:srgbClr val="C00000"/>
                </a:solidFill>
              </a:rPr>
              <a:t>True</a:t>
            </a:r>
            <a:r>
              <a:rPr lang="en-GB" i="1" baseline="-25000" dirty="0">
                <a:solidFill>
                  <a:srgbClr val="C00000"/>
                </a:solidFill>
              </a:rPr>
              <a:t>wt</a:t>
            </a:r>
            <a:r>
              <a:rPr lang="en-GB" baseline="-25000" dirty="0">
                <a:solidFill>
                  <a:srgbClr val="C00000"/>
                </a:solidFill>
              </a:rPr>
              <a:t> </a:t>
            </a:r>
            <a:r>
              <a:rPr lang="en-GB" i="1" dirty="0">
                <a:solidFill>
                  <a:srgbClr val="C00000"/>
                </a:solidFill>
              </a:rPr>
              <a:t>P</a:t>
            </a:r>
            <a:r>
              <a:rPr lang="en-GB" dirty="0">
                <a:solidFill>
                  <a:srgbClr val="C00000"/>
                </a:solidFill>
              </a:rPr>
              <a:t>]]</a:t>
            </a:r>
            <a:endParaRPr lang="cs-CZ" dirty="0">
              <a:solidFill>
                <a:srgbClr val="C00000"/>
              </a:solidFill>
            </a:endParaRPr>
          </a:p>
          <a:p>
            <a:pPr marL="356616" lvl="1" indent="0">
              <a:spcBef>
                <a:spcPts val="1200"/>
              </a:spcBef>
              <a:buNone/>
            </a:pPr>
            <a:r>
              <a:rPr lang="en-US" dirty="0"/>
              <a:t>(</a:t>
            </a:r>
            <a:r>
              <a:rPr lang="en-US" i="1" dirty="0"/>
              <a:t>Question. </a:t>
            </a:r>
            <a:r>
              <a:rPr lang="en-US" dirty="0"/>
              <a:t>Do you know why we need here the property </a:t>
            </a:r>
            <a:r>
              <a:rPr lang="en-US" i="1" dirty="0"/>
              <a:t>True</a:t>
            </a:r>
            <a:r>
              <a:rPr lang="en-US" dirty="0"/>
              <a:t>?)</a:t>
            </a:r>
          </a:p>
        </p:txBody>
      </p:sp>
      <p:sp>
        <p:nvSpPr>
          <p:cNvPr id="4" name="Zástupný symbol pro číslo snímku 3">
            <a:extLst>
              <a:ext uri="{FF2B5EF4-FFF2-40B4-BE49-F238E27FC236}">
                <a16:creationId xmlns:a16="http://schemas.microsoft.com/office/drawing/2014/main" id="{CAC08D51-432C-4873-B66A-4F15A898644D}"/>
              </a:ext>
            </a:extLst>
          </p:cNvPr>
          <p:cNvSpPr>
            <a:spLocks noGrp="1"/>
          </p:cNvSpPr>
          <p:nvPr>
            <p:ph type="sldNum" sz="quarter" idx="12"/>
          </p:nvPr>
        </p:nvSpPr>
        <p:spPr/>
        <p:txBody>
          <a:bodyPr/>
          <a:lstStyle/>
          <a:p>
            <a:fld id="{228629A3-4E75-4884-BFF1-74C944271322}" type="slidenum">
              <a:rPr lang="cs-CZ" smtClean="0"/>
              <a:pPr/>
              <a:t>16</a:t>
            </a:fld>
            <a:endParaRPr lang="cs-CZ"/>
          </a:p>
        </p:txBody>
      </p:sp>
    </p:spTree>
    <p:extLst>
      <p:ext uri="{BB962C8B-B14F-4D97-AF65-F5344CB8AC3E}">
        <p14:creationId xmlns:p14="http://schemas.microsoft.com/office/powerpoint/2010/main" val="2534838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9EAC99-EA23-48EF-AE4D-B9A80147D226}"/>
              </a:ext>
            </a:extLst>
          </p:cNvPr>
          <p:cNvSpPr>
            <a:spLocks noGrp="1"/>
          </p:cNvSpPr>
          <p:nvPr>
            <p:ph type="title"/>
          </p:nvPr>
        </p:nvSpPr>
        <p:spPr>
          <a:xfrm>
            <a:off x="1435608" y="274638"/>
            <a:ext cx="7498080" cy="778098"/>
          </a:xfrm>
        </p:spPr>
        <p:txBody>
          <a:bodyPr>
            <a:normAutofit fontScale="90000"/>
          </a:bodyPr>
          <a:lstStyle/>
          <a:p>
            <a:r>
              <a:rPr lang="en-US" dirty="0"/>
              <a:t>Presupposition vs. mere entailment</a:t>
            </a:r>
            <a:endParaRPr lang="cs-CZ" dirty="0"/>
          </a:p>
        </p:txBody>
      </p:sp>
      <p:sp>
        <p:nvSpPr>
          <p:cNvPr id="3" name="Zástupný symbol pro obsah 2">
            <a:extLst>
              <a:ext uri="{FF2B5EF4-FFF2-40B4-BE49-F238E27FC236}">
                <a16:creationId xmlns:a16="http://schemas.microsoft.com/office/drawing/2014/main" id="{2115F205-40F3-4941-BAF3-24A1206F861A}"/>
              </a:ext>
            </a:extLst>
          </p:cNvPr>
          <p:cNvSpPr>
            <a:spLocks noGrp="1"/>
          </p:cNvSpPr>
          <p:nvPr>
            <p:ph idx="1"/>
          </p:nvPr>
        </p:nvSpPr>
        <p:spPr>
          <a:xfrm>
            <a:off x="1435608" y="1268760"/>
            <a:ext cx="7498080" cy="4979640"/>
          </a:xfrm>
        </p:spPr>
        <p:txBody>
          <a:bodyPr>
            <a:normAutofit lnSpcReduction="10000"/>
          </a:bodyPr>
          <a:lstStyle/>
          <a:p>
            <a:r>
              <a:rPr lang="en-US" i="1" dirty="0"/>
              <a:t>“</a:t>
            </a:r>
            <a:r>
              <a:rPr lang="en-US" i="1" dirty="0">
                <a:solidFill>
                  <a:schemeClr val="accent4">
                    <a:lumMod val="50000"/>
                  </a:schemeClr>
                </a:solidFill>
              </a:rPr>
              <a:t>The King of Germany is wise</a:t>
            </a:r>
            <a:r>
              <a:rPr lang="en-US" i="1" dirty="0"/>
              <a:t>” </a:t>
            </a:r>
            <a:r>
              <a:rPr lang="en-US" dirty="0">
                <a:effectLst>
                  <a:outerShdw blurRad="38100" dist="38100" dir="2700000" algn="tl">
                    <a:srgbClr val="000000">
                      <a:alpha val="43137"/>
                    </a:srgbClr>
                  </a:outerShdw>
                </a:effectLst>
              </a:rPr>
              <a:t>presupposes</a:t>
            </a:r>
            <a:r>
              <a:rPr lang="en-US" dirty="0"/>
              <a:t> that</a:t>
            </a:r>
            <a:r>
              <a:rPr lang="en-US" i="1" dirty="0"/>
              <a:t> “</a:t>
            </a:r>
            <a:r>
              <a:rPr lang="en-US" i="1" dirty="0">
                <a:solidFill>
                  <a:schemeClr val="accent4">
                    <a:lumMod val="50000"/>
                  </a:schemeClr>
                </a:solidFill>
              </a:rPr>
              <a:t>the King of Germany exists</a:t>
            </a:r>
            <a:r>
              <a:rPr lang="en-US" i="1" dirty="0"/>
              <a:t>”</a:t>
            </a:r>
          </a:p>
          <a:p>
            <a:pPr lvl="1"/>
            <a:r>
              <a:rPr lang="en-US" dirty="0"/>
              <a:t>If the King of Germany does not exist, then “the King of Germany is (isn’t) wise” has a truth-value gap, neither true nor false </a:t>
            </a:r>
          </a:p>
          <a:p>
            <a:r>
              <a:rPr lang="en-US" i="1" dirty="0"/>
              <a:t>“</a:t>
            </a:r>
            <a:r>
              <a:rPr lang="en-US" i="1" dirty="0">
                <a:solidFill>
                  <a:schemeClr val="accent4">
                    <a:lumMod val="50000"/>
                  </a:schemeClr>
                </a:solidFill>
              </a:rPr>
              <a:t>Police found the murderer of JFK</a:t>
            </a:r>
            <a:r>
              <a:rPr lang="en-US" dirty="0"/>
              <a:t>”</a:t>
            </a:r>
            <a:r>
              <a:rPr lang="en-US" i="1" dirty="0"/>
              <a:t> </a:t>
            </a:r>
            <a:r>
              <a:rPr lang="en-US" dirty="0">
                <a:effectLst>
                  <a:outerShdw blurRad="38100" dist="38100" dir="2700000" algn="tl">
                    <a:srgbClr val="000000">
                      <a:alpha val="43137"/>
                    </a:srgbClr>
                  </a:outerShdw>
                </a:effectLst>
              </a:rPr>
              <a:t>merely entails</a:t>
            </a:r>
            <a:r>
              <a:rPr lang="en-US" dirty="0"/>
              <a:t> that</a:t>
            </a:r>
            <a:r>
              <a:rPr lang="en-US" i="1" dirty="0"/>
              <a:t> “</a:t>
            </a:r>
            <a:r>
              <a:rPr lang="en-US" i="1" dirty="0">
                <a:solidFill>
                  <a:schemeClr val="accent4">
                    <a:lumMod val="50000"/>
                  </a:schemeClr>
                </a:solidFill>
              </a:rPr>
              <a:t>the murderer of JFK exists</a:t>
            </a:r>
            <a:r>
              <a:rPr lang="en-US" i="1" dirty="0"/>
              <a:t>”</a:t>
            </a:r>
          </a:p>
          <a:p>
            <a:pPr lvl="1"/>
            <a:r>
              <a:rPr lang="en-US" dirty="0"/>
              <a:t>If the unique murderer of JFK does not exist, then it </a:t>
            </a:r>
            <a:r>
              <a:rPr lang="en-US" i="1" dirty="0">
                <a:solidFill>
                  <a:srgbClr val="0070C0"/>
                </a:solidFill>
              </a:rPr>
              <a:t>can be true that police did not find </a:t>
            </a:r>
            <a:r>
              <a:rPr lang="en-US" dirty="0"/>
              <a:t>the murderer of JFK (John </a:t>
            </a:r>
            <a:r>
              <a:rPr lang="en-US" dirty="0" err="1"/>
              <a:t>Fitzgerand</a:t>
            </a:r>
            <a:r>
              <a:rPr lang="en-US" dirty="0"/>
              <a:t> Kennedy, assassinated in Dallas, on November 22, 1963)</a:t>
            </a:r>
          </a:p>
          <a:p>
            <a:endParaRPr lang="cs-CZ" i="1" dirty="0"/>
          </a:p>
        </p:txBody>
      </p:sp>
      <p:sp>
        <p:nvSpPr>
          <p:cNvPr id="4" name="Zástupný symbol pro číslo snímku 3">
            <a:extLst>
              <a:ext uri="{FF2B5EF4-FFF2-40B4-BE49-F238E27FC236}">
                <a16:creationId xmlns:a16="http://schemas.microsoft.com/office/drawing/2014/main" id="{8942F207-4583-4468-BC5E-38F906FF5D6B}"/>
              </a:ext>
            </a:extLst>
          </p:cNvPr>
          <p:cNvSpPr>
            <a:spLocks noGrp="1"/>
          </p:cNvSpPr>
          <p:nvPr>
            <p:ph type="sldNum" sz="quarter" idx="12"/>
          </p:nvPr>
        </p:nvSpPr>
        <p:spPr/>
        <p:txBody>
          <a:bodyPr/>
          <a:lstStyle/>
          <a:p>
            <a:fld id="{228629A3-4E75-4884-BFF1-74C944271322}" type="slidenum">
              <a:rPr lang="cs-CZ" smtClean="0"/>
              <a:pPr/>
              <a:t>17</a:t>
            </a:fld>
            <a:endParaRPr lang="cs-CZ"/>
          </a:p>
        </p:txBody>
      </p:sp>
    </p:spTree>
    <p:extLst>
      <p:ext uri="{BB962C8B-B14F-4D97-AF65-F5344CB8AC3E}">
        <p14:creationId xmlns:p14="http://schemas.microsoft.com/office/powerpoint/2010/main" val="155912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1806EA-AFDD-4C88-8560-B3C131DE898C}"/>
              </a:ext>
            </a:extLst>
          </p:cNvPr>
          <p:cNvSpPr>
            <a:spLocks noGrp="1"/>
          </p:cNvSpPr>
          <p:nvPr>
            <p:ph type="title"/>
          </p:nvPr>
        </p:nvSpPr>
        <p:spPr>
          <a:xfrm>
            <a:off x="1435608" y="274638"/>
            <a:ext cx="7498080" cy="562074"/>
          </a:xfrm>
        </p:spPr>
        <p:txBody>
          <a:bodyPr>
            <a:normAutofit fontScale="90000"/>
          </a:bodyPr>
          <a:lstStyle/>
          <a:p>
            <a:pPr algn="r"/>
            <a:r>
              <a:rPr lang="cs-CZ" dirty="0" err="1"/>
              <a:t>finding</a:t>
            </a:r>
            <a:endParaRPr lang="cs-CZ" dirty="0"/>
          </a:p>
        </p:txBody>
      </p:sp>
      <p:sp>
        <p:nvSpPr>
          <p:cNvPr id="3" name="Zástupný symbol pro obsah 2">
            <a:extLst>
              <a:ext uri="{FF2B5EF4-FFF2-40B4-BE49-F238E27FC236}">
                <a16:creationId xmlns:a16="http://schemas.microsoft.com/office/drawing/2014/main" id="{6BA0BBDD-83FD-43BC-BD0D-ECFEE8FF6132}"/>
              </a:ext>
            </a:extLst>
          </p:cNvPr>
          <p:cNvSpPr>
            <a:spLocks noGrp="1"/>
          </p:cNvSpPr>
          <p:nvPr>
            <p:ph idx="1"/>
          </p:nvPr>
        </p:nvSpPr>
        <p:spPr>
          <a:xfrm>
            <a:off x="1259632" y="836712"/>
            <a:ext cx="7674056" cy="5746650"/>
          </a:xfrm>
        </p:spPr>
        <p:txBody>
          <a:bodyPr>
            <a:normAutofit fontScale="77500" lnSpcReduction="20000"/>
          </a:bodyPr>
          <a:lstStyle/>
          <a:p>
            <a:r>
              <a:rPr lang="en-US" dirty="0"/>
              <a:t>Recall the tragedy in Dallas on Friday, November 22, 1963</a:t>
            </a:r>
          </a:p>
          <a:p>
            <a:r>
              <a:rPr lang="en-US" dirty="0"/>
              <a:t>John Fitzgerald Kennedy, the 35th President of the United States, was assassinated at 12:30 p.m. Central Standard Time in Dallas, Texas, while riding in a presidential motorcar through Dealey Plaza.</a:t>
            </a:r>
          </a:p>
          <a:p>
            <a:r>
              <a:rPr lang="en-US" dirty="0"/>
              <a:t>Lee Oswald was arrested by the Dallas Police Department 70 minutes after the initial shooting. Oswald was charged under Texas state law with the murder of Kennedy, as well as that of Dallas policeman J. D. </a:t>
            </a:r>
            <a:r>
              <a:rPr lang="en-US" dirty="0" err="1"/>
              <a:t>Tippit</a:t>
            </a:r>
            <a:r>
              <a:rPr lang="en-US" dirty="0"/>
              <a:t>, who had been fatally shot a short time after the assassination.</a:t>
            </a:r>
          </a:p>
          <a:p>
            <a:r>
              <a:rPr lang="en-US" dirty="0"/>
              <a:t> At 11:21 a.m. November 24, 1963, as live television cameras were covering his transfer from the city jail to the county jail, Oswald was fatally shot in the basement of Dallas Police Headquarters by Dallas nightclub operator Jack Ruby.</a:t>
            </a:r>
          </a:p>
        </p:txBody>
      </p:sp>
      <p:sp>
        <p:nvSpPr>
          <p:cNvPr id="4" name="Zástupný symbol pro číslo snímku 3">
            <a:extLst>
              <a:ext uri="{FF2B5EF4-FFF2-40B4-BE49-F238E27FC236}">
                <a16:creationId xmlns:a16="http://schemas.microsoft.com/office/drawing/2014/main" id="{64CB270E-D9CE-4A8B-AA31-3026FF266260}"/>
              </a:ext>
            </a:extLst>
          </p:cNvPr>
          <p:cNvSpPr>
            <a:spLocks noGrp="1"/>
          </p:cNvSpPr>
          <p:nvPr>
            <p:ph type="sldNum" sz="quarter" idx="12"/>
          </p:nvPr>
        </p:nvSpPr>
        <p:spPr/>
        <p:txBody>
          <a:bodyPr/>
          <a:lstStyle/>
          <a:p>
            <a:fld id="{228629A3-4E75-4884-BFF1-74C944271322}" type="slidenum">
              <a:rPr lang="cs-CZ" smtClean="0"/>
              <a:pPr/>
              <a:t>18</a:t>
            </a:fld>
            <a:endParaRPr lang="cs-CZ"/>
          </a:p>
        </p:txBody>
      </p:sp>
    </p:spTree>
    <p:extLst>
      <p:ext uri="{BB962C8B-B14F-4D97-AF65-F5344CB8AC3E}">
        <p14:creationId xmlns:p14="http://schemas.microsoft.com/office/powerpoint/2010/main" val="25488039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1806EA-AFDD-4C88-8560-B3C131DE898C}"/>
              </a:ext>
            </a:extLst>
          </p:cNvPr>
          <p:cNvSpPr>
            <a:spLocks noGrp="1"/>
          </p:cNvSpPr>
          <p:nvPr>
            <p:ph type="title"/>
          </p:nvPr>
        </p:nvSpPr>
        <p:spPr>
          <a:xfrm>
            <a:off x="1435608" y="274638"/>
            <a:ext cx="7498080" cy="562074"/>
          </a:xfrm>
        </p:spPr>
        <p:txBody>
          <a:bodyPr>
            <a:normAutofit fontScale="90000"/>
          </a:bodyPr>
          <a:lstStyle/>
          <a:p>
            <a:pPr algn="r"/>
            <a:r>
              <a:rPr lang="cs-CZ" dirty="0" err="1"/>
              <a:t>finding</a:t>
            </a:r>
            <a:endParaRPr lang="cs-CZ" dirty="0"/>
          </a:p>
        </p:txBody>
      </p:sp>
      <p:sp>
        <p:nvSpPr>
          <p:cNvPr id="3" name="Zástupný symbol pro obsah 2">
            <a:extLst>
              <a:ext uri="{FF2B5EF4-FFF2-40B4-BE49-F238E27FC236}">
                <a16:creationId xmlns:a16="http://schemas.microsoft.com/office/drawing/2014/main" id="{6BA0BBDD-83FD-43BC-BD0D-ECFEE8FF6132}"/>
              </a:ext>
            </a:extLst>
          </p:cNvPr>
          <p:cNvSpPr>
            <a:spLocks noGrp="1"/>
          </p:cNvSpPr>
          <p:nvPr>
            <p:ph idx="1"/>
          </p:nvPr>
        </p:nvSpPr>
        <p:spPr>
          <a:xfrm>
            <a:off x="1259632" y="980728"/>
            <a:ext cx="7674056" cy="5602634"/>
          </a:xfrm>
        </p:spPr>
        <p:txBody>
          <a:bodyPr>
            <a:normAutofit fontScale="92500" lnSpcReduction="20000"/>
          </a:bodyPr>
          <a:lstStyle/>
          <a:p>
            <a:r>
              <a:rPr lang="en-US" dirty="0"/>
              <a:t>After a 10-month investigation, the Warren Commission concluded that Oswald assassinated Kennedy, that </a:t>
            </a:r>
            <a:r>
              <a:rPr lang="en-US" i="1" dirty="0">
                <a:solidFill>
                  <a:srgbClr val="0070C0"/>
                </a:solidFill>
              </a:rPr>
              <a:t>Oswald had acted entirely alone</a:t>
            </a:r>
            <a:r>
              <a:rPr lang="en-US" dirty="0"/>
              <a:t>, and that Ruby had acted alone in killing Oswald.</a:t>
            </a:r>
          </a:p>
          <a:p>
            <a:r>
              <a:rPr lang="en-US" i="1" dirty="0"/>
              <a:t>Question (during the Warren </a:t>
            </a:r>
            <a:r>
              <a:rPr lang="en-US" i="1" dirty="0" err="1"/>
              <a:t>commision</a:t>
            </a:r>
            <a:r>
              <a:rPr lang="en-US" i="1" dirty="0"/>
              <a:t> investigation). </a:t>
            </a:r>
            <a:r>
              <a:rPr lang="en-US" dirty="0"/>
              <a:t>Did the police find the only </a:t>
            </a:r>
            <a:r>
              <a:rPr lang="en-US" dirty="0" err="1"/>
              <a:t>murderder</a:t>
            </a:r>
            <a:r>
              <a:rPr lang="en-US" dirty="0"/>
              <a:t> of JFK</a:t>
            </a:r>
            <a:r>
              <a:rPr lang="en-US" i="1" dirty="0"/>
              <a:t>?</a:t>
            </a:r>
          </a:p>
          <a:p>
            <a:r>
              <a:rPr lang="en-US" i="1" dirty="0"/>
              <a:t>Answer</a:t>
            </a:r>
            <a:r>
              <a:rPr lang="en-US" dirty="0"/>
              <a:t>. </a:t>
            </a:r>
            <a:r>
              <a:rPr lang="en-US" i="1" dirty="0"/>
              <a:t>No, </a:t>
            </a:r>
            <a:r>
              <a:rPr lang="en-US" dirty="0"/>
              <a:t>not yet.  </a:t>
            </a:r>
            <a:r>
              <a:rPr lang="en-US" dirty="0">
                <a:sym typeface="Wingdings" panose="05000000000000000000" pitchFamily="2" charset="2"/>
              </a:rPr>
              <a:t> True</a:t>
            </a:r>
          </a:p>
          <a:p>
            <a:r>
              <a:rPr lang="en-US" dirty="0">
                <a:sym typeface="Wingdings" panose="05000000000000000000" pitchFamily="2" charset="2"/>
              </a:rPr>
              <a:t>If the existence of the only murder of JFK were a presupposition of Police’s finding, could the answer be truly NO?</a:t>
            </a:r>
          </a:p>
          <a:p>
            <a:r>
              <a:rPr lang="en-US" dirty="0">
                <a:sym typeface="Wingdings" panose="05000000000000000000" pitchFamily="2" charset="2"/>
              </a:rPr>
              <a:t>Hence, the existence is here </a:t>
            </a:r>
            <a:r>
              <a:rPr lang="en-US" dirty="0">
                <a:solidFill>
                  <a:srgbClr val="0070C0"/>
                </a:solidFill>
                <a:sym typeface="Wingdings" panose="05000000000000000000" pitchFamily="2" charset="2"/>
              </a:rPr>
              <a:t>merely </a:t>
            </a:r>
            <a:r>
              <a:rPr lang="en-US" i="1" dirty="0">
                <a:solidFill>
                  <a:srgbClr val="0070C0"/>
                </a:solidFill>
                <a:sym typeface="Wingdings" panose="05000000000000000000" pitchFamily="2" charset="2"/>
              </a:rPr>
              <a:t>entailed</a:t>
            </a:r>
            <a:r>
              <a:rPr lang="en-US" i="1" dirty="0">
                <a:sym typeface="Wingdings" panose="05000000000000000000" pitchFamily="2" charset="2"/>
              </a:rPr>
              <a:t> </a:t>
            </a:r>
            <a:r>
              <a:rPr lang="en-US" dirty="0">
                <a:sym typeface="Wingdings" panose="05000000000000000000" pitchFamily="2" charset="2"/>
              </a:rPr>
              <a:t>but </a:t>
            </a:r>
            <a:r>
              <a:rPr lang="en-US" i="1" dirty="0">
                <a:solidFill>
                  <a:srgbClr val="0070C0"/>
                </a:solidFill>
                <a:sym typeface="Wingdings" panose="05000000000000000000" pitchFamily="2" charset="2"/>
              </a:rPr>
              <a:t>not presupposed</a:t>
            </a:r>
            <a:r>
              <a:rPr lang="en-US" i="1" dirty="0">
                <a:sym typeface="Wingdings" panose="05000000000000000000" pitchFamily="2" charset="2"/>
              </a:rPr>
              <a:t>.</a:t>
            </a:r>
            <a:endParaRPr lang="en-US" dirty="0"/>
          </a:p>
        </p:txBody>
      </p:sp>
      <p:sp>
        <p:nvSpPr>
          <p:cNvPr id="4" name="Zástupný symbol pro číslo snímku 3">
            <a:extLst>
              <a:ext uri="{FF2B5EF4-FFF2-40B4-BE49-F238E27FC236}">
                <a16:creationId xmlns:a16="http://schemas.microsoft.com/office/drawing/2014/main" id="{64CB270E-D9CE-4A8B-AA31-3026FF266260}"/>
              </a:ext>
            </a:extLst>
          </p:cNvPr>
          <p:cNvSpPr>
            <a:spLocks noGrp="1"/>
          </p:cNvSpPr>
          <p:nvPr>
            <p:ph type="sldNum" sz="quarter" idx="12"/>
          </p:nvPr>
        </p:nvSpPr>
        <p:spPr/>
        <p:txBody>
          <a:bodyPr/>
          <a:lstStyle/>
          <a:p>
            <a:fld id="{228629A3-4E75-4884-BFF1-74C944271322}" type="slidenum">
              <a:rPr lang="cs-CZ" smtClean="0"/>
              <a:pPr/>
              <a:t>19</a:t>
            </a:fld>
            <a:endParaRPr lang="cs-CZ"/>
          </a:p>
        </p:txBody>
      </p:sp>
    </p:spTree>
    <p:extLst>
      <p:ext uri="{BB962C8B-B14F-4D97-AF65-F5344CB8AC3E}">
        <p14:creationId xmlns:p14="http://schemas.microsoft.com/office/powerpoint/2010/main" val="279871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87624" y="277813"/>
            <a:ext cx="7499176" cy="703262"/>
          </a:xfrm>
        </p:spPr>
        <p:txBody>
          <a:bodyPr/>
          <a:lstStyle/>
          <a:p>
            <a:pPr eaLnBrk="1" hangingPunct="1"/>
            <a:r>
              <a:rPr lang="cs-CZ" altLang="cs-CZ" sz="3800" i="1" dirty="0" err="1"/>
              <a:t>Restricted</a:t>
            </a:r>
            <a:r>
              <a:rPr lang="cs-CZ" altLang="cs-CZ" sz="3800" i="1" dirty="0"/>
              <a:t> </a:t>
            </a:r>
            <a:r>
              <a:rPr lang="cs-CZ" altLang="cs-CZ" sz="3800" i="1" dirty="0" err="1"/>
              <a:t>quantifiers</a:t>
            </a:r>
            <a:endParaRPr lang="cs-CZ" altLang="cs-CZ" sz="3800" i="1" dirty="0"/>
          </a:p>
        </p:txBody>
      </p:sp>
      <p:sp>
        <p:nvSpPr>
          <p:cNvPr id="20483" name="Rectangle 3"/>
          <p:cNvSpPr>
            <a:spLocks noGrp="1" noChangeArrowheads="1"/>
          </p:cNvSpPr>
          <p:nvPr>
            <p:ph type="body" idx="1"/>
          </p:nvPr>
        </p:nvSpPr>
        <p:spPr>
          <a:xfrm>
            <a:off x="1259632" y="1125538"/>
            <a:ext cx="7427168" cy="5454649"/>
          </a:xfrm>
        </p:spPr>
        <p:txBody>
          <a:bodyPr>
            <a:normAutofit fontScale="77500" lnSpcReduction="20000"/>
          </a:bodyPr>
          <a:lstStyle/>
          <a:p>
            <a:pPr>
              <a:lnSpc>
                <a:spcPct val="110000"/>
              </a:lnSpc>
              <a:defRPr/>
            </a:pPr>
            <a:r>
              <a:rPr lang="cs-CZ" altLang="cs-CZ" sz="2100" dirty="0"/>
              <a:t>All </a:t>
            </a:r>
            <a:r>
              <a:rPr lang="cs-CZ" altLang="cs-CZ" sz="2100" dirty="0" err="1"/>
              <a:t>students</a:t>
            </a:r>
            <a:r>
              <a:rPr lang="cs-CZ" altLang="cs-CZ" sz="2100" dirty="0"/>
              <a:t> are </a:t>
            </a:r>
            <a:r>
              <a:rPr lang="cs-CZ" altLang="cs-CZ" sz="2100" dirty="0" err="1"/>
              <a:t>clever</a:t>
            </a:r>
            <a:r>
              <a:rPr lang="cs-CZ" altLang="cs-CZ" sz="2100" dirty="0"/>
              <a:t>.</a:t>
            </a:r>
            <a:r>
              <a:rPr lang="en-US" altLang="cs-CZ" sz="2100" dirty="0"/>
              <a: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 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C</a:t>
            </a:r>
            <a:r>
              <a:rPr lang="en-US" altLang="cs-CZ" sz="2400" i="1" dirty="0" err="1">
                <a:solidFill>
                  <a:schemeClr val="accent4">
                    <a:lumMod val="75000"/>
                  </a:schemeClr>
                </a:solidFill>
                <a:effectLst>
                  <a:outerShdw blurRad="38100" dist="38100" dir="2700000" algn="tl">
                    <a:srgbClr val="C0C0C0"/>
                  </a:outerShdw>
                </a:effectLst>
                <a:sym typeface="Symbol" panose="05050102010706020507" pitchFamily="18" charset="2"/>
              </a:rPr>
              <a:t>lever</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100" dirty="0"/>
          </a:p>
          <a:p>
            <a:pPr>
              <a:lnSpc>
                <a:spcPct val="110000"/>
              </a:lnSpc>
              <a:defRPr/>
            </a:pPr>
            <a:r>
              <a:rPr lang="cs-CZ" altLang="cs-CZ" sz="2100" dirty="0" err="1"/>
              <a:t>Some</a:t>
            </a:r>
            <a:r>
              <a:rPr lang="cs-CZ" altLang="cs-CZ" sz="2100" dirty="0"/>
              <a:t> </a:t>
            </a:r>
            <a:r>
              <a:rPr lang="en-US" altLang="cs-CZ" sz="2100" dirty="0"/>
              <a:t>students are lazy</a:t>
            </a:r>
            <a:r>
              <a:rPr lang="cs-CZ" altLang="cs-CZ" sz="2100" dirty="0"/>
              <a:t>.</a:t>
            </a:r>
            <a:r>
              <a:rPr lang="en-US" altLang="cs-CZ" sz="2100" dirty="0"/>
              <a: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  </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4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L</a:t>
            </a:r>
            <a:r>
              <a:rPr lang="en-US" altLang="cs-CZ" sz="2400" i="1" dirty="0" err="1">
                <a:solidFill>
                  <a:schemeClr val="accent4">
                    <a:lumMod val="75000"/>
                  </a:schemeClr>
                </a:solidFill>
                <a:effectLst>
                  <a:outerShdw blurRad="38100" dist="38100" dir="2700000" algn="tl">
                    <a:srgbClr val="C0C0C0"/>
                  </a:outerShdw>
                </a:effectLst>
                <a:sym typeface="Symbol" panose="05050102010706020507" pitchFamily="18" charset="2"/>
              </a:rPr>
              <a:t>azy</a:t>
            </a:r>
            <a:r>
              <a:rPr lang="en-US" altLang="cs-CZ" sz="24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4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4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4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400" dirty="0">
              <a:solidFill>
                <a:schemeClr val="accent4">
                  <a:lumMod val="75000"/>
                </a:schemeClr>
              </a:solidFill>
              <a:effectLst>
                <a:outerShdw blurRad="38100" dist="38100" dir="2700000" algn="tl">
                  <a:srgbClr val="C0C0C0"/>
                </a:outerShdw>
              </a:effectLst>
              <a:sym typeface="Symbol" panose="05050102010706020507" pitchFamily="18" charset="2"/>
            </a:endParaRPr>
          </a:p>
          <a:p>
            <a:pPr>
              <a:lnSpc>
                <a:spcPct val="110000"/>
              </a:lnSpc>
              <a:defRPr/>
            </a:pPr>
            <a:r>
              <a:rPr lang="en-US" altLang="cs-CZ" sz="2100" dirty="0"/>
              <a:t>No student is retired.	</a:t>
            </a:r>
            <a:r>
              <a:rPr lang="cs-CZ" altLang="cs-CZ" sz="2500" b="1"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1"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500" b="1"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1"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cs-CZ" altLang="cs-CZ" sz="2500" b="1"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500" b="1"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cs-CZ"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5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5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  </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5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Retired</a:t>
            </a:r>
            <a:r>
              <a:rPr lang="en-US" altLang="cs-CZ" sz="25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wt </a:t>
            </a: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x</a:t>
            </a:r>
            <a:r>
              <a:rPr lang="en-US" altLang="cs-CZ" sz="25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500" dirty="0"/>
          </a:p>
          <a:p>
            <a:pPr lvl="1" eaLnBrk="1" hangingPunct="1">
              <a:lnSpc>
                <a:spcPct val="110000"/>
              </a:lnSpc>
              <a:buFont typeface="Wingdings" pitchFamily="2" charset="2"/>
              <a:buNone/>
              <a:defRPr/>
            </a:pPr>
            <a:r>
              <a:rPr lang="cs-CZ" altLang="cs-CZ" sz="2000" dirty="0"/>
              <a:t>	</a:t>
            </a:r>
            <a:r>
              <a:rPr lang="en-US" altLang="cs-CZ" sz="2000" dirty="0"/>
              <a:t>These analyses are </a:t>
            </a:r>
            <a:r>
              <a:rPr lang="en-US" altLang="cs-CZ" sz="2000" i="1" dirty="0"/>
              <a:t>not the literal </a:t>
            </a:r>
            <a:r>
              <a:rPr lang="en-US" altLang="cs-CZ" sz="2000" dirty="0"/>
              <a:t>ones</a:t>
            </a:r>
            <a:r>
              <a:rPr lang="cs-CZ" altLang="cs-CZ" sz="2000" dirty="0"/>
              <a:t>, </a:t>
            </a:r>
            <a:r>
              <a:rPr lang="en-US" altLang="cs-CZ" sz="2000" dirty="0"/>
              <a:t>because they are not in harmony with the so-called</a:t>
            </a:r>
            <a:r>
              <a:rPr lang="cs-CZ" altLang="cs-CZ" sz="2000" dirty="0"/>
              <a:t> </a:t>
            </a:r>
            <a:r>
              <a:rPr lang="en-US" altLang="cs-CZ" sz="2000" dirty="0"/>
              <a:t>‘</a:t>
            </a:r>
            <a:r>
              <a:rPr lang="cs-CZ" altLang="cs-CZ" sz="2000" b="1" i="1" dirty="0" err="1"/>
              <a:t>Parmenid</a:t>
            </a:r>
            <a:r>
              <a:rPr lang="en-US" altLang="cs-CZ" sz="2000" b="1" i="1" dirty="0" err="1"/>
              <a:t>es</a:t>
            </a:r>
            <a:r>
              <a:rPr lang="cs-CZ" altLang="cs-CZ" sz="2000" b="1" i="1" dirty="0"/>
              <a:t> princip</a:t>
            </a:r>
            <a:r>
              <a:rPr lang="en-US" altLang="cs-CZ" sz="2000" b="1" i="1" dirty="0"/>
              <a:t>le</a:t>
            </a:r>
            <a:r>
              <a:rPr lang="en-US" altLang="cs-CZ" sz="2000" dirty="0"/>
              <a:t>’</a:t>
            </a:r>
            <a:r>
              <a:rPr lang="cs-CZ" altLang="cs-CZ" sz="2000" dirty="0"/>
              <a:t> </a:t>
            </a:r>
            <a:r>
              <a:rPr lang="en-US" altLang="cs-CZ" sz="2000" dirty="0"/>
              <a:t>and with our method of literal analysis;</a:t>
            </a:r>
          </a:p>
          <a:p>
            <a:pPr lvl="1" eaLnBrk="1" hangingPunct="1">
              <a:lnSpc>
                <a:spcPct val="110000"/>
              </a:lnSpc>
              <a:buFont typeface="Wingdings" pitchFamily="2" charset="2"/>
              <a:buNone/>
              <a:defRPr/>
            </a:pPr>
            <a:r>
              <a:rPr lang="en-US" altLang="cs-CZ" sz="2000" dirty="0"/>
              <a:t>the sentences do not mention</a:t>
            </a:r>
            <a:r>
              <a:rPr lang="cs-CZ" altLang="cs-CZ" sz="2000" dirty="0"/>
              <a:t> </a:t>
            </a:r>
            <a:r>
              <a:rPr lang="cs-CZ" altLang="cs-CZ" sz="2000" dirty="0">
                <a:sym typeface="Symbol" panose="05050102010706020507" pitchFamily="18" charset="2"/>
              </a:rPr>
              <a:t>, .</a:t>
            </a:r>
            <a:r>
              <a:rPr lang="cs-CZ" altLang="cs-CZ" sz="2000" dirty="0"/>
              <a:t>  </a:t>
            </a:r>
          </a:p>
          <a:p>
            <a:pPr eaLnBrk="1" hangingPunct="1">
              <a:lnSpc>
                <a:spcPct val="110000"/>
              </a:lnSpc>
              <a:spcBef>
                <a:spcPts val="2400"/>
              </a:spcBef>
              <a:spcAft>
                <a:spcPts val="1200"/>
              </a:spcAft>
              <a:defRPr/>
            </a:pPr>
            <a:r>
              <a:rPr lang="cs-CZ" altLang="cs-CZ" sz="2400" dirty="0" err="1"/>
              <a:t>Hence</a:t>
            </a:r>
            <a:r>
              <a:rPr lang="cs-CZ" altLang="cs-CZ" sz="2400" dirty="0"/>
              <a:t>,</a:t>
            </a:r>
            <a:r>
              <a:rPr lang="en-US" altLang="cs-CZ" sz="2400" dirty="0"/>
              <a:t> we introduce restricted quantifiers: </a:t>
            </a:r>
            <a:r>
              <a:rPr lang="cs-CZ" altLang="cs-CZ" sz="2100" i="1" dirty="0" err="1">
                <a:solidFill>
                  <a:srgbClr val="C00000"/>
                </a:solidFill>
                <a:effectLst>
                  <a:outerShdw blurRad="38100" dist="38100" dir="2700000" algn="tl">
                    <a:srgbClr val="C0C0C0"/>
                  </a:outerShdw>
                </a:effectLst>
              </a:rPr>
              <a:t>All</a:t>
            </a:r>
            <a:r>
              <a:rPr lang="cs-CZ" altLang="cs-CZ" sz="2100" dirty="0">
                <a:solidFill>
                  <a:srgbClr val="C00000"/>
                </a:solidFill>
                <a:effectLst>
                  <a:outerShdw blurRad="38100" dist="38100" dir="2700000" algn="tl">
                    <a:srgbClr val="C0C0C0"/>
                  </a:outerShdw>
                </a:effectLst>
              </a:rPr>
              <a:t>, </a:t>
            </a:r>
            <a:r>
              <a:rPr lang="cs-CZ" altLang="cs-CZ" sz="2100" i="1" dirty="0" err="1">
                <a:solidFill>
                  <a:srgbClr val="C00000"/>
                </a:solidFill>
                <a:effectLst>
                  <a:outerShdw blurRad="38100" dist="38100" dir="2700000" algn="tl">
                    <a:srgbClr val="C0C0C0"/>
                  </a:outerShdw>
                </a:effectLst>
              </a:rPr>
              <a:t>Some</a:t>
            </a:r>
            <a:r>
              <a:rPr lang="cs-CZ" altLang="cs-CZ" sz="2100" dirty="0">
                <a:solidFill>
                  <a:srgbClr val="C00000"/>
                </a:solidFill>
                <a:effectLst>
                  <a:outerShdw blurRad="38100" dist="38100" dir="2700000" algn="tl">
                    <a:srgbClr val="C0C0C0"/>
                  </a:outerShdw>
                </a:effectLst>
              </a:rPr>
              <a:t>, </a:t>
            </a:r>
            <a:r>
              <a:rPr lang="cs-CZ" altLang="cs-CZ" sz="2100" i="1" dirty="0">
                <a:solidFill>
                  <a:srgbClr val="C00000"/>
                </a:solidFill>
                <a:effectLst>
                  <a:outerShdw blurRad="38100" dist="38100" dir="2700000" algn="tl">
                    <a:srgbClr val="C0C0C0"/>
                  </a:outerShdw>
                </a:effectLst>
              </a:rPr>
              <a:t>No</a:t>
            </a:r>
            <a:r>
              <a:rPr lang="cs-CZ" altLang="cs-CZ" sz="2100" dirty="0">
                <a:solidFill>
                  <a:srgbClr val="C00000"/>
                </a:solidFill>
                <a:effectLst>
                  <a:outerShdw blurRad="38100" dist="38100" dir="2700000" algn="tl">
                    <a:srgbClr val="C0C0C0"/>
                  </a:outerShdw>
                </a:effectLst>
              </a:rPr>
              <a:t>, </a:t>
            </a:r>
            <a:r>
              <a:rPr lang="cs-CZ" altLang="cs-CZ" sz="2100" i="1" dirty="0">
                <a:solidFill>
                  <a:srgbClr val="C00000"/>
                </a:solidFill>
                <a:effectLst>
                  <a:outerShdw blurRad="38100" dist="38100" dir="2700000" algn="tl">
                    <a:srgbClr val="C0C0C0"/>
                  </a:outerShdw>
                </a:effectLst>
              </a:rPr>
              <a:t>Most</a:t>
            </a:r>
            <a:r>
              <a:rPr lang="cs-CZ" altLang="cs-CZ" sz="2100" dirty="0">
                <a:solidFill>
                  <a:srgbClr val="C00000"/>
                </a:solidFill>
                <a:effectLst>
                  <a:outerShdw blurRad="38100" dist="38100" dir="2700000" algn="tl">
                    <a:srgbClr val="C0C0C0"/>
                  </a:outerShdw>
                </a:effectLst>
              </a:rPr>
              <a:t>, … </a:t>
            </a:r>
            <a:r>
              <a:rPr lang="en-US" altLang="cs-CZ" sz="2100" dirty="0">
                <a:solidFill>
                  <a:srgbClr val="C00000"/>
                </a:solidFill>
                <a:effectLst>
                  <a:outerShdw blurRad="38100" dist="38100" dir="2700000" algn="tl">
                    <a:srgbClr val="C0C0C0"/>
                  </a:outerShdw>
                </a:effectLst>
              </a:rPr>
              <a:t>of type </a:t>
            </a:r>
            <a:r>
              <a:rPr lang="cs-CZ" altLang="cs-CZ" sz="2100" dirty="0">
                <a:solidFill>
                  <a:srgbClr val="C00000"/>
                </a:solidFill>
                <a:effectLst>
                  <a:outerShdw blurRad="38100" dist="38100" dir="2700000" algn="tl">
                    <a:srgbClr val="C0C0C0"/>
                  </a:outerShdw>
                </a:effectLst>
              </a:rPr>
              <a:t>((</a:t>
            </a:r>
            <a:r>
              <a:rPr lang="cs-CZ" altLang="cs-CZ" sz="2100" dirty="0">
                <a:solidFill>
                  <a:srgbClr val="C00000"/>
                </a:solidFill>
                <a:effectLst>
                  <a:outerShdw blurRad="38100" dist="38100" dir="2700000" algn="tl">
                    <a:srgbClr val="C0C0C0"/>
                  </a:outerShdw>
                </a:effectLst>
                <a:sym typeface="Symbol" panose="05050102010706020507" pitchFamily="18" charset="2"/>
              </a:rPr>
              <a:t></a:t>
            </a:r>
            <a:r>
              <a:rPr lang="cs-CZ" altLang="cs-CZ" sz="2100" dirty="0">
                <a:solidFill>
                  <a:srgbClr val="C00000"/>
                </a:solidFill>
                <a:effectLst>
                  <a:outerShdw blurRad="38100" dist="38100" dir="2700000" algn="tl">
                    <a:srgbClr val="C0C0C0"/>
                  </a:outerShdw>
                </a:effectLst>
              </a:rPr>
              <a:t>(</a:t>
            </a:r>
            <a:r>
              <a:rPr lang="cs-CZ" altLang="cs-CZ" sz="2100" dirty="0">
                <a:solidFill>
                  <a:srgbClr val="C00000"/>
                </a:solidFill>
                <a:effectLst>
                  <a:outerShdw blurRad="38100" dist="38100" dir="2700000" algn="tl">
                    <a:srgbClr val="C0C0C0"/>
                  </a:outerShdw>
                </a:effectLst>
                <a:sym typeface="Symbol" panose="05050102010706020507" pitchFamily="18" charset="2"/>
              </a:rPr>
              <a:t></a:t>
            </a:r>
            <a:r>
              <a:rPr lang="cs-CZ" altLang="cs-CZ" sz="2100" dirty="0">
                <a:solidFill>
                  <a:srgbClr val="C00000"/>
                </a:solidFill>
                <a:effectLst>
                  <a:outerShdw blurRad="38100" dist="38100" dir="2700000" algn="tl">
                    <a:srgbClr val="C0C0C0"/>
                  </a:outerShdw>
                </a:effectLst>
              </a:rPr>
              <a:t>))(</a:t>
            </a:r>
            <a:r>
              <a:rPr lang="cs-CZ" altLang="cs-CZ" sz="2100" dirty="0">
                <a:solidFill>
                  <a:srgbClr val="C00000"/>
                </a:solidFill>
                <a:effectLst>
                  <a:outerShdw blurRad="38100" dist="38100" dir="2700000" algn="tl">
                    <a:srgbClr val="C0C0C0"/>
                  </a:outerShdw>
                </a:effectLst>
                <a:sym typeface="Symbol" panose="05050102010706020507" pitchFamily="18" charset="2"/>
              </a:rPr>
              <a:t></a:t>
            </a:r>
            <a:r>
              <a:rPr lang="cs-CZ" altLang="cs-CZ" sz="2100" dirty="0">
                <a:solidFill>
                  <a:srgbClr val="C00000"/>
                </a:solidFill>
                <a:effectLst>
                  <a:outerShdw blurRad="38100" dist="38100" dir="2700000" algn="tl">
                    <a:srgbClr val="C0C0C0"/>
                  </a:outerShdw>
                </a:effectLst>
              </a:rPr>
              <a:t>))</a:t>
            </a:r>
          </a:p>
          <a:p>
            <a:pPr eaLnBrk="1" hangingPunct="1">
              <a:lnSpc>
                <a:spcPct val="110000"/>
              </a:lnSpc>
              <a:defRPr/>
            </a:pPr>
            <a:r>
              <a:rPr lang="en-US" altLang="cs-CZ" sz="2100" dirty="0">
                <a:solidFill>
                  <a:srgbClr val="C00000"/>
                </a:solidFill>
              </a:rPr>
              <a:t>[</a:t>
            </a:r>
            <a:r>
              <a:rPr lang="cs-CZ" altLang="cs-CZ" sz="2100" baseline="30000" dirty="0">
                <a:solidFill>
                  <a:srgbClr val="C00000"/>
                </a:solidFill>
              </a:rPr>
              <a:t>0</a:t>
            </a:r>
            <a:r>
              <a:rPr lang="cs-CZ" altLang="cs-CZ" sz="2100" i="1" dirty="0">
                <a:solidFill>
                  <a:srgbClr val="C00000"/>
                </a:solidFill>
              </a:rPr>
              <a:t>All</a:t>
            </a:r>
            <a:r>
              <a:rPr lang="en-US" altLang="cs-CZ" sz="2100" i="1" dirty="0">
                <a:solidFill>
                  <a:srgbClr val="C00000"/>
                </a:solidFill>
              </a:rPr>
              <a:t> M</a:t>
            </a:r>
            <a:r>
              <a:rPr lang="en-US" altLang="cs-CZ" sz="2100" dirty="0">
                <a:solidFill>
                  <a:srgbClr val="C00000"/>
                </a:solidFill>
              </a:rPr>
              <a:t>]</a:t>
            </a:r>
            <a:r>
              <a:rPr lang="cs-CZ" altLang="cs-CZ" sz="2100" dirty="0"/>
              <a:t>, </a:t>
            </a:r>
            <a:r>
              <a:rPr lang="cs-CZ" altLang="cs-CZ" sz="2100" i="1" dirty="0"/>
              <a:t>M </a:t>
            </a:r>
            <a:r>
              <a:rPr lang="cs-CZ" altLang="cs-CZ" sz="2100" dirty="0">
                <a:sym typeface="Symbol" panose="05050102010706020507" pitchFamily="18" charset="2"/>
              </a:rPr>
              <a:t></a:t>
            </a:r>
            <a:r>
              <a:rPr lang="cs-CZ" altLang="cs-CZ" sz="2100" i="1" baseline="-25000" dirty="0">
                <a:sym typeface="Symbol" panose="05050102010706020507" pitchFamily="18" charset="2"/>
              </a:rPr>
              <a:t>v</a:t>
            </a:r>
            <a:r>
              <a:rPr lang="cs-CZ" altLang="cs-CZ" sz="2100" dirty="0">
                <a:sym typeface="Symbol" panose="05050102010706020507" pitchFamily="18" charset="2"/>
              </a:rPr>
              <a:t> (),</a:t>
            </a:r>
            <a:r>
              <a:rPr lang="en-US" altLang="cs-CZ" sz="2100" dirty="0"/>
              <a:t> </a:t>
            </a:r>
            <a:r>
              <a:rPr lang="en-US" altLang="cs-CZ" sz="2100" i="1" dirty="0"/>
              <a:t>v</a:t>
            </a:r>
            <a:r>
              <a:rPr lang="cs-CZ" altLang="cs-CZ" sz="2100" i="1" dirty="0"/>
              <a:t>-</a:t>
            </a:r>
            <a:r>
              <a:rPr lang="en-US" altLang="cs-CZ" sz="2100" dirty="0"/>
              <a:t>constructs the set of all supersets of </a:t>
            </a:r>
            <a:r>
              <a:rPr lang="en-US" altLang="cs-CZ" sz="2100" i="1" dirty="0"/>
              <a:t>M</a:t>
            </a:r>
            <a:endParaRPr lang="cs-CZ" altLang="cs-CZ" sz="2100" i="1" dirty="0"/>
          </a:p>
          <a:p>
            <a:pPr eaLnBrk="1" hangingPunct="1">
              <a:lnSpc>
                <a:spcPct val="110000"/>
              </a:lnSpc>
              <a:defRPr/>
            </a:pPr>
            <a:r>
              <a:rPr lang="en-US" altLang="cs-CZ" sz="2100" dirty="0">
                <a:solidFill>
                  <a:srgbClr val="C00000"/>
                </a:solidFill>
              </a:rPr>
              <a:t>[</a:t>
            </a:r>
            <a:r>
              <a:rPr lang="cs-CZ" altLang="cs-CZ" sz="2100" baseline="30000" dirty="0">
                <a:solidFill>
                  <a:srgbClr val="C00000"/>
                </a:solidFill>
              </a:rPr>
              <a:t>0</a:t>
            </a:r>
            <a:r>
              <a:rPr lang="cs-CZ" altLang="cs-CZ" sz="2100" i="1" dirty="0">
                <a:solidFill>
                  <a:srgbClr val="C00000"/>
                </a:solidFill>
              </a:rPr>
              <a:t>Some</a:t>
            </a:r>
            <a:r>
              <a:rPr lang="en-US" altLang="cs-CZ" sz="2100" i="1" dirty="0">
                <a:solidFill>
                  <a:srgbClr val="C00000"/>
                </a:solidFill>
              </a:rPr>
              <a:t> M</a:t>
            </a:r>
            <a:r>
              <a:rPr lang="en-US" altLang="cs-CZ" sz="2100" dirty="0">
                <a:solidFill>
                  <a:srgbClr val="C00000"/>
                </a:solidFill>
              </a:rPr>
              <a:t>]</a:t>
            </a:r>
            <a:r>
              <a:rPr lang="cs-CZ" altLang="cs-CZ" sz="2100" dirty="0"/>
              <a:t>, </a:t>
            </a:r>
            <a:r>
              <a:rPr lang="cs-CZ" altLang="cs-CZ" sz="2100" i="1" dirty="0"/>
              <a:t>M </a:t>
            </a:r>
            <a:r>
              <a:rPr lang="cs-CZ" altLang="cs-CZ" sz="2100" dirty="0">
                <a:sym typeface="Symbol" panose="05050102010706020507" pitchFamily="18" charset="2"/>
              </a:rPr>
              <a:t></a:t>
            </a:r>
            <a:r>
              <a:rPr lang="cs-CZ" altLang="cs-CZ" sz="2100" i="1" baseline="-25000" dirty="0">
                <a:sym typeface="Symbol" panose="05050102010706020507" pitchFamily="18" charset="2"/>
              </a:rPr>
              <a:t>v</a:t>
            </a:r>
            <a:r>
              <a:rPr lang="cs-CZ" altLang="cs-CZ" sz="2100" dirty="0">
                <a:sym typeface="Symbol" panose="05050102010706020507" pitchFamily="18" charset="2"/>
              </a:rPr>
              <a:t> (),</a:t>
            </a:r>
            <a:r>
              <a:rPr lang="en-US" altLang="cs-CZ" sz="2100" dirty="0"/>
              <a:t> </a:t>
            </a:r>
            <a:r>
              <a:rPr lang="en-US" altLang="cs-CZ" sz="2100" i="1" dirty="0"/>
              <a:t>v</a:t>
            </a:r>
            <a:r>
              <a:rPr lang="cs-CZ" altLang="cs-CZ" sz="2100" i="1" dirty="0"/>
              <a:t>-</a:t>
            </a:r>
            <a:r>
              <a:rPr lang="en-US" altLang="cs-CZ" sz="2100" dirty="0"/>
              <a:t>constructs the set of those sets</a:t>
            </a:r>
            <a:r>
              <a:rPr lang="cs-CZ" altLang="cs-CZ" sz="2100" dirty="0"/>
              <a:t> </a:t>
            </a:r>
            <a:r>
              <a:rPr lang="en-US" altLang="cs-CZ" sz="2100" dirty="0"/>
              <a:t>that have a non-empty intersection with</a:t>
            </a:r>
            <a:r>
              <a:rPr lang="cs-CZ" altLang="cs-CZ" sz="2100" dirty="0"/>
              <a:t> </a:t>
            </a:r>
            <a:r>
              <a:rPr lang="cs-CZ" altLang="cs-CZ" sz="2100" i="1" dirty="0"/>
              <a:t>M</a:t>
            </a:r>
          </a:p>
          <a:p>
            <a:pPr eaLnBrk="1" hangingPunct="1">
              <a:lnSpc>
                <a:spcPct val="110000"/>
              </a:lnSpc>
              <a:defRPr/>
            </a:pPr>
            <a:r>
              <a:rPr lang="en-US" altLang="cs-CZ" sz="2100" dirty="0">
                <a:solidFill>
                  <a:srgbClr val="C00000"/>
                </a:solidFill>
              </a:rPr>
              <a:t>[</a:t>
            </a:r>
            <a:r>
              <a:rPr lang="cs-CZ" altLang="cs-CZ" sz="2100" baseline="30000" dirty="0">
                <a:solidFill>
                  <a:srgbClr val="C00000"/>
                </a:solidFill>
              </a:rPr>
              <a:t>0</a:t>
            </a:r>
            <a:r>
              <a:rPr lang="cs-CZ" altLang="cs-CZ" sz="2100" i="1" dirty="0">
                <a:solidFill>
                  <a:srgbClr val="C00000"/>
                </a:solidFill>
              </a:rPr>
              <a:t>No</a:t>
            </a:r>
            <a:r>
              <a:rPr lang="en-US" altLang="cs-CZ" sz="2100" i="1" dirty="0">
                <a:solidFill>
                  <a:srgbClr val="C00000"/>
                </a:solidFill>
              </a:rPr>
              <a:t> M</a:t>
            </a:r>
            <a:r>
              <a:rPr lang="en-US" altLang="cs-CZ" sz="2100" dirty="0">
                <a:solidFill>
                  <a:srgbClr val="C00000"/>
                </a:solidFill>
              </a:rPr>
              <a:t>]</a:t>
            </a:r>
            <a:r>
              <a:rPr lang="cs-CZ" altLang="cs-CZ" sz="2100" dirty="0"/>
              <a:t>, </a:t>
            </a:r>
            <a:r>
              <a:rPr lang="cs-CZ" altLang="cs-CZ" sz="2100" i="1" dirty="0"/>
              <a:t>M </a:t>
            </a:r>
            <a:r>
              <a:rPr lang="cs-CZ" altLang="cs-CZ" sz="2100" dirty="0">
                <a:sym typeface="Symbol" panose="05050102010706020507" pitchFamily="18" charset="2"/>
              </a:rPr>
              <a:t></a:t>
            </a:r>
            <a:r>
              <a:rPr lang="cs-CZ" altLang="cs-CZ" sz="2100" i="1" baseline="-25000" dirty="0">
                <a:sym typeface="Symbol" panose="05050102010706020507" pitchFamily="18" charset="2"/>
              </a:rPr>
              <a:t>v</a:t>
            </a:r>
            <a:r>
              <a:rPr lang="cs-CZ" altLang="cs-CZ" sz="2100" dirty="0">
                <a:sym typeface="Symbol" panose="05050102010706020507" pitchFamily="18" charset="2"/>
              </a:rPr>
              <a:t> (),</a:t>
            </a:r>
            <a:r>
              <a:rPr lang="en-US" altLang="cs-CZ" sz="2100" dirty="0"/>
              <a:t> </a:t>
            </a:r>
            <a:r>
              <a:rPr lang="en-US" altLang="cs-CZ" sz="2100" i="1" dirty="0"/>
              <a:t>v</a:t>
            </a:r>
            <a:r>
              <a:rPr lang="cs-CZ" altLang="cs-CZ" sz="2100" i="1" dirty="0"/>
              <a:t>-</a:t>
            </a:r>
            <a:r>
              <a:rPr lang="en-US" altLang="cs-CZ" sz="2100" dirty="0"/>
              <a:t>constructs the set of all sets that have an empty intersection with</a:t>
            </a:r>
            <a:r>
              <a:rPr lang="cs-CZ" altLang="cs-CZ" sz="2100" dirty="0"/>
              <a:t> </a:t>
            </a:r>
            <a:r>
              <a:rPr lang="cs-CZ" altLang="cs-CZ" sz="2100" i="1" dirty="0"/>
              <a:t>M</a:t>
            </a:r>
            <a:endParaRPr lang="cs-CZ" altLang="cs-CZ" sz="2100" dirty="0"/>
          </a:p>
          <a:p>
            <a:pPr eaLnBrk="1" hangingPunct="1">
              <a:lnSpc>
                <a:spcPct val="110000"/>
              </a:lnSpc>
              <a:spcBef>
                <a:spcPct val="70000"/>
              </a:spcBef>
              <a:buFont typeface="Wingdings" pitchFamily="2" charset="2"/>
              <a:buNone/>
              <a:defRPr/>
            </a:pPr>
            <a:r>
              <a:rPr lang="cs-CZ" altLang="cs-CZ" sz="2100" dirty="0">
                <a:solidFill>
                  <a:schemeClr val="tx2"/>
                </a:solidFill>
                <a:effectLst>
                  <a:outerShdw blurRad="38100" dist="38100" dir="2700000" algn="tl">
                    <a:srgbClr val="C0C0C0"/>
                  </a:outerShdw>
                </a:effectLst>
                <a:sym typeface="Symbol" panose="05050102010706020507" pitchFamily="18" charset="2"/>
              </a:rPr>
              <a:t>	</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All</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C</a:t>
            </a:r>
            <a:r>
              <a:rPr lang="en-US" altLang="cs-CZ" sz="2600" i="1" dirty="0" err="1">
                <a:solidFill>
                  <a:schemeClr val="accent4">
                    <a:lumMod val="75000"/>
                  </a:schemeClr>
                </a:solidFill>
                <a:effectLst>
                  <a:outerShdw blurRad="38100" dist="38100" dir="2700000" algn="tl">
                    <a:srgbClr val="C0C0C0"/>
                  </a:outerShdw>
                </a:effectLst>
                <a:sym typeface="Symbol" panose="05050102010706020507" pitchFamily="18" charset="2"/>
              </a:rPr>
              <a:t>lever</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endParaRPr>
          </a:p>
          <a:p>
            <a:pPr eaLnBrk="1" hangingPunct="1">
              <a:lnSpc>
                <a:spcPct val="110000"/>
              </a:lnSpc>
              <a:buFont typeface="Wingdings" pitchFamily="2" charset="2"/>
              <a:buNone/>
              <a:defRPr/>
            </a:pP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Some</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L</a:t>
            </a:r>
            <a:r>
              <a:rPr lang="en-US" altLang="cs-CZ" sz="2600" i="1" dirty="0" err="1">
                <a:solidFill>
                  <a:schemeClr val="accent4">
                    <a:lumMod val="75000"/>
                  </a:schemeClr>
                </a:solidFill>
                <a:effectLst>
                  <a:outerShdw blurRad="38100" dist="38100" dir="2700000" algn="tl">
                    <a:srgbClr val="C0C0C0"/>
                  </a:outerShdw>
                </a:effectLst>
                <a:sym typeface="Symbol" panose="05050102010706020507" pitchFamily="18" charset="2"/>
              </a:rPr>
              <a:t>azy</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p>
          <a:p>
            <a:pPr>
              <a:lnSpc>
                <a:spcPct val="110000"/>
              </a:lnSpc>
              <a:buNone/>
              <a:defRPr/>
            </a:pP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w</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t </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No</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cs-CZ"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Student</a:t>
            </a:r>
            <a:r>
              <a:rPr lang="en-US" altLang="cs-CZ" sz="2600" i="1" baseline="-25000" dirty="0" err="1">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 </a:t>
            </a:r>
            <a:r>
              <a:rPr lang="en-US" altLang="cs-CZ" sz="2600" baseline="30000" dirty="0">
                <a:solidFill>
                  <a:schemeClr val="accent4">
                    <a:lumMod val="75000"/>
                  </a:schemeClr>
                </a:solidFill>
                <a:effectLst>
                  <a:outerShdw blurRad="38100" dist="38100" dir="2700000" algn="tl">
                    <a:srgbClr val="C0C0C0"/>
                  </a:outerShdw>
                </a:effectLst>
                <a:sym typeface="Symbol" panose="05050102010706020507" pitchFamily="18" charset="2"/>
              </a:rPr>
              <a:t>0</a:t>
            </a:r>
            <a:r>
              <a:rPr lang="en-US" altLang="cs-CZ" sz="2600" i="1" dirty="0">
                <a:solidFill>
                  <a:schemeClr val="accent4">
                    <a:lumMod val="75000"/>
                  </a:schemeClr>
                </a:solidFill>
                <a:effectLst>
                  <a:outerShdw blurRad="38100" dist="38100" dir="2700000" algn="tl">
                    <a:srgbClr val="C0C0C0"/>
                  </a:outerShdw>
                </a:effectLst>
                <a:sym typeface="Symbol" panose="05050102010706020507" pitchFamily="18" charset="2"/>
              </a:rPr>
              <a:t>Retired</a:t>
            </a:r>
            <a:r>
              <a:rPr lang="en-US" altLang="cs-CZ" sz="2600" i="1" baseline="-25000" dirty="0">
                <a:solidFill>
                  <a:schemeClr val="accent4">
                    <a:lumMod val="75000"/>
                  </a:schemeClr>
                </a:solidFill>
                <a:effectLst>
                  <a:outerShdw blurRad="38100" dist="38100" dir="2700000" algn="tl">
                    <a:srgbClr val="C0C0C0"/>
                  </a:outerShdw>
                </a:effectLst>
                <a:sym typeface="Symbol" panose="05050102010706020507" pitchFamily="18" charset="2"/>
              </a:rPr>
              <a:t>wt</a:t>
            </a:r>
            <a:r>
              <a:rPr lang="en-US" altLang="cs-CZ" sz="2600" dirty="0">
                <a:solidFill>
                  <a:schemeClr val="accent4">
                    <a:lumMod val="75000"/>
                  </a:schemeClr>
                </a:solidFill>
                <a:effectLst>
                  <a:outerShdw blurRad="38100" dist="38100" dir="2700000" algn="tl">
                    <a:srgbClr val="C0C0C0"/>
                  </a:outerShdw>
                </a:effectLst>
                <a:sym typeface="Symbol" panose="05050102010706020507" pitchFamily="18" charset="2"/>
              </a:rPr>
              <a:t>]</a:t>
            </a:r>
            <a:endParaRPr lang="cs-CZ" altLang="cs-CZ" sz="2600" dirty="0">
              <a:solidFill>
                <a:schemeClr val="accent4">
                  <a:lumMod val="75000"/>
                </a:schemeClr>
              </a:solidFill>
              <a:effectLst>
                <a:outerShdw blurRad="38100" dist="38100" dir="2700000" algn="tl">
                  <a:srgbClr val="C0C0C0"/>
                </a:outerShdw>
              </a:effectLst>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3D8DB64D-04DC-4379-8C61-98F728FCB571}"/>
              </a:ext>
            </a:extLst>
          </p:cNvPr>
          <p:cNvSpPr>
            <a:spLocks noGrp="1"/>
          </p:cNvSpPr>
          <p:nvPr>
            <p:ph type="sldNum" sz="quarter" idx="12"/>
          </p:nvPr>
        </p:nvSpPr>
        <p:spPr/>
        <p:txBody>
          <a:bodyPr/>
          <a:lstStyle/>
          <a:p>
            <a:fld id="{228629A3-4E75-4884-BFF1-74C944271322}" type="slidenum">
              <a:rPr lang="cs-CZ" smtClean="0"/>
              <a:pPr/>
              <a:t>2</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87624" y="277813"/>
            <a:ext cx="7499176" cy="630237"/>
          </a:xfrm>
        </p:spPr>
        <p:txBody>
          <a:bodyPr>
            <a:normAutofit fontScale="90000"/>
          </a:bodyPr>
          <a:lstStyle/>
          <a:p>
            <a:pPr eaLnBrk="1" hangingPunct="1"/>
            <a:r>
              <a:rPr lang="cs-CZ" altLang="cs-CZ" sz="3800" i="1" dirty="0" err="1"/>
              <a:t>Empiric</a:t>
            </a:r>
            <a:r>
              <a:rPr lang="en-US" altLang="cs-CZ" sz="3800" i="1" dirty="0"/>
              <a:t>al expressions</a:t>
            </a:r>
            <a:endParaRPr lang="cs-CZ" altLang="cs-CZ" sz="3600" i="1" dirty="0"/>
          </a:p>
        </p:txBody>
      </p:sp>
      <p:sp>
        <p:nvSpPr>
          <p:cNvPr id="17411" name="Rectangle 3"/>
          <p:cNvSpPr>
            <a:spLocks noGrp="1" noChangeArrowheads="1"/>
          </p:cNvSpPr>
          <p:nvPr>
            <p:ph type="body" idx="1"/>
          </p:nvPr>
        </p:nvSpPr>
        <p:spPr>
          <a:xfrm>
            <a:off x="1187624" y="1196975"/>
            <a:ext cx="7499176" cy="5327650"/>
          </a:xfrm>
        </p:spPr>
        <p:txBody>
          <a:bodyPr>
            <a:normAutofit lnSpcReduction="10000"/>
          </a:bodyPr>
          <a:lstStyle/>
          <a:p>
            <a:pPr marL="571500" indent="-571500" eaLnBrk="1" hangingPunct="1">
              <a:lnSpc>
                <a:spcPct val="90000"/>
              </a:lnSpc>
              <a:spcBef>
                <a:spcPct val="30000"/>
              </a:spcBef>
              <a:defRPr/>
            </a:pPr>
            <a:r>
              <a:rPr lang="cs-CZ" altLang="cs-CZ" sz="2000" dirty="0" err="1">
                <a:solidFill>
                  <a:srgbClr val="C00000"/>
                </a:solidFill>
                <a:effectLst>
                  <a:outerShdw blurRad="38100" dist="38100" dir="2700000" algn="tl">
                    <a:srgbClr val="C0C0C0"/>
                  </a:outerShdw>
                </a:effectLst>
                <a:sym typeface="Symbol" panose="05050102010706020507" pitchFamily="18" charset="2"/>
              </a:rPr>
              <a:t>Empiric</a:t>
            </a:r>
            <a:r>
              <a:rPr lang="en-US" altLang="cs-CZ" sz="2000" dirty="0">
                <a:solidFill>
                  <a:srgbClr val="C00000"/>
                </a:solidFill>
                <a:effectLst>
                  <a:outerShdw blurRad="38100" dist="38100" dir="2700000" algn="tl">
                    <a:srgbClr val="C0C0C0"/>
                  </a:outerShdw>
                </a:effectLst>
                <a:sym typeface="Symbol" panose="05050102010706020507" pitchFamily="18" charset="2"/>
              </a:rPr>
              <a:t>al expressions denote</a:t>
            </a:r>
            <a:r>
              <a:rPr lang="cs-CZ" altLang="cs-CZ" sz="2000" dirty="0">
                <a:solidFill>
                  <a:srgbClr val="C00000"/>
                </a:solidFill>
                <a:effectLst>
                  <a:outerShdw blurRad="38100" dist="38100" dir="2700000" algn="tl">
                    <a:srgbClr val="C0C0C0"/>
                  </a:outerShdw>
                </a:effectLst>
                <a:sym typeface="Symbol" panose="05050102010706020507" pitchFamily="18" charset="2"/>
              </a:rPr>
              <a:t> </a:t>
            </a:r>
            <a:r>
              <a:rPr lang="en-US" altLang="cs-CZ" sz="2000" i="1" dirty="0">
                <a:solidFill>
                  <a:srgbClr val="C00000"/>
                </a:solidFill>
                <a:effectLst>
                  <a:outerShdw blurRad="38100" dist="38100" dir="2700000" algn="tl">
                    <a:srgbClr val="C0C0C0"/>
                  </a:outerShdw>
                </a:effectLst>
                <a:sym typeface="Symbol" panose="05050102010706020507" pitchFamily="18" charset="2"/>
              </a:rPr>
              <a:t>non-trivial</a:t>
            </a:r>
            <a:r>
              <a:rPr lang="cs-CZ" altLang="cs-CZ" sz="2000" i="1" dirty="0">
                <a:solidFill>
                  <a:srgbClr val="C00000"/>
                </a:solidFill>
                <a:effectLst>
                  <a:outerShdw blurRad="38100" dist="38100" dir="2700000" algn="tl">
                    <a:srgbClr val="C0C0C0"/>
                  </a:outerShdw>
                </a:effectLst>
                <a:sym typeface="Symbol" panose="05050102010706020507" pitchFamily="18" charset="2"/>
              </a:rPr>
              <a:t> (</a:t>
            </a:r>
            <a:r>
              <a:rPr lang="en-US" altLang="cs-CZ" sz="2000" i="1" dirty="0">
                <a:solidFill>
                  <a:srgbClr val="C00000"/>
                </a:solidFill>
                <a:effectLst>
                  <a:outerShdw blurRad="38100" dist="38100" dir="2700000" algn="tl">
                    <a:srgbClr val="C0C0C0"/>
                  </a:outerShdw>
                </a:effectLst>
                <a:sym typeface="Symbol" panose="05050102010706020507" pitchFamily="18" charset="2"/>
              </a:rPr>
              <a:t>i.e. non-constant</a:t>
            </a:r>
            <a:r>
              <a:rPr lang="cs-CZ" altLang="cs-CZ" sz="2000" i="1" dirty="0">
                <a:solidFill>
                  <a:srgbClr val="C00000"/>
                </a:solidFill>
                <a:effectLst>
                  <a:outerShdw blurRad="38100" dist="38100" dir="2700000" algn="tl">
                    <a:srgbClr val="C0C0C0"/>
                  </a:outerShdw>
                </a:effectLst>
                <a:sym typeface="Symbol" panose="05050102010706020507" pitchFamily="18" charset="2"/>
              </a:rPr>
              <a:t>) </a:t>
            </a:r>
            <a:r>
              <a:rPr lang="cs-CZ" altLang="cs-CZ" sz="2000" i="1" dirty="0" err="1">
                <a:solidFill>
                  <a:srgbClr val="C00000"/>
                </a:solidFill>
                <a:effectLst>
                  <a:outerShdw blurRad="38100" dist="38100" dir="2700000" algn="tl">
                    <a:srgbClr val="C0C0C0"/>
                  </a:outerShdw>
                </a:effectLst>
                <a:sym typeface="Symbol" panose="05050102010706020507" pitchFamily="18" charset="2"/>
              </a:rPr>
              <a:t>intens</a:t>
            </a:r>
            <a:r>
              <a:rPr lang="en-US" altLang="cs-CZ" sz="2000" i="1" dirty="0">
                <a:solidFill>
                  <a:srgbClr val="C00000"/>
                </a:solidFill>
                <a:effectLst>
                  <a:outerShdw blurRad="38100" dist="38100" dir="2700000" algn="tl">
                    <a:srgbClr val="C0C0C0"/>
                  </a:outerShdw>
                </a:effectLst>
                <a:sym typeface="Symbol" panose="05050102010706020507" pitchFamily="18" charset="2"/>
              </a:rPr>
              <a:t>ions</a:t>
            </a:r>
            <a:endParaRPr lang="cs-CZ" altLang="cs-CZ" sz="2000" i="1" dirty="0">
              <a:solidFill>
                <a:srgbClr val="C00000"/>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spcBef>
                <a:spcPct val="30000"/>
              </a:spcBef>
              <a:defRPr/>
            </a:pPr>
            <a:r>
              <a:rPr lang="en-US" altLang="cs-CZ" sz="2000" i="1" dirty="0">
                <a:sym typeface="Symbol" panose="05050102010706020507" pitchFamily="18" charset="2"/>
              </a:rPr>
              <a:t>‘King of France’</a:t>
            </a:r>
            <a:r>
              <a:rPr lang="cs-CZ" altLang="cs-CZ" sz="2000" i="1" dirty="0">
                <a:sym typeface="Symbol" panose="05050102010706020507" pitchFamily="18" charset="2"/>
              </a:rPr>
              <a:t>, </a:t>
            </a:r>
            <a:r>
              <a:rPr lang="en-US" altLang="cs-CZ" sz="2000" i="1" dirty="0">
                <a:sym typeface="Symbol" panose="05050102010706020507" pitchFamily="18" charset="2"/>
              </a:rPr>
              <a:t>‘the </a:t>
            </a:r>
            <a:r>
              <a:rPr lang="cs-CZ" altLang="cs-CZ" sz="2000" i="1" dirty="0">
                <a:sym typeface="Symbol" panose="05050102010706020507" pitchFamily="18" charset="2"/>
              </a:rPr>
              <a:t>prezident </a:t>
            </a:r>
            <a:r>
              <a:rPr lang="en-US" altLang="cs-CZ" sz="2000" i="1" dirty="0">
                <a:sym typeface="Symbol" panose="05050102010706020507" pitchFamily="18" charset="2"/>
              </a:rPr>
              <a:t>of </a:t>
            </a:r>
            <a:r>
              <a:rPr lang="cs-CZ" altLang="cs-CZ" sz="2000" i="1" dirty="0">
                <a:sym typeface="Symbol" panose="05050102010706020507" pitchFamily="18" charset="2"/>
              </a:rPr>
              <a:t>ČR</a:t>
            </a:r>
            <a:r>
              <a:rPr lang="en-US" altLang="cs-CZ" sz="2000" i="1" dirty="0">
                <a:sym typeface="Symbol" panose="05050102010706020507" pitchFamily="18" charset="2"/>
              </a:rPr>
              <a:t>’</a:t>
            </a:r>
            <a:r>
              <a:rPr lang="cs-CZ" altLang="cs-CZ" sz="2000" i="1" dirty="0">
                <a:sym typeface="Symbol" panose="05050102010706020507" pitchFamily="18" charset="2"/>
              </a:rPr>
              <a:t>, </a:t>
            </a:r>
            <a:r>
              <a:rPr lang="en-US" altLang="cs-CZ" sz="2000" i="1" dirty="0">
                <a:sym typeface="Symbol" panose="05050102010706020507" pitchFamily="18" charset="2"/>
              </a:rPr>
              <a:t>‘the highest mountain’</a:t>
            </a:r>
            <a:r>
              <a:rPr lang="cs-CZ" altLang="cs-CZ" sz="2000" i="1" dirty="0">
                <a:sym typeface="Symbol" panose="05050102010706020507" pitchFamily="18" charset="2"/>
              </a:rPr>
              <a:t> </a:t>
            </a:r>
            <a:r>
              <a:rPr lang="en-US" altLang="cs-CZ" sz="2000" i="1" dirty="0">
                <a:solidFill>
                  <a:schemeClr val="tx2"/>
                </a:solidFill>
                <a:effectLst>
                  <a:outerShdw blurRad="38100" dist="38100" dir="2700000" algn="tl">
                    <a:srgbClr val="C0C0C0"/>
                  </a:outerShdw>
                </a:effectLst>
                <a:sym typeface="Symbol" panose="05050102010706020507" pitchFamily="18" charset="2"/>
              </a:rPr>
              <a:t>denote</a:t>
            </a:r>
            <a:r>
              <a:rPr lang="cs-CZ" altLang="cs-CZ" sz="2000" i="1" dirty="0">
                <a:effectLst>
                  <a:outerShdw blurRad="38100" dist="38100" dir="2700000" algn="tl">
                    <a:srgbClr val="C0C0C0"/>
                  </a:outerShdw>
                </a:effectLst>
                <a:sym typeface="Symbol" panose="05050102010706020507" pitchFamily="18" charset="2"/>
              </a:rPr>
              <a:t> </a:t>
            </a:r>
            <a:r>
              <a:rPr lang="en-US" altLang="cs-CZ" sz="2000" i="1" dirty="0">
                <a:effectLst>
                  <a:outerShdw blurRad="38100" dist="38100" dir="2700000" algn="tl">
                    <a:srgbClr val="C0C0C0"/>
                  </a:outerShdw>
                </a:effectLst>
                <a:sym typeface="Symbol" panose="05050102010706020507" pitchFamily="18" charset="2"/>
              </a:rPr>
              <a:t>offices (roles)</a:t>
            </a:r>
            <a:r>
              <a:rPr lang="cs-CZ" altLang="cs-CZ" sz="2000" i="1" dirty="0">
                <a:effectLst>
                  <a:outerShdw blurRad="38100" dist="38100" dir="2700000" algn="tl">
                    <a:srgbClr val="C0C0C0"/>
                  </a:outerShdw>
                </a:effectLst>
                <a:sym typeface="Symbol" panose="05050102010706020507" pitchFamily="18" charset="2"/>
              </a:rPr>
              <a:t> </a:t>
            </a:r>
            <a:r>
              <a:rPr lang="en-US" altLang="cs-CZ" sz="2000" i="1" dirty="0">
                <a:effectLst>
                  <a:outerShdw blurRad="38100" dist="38100" dir="2700000" algn="tl">
                    <a:srgbClr val="C0C0C0"/>
                  </a:outerShdw>
                </a:effectLst>
                <a:sym typeface="Symbol" panose="05050102010706020507" pitchFamily="18" charset="2"/>
              </a:rPr>
              <a:t>of type</a:t>
            </a:r>
            <a:r>
              <a:rPr lang="cs-CZ" altLang="cs-CZ" sz="2000" i="1" dirty="0">
                <a:effectLst>
                  <a:outerShdw blurRad="38100" dist="38100" dir="2700000" algn="tl">
                    <a:srgbClr val="C0C0C0"/>
                  </a:outerShdw>
                </a:effectLst>
                <a:sym typeface="Symbol" panose="05050102010706020507" pitchFamily="18" charset="2"/>
              </a:rPr>
              <a:t> </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i="1" dirty="0">
                <a:sym typeface="Symbol" panose="05050102010706020507" pitchFamily="18" charset="2"/>
              </a:rPr>
              <a:t>, </a:t>
            </a:r>
            <a:endParaRPr lang="en-US" altLang="cs-CZ" sz="2000" i="1" dirty="0">
              <a:sym typeface="Symbol" panose="05050102010706020507" pitchFamily="18" charset="2"/>
            </a:endParaRPr>
          </a:p>
          <a:p>
            <a:pPr marL="845820" lvl="1" indent="-571500">
              <a:lnSpc>
                <a:spcPct val="90000"/>
              </a:lnSpc>
              <a:spcBef>
                <a:spcPct val="30000"/>
              </a:spcBef>
              <a:defRPr/>
            </a:pPr>
            <a:r>
              <a:rPr lang="cs-CZ" altLang="cs-CZ" sz="1600" dirty="0">
                <a:sym typeface="Symbol" panose="05050102010706020507" pitchFamily="18" charset="2"/>
              </a:rPr>
              <a:t>a</a:t>
            </a:r>
            <a:r>
              <a:rPr lang="en-US" altLang="cs-CZ" sz="1600" dirty="0" err="1">
                <a:sym typeface="Symbol" panose="05050102010706020507" pitchFamily="18" charset="2"/>
              </a:rPr>
              <a:t>nd</a:t>
            </a:r>
            <a:r>
              <a:rPr lang="cs-CZ" altLang="cs-CZ" sz="1600" dirty="0">
                <a:sym typeface="Symbol" panose="05050102010706020507" pitchFamily="18" charset="2"/>
              </a:rPr>
              <a:t> </a:t>
            </a:r>
            <a:r>
              <a:rPr lang="en-US" altLang="cs-CZ" sz="1600" i="1" dirty="0">
                <a:solidFill>
                  <a:schemeClr val="tx2"/>
                </a:solidFill>
                <a:effectLst>
                  <a:outerShdw blurRad="38100" dist="38100" dir="2700000" algn="tl">
                    <a:srgbClr val="C0C0C0"/>
                  </a:outerShdw>
                </a:effectLst>
                <a:sym typeface="Symbol" panose="05050102010706020507" pitchFamily="18" charset="2"/>
              </a:rPr>
              <a:t>actually refer </a:t>
            </a:r>
            <a:r>
              <a:rPr lang="cs-CZ" altLang="cs-CZ" sz="1600" dirty="0">
                <a:sym typeface="Symbol" panose="05050102010706020507" pitchFamily="18" charset="2"/>
              </a:rPr>
              <a:t>(</a:t>
            </a:r>
            <a:r>
              <a:rPr lang="en-US" altLang="cs-CZ" sz="1600" dirty="0">
                <a:sym typeface="Symbol" panose="05050102010706020507" pitchFamily="18" charset="2"/>
              </a:rPr>
              <a:t>in this</a:t>
            </a:r>
            <a:r>
              <a:rPr lang="cs-CZ" altLang="cs-CZ" sz="1600" dirty="0">
                <a:sym typeface="Symbol" panose="05050102010706020507" pitchFamily="18" charset="2"/>
              </a:rPr>
              <a:t> </a:t>
            </a:r>
            <a:r>
              <a:rPr lang="cs-CZ" altLang="cs-CZ" sz="1600" i="1" dirty="0">
                <a:sym typeface="Symbol" panose="05050102010706020507" pitchFamily="18" charset="2"/>
              </a:rPr>
              <a:t>w </a:t>
            </a:r>
            <a:r>
              <a:rPr lang="cs-CZ" altLang="cs-CZ" sz="1600" dirty="0">
                <a:sym typeface="Symbol" panose="05050102010706020507" pitchFamily="18" charset="2"/>
              </a:rPr>
              <a:t>a</a:t>
            </a:r>
            <a:r>
              <a:rPr lang="en-US" altLang="cs-CZ" sz="1600" dirty="0" err="1">
                <a:sym typeface="Symbol" panose="05050102010706020507" pitchFamily="18" charset="2"/>
              </a:rPr>
              <a:t>nd</a:t>
            </a:r>
            <a:r>
              <a:rPr lang="cs-CZ" altLang="cs-CZ" sz="1600" dirty="0">
                <a:sym typeface="Symbol" panose="05050102010706020507" pitchFamily="18" charset="2"/>
              </a:rPr>
              <a:t> </a:t>
            </a:r>
            <a:r>
              <a:rPr lang="cs-CZ" altLang="cs-CZ" sz="1600" i="1" dirty="0">
                <a:sym typeface="Symbol" panose="05050102010706020507" pitchFamily="18" charset="2"/>
              </a:rPr>
              <a:t>t</a:t>
            </a:r>
            <a:r>
              <a:rPr lang="en-US" altLang="cs-CZ" sz="1600" i="1" dirty="0">
                <a:sym typeface="Symbol" panose="05050102010706020507" pitchFamily="18" charset="2"/>
              </a:rPr>
              <a:t> </a:t>
            </a:r>
            <a:r>
              <a:rPr lang="en-US" altLang="cs-CZ" sz="1600" dirty="0">
                <a:sym typeface="Symbol" panose="05050102010706020507" pitchFamily="18" charset="2"/>
              </a:rPr>
              <a:t>of evaluation</a:t>
            </a:r>
            <a:r>
              <a:rPr lang="cs-CZ" altLang="cs-CZ" sz="1600" dirty="0">
                <a:sym typeface="Symbol" panose="05050102010706020507" pitchFamily="18" charset="2"/>
              </a:rPr>
              <a:t>) </a:t>
            </a:r>
            <a:r>
              <a:rPr lang="en-US" altLang="cs-CZ" sz="1600" dirty="0">
                <a:sym typeface="Symbol" panose="05050102010706020507" pitchFamily="18" charset="2"/>
              </a:rPr>
              <a:t>to nothing</a:t>
            </a:r>
            <a:r>
              <a:rPr lang="cs-CZ" altLang="cs-CZ" sz="1600" dirty="0">
                <a:sym typeface="Symbol" panose="05050102010706020507" pitchFamily="18" charset="2"/>
              </a:rPr>
              <a:t>, </a:t>
            </a:r>
            <a:r>
              <a:rPr lang="en-US" altLang="cs-CZ" sz="1600" dirty="0">
                <a:sym typeface="Symbol" panose="05050102010706020507" pitchFamily="18" charset="2"/>
              </a:rPr>
              <a:t>Petr Pavel</a:t>
            </a:r>
            <a:r>
              <a:rPr lang="cs-CZ" altLang="cs-CZ" sz="1600" dirty="0">
                <a:sym typeface="Symbol" panose="05050102010706020507" pitchFamily="18" charset="2"/>
              </a:rPr>
              <a:t> a</a:t>
            </a:r>
            <a:r>
              <a:rPr lang="en-US" altLang="cs-CZ" sz="1600" dirty="0" err="1">
                <a:sym typeface="Symbol" panose="05050102010706020507" pitchFamily="18" charset="2"/>
              </a:rPr>
              <a:t>nd</a:t>
            </a:r>
            <a:r>
              <a:rPr lang="cs-CZ" altLang="cs-CZ" sz="1600" dirty="0">
                <a:sym typeface="Symbol" panose="05050102010706020507" pitchFamily="18" charset="2"/>
              </a:rPr>
              <a:t> Mount Everest</a:t>
            </a:r>
            <a:r>
              <a:rPr lang="en-US" altLang="cs-CZ" sz="1600" dirty="0">
                <a:sym typeface="Symbol" panose="05050102010706020507" pitchFamily="18" charset="2"/>
              </a:rPr>
              <a:t>, respectively</a:t>
            </a:r>
            <a:r>
              <a:rPr lang="cs-CZ" altLang="cs-CZ" sz="1600" dirty="0">
                <a:sym typeface="Symbol" panose="05050102010706020507" pitchFamily="18" charset="2"/>
              </a:rPr>
              <a:t>. </a:t>
            </a:r>
            <a:endParaRPr lang="en-US" altLang="cs-CZ" sz="1600" dirty="0">
              <a:sym typeface="Symbol" panose="05050102010706020507" pitchFamily="18" charset="2"/>
            </a:endParaRPr>
          </a:p>
          <a:p>
            <a:pPr marL="898525" lvl="1" indent="-571500" eaLnBrk="1" hangingPunct="1">
              <a:lnSpc>
                <a:spcPct val="90000"/>
              </a:lnSpc>
              <a:spcBef>
                <a:spcPct val="30000"/>
              </a:spcBef>
              <a:defRPr/>
            </a:pPr>
            <a:r>
              <a:rPr lang="en-US" altLang="cs-CZ" sz="1600" dirty="0">
                <a:sym typeface="Symbol" panose="05050102010706020507" pitchFamily="18" charset="2"/>
              </a:rPr>
              <a:t>Yet the referred object must be found out empirically; it is beyond the logical analysis</a:t>
            </a:r>
            <a:endParaRPr lang="cs-CZ" altLang="cs-CZ" sz="1600" dirty="0">
              <a:sym typeface="Symbol" panose="05050102010706020507" pitchFamily="18" charset="2"/>
            </a:endParaRPr>
          </a:p>
          <a:p>
            <a:pPr marL="571500" indent="-571500" eaLnBrk="1" hangingPunct="1">
              <a:lnSpc>
                <a:spcPct val="90000"/>
              </a:lnSpc>
              <a:spcBef>
                <a:spcPct val="30000"/>
              </a:spcBef>
              <a:defRPr/>
            </a:pPr>
            <a:r>
              <a:rPr lang="en-US" altLang="cs-CZ" sz="2000" dirty="0">
                <a:sym typeface="Symbol" panose="05050102010706020507" pitchFamily="18" charset="2"/>
              </a:rPr>
              <a:t>Predicates like</a:t>
            </a:r>
            <a:r>
              <a:rPr lang="cs-CZ" altLang="cs-CZ" sz="2000" i="1" dirty="0">
                <a:sym typeface="Symbol" panose="05050102010706020507" pitchFamily="18" charset="2"/>
              </a:rPr>
              <a:t> </a:t>
            </a:r>
            <a:r>
              <a:rPr lang="en-US" altLang="cs-CZ" sz="2000" i="1" dirty="0">
                <a:sym typeface="Symbol" panose="05050102010706020507" pitchFamily="18" charset="2"/>
              </a:rPr>
              <a:t>‘to be a student’</a:t>
            </a:r>
            <a:r>
              <a:rPr lang="cs-CZ" altLang="cs-CZ" sz="2000" i="1" dirty="0">
                <a:sym typeface="Symbol" panose="05050102010706020507" pitchFamily="18" charset="2"/>
              </a:rPr>
              <a:t>, </a:t>
            </a:r>
            <a:r>
              <a:rPr lang="en-US" altLang="cs-CZ" sz="2000" i="1" dirty="0">
                <a:sym typeface="Symbol" panose="05050102010706020507" pitchFamily="18" charset="2"/>
              </a:rPr>
              <a:t>‘to be red’</a:t>
            </a:r>
            <a:r>
              <a:rPr lang="cs-CZ" altLang="cs-CZ" sz="2000" i="1" dirty="0">
                <a:sym typeface="Symbol" panose="05050102010706020507" pitchFamily="18" charset="2"/>
              </a:rPr>
              <a:t>, </a:t>
            </a:r>
            <a:r>
              <a:rPr lang="en-US" altLang="cs-CZ" sz="2000" i="1" dirty="0">
                <a:sym typeface="Symbol" panose="05050102010706020507" pitchFamily="18" charset="2"/>
              </a:rPr>
              <a:t>‘to be happy’</a:t>
            </a:r>
            <a:r>
              <a:rPr lang="cs-CZ" altLang="cs-CZ" sz="2000" i="1" dirty="0">
                <a:sym typeface="Symbol" panose="05050102010706020507" pitchFamily="18" charset="2"/>
              </a:rPr>
              <a:t>, </a:t>
            </a:r>
            <a:r>
              <a:rPr lang="en-US" altLang="cs-CZ" sz="2000" i="1" dirty="0">
                <a:sym typeface="Symbol" panose="05050102010706020507" pitchFamily="18" charset="2"/>
              </a:rPr>
              <a:t>‘to be of the age 60’</a:t>
            </a:r>
            <a:r>
              <a:rPr lang="cs-CZ" altLang="cs-CZ" sz="2000" dirty="0">
                <a:sym typeface="Symbol" panose="05050102010706020507" pitchFamily="18" charset="2"/>
              </a:rPr>
              <a:t> </a:t>
            </a:r>
            <a:r>
              <a:rPr lang="en-US" altLang="cs-CZ" sz="2000" i="1" dirty="0">
                <a:solidFill>
                  <a:schemeClr val="tx2"/>
                </a:solidFill>
                <a:effectLst>
                  <a:outerShdw blurRad="38100" dist="38100" dir="2700000" algn="tl">
                    <a:srgbClr val="C0C0C0"/>
                  </a:outerShdw>
                </a:effectLst>
                <a:sym typeface="Symbol" panose="05050102010706020507" pitchFamily="18" charset="2"/>
              </a:rPr>
              <a:t>denote</a:t>
            </a:r>
            <a:r>
              <a:rPr lang="cs-CZ" altLang="cs-CZ" sz="2000" i="1" dirty="0">
                <a:sym typeface="Symbol" panose="05050102010706020507" pitchFamily="18" charset="2"/>
              </a:rPr>
              <a:t> </a:t>
            </a:r>
            <a:r>
              <a:rPr lang="en-US" altLang="cs-CZ" sz="2000" i="1" dirty="0">
                <a:sym typeface="Symbol" panose="05050102010706020507" pitchFamily="18" charset="2"/>
              </a:rPr>
              <a:t>properties of individuals of type</a:t>
            </a:r>
            <a:r>
              <a:rPr lang="cs-CZ" altLang="cs-CZ" sz="2000" i="1" dirty="0">
                <a:sym typeface="Symbol" panose="05050102010706020507" pitchFamily="18" charset="2"/>
              </a:rPr>
              <a:t> </a:t>
            </a:r>
            <a:r>
              <a:rPr lang="cs-CZ" altLang="cs-CZ" sz="2000" dirty="0">
                <a:sym typeface="Symbol" panose="05050102010706020507" pitchFamily="18" charset="2"/>
              </a:rPr>
              <a:t>()</a:t>
            </a:r>
            <a:r>
              <a:rPr lang="cs-CZ" altLang="cs-CZ" sz="2000" baseline="-25000" dirty="0">
                <a:sym typeface="Symbol" panose="05050102010706020507" pitchFamily="18" charset="2"/>
              </a:rPr>
              <a:t></a:t>
            </a:r>
            <a:r>
              <a:rPr lang="cs-CZ" altLang="cs-CZ" sz="2000" dirty="0">
                <a:sym typeface="Symbol" panose="05050102010706020507" pitchFamily="18" charset="2"/>
              </a:rPr>
              <a:t> </a:t>
            </a:r>
            <a:endParaRPr lang="en-US" altLang="cs-CZ" sz="2000" dirty="0">
              <a:sym typeface="Symbol" panose="05050102010706020507" pitchFamily="18" charset="2"/>
            </a:endParaRPr>
          </a:p>
          <a:p>
            <a:pPr marL="845820" lvl="1" indent="-571500">
              <a:lnSpc>
                <a:spcPct val="90000"/>
              </a:lnSpc>
              <a:spcBef>
                <a:spcPct val="30000"/>
              </a:spcBef>
              <a:defRPr/>
            </a:pPr>
            <a:r>
              <a:rPr lang="cs-CZ" altLang="cs-CZ" sz="1600" dirty="0">
                <a:sym typeface="Symbol" panose="05050102010706020507" pitchFamily="18" charset="2"/>
              </a:rPr>
              <a:t>a</a:t>
            </a:r>
            <a:r>
              <a:rPr lang="en-US" altLang="cs-CZ" sz="1600" dirty="0" err="1">
                <a:sym typeface="Symbol" panose="05050102010706020507" pitchFamily="18" charset="2"/>
              </a:rPr>
              <a:t>nd</a:t>
            </a:r>
            <a:r>
              <a:rPr lang="cs-CZ" altLang="cs-CZ" sz="1600" dirty="0">
                <a:sym typeface="Symbol" panose="05050102010706020507" pitchFamily="18" charset="2"/>
              </a:rPr>
              <a:t> </a:t>
            </a:r>
            <a:r>
              <a:rPr lang="cs-CZ" altLang="cs-CZ" sz="1600" i="1" dirty="0" err="1">
                <a:solidFill>
                  <a:schemeClr val="tx2"/>
                </a:solidFill>
                <a:effectLst>
                  <a:outerShdw blurRad="38100" dist="38100" dir="2700000" algn="tl">
                    <a:srgbClr val="C0C0C0"/>
                  </a:outerShdw>
                </a:effectLst>
                <a:sym typeface="Symbol" panose="05050102010706020507" pitchFamily="18" charset="2"/>
              </a:rPr>
              <a:t>refer</a:t>
            </a:r>
            <a:r>
              <a:rPr lang="cs-CZ" altLang="cs-CZ" sz="1600" i="1" dirty="0">
                <a:solidFill>
                  <a:schemeClr val="tx2"/>
                </a:solidFill>
                <a:effectLst>
                  <a:outerShdw blurRad="38100" dist="38100" dir="2700000" algn="tl">
                    <a:srgbClr val="C0C0C0"/>
                  </a:outerShdw>
                </a:effectLst>
                <a:sym typeface="Symbol" panose="05050102010706020507" pitchFamily="18" charset="2"/>
              </a:rPr>
              <a:t> </a:t>
            </a:r>
            <a:r>
              <a:rPr lang="en-US" altLang="cs-CZ" sz="1600" dirty="0">
                <a:sym typeface="Symbol" panose="05050102010706020507" pitchFamily="18" charset="2"/>
              </a:rPr>
              <a:t>to their population</a:t>
            </a:r>
            <a:r>
              <a:rPr lang="cs-CZ" altLang="cs-CZ" sz="1600" dirty="0">
                <a:sym typeface="Symbol" panose="05050102010706020507" pitchFamily="18" charset="2"/>
              </a:rPr>
              <a:t>, </a:t>
            </a:r>
            <a:r>
              <a:rPr lang="en-US" altLang="cs-CZ" sz="1600" dirty="0">
                <a:sym typeface="Symbol" panose="05050102010706020507" pitchFamily="18" charset="2"/>
              </a:rPr>
              <a:t>i.e. to a set of individuals who happen to be students, red</a:t>
            </a:r>
            <a:r>
              <a:rPr lang="cs-CZ" altLang="cs-CZ" sz="1600" dirty="0">
                <a:sym typeface="Symbol" panose="05050102010706020507" pitchFamily="18" charset="2"/>
              </a:rPr>
              <a:t>, </a:t>
            </a:r>
            <a:r>
              <a:rPr lang="en-US" altLang="cs-CZ" sz="1600" dirty="0">
                <a:sym typeface="Symbol" panose="05050102010706020507" pitchFamily="18" charset="2"/>
              </a:rPr>
              <a:t>happy</a:t>
            </a:r>
            <a:r>
              <a:rPr lang="cs-CZ" altLang="cs-CZ" sz="1600" dirty="0">
                <a:sym typeface="Symbol" panose="05050102010706020507" pitchFamily="18" charset="2"/>
              </a:rPr>
              <a:t> a</a:t>
            </a:r>
            <a:r>
              <a:rPr lang="en-US" altLang="cs-CZ" sz="1600" dirty="0" err="1">
                <a:sym typeface="Symbol" panose="05050102010706020507" pitchFamily="18" charset="2"/>
              </a:rPr>
              <a:t>nd</a:t>
            </a:r>
            <a:r>
              <a:rPr lang="en-US" altLang="cs-CZ" sz="1600" dirty="0">
                <a:sym typeface="Symbol" panose="05050102010706020507" pitchFamily="18" charset="2"/>
              </a:rPr>
              <a:t> of the age 60, respectively</a:t>
            </a:r>
            <a:r>
              <a:rPr lang="cs-CZ" altLang="cs-CZ" sz="1600" dirty="0">
                <a:sym typeface="Symbol" panose="05050102010706020507" pitchFamily="18" charset="2"/>
              </a:rPr>
              <a:t>.</a:t>
            </a:r>
          </a:p>
          <a:p>
            <a:pPr marL="571500" indent="-571500" eaLnBrk="1" hangingPunct="1">
              <a:lnSpc>
                <a:spcPct val="90000"/>
              </a:lnSpc>
              <a:spcBef>
                <a:spcPct val="30000"/>
              </a:spcBef>
              <a:defRPr/>
            </a:pPr>
            <a:r>
              <a:rPr lang="en-US" altLang="cs-CZ" sz="2000" dirty="0">
                <a:sym typeface="Symbol" panose="05050102010706020507" pitchFamily="18" charset="2"/>
              </a:rPr>
              <a:t>Sentences like</a:t>
            </a:r>
            <a:r>
              <a:rPr lang="cs-CZ" altLang="cs-CZ" sz="2000" i="1" dirty="0">
                <a:sym typeface="Symbol" panose="05050102010706020507" pitchFamily="18" charset="2"/>
              </a:rPr>
              <a:t> </a:t>
            </a:r>
            <a:r>
              <a:rPr lang="en-US" altLang="cs-CZ" sz="2000" i="1" dirty="0">
                <a:sym typeface="Symbol" panose="05050102010706020507" pitchFamily="18" charset="2"/>
              </a:rPr>
              <a:t>“Prague is greater than Brno”</a:t>
            </a:r>
            <a:r>
              <a:rPr lang="cs-CZ" altLang="cs-CZ" sz="2000" i="1" dirty="0">
                <a:sym typeface="Symbol" panose="05050102010706020507" pitchFamily="18" charset="2"/>
              </a:rPr>
              <a:t> </a:t>
            </a:r>
            <a:r>
              <a:rPr lang="en-US" altLang="cs-CZ" sz="2000" i="1" dirty="0">
                <a:solidFill>
                  <a:schemeClr val="tx2"/>
                </a:solidFill>
                <a:effectLst>
                  <a:outerShdw blurRad="38100" dist="38100" dir="2700000" algn="tl">
                    <a:srgbClr val="C0C0C0"/>
                  </a:outerShdw>
                </a:effectLst>
                <a:sym typeface="Symbol" panose="05050102010706020507" pitchFamily="18" charset="2"/>
              </a:rPr>
              <a:t>denote</a:t>
            </a:r>
            <a:r>
              <a:rPr lang="cs-CZ" altLang="cs-CZ" sz="2000" dirty="0">
                <a:sym typeface="Symbol" panose="05050102010706020507" pitchFamily="18" charset="2"/>
              </a:rPr>
              <a:t> </a:t>
            </a:r>
            <a:r>
              <a:rPr lang="en-US" altLang="cs-CZ" sz="2000" dirty="0">
                <a:sym typeface="Symbol" panose="05050102010706020507" pitchFamily="18" charset="2"/>
              </a:rPr>
              <a:t>propositions of type</a:t>
            </a:r>
            <a:r>
              <a:rPr lang="cs-CZ" altLang="cs-CZ" sz="2000" dirty="0">
                <a:sym typeface="Symbol" panose="05050102010706020507" pitchFamily="18" charset="2"/>
              </a:rPr>
              <a:t> </a:t>
            </a:r>
            <a:r>
              <a:rPr lang="cs-CZ" altLang="cs-CZ" sz="2000" baseline="-25000" dirty="0">
                <a:sym typeface="Symbol" panose="05050102010706020507" pitchFamily="18" charset="2"/>
              </a:rPr>
              <a:t></a:t>
            </a:r>
            <a:r>
              <a:rPr lang="cs-CZ" altLang="cs-CZ" sz="2000" dirty="0">
                <a:sym typeface="Symbol" panose="05050102010706020507" pitchFamily="18" charset="2"/>
              </a:rPr>
              <a:t> </a:t>
            </a:r>
            <a:endParaRPr lang="en-US" altLang="cs-CZ" sz="2000" dirty="0">
              <a:sym typeface="Symbol" panose="05050102010706020507" pitchFamily="18" charset="2"/>
            </a:endParaRPr>
          </a:p>
          <a:p>
            <a:pPr marL="845820" lvl="1" indent="-571500">
              <a:lnSpc>
                <a:spcPct val="90000"/>
              </a:lnSpc>
              <a:spcBef>
                <a:spcPct val="30000"/>
              </a:spcBef>
              <a:defRPr/>
            </a:pPr>
            <a:r>
              <a:rPr lang="en-US" altLang="cs-CZ" sz="1600" dirty="0">
                <a:sym typeface="Symbol" panose="05050102010706020507" pitchFamily="18" charset="2"/>
              </a:rPr>
              <a:t>and</a:t>
            </a:r>
            <a:r>
              <a:rPr lang="cs-CZ" altLang="cs-CZ" sz="1600" dirty="0">
                <a:sym typeface="Symbol" panose="05050102010706020507" pitchFamily="18" charset="2"/>
              </a:rPr>
              <a:t> </a:t>
            </a:r>
            <a:r>
              <a:rPr lang="cs-CZ" altLang="cs-CZ" sz="1600" i="1" dirty="0" err="1">
                <a:solidFill>
                  <a:schemeClr val="tx2"/>
                </a:solidFill>
                <a:effectLst>
                  <a:outerShdw blurRad="38100" dist="38100" dir="2700000" algn="tl">
                    <a:srgbClr val="C0C0C0"/>
                  </a:outerShdw>
                </a:effectLst>
                <a:sym typeface="Symbol" panose="05050102010706020507" pitchFamily="18" charset="2"/>
              </a:rPr>
              <a:t>refer</a:t>
            </a:r>
            <a:r>
              <a:rPr lang="cs-CZ" altLang="cs-CZ" sz="1600" dirty="0">
                <a:sym typeface="Symbol" panose="05050102010706020507" pitchFamily="18" charset="2"/>
              </a:rPr>
              <a:t> </a:t>
            </a:r>
            <a:r>
              <a:rPr lang="en-US" altLang="cs-CZ" sz="1600" dirty="0">
                <a:sym typeface="Symbol" panose="05050102010706020507" pitchFamily="18" charset="2"/>
              </a:rPr>
              <a:t>to a truth-value</a:t>
            </a:r>
            <a:r>
              <a:rPr lang="cs-CZ" altLang="cs-CZ" sz="1600" dirty="0">
                <a:sym typeface="Symbol" panose="05050102010706020507" pitchFamily="18" charset="2"/>
              </a:rPr>
              <a:t> (</a:t>
            </a:r>
            <a:r>
              <a:rPr lang="en-US" altLang="cs-CZ" sz="1600" dirty="0">
                <a:sym typeface="Symbol" panose="05050102010706020507" pitchFamily="18" charset="2"/>
              </a:rPr>
              <a:t>this sentence to</a:t>
            </a:r>
            <a:r>
              <a:rPr lang="cs-CZ" altLang="cs-CZ" sz="1600" dirty="0">
                <a:sym typeface="Symbol" panose="05050102010706020507" pitchFamily="18" charset="2"/>
              </a:rPr>
              <a:t> </a:t>
            </a:r>
            <a:r>
              <a:rPr lang="cs-CZ" altLang="cs-CZ" sz="1600" b="1" dirty="0">
                <a:sym typeface="Symbol" panose="05050102010706020507" pitchFamily="18" charset="2"/>
              </a:rPr>
              <a:t>T</a:t>
            </a:r>
            <a:r>
              <a:rPr lang="cs-CZ" altLang="cs-CZ" sz="1600" dirty="0">
                <a:sym typeface="Symbol" panose="05050102010706020507" pitchFamily="18" charset="2"/>
              </a:rPr>
              <a:t>). </a:t>
            </a:r>
          </a:p>
          <a:p>
            <a:pPr marL="571500" indent="-571500" eaLnBrk="1" hangingPunct="1">
              <a:lnSpc>
                <a:spcPct val="90000"/>
              </a:lnSpc>
              <a:spcBef>
                <a:spcPct val="30000"/>
              </a:spcBef>
              <a:defRPr/>
            </a:pPr>
            <a:r>
              <a:rPr lang="en-US" altLang="cs-CZ" sz="2000" i="1" dirty="0">
                <a:solidFill>
                  <a:schemeClr val="accent3">
                    <a:lumMod val="75000"/>
                  </a:schemeClr>
                </a:solidFill>
                <a:sym typeface="Symbol" panose="05050102010706020507" pitchFamily="18" charset="2"/>
              </a:rPr>
              <a:t>Hence</a:t>
            </a:r>
            <a:r>
              <a:rPr lang="cs-CZ" altLang="cs-CZ" sz="2000" i="1" dirty="0">
                <a:solidFill>
                  <a:schemeClr val="accent3">
                    <a:lumMod val="75000"/>
                  </a:schemeClr>
                </a:solidFill>
                <a:sym typeface="Symbol" panose="05050102010706020507" pitchFamily="18" charset="2"/>
              </a:rPr>
              <a:t> </a:t>
            </a:r>
            <a:r>
              <a:rPr lang="en-US" altLang="cs-CZ" sz="2000" i="1" dirty="0">
                <a:solidFill>
                  <a:schemeClr val="accent3">
                    <a:lumMod val="75000"/>
                  </a:schemeClr>
                </a:solidFill>
                <a:sym typeface="Symbol" panose="05050102010706020507" pitchFamily="18" charset="2"/>
              </a:rPr>
              <a:t>these expressions are empirical</a:t>
            </a:r>
            <a:r>
              <a:rPr lang="cs-CZ" altLang="cs-CZ" sz="2000" i="1" dirty="0">
                <a:solidFill>
                  <a:schemeClr val="accent3">
                    <a:lumMod val="75000"/>
                  </a:schemeClr>
                </a:solidFill>
                <a:sym typeface="Symbol" panose="05050102010706020507" pitchFamily="18" charset="2"/>
              </a:rPr>
              <a:t>, </a:t>
            </a:r>
            <a:r>
              <a:rPr lang="en-US" altLang="cs-CZ" sz="2000" i="1" dirty="0">
                <a:solidFill>
                  <a:schemeClr val="accent3">
                    <a:lumMod val="75000"/>
                  </a:schemeClr>
                </a:solidFill>
                <a:sym typeface="Symbol" panose="05050102010706020507" pitchFamily="18" charset="2"/>
              </a:rPr>
              <a:t>because the object to which they happen to </a:t>
            </a:r>
            <a:r>
              <a:rPr lang="en-US" altLang="cs-CZ" sz="2000" b="1" i="1" dirty="0">
                <a:solidFill>
                  <a:schemeClr val="accent3">
                    <a:lumMod val="75000"/>
                  </a:schemeClr>
                </a:solidFill>
                <a:sym typeface="Symbol" panose="05050102010706020507" pitchFamily="18" charset="2"/>
              </a:rPr>
              <a:t>refer</a:t>
            </a:r>
            <a:r>
              <a:rPr lang="en-US" altLang="cs-CZ" sz="2000" i="1" dirty="0">
                <a:solidFill>
                  <a:schemeClr val="accent3">
                    <a:lumMod val="75000"/>
                  </a:schemeClr>
                </a:solidFill>
                <a:sym typeface="Symbol" panose="05050102010706020507" pitchFamily="18" charset="2"/>
              </a:rPr>
              <a:t> in a given state of the world is </a:t>
            </a:r>
            <a:r>
              <a:rPr lang="en-US" altLang="cs-CZ" sz="2000" b="1" i="1" dirty="0">
                <a:solidFill>
                  <a:schemeClr val="accent3">
                    <a:lumMod val="75000"/>
                  </a:schemeClr>
                </a:solidFill>
                <a:sym typeface="Symbol" panose="05050102010706020507" pitchFamily="18" charset="2"/>
              </a:rPr>
              <a:t>beyond logical analysis</a:t>
            </a:r>
            <a:r>
              <a:rPr lang="en-US" altLang="cs-CZ" sz="2000" dirty="0">
                <a:solidFill>
                  <a:schemeClr val="accent3">
                    <a:lumMod val="75000"/>
                  </a:schemeClr>
                </a:solidFill>
                <a:sym typeface="Symbol" panose="05050102010706020507" pitchFamily="18" charset="2"/>
              </a:rPr>
              <a:t>;</a:t>
            </a:r>
            <a:r>
              <a:rPr lang="cs-CZ" altLang="cs-CZ" sz="2000" i="1" dirty="0">
                <a:solidFill>
                  <a:schemeClr val="accent3">
                    <a:lumMod val="75000"/>
                  </a:schemeClr>
                </a:solidFill>
                <a:sym typeface="Symbol" panose="05050102010706020507" pitchFamily="18" charset="2"/>
              </a:rPr>
              <a:t> </a:t>
            </a:r>
            <a:r>
              <a:rPr lang="en-US" altLang="cs-CZ" sz="2000" i="1" dirty="0">
                <a:solidFill>
                  <a:schemeClr val="accent3">
                    <a:lumMod val="75000"/>
                  </a:schemeClr>
                </a:solidFill>
                <a:sym typeface="Symbol" panose="05050102010706020507" pitchFamily="18" charset="2"/>
              </a:rPr>
              <a:t>it can be determined only by empirical investigation of the state of the world at a given time moment</a:t>
            </a:r>
            <a:r>
              <a:rPr lang="cs-CZ" altLang="cs-CZ" sz="2000" dirty="0">
                <a:solidFill>
                  <a:schemeClr val="accent3">
                    <a:lumMod val="75000"/>
                  </a:schemeClr>
                </a:solidFill>
                <a:sym typeface="Symbol" panose="05050102010706020507" pitchFamily="18" charset="2"/>
              </a:rPr>
              <a:t>.</a:t>
            </a:r>
          </a:p>
        </p:txBody>
      </p:sp>
      <p:sp>
        <p:nvSpPr>
          <p:cNvPr id="2" name="Zástupný symbol pro číslo snímku 1">
            <a:extLst>
              <a:ext uri="{FF2B5EF4-FFF2-40B4-BE49-F238E27FC236}">
                <a16:creationId xmlns:a16="http://schemas.microsoft.com/office/drawing/2014/main" id="{B7FDE53A-B90F-4404-BA06-19E6461A5C0F}"/>
              </a:ext>
            </a:extLst>
          </p:cNvPr>
          <p:cNvSpPr>
            <a:spLocks noGrp="1"/>
          </p:cNvSpPr>
          <p:nvPr>
            <p:ph type="sldNum" sz="quarter" idx="12"/>
          </p:nvPr>
        </p:nvSpPr>
        <p:spPr/>
        <p:txBody>
          <a:bodyPr/>
          <a:lstStyle/>
          <a:p>
            <a:fld id="{228629A3-4E75-4884-BFF1-74C944271322}" type="slidenum">
              <a:rPr lang="cs-CZ" smtClean="0"/>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187624" y="277813"/>
            <a:ext cx="7499176" cy="847725"/>
          </a:xfrm>
        </p:spPr>
        <p:txBody>
          <a:bodyPr/>
          <a:lstStyle/>
          <a:p>
            <a:pPr eaLnBrk="1" hangingPunct="1"/>
            <a:r>
              <a:rPr lang="cs-CZ" altLang="cs-CZ" i="1" dirty="0" err="1"/>
              <a:t>Analytic</a:t>
            </a:r>
            <a:r>
              <a:rPr lang="en-US" altLang="cs-CZ" i="1" dirty="0"/>
              <a:t> expressions</a:t>
            </a:r>
            <a:r>
              <a:rPr lang="cs-CZ" altLang="cs-CZ" i="1" dirty="0"/>
              <a:t> </a:t>
            </a:r>
          </a:p>
        </p:txBody>
      </p:sp>
      <p:sp>
        <p:nvSpPr>
          <p:cNvPr id="22531" name="Rectangle 3"/>
          <p:cNvSpPr>
            <a:spLocks noGrp="1" noChangeArrowheads="1"/>
          </p:cNvSpPr>
          <p:nvPr>
            <p:ph type="body" idx="1"/>
          </p:nvPr>
        </p:nvSpPr>
        <p:spPr>
          <a:xfrm>
            <a:off x="1187624" y="1341438"/>
            <a:ext cx="7499176" cy="4789487"/>
          </a:xfrm>
        </p:spPr>
        <p:txBody>
          <a:bodyPr>
            <a:normAutofit fontScale="92500" lnSpcReduction="10000"/>
          </a:bodyPr>
          <a:lstStyle/>
          <a:p>
            <a:pPr eaLnBrk="1" hangingPunct="1">
              <a:lnSpc>
                <a:spcPct val="90000"/>
              </a:lnSpc>
              <a:defRPr/>
            </a:pPr>
            <a:r>
              <a:rPr lang="cs-CZ" altLang="cs-CZ" sz="2500" dirty="0" err="1">
                <a:solidFill>
                  <a:srgbClr val="C00000"/>
                </a:solidFill>
                <a:effectLst>
                  <a:outerShdw blurRad="38100" dist="38100" dir="2700000" algn="tl">
                    <a:srgbClr val="C0C0C0"/>
                  </a:outerShdw>
                </a:effectLst>
                <a:sym typeface="Symbol" panose="05050102010706020507" pitchFamily="18" charset="2"/>
              </a:rPr>
              <a:t>Analytic</a:t>
            </a:r>
            <a:r>
              <a:rPr lang="cs-CZ" altLang="cs-CZ" sz="2500" dirty="0">
                <a:solidFill>
                  <a:srgbClr val="C00000"/>
                </a:solidFill>
                <a:effectLst>
                  <a:outerShdw blurRad="38100" dist="38100" dir="2700000" algn="tl">
                    <a:srgbClr val="C0C0C0"/>
                  </a:outerShdw>
                </a:effectLst>
                <a:sym typeface="Symbol" panose="05050102010706020507" pitchFamily="18" charset="2"/>
              </a:rPr>
              <a:t> </a:t>
            </a:r>
            <a:r>
              <a:rPr lang="en-US" altLang="cs-CZ" sz="2500" dirty="0">
                <a:solidFill>
                  <a:srgbClr val="C00000"/>
                </a:solidFill>
                <a:effectLst>
                  <a:outerShdw blurRad="38100" dist="38100" dir="2700000" algn="tl">
                    <a:srgbClr val="C0C0C0"/>
                  </a:outerShdw>
                </a:effectLst>
                <a:sym typeface="Symbol" panose="05050102010706020507" pitchFamily="18" charset="2"/>
              </a:rPr>
              <a:t>expressions denote</a:t>
            </a:r>
            <a:r>
              <a:rPr lang="cs-CZ" altLang="cs-CZ" sz="2500" dirty="0">
                <a:solidFill>
                  <a:srgbClr val="C00000"/>
                </a:solidFill>
                <a:effectLst>
                  <a:outerShdw blurRad="38100" dist="38100" dir="2700000" algn="tl">
                    <a:srgbClr val="C0C0C0"/>
                  </a:outerShdw>
                </a:effectLst>
                <a:sym typeface="Symbol" panose="05050102010706020507" pitchFamily="18" charset="2"/>
              </a:rPr>
              <a:t> </a:t>
            </a:r>
            <a:r>
              <a:rPr lang="cs-CZ" altLang="cs-CZ" sz="2500" i="1" dirty="0" err="1">
                <a:solidFill>
                  <a:srgbClr val="C00000"/>
                </a:solidFill>
                <a:effectLst>
                  <a:outerShdw blurRad="38100" dist="38100" dir="2700000" algn="tl">
                    <a:srgbClr val="C0C0C0"/>
                  </a:outerShdw>
                </a:effectLst>
                <a:sym typeface="Symbol" panose="05050102010706020507" pitchFamily="18" charset="2"/>
              </a:rPr>
              <a:t>extens</a:t>
            </a:r>
            <a:r>
              <a:rPr lang="en-US" altLang="cs-CZ" sz="2500" i="1" dirty="0">
                <a:solidFill>
                  <a:srgbClr val="C00000"/>
                </a:solidFill>
                <a:effectLst>
                  <a:outerShdw blurRad="38100" dist="38100" dir="2700000" algn="tl">
                    <a:srgbClr val="C0C0C0"/>
                  </a:outerShdw>
                </a:effectLst>
                <a:sym typeface="Symbol" panose="05050102010706020507" pitchFamily="18" charset="2"/>
              </a:rPr>
              <a:t>ions</a:t>
            </a:r>
            <a:r>
              <a:rPr lang="cs-CZ" altLang="cs-CZ" sz="2500" i="1" dirty="0">
                <a:solidFill>
                  <a:srgbClr val="C00000"/>
                </a:solidFill>
                <a:effectLst>
                  <a:outerShdw blurRad="38100" dist="38100" dir="2700000" algn="tl">
                    <a:srgbClr val="C0C0C0"/>
                  </a:outerShdw>
                </a:effectLst>
                <a:sym typeface="Symbol" panose="05050102010706020507" pitchFamily="18" charset="2"/>
              </a:rPr>
              <a:t> </a:t>
            </a:r>
            <a:r>
              <a:rPr lang="en-US" altLang="cs-CZ" sz="2500" dirty="0">
                <a:solidFill>
                  <a:srgbClr val="C00000"/>
                </a:solidFill>
                <a:effectLst>
                  <a:outerShdw blurRad="38100" dist="38100" dir="2700000" algn="tl">
                    <a:srgbClr val="C0C0C0"/>
                  </a:outerShdw>
                </a:effectLst>
                <a:sym typeface="Symbol" panose="05050102010706020507" pitchFamily="18" charset="2"/>
              </a:rPr>
              <a:t>or</a:t>
            </a:r>
            <a:r>
              <a:rPr lang="cs-CZ" altLang="cs-CZ" sz="2500" dirty="0">
                <a:solidFill>
                  <a:srgbClr val="C00000"/>
                </a:solidFill>
                <a:effectLst>
                  <a:outerShdw blurRad="38100" dist="38100" dir="2700000" algn="tl">
                    <a:srgbClr val="C0C0C0"/>
                  </a:outerShdw>
                </a:effectLst>
                <a:sym typeface="Symbol" panose="05050102010706020507" pitchFamily="18" charset="2"/>
              </a:rPr>
              <a:t> </a:t>
            </a:r>
            <a:r>
              <a:rPr lang="en-US" altLang="cs-CZ" sz="2500" i="1" dirty="0">
                <a:solidFill>
                  <a:srgbClr val="C00000"/>
                </a:solidFill>
                <a:effectLst>
                  <a:outerShdw blurRad="38100" dist="38100" dir="2700000" algn="tl">
                    <a:srgbClr val="C0C0C0"/>
                  </a:outerShdw>
                </a:effectLst>
                <a:sym typeface="Symbol" panose="05050102010706020507" pitchFamily="18" charset="2"/>
              </a:rPr>
              <a:t>trivial (i.e. constant)</a:t>
            </a:r>
            <a:r>
              <a:rPr lang="cs-CZ" altLang="cs-CZ" sz="2500" i="1" dirty="0">
                <a:solidFill>
                  <a:srgbClr val="C00000"/>
                </a:solidFill>
                <a:effectLst>
                  <a:outerShdw blurRad="38100" dist="38100" dir="2700000" algn="tl">
                    <a:srgbClr val="C0C0C0"/>
                  </a:outerShdw>
                </a:effectLst>
                <a:sym typeface="Symbol" panose="05050102010706020507" pitchFamily="18" charset="2"/>
              </a:rPr>
              <a:t> </a:t>
            </a:r>
            <a:r>
              <a:rPr lang="en-US" altLang="cs-CZ" sz="2500" i="1" dirty="0">
                <a:solidFill>
                  <a:srgbClr val="C00000"/>
                </a:solidFill>
                <a:effectLst>
                  <a:outerShdw blurRad="38100" dist="38100" dir="2700000" algn="tl">
                    <a:srgbClr val="C0C0C0"/>
                  </a:outerShdw>
                </a:effectLst>
                <a:sym typeface="Symbol" panose="05050102010706020507" pitchFamily="18" charset="2"/>
              </a:rPr>
              <a:t>intensions</a:t>
            </a:r>
            <a:endParaRPr lang="cs-CZ" altLang="cs-CZ" sz="2500" i="1" dirty="0">
              <a:solidFill>
                <a:srgbClr val="C00000"/>
              </a:solidFill>
              <a:effectLst>
                <a:outerShdw blurRad="38100" dist="38100" dir="2700000" algn="tl">
                  <a:srgbClr val="C0C0C0"/>
                </a:outerShdw>
              </a:effectLst>
              <a:sym typeface="Symbol" panose="05050102010706020507" pitchFamily="18" charset="2"/>
            </a:endParaRPr>
          </a:p>
          <a:p>
            <a:pPr eaLnBrk="1" hangingPunct="1">
              <a:lnSpc>
                <a:spcPct val="90000"/>
              </a:lnSpc>
              <a:defRPr/>
            </a:pPr>
            <a:r>
              <a:rPr lang="en-US" altLang="cs-CZ" sz="2500" dirty="0">
                <a:sym typeface="Symbol" panose="05050102010706020507" pitchFamily="18" charset="2"/>
              </a:rPr>
              <a:t>The objects they </a:t>
            </a:r>
            <a:r>
              <a:rPr lang="en-US" altLang="cs-CZ" sz="2500" b="1" i="1" dirty="0">
                <a:sym typeface="Symbol" panose="05050102010706020507" pitchFamily="18" charset="2"/>
              </a:rPr>
              <a:t>denote</a:t>
            </a:r>
            <a:r>
              <a:rPr lang="en-US" altLang="cs-CZ" sz="2500" dirty="0">
                <a:sym typeface="Symbol" panose="05050102010706020507" pitchFamily="18" charset="2"/>
              </a:rPr>
              <a:t> </a:t>
            </a:r>
            <a:r>
              <a:rPr lang="cs-CZ" altLang="cs-CZ" sz="2500" dirty="0">
                <a:sym typeface="Symbol" panose="05050102010706020507" pitchFamily="18" charset="2"/>
              </a:rPr>
              <a:t>and </a:t>
            </a:r>
            <a:r>
              <a:rPr lang="cs-CZ" altLang="cs-CZ" sz="2500" i="1" dirty="0" err="1">
                <a:sym typeface="Symbol" panose="05050102010706020507" pitchFamily="18" charset="2"/>
              </a:rPr>
              <a:t>refer</a:t>
            </a:r>
            <a:r>
              <a:rPr lang="cs-CZ" altLang="cs-CZ" sz="2500" i="1" dirty="0">
                <a:sym typeface="Symbol" panose="05050102010706020507" pitchFamily="18" charset="2"/>
              </a:rPr>
              <a:t> to</a:t>
            </a:r>
            <a:r>
              <a:rPr lang="cs-CZ" altLang="cs-CZ" sz="2500" b="1" dirty="0">
                <a:sym typeface="Symbol" panose="05050102010706020507" pitchFamily="18" charset="2"/>
              </a:rPr>
              <a:t> </a:t>
            </a:r>
            <a:r>
              <a:rPr lang="en-US" altLang="cs-CZ" sz="2500" dirty="0">
                <a:sym typeface="Symbol" panose="05050102010706020507" pitchFamily="18" charset="2"/>
              </a:rPr>
              <a:t>can be determined by </a:t>
            </a:r>
            <a:r>
              <a:rPr lang="en-US" altLang="cs-CZ" sz="2500" i="1" dirty="0">
                <a:sym typeface="Symbol" panose="05050102010706020507" pitchFamily="18" charset="2"/>
              </a:rPr>
              <a:t>mere understanding a given expression</a:t>
            </a:r>
            <a:r>
              <a:rPr lang="cs-CZ" altLang="cs-CZ" sz="2500" i="1" dirty="0">
                <a:sym typeface="Symbol" panose="05050102010706020507" pitchFamily="18" charset="2"/>
              </a:rPr>
              <a:t>, </a:t>
            </a:r>
            <a:r>
              <a:rPr lang="en-US" altLang="cs-CZ" sz="2500" dirty="0">
                <a:sym typeface="Symbol" panose="05050102010706020507" pitchFamily="18" charset="2"/>
              </a:rPr>
              <a:t>without empirically investigating the state of the world</a:t>
            </a:r>
            <a:r>
              <a:rPr lang="cs-CZ" altLang="cs-CZ" sz="2500" dirty="0">
                <a:sym typeface="Symbol" panose="05050102010706020507" pitchFamily="18" charset="2"/>
              </a:rPr>
              <a:t>.</a:t>
            </a:r>
          </a:p>
          <a:p>
            <a:pPr eaLnBrk="1" hangingPunct="1">
              <a:lnSpc>
                <a:spcPct val="90000"/>
              </a:lnSpc>
              <a:defRPr/>
            </a:pPr>
            <a:r>
              <a:rPr lang="en-US" altLang="cs-CZ" sz="2500" i="1" dirty="0">
                <a:effectLst>
                  <a:outerShdw blurRad="38100" dist="38100" dir="2700000" algn="tl">
                    <a:srgbClr val="000000">
                      <a:alpha val="43137"/>
                    </a:srgbClr>
                  </a:outerShdw>
                </a:effectLst>
                <a:sym typeface="Symbol" panose="05050102010706020507" pitchFamily="18" charset="2"/>
              </a:rPr>
              <a:t>Mathematical</a:t>
            </a:r>
            <a:r>
              <a:rPr lang="en-US" altLang="cs-CZ" sz="2500" dirty="0">
                <a:sym typeface="Symbol" panose="05050102010706020507" pitchFamily="18" charset="2"/>
              </a:rPr>
              <a:t> and </a:t>
            </a:r>
            <a:r>
              <a:rPr lang="en-US" altLang="cs-CZ" sz="2500" i="1" dirty="0">
                <a:effectLst>
                  <a:outerShdw blurRad="38100" dist="38100" dir="2700000" algn="tl">
                    <a:srgbClr val="000000">
                      <a:alpha val="43137"/>
                    </a:srgbClr>
                  </a:outerShdw>
                </a:effectLst>
                <a:sym typeface="Symbol" panose="05050102010706020507" pitchFamily="18" charset="2"/>
              </a:rPr>
              <a:t>logical</a:t>
            </a:r>
            <a:r>
              <a:rPr lang="en-US" altLang="cs-CZ" sz="2500" dirty="0">
                <a:sym typeface="Symbol" panose="05050102010706020507" pitchFamily="18" charset="2"/>
              </a:rPr>
              <a:t> expressions are analytical</a:t>
            </a:r>
            <a:r>
              <a:rPr lang="cs-CZ" altLang="cs-CZ" sz="2500" dirty="0">
                <a:sym typeface="Symbol" panose="05050102010706020507" pitchFamily="18" charset="2"/>
              </a:rPr>
              <a:t>, </a:t>
            </a:r>
            <a:r>
              <a:rPr lang="en-US" altLang="cs-CZ" sz="2500" dirty="0">
                <a:sym typeface="Symbol" panose="05050102010706020507" pitchFamily="18" charset="2"/>
              </a:rPr>
              <a:t>they denote extensions</a:t>
            </a:r>
            <a:endParaRPr lang="cs-CZ" altLang="cs-CZ" sz="2500" dirty="0">
              <a:sym typeface="Symbol" panose="05050102010706020507" pitchFamily="18" charset="2"/>
            </a:endParaRPr>
          </a:p>
          <a:p>
            <a:pPr eaLnBrk="1" hangingPunct="1">
              <a:lnSpc>
                <a:spcPct val="90000"/>
              </a:lnSpc>
              <a:defRPr/>
            </a:pPr>
            <a:r>
              <a:rPr lang="en-US" altLang="cs-CZ" sz="2500" dirty="0">
                <a:solidFill>
                  <a:schemeClr val="accent4">
                    <a:lumMod val="50000"/>
                  </a:schemeClr>
                </a:solidFill>
                <a:sym typeface="Symbol" panose="05050102010706020507" pitchFamily="18" charset="2"/>
              </a:rPr>
              <a:t>Expressions that contain empirical subexpressions are analytical</a:t>
            </a:r>
            <a:r>
              <a:rPr lang="cs-CZ" altLang="cs-CZ" sz="2500" dirty="0">
                <a:solidFill>
                  <a:schemeClr val="accent4">
                    <a:lumMod val="50000"/>
                  </a:schemeClr>
                </a:solidFill>
                <a:sym typeface="Symbol" panose="05050102010706020507" pitchFamily="18" charset="2"/>
              </a:rPr>
              <a:t>, </a:t>
            </a:r>
            <a:r>
              <a:rPr lang="en-US" altLang="cs-CZ" sz="2500" dirty="0">
                <a:solidFill>
                  <a:schemeClr val="accent4">
                    <a:lumMod val="50000"/>
                  </a:schemeClr>
                </a:solidFill>
                <a:sym typeface="Symbol" panose="05050102010706020507" pitchFamily="18" charset="2"/>
              </a:rPr>
              <a:t>if they denote</a:t>
            </a:r>
            <a:r>
              <a:rPr lang="cs-CZ" altLang="cs-CZ" sz="2500" dirty="0">
                <a:solidFill>
                  <a:schemeClr val="accent4">
                    <a:lumMod val="50000"/>
                  </a:schemeClr>
                </a:solidFill>
                <a:sym typeface="Symbol" panose="05050102010706020507" pitchFamily="18" charset="2"/>
              </a:rPr>
              <a:t> </a:t>
            </a:r>
            <a:r>
              <a:rPr lang="en-US" altLang="cs-CZ" sz="2500" i="1" dirty="0">
                <a:solidFill>
                  <a:schemeClr val="accent4">
                    <a:lumMod val="50000"/>
                  </a:schemeClr>
                </a:solidFill>
                <a:effectLst>
                  <a:outerShdw blurRad="38100" dist="38100" dir="2700000" algn="tl">
                    <a:srgbClr val="C0C0C0"/>
                  </a:outerShdw>
                </a:effectLst>
                <a:sym typeface="Symbol" panose="05050102010706020507" pitchFamily="18" charset="2"/>
              </a:rPr>
              <a:t>constant intensions</a:t>
            </a:r>
            <a:r>
              <a:rPr lang="cs-CZ" altLang="cs-CZ" sz="2500" dirty="0">
                <a:solidFill>
                  <a:schemeClr val="accent4">
                    <a:lumMod val="50000"/>
                  </a:schemeClr>
                </a:solidFill>
                <a:sym typeface="Symbol" panose="05050102010706020507" pitchFamily="18" charset="2"/>
              </a:rPr>
              <a:t>.</a:t>
            </a:r>
            <a:r>
              <a:rPr lang="cs-CZ" altLang="cs-CZ" sz="2500" dirty="0">
                <a:sym typeface="Symbol" panose="05050102010706020507" pitchFamily="18" charset="2"/>
              </a:rPr>
              <a:t> </a:t>
            </a:r>
          </a:p>
          <a:p>
            <a:pPr lvl="1">
              <a:lnSpc>
                <a:spcPct val="90000"/>
              </a:lnSpc>
              <a:defRPr/>
            </a:pPr>
            <a:r>
              <a:rPr lang="en-US" altLang="cs-CZ" sz="2100" dirty="0">
                <a:sym typeface="Symbol" panose="05050102010706020507" pitchFamily="18" charset="2"/>
              </a:rPr>
              <a:t>Hence the referred object is</a:t>
            </a:r>
            <a:r>
              <a:rPr lang="cs-CZ" altLang="cs-CZ" sz="2100" dirty="0">
                <a:sym typeface="Symbol" panose="05050102010706020507" pitchFamily="18" charset="2"/>
              </a:rPr>
              <a:t> </a:t>
            </a:r>
            <a:r>
              <a:rPr lang="en-US" altLang="cs-CZ" sz="2100" i="1" dirty="0">
                <a:sym typeface="Symbol" panose="05050102010706020507" pitchFamily="18" charset="2"/>
              </a:rPr>
              <a:t>necessarily</a:t>
            </a:r>
            <a:r>
              <a:rPr lang="cs-CZ" altLang="cs-CZ" sz="2100" dirty="0">
                <a:sym typeface="Symbol" panose="05050102010706020507" pitchFamily="18" charset="2"/>
              </a:rPr>
              <a:t>, </a:t>
            </a:r>
            <a:r>
              <a:rPr lang="en-US" altLang="cs-CZ" sz="2100" dirty="0">
                <a:sym typeface="Symbol" panose="05050102010706020507" pitchFamily="18" charset="2"/>
              </a:rPr>
              <a:t>in all</a:t>
            </a:r>
            <a:r>
              <a:rPr lang="cs-CZ" altLang="cs-CZ" sz="2100" dirty="0">
                <a:sym typeface="Symbol" panose="05050102010706020507" pitchFamily="18" charset="2"/>
              </a:rPr>
              <a:t> </a:t>
            </a:r>
            <a:r>
              <a:rPr lang="en-US" altLang="cs-CZ" sz="2100" dirty="0">
                <a:sym typeface="Symbol" panose="05050102010706020507" pitchFamily="18" charset="2"/>
              </a:rPr>
              <a:t>worlds </a:t>
            </a:r>
            <a:r>
              <a:rPr lang="cs-CZ" altLang="cs-CZ" sz="2100" i="1" dirty="0">
                <a:sym typeface="Symbol" panose="05050102010706020507" pitchFamily="18" charset="2"/>
              </a:rPr>
              <a:t>w</a:t>
            </a:r>
            <a:r>
              <a:rPr lang="cs-CZ" altLang="cs-CZ" sz="2100" dirty="0">
                <a:sym typeface="Symbol" panose="05050102010706020507" pitchFamily="18" charset="2"/>
              </a:rPr>
              <a:t> </a:t>
            </a:r>
            <a:r>
              <a:rPr lang="en-US" altLang="cs-CZ" sz="2100" dirty="0">
                <a:sym typeface="Symbol" panose="05050102010706020507" pitchFamily="18" charset="2"/>
              </a:rPr>
              <a:t>and times</a:t>
            </a:r>
            <a:r>
              <a:rPr lang="cs-CZ" altLang="cs-CZ" sz="2100" dirty="0">
                <a:sym typeface="Symbol" panose="05050102010706020507" pitchFamily="18" charset="2"/>
              </a:rPr>
              <a:t> </a:t>
            </a:r>
            <a:r>
              <a:rPr lang="cs-CZ" altLang="cs-CZ" sz="2100" i="1" dirty="0">
                <a:sym typeface="Symbol" panose="05050102010706020507" pitchFamily="18" charset="2"/>
              </a:rPr>
              <a:t>t</a:t>
            </a:r>
            <a:r>
              <a:rPr lang="cs-CZ" altLang="cs-CZ" sz="2100" dirty="0">
                <a:sym typeface="Symbol" panose="05050102010706020507" pitchFamily="18" charset="2"/>
              </a:rPr>
              <a:t> </a:t>
            </a:r>
            <a:r>
              <a:rPr lang="en-US" altLang="cs-CZ" sz="2100" dirty="0">
                <a:sym typeface="Symbol" panose="05050102010706020507" pitchFamily="18" charset="2"/>
              </a:rPr>
              <a:t>one and the same</a:t>
            </a:r>
            <a:r>
              <a:rPr lang="cs-CZ" altLang="cs-CZ" sz="2100" dirty="0">
                <a:sym typeface="Symbol" panose="05050102010706020507" pitchFamily="18" charset="2"/>
              </a:rPr>
              <a:t>.</a:t>
            </a:r>
          </a:p>
          <a:p>
            <a:pPr marL="82296" indent="0" algn="ctr" eaLnBrk="1" hangingPunct="1">
              <a:lnSpc>
                <a:spcPct val="90000"/>
              </a:lnSpc>
              <a:buNone/>
              <a:defRPr/>
            </a:pP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“No bachelor is married”</a:t>
            </a:r>
            <a:endParaRPr lang="cs-CZ" altLang="cs-CZ" sz="2500" i="1" dirty="0">
              <a:solidFill>
                <a:schemeClr val="accent4">
                  <a:lumMod val="75000"/>
                </a:schemeClr>
              </a:solidFill>
              <a:effectLst>
                <a:outerShdw blurRad="38100" dist="38100" dir="2700000" algn="tl">
                  <a:srgbClr val="C0C0C0"/>
                </a:outerShdw>
              </a:effectLst>
              <a:sym typeface="Symbol" panose="05050102010706020507" pitchFamily="18" charset="2"/>
            </a:endParaRPr>
          </a:p>
          <a:p>
            <a:pPr marL="82296" indent="0" algn="ctr" eaLnBrk="1" hangingPunct="1">
              <a:lnSpc>
                <a:spcPct val="90000"/>
              </a:lnSpc>
              <a:buNone/>
              <a:defRPr/>
            </a:pPr>
            <a:r>
              <a:rPr lang="en-US" altLang="cs-CZ" sz="2500" i="1" dirty="0">
                <a:solidFill>
                  <a:schemeClr val="accent4">
                    <a:lumMod val="75000"/>
                  </a:schemeClr>
                </a:solidFill>
                <a:effectLst>
                  <a:outerShdw blurRad="38100" dist="38100" dir="2700000" algn="tl">
                    <a:srgbClr val="C0C0C0"/>
                  </a:outerShdw>
                </a:effectLst>
                <a:sym typeface="Symbol" panose="05050102010706020507" pitchFamily="18" charset="2"/>
              </a:rPr>
              <a:t>“Whales are mammals”</a:t>
            </a:r>
          </a:p>
          <a:p>
            <a:pPr lvl="1">
              <a:lnSpc>
                <a:spcPct val="90000"/>
              </a:lnSpc>
              <a:defRPr/>
            </a:pPr>
            <a:r>
              <a:rPr lang="en-US" altLang="cs-CZ" sz="2400" dirty="0">
                <a:sym typeface="Symbol" panose="05050102010706020507" pitchFamily="18" charset="2"/>
              </a:rPr>
              <a:t>Denote the constant proposition </a:t>
            </a:r>
            <a:r>
              <a:rPr lang="en-US" altLang="cs-CZ" sz="2400" cap="small" dirty="0">
                <a:sym typeface="Symbol" panose="05050102010706020507" pitchFamily="18" charset="2"/>
              </a:rPr>
              <a:t>True/</a:t>
            </a:r>
            <a:r>
              <a:rPr lang="en-US" altLang="cs-CZ" sz="2400" cap="small" baseline="-25000" dirty="0">
                <a:sym typeface="Symbol" panose="05050102010706020507" pitchFamily="18" charset="2"/>
              </a:rPr>
              <a:t></a:t>
            </a:r>
            <a:r>
              <a:rPr lang="en-US" altLang="cs-CZ" sz="2400" dirty="0">
                <a:sym typeface="Symbol" panose="05050102010706020507" pitchFamily="18" charset="2"/>
              </a:rPr>
              <a:t>, that takes the value </a:t>
            </a:r>
            <a:r>
              <a:rPr lang="en-US" altLang="cs-CZ" sz="2400" b="1" dirty="0">
                <a:sym typeface="Symbol" panose="05050102010706020507" pitchFamily="18" charset="2"/>
              </a:rPr>
              <a:t>T </a:t>
            </a:r>
            <a:r>
              <a:rPr lang="en-US" altLang="cs-CZ" sz="2400" dirty="0">
                <a:sym typeface="Symbol" panose="05050102010706020507" pitchFamily="18" charset="2"/>
              </a:rPr>
              <a:t>in all </a:t>
            </a:r>
            <a:r>
              <a:rPr lang="en-US" altLang="cs-CZ" sz="2400" i="1" dirty="0">
                <a:sym typeface="Symbol" panose="05050102010706020507" pitchFamily="18" charset="2"/>
              </a:rPr>
              <a:t>w</a:t>
            </a:r>
            <a:r>
              <a:rPr lang="en-US" altLang="cs-CZ" sz="2400" dirty="0">
                <a:sym typeface="Symbol" panose="05050102010706020507" pitchFamily="18" charset="2"/>
              </a:rPr>
              <a:t> and </a:t>
            </a:r>
            <a:r>
              <a:rPr lang="en-US" altLang="cs-CZ" sz="2400" i="1" dirty="0">
                <a:sym typeface="Symbol" panose="05050102010706020507" pitchFamily="18" charset="2"/>
              </a:rPr>
              <a:t>t</a:t>
            </a:r>
            <a:r>
              <a:rPr lang="en-US" altLang="cs-CZ" sz="2400" dirty="0">
                <a:sym typeface="Symbol" panose="05050102010706020507" pitchFamily="18" charset="2"/>
              </a:rPr>
              <a:t> </a:t>
            </a:r>
            <a:endParaRPr lang="cs-CZ" altLang="cs-CZ" sz="2100" i="1" dirty="0">
              <a:solidFill>
                <a:schemeClr val="accent2"/>
              </a:solidFill>
              <a:effectLst>
                <a:outerShdw blurRad="38100" dist="38100" dir="2700000" algn="tl">
                  <a:srgbClr val="C0C0C0"/>
                </a:outerShdw>
              </a:effectLst>
              <a:sym typeface="Symbol" panose="05050102010706020507" pitchFamily="18" charset="2"/>
            </a:endParaRPr>
          </a:p>
        </p:txBody>
      </p:sp>
      <p:sp>
        <p:nvSpPr>
          <p:cNvPr id="2" name="Zástupný symbol pro číslo snímku 1">
            <a:extLst>
              <a:ext uri="{FF2B5EF4-FFF2-40B4-BE49-F238E27FC236}">
                <a16:creationId xmlns:a16="http://schemas.microsoft.com/office/drawing/2014/main" id="{1536A084-38D7-441B-88DC-9B03F90759BD}"/>
              </a:ext>
            </a:extLst>
          </p:cNvPr>
          <p:cNvSpPr>
            <a:spLocks noGrp="1"/>
          </p:cNvSpPr>
          <p:nvPr>
            <p:ph type="sldNum" sz="quarter" idx="12"/>
          </p:nvPr>
        </p:nvSpPr>
        <p:spPr/>
        <p:txBody>
          <a:bodyPr/>
          <a:lstStyle/>
          <a:p>
            <a:fld id="{228629A3-4E75-4884-BFF1-74C944271322}" type="slidenum">
              <a:rPr lang="cs-CZ" smtClean="0"/>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187624" y="277813"/>
            <a:ext cx="7499176" cy="630237"/>
          </a:xfrm>
        </p:spPr>
        <p:txBody>
          <a:bodyPr>
            <a:normAutofit fontScale="90000"/>
          </a:bodyPr>
          <a:lstStyle/>
          <a:p>
            <a:pPr eaLnBrk="1" hangingPunct="1"/>
            <a:r>
              <a:rPr lang="cs-CZ" altLang="cs-CZ" sz="3800" i="1" dirty="0" err="1"/>
              <a:t>Analytic</a:t>
            </a:r>
            <a:r>
              <a:rPr lang="en-US" altLang="cs-CZ" sz="3800" i="1" dirty="0"/>
              <a:t> expressions</a:t>
            </a:r>
            <a:r>
              <a:rPr lang="cs-CZ" altLang="cs-CZ" sz="3800" i="1" dirty="0"/>
              <a:t> </a:t>
            </a:r>
          </a:p>
        </p:txBody>
      </p:sp>
      <p:sp>
        <p:nvSpPr>
          <p:cNvPr id="23555" name="Rectangle 3"/>
          <p:cNvSpPr>
            <a:spLocks noGrp="1" noChangeArrowheads="1"/>
          </p:cNvSpPr>
          <p:nvPr>
            <p:ph type="body" idx="1"/>
          </p:nvPr>
        </p:nvSpPr>
        <p:spPr>
          <a:xfrm>
            <a:off x="1115616" y="1196975"/>
            <a:ext cx="7848872" cy="4933950"/>
          </a:xfrm>
        </p:spPr>
        <p:txBody>
          <a:bodyPr>
            <a:normAutofit/>
          </a:bodyPr>
          <a:lstStyle/>
          <a:p>
            <a:pPr algn="ctr" eaLnBrk="1" hangingPunct="1">
              <a:lnSpc>
                <a:spcPct val="90000"/>
              </a:lnSpc>
              <a:buFont typeface="Wingdings" pitchFamily="2" charset="2"/>
              <a:buNone/>
              <a:defRPr/>
            </a:pPr>
            <a:r>
              <a:rPr lang="en-GB" altLang="cs-CZ" sz="2100" i="1" dirty="0">
                <a:effectLst>
                  <a:outerShdw blurRad="38100" dist="38100" dir="2700000" algn="tl">
                    <a:srgbClr val="C0C0C0"/>
                  </a:outerShdw>
                </a:effectLst>
                <a:sym typeface="Symbol" panose="05050102010706020507" pitchFamily="18" charset="2"/>
              </a:rPr>
              <a:t>“No bachelor is married”</a:t>
            </a:r>
            <a:r>
              <a:rPr lang="cs-CZ" altLang="cs-CZ" sz="2100" dirty="0">
                <a:sym typeface="Symbol" panose="05050102010706020507" pitchFamily="18" charset="2"/>
              </a:rPr>
              <a:t>   </a:t>
            </a:r>
            <a:r>
              <a:rPr lang="cs-CZ" altLang="cs-CZ" sz="2100" i="1" cap="small" dirty="0">
                <a:sym typeface="Symbol" panose="05050102010706020507" pitchFamily="18" charset="2"/>
              </a:rPr>
              <a:t>T</a:t>
            </a:r>
            <a:r>
              <a:rPr lang="en-US" altLang="cs-CZ" sz="2100" i="1" cap="small" dirty="0">
                <a:sym typeface="Symbol" panose="05050102010706020507" pitchFamily="18" charset="2"/>
              </a:rPr>
              <a:t>rue</a:t>
            </a:r>
            <a:endParaRPr lang="cs-CZ" altLang="cs-CZ" sz="2100" cap="small" dirty="0">
              <a:sym typeface="Symbol" panose="05050102010706020507" pitchFamily="18" charset="2"/>
            </a:endParaRPr>
          </a:p>
          <a:p>
            <a:pPr eaLnBrk="1" hangingPunct="1">
              <a:lnSpc>
                <a:spcPct val="90000"/>
              </a:lnSpc>
              <a:defRPr/>
            </a:pPr>
            <a:r>
              <a:rPr lang="en-GB" altLang="cs-CZ" sz="2100" i="1" dirty="0">
                <a:sym typeface="Symbol" panose="05050102010706020507" pitchFamily="18" charset="2"/>
              </a:rPr>
              <a:t>Bachelor</a:t>
            </a:r>
            <a:r>
              <a:rPr lang="en-GB" altLang="cs-CZ" sz="2100" dirty="0">
                <a:sym typeface="Symbol" panose="05050102010706020507" pitchFamily="18" charset="2"/>
              </a:rPr>
              <a:t>,</a:t>
            </a:r>
            <a:r>
              <a:rPr lang="en-GB" altLang="cs-CZ" sz="2100" i="1" dirty="0">
                <a:sym typeface="Symbol" panose="05050102010706020507" pitchFamily="18" charset="2"/>
              </a:rPr>
              <a:t> Married</a:t>
            </a:r>
            <a:r>
              <a:rPr lang="en-GB" altLang="cs-CZ" sz="2100" dirty="0">
                <a:sym typeface="Symbol" panose="05050102010706020507" pitchFamily="18" charset="2"/>
              </a:rPr>
              <a:t>/()</a:t>
            </a:r>
            <a:r>
              <a:rPr lang="en-GB" altLang="cs-CZ" sz="2100" baseline="-25000" dirty="0">
                <a:sym typeface="Symbol" panose="05050102010706020507" pitchFamily="18" charset="2"/>
              </a:rPr>
              <a:t></a:t>
            </a:r>
            <a:r>
              <a:rPr lang="en-GB" altLang="cs-CZ" sz="2100" dirty="0">
                <a:sym typeface="Symbol" panose="05050102010706020507" pitchFamily="18" charset="2"/>
              </a:rPr>
              <a:t>; </a:t>
            </a:r>
            <a:r>
              <a:rPr lang="en-GB" altLang="cs-CZ" sz="2100" i="1" dirty="0">
                <a:sym typeface="Symbol" panose="05050102010706020507" pitchFamily="18" charset="2"/>
              </a:rPr>
              <a:t>No</a:t>
            </a:r>
            <a:r>
              <a:rPr lang="en-GB" altLang="cs-CZ" sz="2100" dirty="0">
                <a:sym typeface="Symbol" panose="05050102010706020507" pitchFamily="18" charset="2"/>
              </a:rPr>
              <a:t>/((())())</a:t>
            </a:r>
            <a:r>
              <a:rPr lang="cs-CZ" altLang="cs-CZ" sz="2100" dirty="0">
                <a:sym typeface="Symbol" panose="05050102010706020507" pitchFamily="18" charset="2"/>
              </a:rPr>
              <a:t> </a:t>
            </a:r>
          </a:p>
          <a:p>
            <a:pPr algn="ctr" eaLnBrk="1" hangingPunct="1">
              <a:lnSpc>
                <a:spcPct val="90000"/>
              </a:lnSpc>
              <a:buFont typeface="Wingdings" pitchFamily="2" charset="2"/>
              <a:buNone/>
              <a:defRPr/>
            </a:pPr>
            <a:r>
              <a:rPr lang="en-GB" altLang="cs-CZ" sz="2100" dirty="0">
                <a:solidFill>
                  <a:schemeClr val="accent4">
                    <a:lumMod val="75000"/>
                  </a:schemeClr>
                </a:solidFill>
                <a:sym typeface="Symbol" panose="05050102010706020507" pitchFamily="18" charset="2"/>
              </a:rPr>
              <a:t></a:t>
            </a:r>
            <a:r>
              <a:rPr lang="en-GB" altLang="cs-CZ" sz="2100" i="1" dirty="0" err="1">
                <a:solidFill>
                  <a:schemeClr val="accent4">
                    <a:lumMod val="75000"/>
                  </a:schemeClr>
                </a:solidFill>
                <a:sym typeface="Symbol" panose="05050102010706020507" pitchFamily="18" charset="2"/>
              </a:rPr>
              <a:t>w</a:t>
            </a:r>
            <a:r>
              <a:rPr lang="en-GB" altLang="cs-CZ" sz="2100" dirty="0" err="1">
                <a:solidFill>
                  <a:schemeClr val="accent4">
                    <a:lumMod val="75000"/>
                  </a:schemeClr>
                </a:solidFill>
                <a:sym typeface="Symbol" panose="05050102010706020507" pitchFamily="18" charset="2"/>
              </a:rPr>
              <a:t></a:t>
            </a:r>
            <a:r>
              <a:rPr lang="en-GB" altLang="cs-CZ" sz="2100" i="1" dirty="0" err="1">
                <a:solidFill>
                  <a:schemeClr val="accent4">
                    <a:lumMod val="75000"/>
                  </a:schemeClr>
                </a:solidFill>
                <a:sym typeface="Symbol" panose="05050102010706020507" pitchFamily="18" charset="2"/>
              </a:rPr>
              <a:t>t</a:t>
            </a:r>
            <a:r>
              <a:rPr lang="en-GB" altLang="cs-CZ" sz="2100" i="1" dirty="0">
                <a:solidFill>
                  <a:schemeClr val="accent4">
                    <a:lumMod val="75000"/>
                  </a:schemeClr>
                </a:solidFill>
                <a:sym typeface="Symbol" panose="05050102010706020507" pitchFamily="18" charset="2"/>
              </a:rPr>
              <a:t> </a:t>
            </a:r>
            <a:r>
              <a:rPr lang="en-GB" altLang="cs-CZ" sz="2100" dirty="0">
                <a:solidFill>
                  <a:schemeClr val="accent4">
                    <a:lumMod val="75000"/>
                  </a:schemeClr>
                </a:solidFill>
                <a:sym typeface="Symbol" panose="05050102010706020507" pitchFamily="18" charset="2"/>
              </a:rPr>
              <a:t>[[</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No </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Bachelor</a:t>
            </a:r>
            <a:r>
              <a:rPr lang="en-GB" altLang="cs-CZ" sz="2100" i="1" baseline="-25000" dirty="0">
                <a:solidFill>
                  <a:schemeClr val="accent4">
                    <a:lumMod val="75000"/>
                  </a:schemeClr>
                </a:solidFill>
                <a:sym typeface="Symbol" panose="05050102010706020507" pitchFamily="18" charset="2"/>
              </a:rPr>
              <a:t>wt</a:t>
            </a:r>
            <a:r>
              <a:rPr lang="en-GB" altLang="cs-CZ" sz="2100" dirty="0">
                <a:solidFill>
                  <a:schemeClr val="accent4">
                    <a:lumMod val="75000"/>
                  </a:schemeClr>
                </a:solidFill>
                <a:sym typeface="Symbol" panose="05050102010706020507" pitchFamily="18" charset="2"/>
              </a:rPr>
              <a:t>]</a:t>
            </a:r>
            <a:r>
              <a:rPr lang="en-GB" altLang="cs-CZ" sz="2100" i="1" dirty="0">
                <a:solidFill>
                  <a:schemeClr val="accent4">
                    <a:lumMod val="75000"/>
                  </a:schemeClr>
                </a:solidFill>
                <a:sym typeface="Symbol" panose="05050102010706020507" pitchFamily="18" charset="2"/>
              </a:rPr>
              <a:t> </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Married</a:t>
            </a:r>
            <a:r>
              <a:rPr lang="en-GB" altLang="cs-CZ" sz="2100" i="1" baseline="-25000" dirty="0">
                <a:solidFill>
                  <a:schemeClr val="accent4">
                    <a:lumMod val="75000"/>
                  </a:schemeClr>
                </a:solidFill>
                <a:sym typeface="Symbol" panose="05050102010706020507" pitchFamily="18" charset="2"/>
              </a:rPr>
              <a:t>wt</a:t>
            </a:r>
            <a:r>
              <a:rPr lang="en-GB" altLang="cs-CZ" sz="2100" dirty="0">
                <a:solidFill>
                  <a:schemeClr val="accent4">
                    <a:lumMod val="75000"/>
                  </a:schemeClr>
                </a:solidFill>
                <a:sym typeface="Symbol" panose="05050102010706020507" pitchFamily="18" charset="2"/>
              </a:rPr>
              <a:t>]</a:t>
            </a:r>
            <a:r>
              <a:rPr lang="cs-CZ" altLang="cs-CZ" sz="2100" dirty="0">
                <a:solidFill>
                  <a:schemeClr val="accent4">
                    <a:lumMod val="75000"/>
                  </a:schemeClr>
                </a:solidFill>
                <a:sym typeface="Symbol" panose="05050102010706020507" pitchFamily="18" charset="2"/>
              </a:rPr>
              <a:t> </a:t>
            </a:r>
          </a:p>
          <a:p>
            <a:pPr>
              <a:lnSpc>
                <a:spcPct val="90000"/>
              </a:lnSpc>
              <a:buNone/>
              <a:defRPr/>
            </a:pPr>
            <a:r>
              <a:rPr lang="en-US" altLang="cs-CZ" sz="2100" i="1" dirty="0">
                <a:sym typeface="Symbol" panose="05050102010706020507" pitchFamily="18" charset="2"/>
              </a:rPr>
              <a:t>How to prove its analyticity? Let us define and refine</a:t>
            </a:r>
            <a:r>
              <a:rPr lang="cs-CZ" altLang="cs-CZ" sz="2100" dirty="0">
                <a:sym typeface="Symbol" panose="05050102010706020507" pitchFamily="18" charset="2"/>
              </a:rPr>
              <a:t>:</a:t>
            </a:r>
            <a:endParaRPr lang="cs-CZ" altLang="cs-CZ" sz="2100" i="1" dirty="0">
              <a:sym typeface="Symbol" panose="05050102010706020507" pitchFamily="18" charset="2"/>
            </a:endParaRPr>
          </a:p>
          <a:p>
            <a:pPr eaLnBrk="1" hangingPunct="1">
              <a:lnSpc>
                <a:spcPct val="90000"/>
              </a:lnSpc>
              <a:defRPr/>
            </a:pPr>
            <a:r>
              <a:rPr lang="en-GB" altLang="cs-CZ" sz="2100" i="1" dirty="0">
                <a:sym typeface="Symbol" panose="05050102010706020507" pitchFamily="18" charset="2"/>
              </a:rPr>
              <a:t>m</a:t>
            </a:r>
            <a:r>
              <a:rPr lang="en-GB" altLang="cs-CZ" sz="2100" dirty="0">
                <a:sym typeface="Symbol" panose="05050102010706020507" pitchFamily="18" charset="2"/>
              </a:rPr>
              <a:t>, </a:t>
            </a:r>
            <a:r>
              <a:rPr lang="en-GB" altLang="cs-CZ" sz="2100" i="1" dirty="0">
                <a:sym typeface="Symbol" panose="05050102010706020507" pitchFamily="18" charset="2"/>
              </a:rPr>
              <a:t>n</a:t>
            </a:r>
            <a:r>
              <a:rPr lang="en-GB" altLang="cs-CZ" sz="2100" dirty="0">
                <a:sym typeface="Symbol" panose="05050102010706020507" pitchFamily="18" charset="2"/>
              </a:rPr>
              <a:t>/</a:t>
            </a:r>
            <a:r>
              <a:rPr lang="en-GB" altLang="cs-CZ" sz="2100" baseline="-25000" dirty="0">
                <a:sym typeface="Symbol" panose="05050102010706020507" pitchFamily="18" charset="2"/>
              </a:rPr>
              <a:t>1</a:t>
            </a:r>
            <a:r>
              <a:rPr lang="en-GB" altLang="cs-CZ" sz="2100" dirty="0">
                <a:sym typeface="Symbol" panose="05050102010706020507" pitchFamily="18" charset="2"/>
              </a:rPr>
              <a:t> </a:t>
            </a:r>
            <a:r>
              <a:rPr lang="en-GB" altLang="cs-CZ" sz="2100" i="1" baseline="-25000" dirty="0">
                <a:sym typeface="Symbol" panose="05050102010706020507" pitchFamily="18" charset="2"/>
              </a:rPr>
              <a:t>v</a:t>
            </a:r>
            <a:r>
              <a:rPr lang="en-GB" altLang="cs-CZ" sz="2100" dirty="0">
                <a:sym typeface="Symbol" panose="05050102010706020507" pitchFamily="18" charset="2"/>
              </a:rPr>
              <a:t> (), </a:t>
            </a:r>
            <a:r>
              <a:rPr lang="en-GB" altLang="cs-CZ" sz="2100" i="1" dirty="0">
                <a:sym typeface="Symbol" panose="05050102010706020507" pitchFamily="18" charset="2"/>
              </a:rPr>
              <a:t>x </a:t>
            </a:r>
            <a:r>
              <a:rPr lang="en-GB" altLang="cs-CZ" sz="2100" dirty="0">
                <a:sym typeface="Symbol" panose="05050102010706020507" pitchFamily="18" charset="2"/>
              </a:rPr>
              <a:t></a:t>
            </a:r>
            <a:r>
              <a:rPr lang="en-GB" altLang="cs-CZ" sz="2100" i="1" baseline="-25000" dirty="0">
                <a:sym typeface="Symbol" panose="05050102010706020507" pitchFamily="18" charset="2"/>
              </a:rPr>
              <a:t>v</a:t>
            </a:r>
            <a:r>
              <a:rPr lang="en-GB" altLang="cs-CZ" sz="2100" dirty="0">
                <a:sym typeface="Symbol" panose="05050102010706020507" pitchFamily="18" charset="2"/>
              </a:rPr>
              <a:t> </a:t>
            </a:r>
            <a:r>
              <a:rPr lang="cs-CZ" altLang="cs-CZ" sz="2100" dirty="0">
                <a:sym typeface="Symbol" panose="05050102010706020507" pitchFamily="18" charset="2"/>
              </a:rPr>
              <a:t>:</a:t>
            </a:r>
            <a:r>
              <a:rPr lang="en-GB" altLang="cs-CZ" sz="2100" dirty="0">
                <a:sym typeface="Symbol" panose="05050102010706020507" pitchFamily="18" charset="2"/>
              </a:rPr>
              <a:t> </a:t>
            </a:r>
            <a:br>
              <a:rPr lang="cs-CZ" altLang="cs-CZ" sz="2100" dirty="0">
                <a:sym typeface="Symbol" panose="05050102010706020507" pitchFamily="18" charset="2"/>
              </a:rPr>
            </a:br>
            <a:r>
              <a:rPr lang="en-GB" altLang="cs-CZ" sz="2100" baseline="30000" dirty="0">
                <a:solidFill>
                  <a:srgbClr val="C00000"/>
                </a:solidFill>
                <a:sym typeface="Symbol" panose="05050102010706020507" pitchFamily="18" charset="2"/>
              </a:rPr>
              <a:t>0</a:t>
            </a:r>
            <a:r>
              <a:rPr lang="en-GB" altLang="cs-CZ" sz="2100" i="1" dirty="0">
                <a:solidFill>
                  <a:srgbClr val="C00000"/>
                </a:solidFill>
                <a:sym typeface="Symbol" panose="05050102010706020507" pitchFamily="18" charset="2"/>
              </a:rPr>
              <a:t>No = </a:t>
            </a:r>
            <a:r>
              <a:rPr lang="en-GB" altLang="cs-CZ" sz="2100" dirty="0">
                <a:solidFill>
                  <a:srgbClr val="C00000"/>
                </a:solidFill>
                <a:sym typeface="Symbol" panose="05050102010706020507" pitchFamily="18" charset="2"/>
              </a:rPr>
              <a:t></a:t>
            </a:r>
            <a:r>
              <a:rPr lang="en-GB" altLang="cs-CZ" sz="2100" i="1" dirty="0">
                <a:solidFill>
                  <a:srgbClr val="C00000"/>
                </a:solidFill>
                <a:sym typeface="Symbol" panose="05050102010706020507" pitchFamily="18" charset="2"/>
              </a:rPr>
              <a:t>m </a:t>
            </a:r>
            <a:r>
              <a:rPr lang="en-GB" altLang="cs-CZ" sz="2100" dirty="0">
                <a:solidFill>
                  <a:srgbClr val="C00000"/>
                </a:solidFill>
                <a:sym typeface="Symbol" panose="05050102010706020507" pitchFamily="18" charset="2"/>
              </a:rPr>
              <a:t></a:t>
            </a:r>
            <a:r>
              <a:rPr lang="en-GB" altLang="cs-CZ" sz="2100" i="1" dirty="0">
                <a:solidFill>
                  <a:srgbClr val="C00000"/>
                </a:solidFill>
                <a:sym typeface="Symbol" panose="05050102010706020507" pitchFamily="18" charset="2"/>
              </a:rPr>
              <a:t>n </a:t>
            </a:r>
            <a:r>
              <a:rPr lang="en-GB" altLang="cs-CZ" sz="2100" dirty="0">
                <a:solidFill>
                  <a:srgbClr val="C00000"/>
                </a:solidFill>
                <a:sym typeface="Symbol" panose="05050102010706020507" pitchFamily="18" charset="2"/>
              </a:rPr>
              <a:t></a:t>
            </a:r>
            <a:r>
              <a:rPr lang="en-GB" altLang="cs-CZ" sz="2100" i="1" dirty="0">
                <a:solidFill>
                  <a:srgbClr val="C00000"/>
                </a:solidFill>
                <a:sym typeface="Symbol" panose="05050102010706020507" pitchFamily="18" charset="2"/>
              </a:rPr>
              <a:t>x</a:t>
            </a:r>
            <a:r>
              <a:rPr lang="en-GB" altLang="cs-CZ" sz="2100" dirty="0">
                <a:solidFill>
                  <a:srgbClr val="C00000"/>
                </a:solidFill>
                <a:sym typeface="Symbol" panose="05050102010706020507" pitchFamily="18" charset="2"/>
              </a:rPr>
              <a:t> [[</a:t>
            </a:r>
            <a:r>
              <a:rPr lang="en-GB" altLang="cs-CZ" sz="2100" i="1" dirty="0">
                <a:solidFill>
                  <a:srgbClr val="C00000"/>
                </a:solidFill>
                <a:sym typeface="Symbol" panose="05050102010706020507" pitchFamily="18" charset="2"/>
              </a:rPr>
              <a:t>m x</a:t>
            </a:r>
            <a:r>
              <a:rPr lang="en-GB" altLang="cs-CZ" sz="2100" dirty="0">
                <a:solidFill>
                  <a:srgbClr val="C00000"/>
                </a:solidFill>
                <a:sym typeface="Symbol" panose="05050102010706020507" pitchFamily="18" charset="2"/>
              </a:rPr>
              <a:t>]  [</a:t>
            </a:r>
            <a:r>
              <a:rPr lang="en-GB" altLang="cs-CZ" sz="2100" i="1" dirty="0">
                <a:solidFill>
                  <a:srgbClr val="C00000"/>
                </a:solidFill>
                <a:sym typeface="Symbol" panose="05050102010706020507" pitchFamily="18" charset="2"/>
              </a:rPr>
              <a:t>n x</a:t>
            </a:r>
            <a:r>
              <a:rPr lang="en-GB" altLang="cs-CZ" sz="2100" dirty="0">
                <a:solidFill>
                  <a:srgbClr val="C00000"/>
                </a:solidFill>
                <a:sym typeface="Symbol" panose="05050102010706020507" pitchFamily="18" charset="2"/>
              </a:rPr>
              <a:t>]], [[</a:t>
            </a:r>
            <a:r>
              <a:rPr lang="en-GB" altLang="cs-CZ" sz="2100" baseline="30000" dirty="0">
                <a:solidFill>
                  <a:srgbClr val="C00000"/>
                </a:solidFill>
                <a:sym typeface="Symbol" panose="05050102010706020507" pitchFamily="18" charset="2"/>
              </a:rPr>
              <a:t>0</a:t>
            </a:r>
            <a:r>
              <a:rPr lang="en-GB" altLang="cs-CZ" sz="2100" i="1" dirty="0">
                <a:solidFill>
                  <a:srgbClr val="C00000"/>
                </a:solidFill>
                <a:sym typeface="Symbol" panose="05050102010706020507" pitchFamily="18" charset="2"/>
              </a:rPr>
              <a:t>No m</a:t>
            </a:r>
            <a:r>
              <a:rPr lang="en-GB" altLang="cs-CZ" sz="2100" dirty="0">
                <a:solidFill>
                  <a:srgbClr val="C00000"/>
                </a:solidFill>
                <a:sym typeface="Symbol" panose="05050102010706020507" pitchFamily="18" charset="2"/>
              </a:rPr>
              <a:t>] </a:t>
            </a:r>
            <a:r>
              <a:rPr lang="en-GB" altLang="cs-CZ" sz="2100" i="1" dirty="0">
                <a:solidFill>
                  <a:srgbClr val="C00000"/>
                </a:solidFill>
                <a:sym typeface="Symbol" panose="05050102010706020507" pitchFamily="18" charset="2"/>
              </a:rPr>
              <a:t>n</a:t>
            </a:r>
            <a:r>
              <a:rPr lang="en-GB" altLang="cs-CZ" sz="2100" dirty="0">
                <a:solidFill>
                  <a:srgbClr val="C00000"/>
                </a:solidFill>
                <a:sym typeface="Symbol" panose="05050102010706020507" pitchFamily="18" charset="2"/>
              </a:rPr>
              <a:t>] = </a:t>
            </a:r>
            <a:r>
              <a:rPr lang="en-GB" altLang="cs-CZ" sz="2100" i="1" dirty="0">
                <a:solidFill>
                  <a:srgbClr val="C00000"/>
                </a:solidFill>
                <a:sym typeface="Symbol" panose="05050102010706020507" pitchFamily="18" charset="2"/>
              </a:rPr>
              <a:t>x</a:t>
            </a:r>
            <a:r>
              <a:rPr lang="en-GB" altLang="cs-CZ" sz="2100" dirty="0">
                <a:solidFill>
                  <a:srgbClr val="C00000"/>
                </a:solidFill>
                <a:sym typeface="Symbol" panose="05050102010706020507" pitchFamily="18" charset="2"/>
              </a:rPr>
              <a:t> [[</a:t>
            </a:r>
            <a:r>
              <a:rPr lang="en-GB" altLang="cs-CZ" sz="2100" i="1" dirty="0">
                <a:solidFill>
                  <a:srgbClr val="C00000"/>
                </a:solidFill>
                <a:sym typeface="Symbol" panose="05050102010706020507" pitchFamily="18" charset="2"/>
              </a:rPr>
              <a:t>m x</a:t>
            </a:r>
            <a:r>
              <a:rPr lang="en-GB" altLang="cs-CZ" sz="2100" dirty="0">
                <a:solidFill>
                  <a:srgbClr val="C00000"/>
                </a:solidFill>
                <a:sym typeface="Symbol" panose="05050102010706020507" pitchFamily="18" charset="2"/>
              </a:rPr>
              <a:t>]  [</a:t>
            </a:r>
            <a:r>
              <a:rPr lang="en-GB" altLang="cs-CZ" sz="2100" i="1" dirty="0">
                <a:solidFill>
                  <a:srgbClr val="C00000"/>
                </a:solidFill>
                <a:sym typeface="Symbol" panose="05050102010706020507" pitchFamily="18" charset="2"/>
              </a:rPr>
              <a:t>n x</a:t>
            </a:r>
            <a:r>
              <a:rPr lang="en-GB" altLang="cs-CZ" sz="2100" dirty="0">
                <a:solidFill>
                  <a:srgbClr val="C00000"/>
                </a:solidFill>
                <a:sym typeface="Symbol" panose="05050102010706020507" pitchFamily="18" charset="2"/>
              </a:rPr>
              <a:t>]]. </a:t>
            </a:r>
          </a:p>
          <a:p>
            <a:pPr eaLnBrk="1" hangingPunct="1">
              <a:lnSpc>
                <a:spcPct val="90000"/>
              </a:lnSpc>
              <a:defRPr/>
            </a:pPr>
            <a:r>
              <a:rPr lang="en-GB" altLang="cs-CZ" sz="2100" baseline="30000" dirty="0">
                <a:sym typeface="Symbol" panose="05050102010706020507" pitchFamily="18" charset="2"/>
              </a:rPr>
              <a:t>0</a:t>
            </a:r>
            <a:r>
              <a:rPr lang="en-GB" altLang="cs-CZ" sz="2100" i="1" dirty="0">
                <a:sym typeface="Symbol" panose="05050102010706020507" pitchFamily="18" charset="2"/>
              </a:rPr>
              <a:t>Bachelor</a:t>
            </a:r>
            <a:r>
              <a:rPr lang="en-GB" altLang="cs-CZ" sz="2100" dirty="0">
                <a:sym typeface="Symbol" panose="05050102010706020507" pitchFamily="18" charset="2"/>
              </a:rPr>
              <a:t> = </a:t>
            </a:r>
            <a:r>
              <a:rPr lang="en-GB" altLang="cs-CZ" sz="2100" i="1" dirty="0" err="1">
                <a:sym typeface="Symbol" panose="05050102010706020507" pitchFamily="18" charset="2"/>
              </a:rPr>
              <a:t>w</a:t>
            </a:r>
            <a:r>
              <a:rPr lang="en-GB" altLang="cs-CZ" sz="2100" dirty="0" err="1">
                <a:sym typeface="Symbol" panose="05050102010706020507" pitchFamily="18" charset="2"/>
              </a:rPr>
              <a:t></a:t>
            </a:r>
            <a:r>
              <a:rPr lang="en-GB" altLang="cs-CZ" sz="2100" i="1" dirty="0" err="1">
                <a:sym typeface="Symbol" panose="05050102010706020507" pitchFamily="18" charset="2"/>
              </a:rPr>
              <a:t>t</a:t>
            </a:r>
            <a:r>
              <a:rPr lang="en-GB" altLang="cs-CZ" sz="2100" dirty="0">
                <a:sym typeface="Symbol" panose="05050102010706020507" pitchFamily="18" charset="2"/>
              </a:rPr>
              <a:t> </a:t>
            </a:r>
            <a:r>
              <a:rPr lang="en-GB" altLang="cs-CZ" sz="2100" i="1" dirty="0">
                <a:sym typeface="Symbol" panose="05050102010706020507" pitchFamily="18" charset="2"/>
              </a:rPr>
              <a:t>x </a:t>
            </a:r>
            <a:r>
              <a:rPr lang="en-GB" altLang="cs-CZ" sz="2100" dirty="0">
                <a:sym typeface="Symbol" panose="05050102010706020507" pitchFamily="18" charset="2"/>
              </a:rPr>
              <a:t>[[</a:t>
            </a:r>
            <a:r>
              <a:rPr lang="en-GB" altLang="cs-CZ" sz="2100" baseline="30000" dirty="0">
                <a:sym typeface="Symbol" panose="05050102010706020507" pitchFamily="18" charset="2"/>
              </a:rPr>
              <a:t>0</a:t>
            </a:r>
            <a:r>
              <a:rPr lang="en-GB" altLang="cs-CZ" sz="2100" i="1" dirty="0">
                <a:sym typeface="Symbol" panose="05050102010706020507" pitchFamily="18" charset="2"/>
              </a:rPr>
              <a:t>Married</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r>
              <a:rPr lang="en-GB" altLang="cs-CZ" sz="2100" baseline="30000" dirty="0">
                <a:sym typeface="Symbol" panose="05050102010706020507" pitchFamily="18" charset="2"/>
              </a:rPr>
              <a:t>0</a:t>
            </a:r>
            <a:r>
              <a:rPr lang="en-GB" altLang="cs-CZ" sz="2100" i="1" dirty="0">
                <a:sym typeface="Symbol" panose="05050102010706020507" pitchFamily="18" charset="2"/>
              </a:rPr>
              <a:t>Man</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a:t>
            </a:r>
          </a:p>
          <a:p>
            <a:pPr lvl="1" eaLnBrk="1" hangingPunct="1">
              <a:lnSpc>
                <a:spcPct val="90000"/>
              </a:lnSpc>
              <a:defRPr/>
            </a:pPr>
            <a:r>
              <a:rPr lang="cs-CZ" altLang="cs-CZ" sz="2000" dirty="0">
                <a:sym typeface="Symbol" panose="05050102010706020507" pitchFamily="18" charset="2"/>
              </a:rPr>
              <a:t>(</a:t>
            </a:r>
            <a:r>
              <a:rPr lang="en-US" altLang="cs-CZ" sz="2000" dirty="0">
                <a:sym typeface="Symbol" panose="05050102010706020507" pitchFamily="18" charset="2"/>
              </a:rPr>
              <a:t>to be unmarried and man are</a:t>
            </a:r>
            <a:r>
              <a:rPr lang="cs-CZ" altLang="cs-CZ" sz="2000" dirty="0">
                <a:sym typeface="Symbol" panose="05050102010706020507" pitchFamily="18" charset="2"/>
              </a:rPr>
              <a:t> </a:t>
            </a:r>
            <a:r>
              <a:rPr lang="cs-CZ" altLang="cs-CZ" sz="2000" i="1" dirty="0">
                <a:solidFill>
                  <a:schemeClr val="accent2">
                    <a:lumMod val="50000"/>
                  </a:schemeClr>
                </a:solidFill>
                <a:effectLst>
                  <a:outerShdw blurRad="38100" dist="38100" dir="2700000" algn="tl">
                    <a:srgbClr val="C0C0C0"/>
                  </a:outerShdw>
                </a:effectLst>
                <a:sym typeface="Symbol" panose="05050102010706020507" pitchFamily="18" charset="2"/>
              </a:rPr>
              <a:t>re</a:t>
            </a:r>
            <a:r>
              <a:rPr lang="en-US" altLang="cs-CZ" sz="2000" i="1" dirty="0" err="1">
                <a:solidFill>
                  <a:schemeClr val="accent2">
                    <a:lumMod val="50000"/>
                  </a:schemeClr>
                </a:solidFill>
                <a:effectLst>
                  <a:outerShdw blurRad="38100" dist="38100" dir="2700000" algn="tl">
                    <a:srgbClr val="C0C0C0"/>
                  </a:outerShdw>
                </a:effectLst>
                <a:sym typeface="Symbol" panose="05050102010706020507" pitchFamily="18" charset="2"/>
              </a:rPr>
              <a:t>quisites</a:t>
            </a:r>
            <a:r>
              <a:rPr lang="cs-CZ" altLang="cs-CZ" sz="2000" i="1"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US" altLang="cs-CZ" sz="2000" dirty="0">
                <a:sym typeface="Symbol" panose="05050102010706020507" pitchFamily="18" charset="2"/>
              </a:rPr>
              <a:t>of the property of being a bachelor</a:t>
            </a:r>
            <a:r>
              <a:rPr lang="cs-CZ" altLang="cs-CZ" sz="2000" dirty="0">
                <a:sym typeface="Symbol" panose="05050102010706020507" pitchFamily="18" charset="2"/>
              </a:rPr>
              <a:t>)</a:t>
            </a:r>
            <a:endParaRPr lang="en-GB" altLang="cs-CZ" sz="2000" dirty="0">
              <a:sym typeface="Symbol" panose="05050102010706020507" pitchFamily="18" charset="2"/>
            </a:endParaRPr>
          </a:p>
          <a:p>
            <a:pPr eaLnBrk="1" hangingPunct="1">
              <a:lnSpc>
                <a:spcPct val="90000"/>
              </a:lnSpc>
              <a:defRPr/>
            </a:pPr>
            <a:r>
              <a:rPr lang="en-GB" altLang="cs-CZ" sz="2100" dirty="0">
                <a:sym typeface="Symbol" panose="05050102010706020507" pitchFamily="18" charset="2"/>
              </a:rPr>
              <a:t>[[</a:t>
            </a:r>
            <a:r>
              <a:rPr lang="en-GB" altLang="cs-CZ" sz="2100" baseline="30000" dirty="0">
                <a:sym typeface="Symbol" panose="05050102010706020507" pitchFamily="18" charset="2"/>
              </a:rPr>
              <a:t>0</a:t>
            </a:r>
            <a:r>
              <a:rPr lang="en-GB" altLang="cs-CZ" sz="2100" i="1" dirty="0">
                <a:sym typeface="Symbol" panose="05050102010706020507" pitchFamily="18" charset="2"/>
              </a:rPr>
              <a:t>No </a:t>
            </a:r>
            <a:r>
              <a:rPr lang="en-GB" altLang="cs-CZ" sz="2100" baseline="30000" dirty="0">
                <a:sym typeface="Symbol" panose="05050102010706020507" pitchFamily="18" charset="2"/>
              </a:rPr>
              <a:t>0</a:t>
            </a:r>
            <a:r>
              <a:rPr lang="en-GB" altLang="cs-CZ" sz="2100" i="1" dirty="0">
                <a:sym typeface="Symbol" panose="05050102010706020507" pitchFamily="18" charset="2"/>
              </a:rPr>
              <a:t>Bachelor</a:t>
            </a:r>
            <a:r>
              <a:rPr lang="en-GB" altLang="cs-CZ" sz="2100" i="1" baseline="-25000" dirty="0">
                <a:sym typeface="Symbol" panose="05050102010706020507" pitchFamily="18" charset="2"/>
              </a:rPr>
              <a:t>wt</a:t>
            </a:r>
            <a:r>
              <a:rPr lang="en-GB" altLang="cs-CZ" sz="2100" dirty="0">
                <a:sym typeface="Symbol" panose="05050102010706020507" pitchFamily="18" charset="2"/>
              </a:rPr>
              <a:t>] </a:t>
            </a:r>
            <a:r>
              <a:rPr lang="en-GB" altLang="cs-CZ" sz="2100" baseline="30000" dirty="0">
                <a:sym typeface="Symbol" panose="05050102010706020507" pitchFamily="18" charset="2"/>
              </a:rPr>
              <a:t>0</a:t>
            </a:r>
            <a:r>
              <a:rPr lang="en-GB" altLang="cs-CZ" sz="2100" i="1" dirty="0">
                <a:sym typeface="Symbol" panose="05050102010706020507" pitchFamily="18" charset="2"/>
              </a:rPr>
              <a:t>Married</a:t>
            </a:r>
            <a:r>
              <a:rPr lang="en-GB" altLang="cs-CZ" sz="2100" i="1" baseline="-25000" dirty="0">
                <a:sym typeface="Symbol" panose="05050102010706020507" pitchFamily="18" charset="2"/>
              </a:rPr>
              <a:t>wt</a:t>
            </a:r>
            <a:r>
              <a:rPr lang="en-GB" altLang="cs-CZ" sz="2100" dirty="0">
                <a:sym typeface="Symbol" panose="05050102010706020507" pitchFamily="18" charset="2"/>
              </a:rPr>
              <a:t>]</a:t>
            </a:r>
            <a:r>
              <a:rPr lang="en-GB" altLang="cs-CZ" sz="2100" i="1" dirty="0">
                <a:sym typeface="Symbol" panose="05050102010706020507" pitchFamily="18" charset="2"/>
              </a:rPr>
              <a:t> =</a:t>
            </a:r>
            <a:r>
              <a:rPr lang="en-GB" altLang="cs-CZ" sz="2100" dirty="0">
                <a:sym typeface="Symbol" panose="05050102010706020507" pitchFamily="18" charset="2"/>
              </a:rPr>
              <a:t> </a:t>
            </a:r>
            <a:br>
              <a:rPr lang="cs-CZ" altLang="cs-CZ" sz="2100" dirty="0">
                <a:sym typeface="Symbol" panose="05050102010706020507" pitchFamily="18" charset="2"/>
              </a:rPr>
            </a:br>
            <a:r>
              <a:rPr lang="en-GB" altLang="cs-CZ" sz="2100" dirty="0">
                <a:sym typeface="Symbol" panose="05050102010706020507" pitchFamily="18" charset="2"/>
              </a:rPr>
              <a:t></a:t>
            </a:r>
            <a:r>
              <a:rPr lang="en-GB" altLang="cs-CZ" sz="2100" i="1" dirty="0">
                <a:sym typeface="Symbol" panose="05050102010706020507" pitchFamily="18" charset="2"/>
              </a:rPr>
              <a:t>x</a:t>
            </a:r>
            <a:r>
              <a:rPr lang="en-GB" altLang="cs-CZ" sz="2100" dirty="0">
                <a:sym typeface="Symbol" panose="05050102010706020507" pitchFamily="18" charset="2"/>
              </a:rPr>
              <a:t> [[</a:t>
            </a:r>
            <a:r>
              <a:rPr lang="en-GB" altLang="cs-CZ" sz="2100" baseline="30000" dirty="0">
                <a:sym typeface="Symbol" panose="05050102010706020507" pitchFamily="18" charset="2"/>
              </a:rPr>
              <a:t>0</a:t>
            </a:r>
            <a:r>
              <a:rPr lang="en-GB" altLang="cs-CZ" sz="2100" i="1" dirty="0">
                <a:sym typeface="Symbol" panose="05050102010706020507" pitchFamily="18" charset="2"/>
              </a:rPr>
              <a:t>Bachelor</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r>
              <a:rPr lang="en-GB" altLang="cs-CZ" sz="2100" baseline="30000" dirty="0">
                <a:sym typeface="Symbol" panose="05050102010706020507" pitchFamily="18" charset="2"/>
              </a:rPr>
              <a:t>0</a:t>
            </a:r>
            <a:r>
              <a:rPr lang="en-GB" altLang="cs-CZ" sz="2100" i="1" dirty="0">
                <a:sym typeface="Symbol" panose="05050102010706020507" pitchFamily="18" charset="2"/>
              </a:rPr>
              <a:t>Married</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br>
              <a:rPr lang="cs-CZ" altLang="cs-CZ" sz="2100" dirty="0">
                <a:sym typeface="Symbol" panose="05050102010706020507" pitchFamily="18" charset="2"/>
              </a:rPr>
            </a:br>
            <a:r>
              <a:rPr lang="en-GB" altLang="cs-CZ" sz="2100" dirty="0">
                <a:sym typeface="Symbol" panose="05050102010706020507" pitchFamily="18" charset="2"/>
              </a:rPr>
              <a:t></a:t>
            </a:r>
            <a:r>
              <a:rPr lang="en-GB" altLang="cs-CZ" sz="2100" i="1" dirty="0">
                <a:sym typeface="Symbol" panose="05050102010706020507" pitchFamily="18" charset="2"/>
              </a:rPr>
              <a:t>x</a:t>
            </a:r>
            <a:r>
              <a:rPr lang="en-GB" altLang="cs-CZ" sz="2100" dirty="0">
                <a:sym typeface="Symbol" panose="05050102010706020507" pitchFamily="18" charset="2"/>
              </a:rPr>
              <a:t> [</a:t>
            </a:r>
            <a:r>
              <a:rPr lang="en-GB" altLang="cs-CZ" sz="2100" dirty="0">
                <a:solidFill>
                  <a:schemeClr val="accent4">
                    <a:lumMod val="75000"/>
                  </a:schemeClr>
                </a:solidFill>
                <a:sym typeface="Symbol" panose="05050102010706020507" pitchFamily="18" charset="2"/>
              </a:rPr>
              <a:t>[</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Married</a:t>
            </a:r>
            <a:r>
              <a:rPr lang="en-GB" altLang="cs-CZ" sz="2100" i="1" baseline="-25000" dirty="0">
                <a:solidFill>
                  <a:schemeClr val="accent4">
                    <a:lumMod val="75000"/>
                  </a:schemeClr>
                </a:solidFill>
                <a:sym typeface="Symbol" panose="05050102010706020507" pitchFamily="18" charset="2"/>
              </a:rPr>
              <a:t>wt</a:t>
            </a:r>
            <a:r>
              <a:rPr lang="en-GB" altLang="cs-CZ" sz="2100" i="1" dirty="0">
                <a:solidFill>
                  <a:schemeClr val="accent4">
                    <a:lumMod val="75000"/>
                  </a:schemeClr>
                </a:solidFill>
                <a:sym typeface="Symbol" panose="05050102010706020507" pitchFamily="18" charset="2"/>
              </a:rPr>
              <a:t> x</a:t>
            </a:r>
            <a:r>
              <a:rPr lang="en-GB" altLang="cs-CZ" sz="2100" dirty="0">
                <a:solidFill>
                  <a:schemeClr val="accent4">
                    <a:lumMod val="75000"/>
                  </a:schemeClr>
                </a:solidFill>
                <a:sym typeface="Symbol" panose="05050102010706020507" pitchFamily="18" charset="2"/>
              </a:rPr>
              <a:t>]</a:t>
            </a:r>
            <a:r>
              <a:rPr lang="en-GB" altLang="cs-CZ" sz="2100" dirty="0">
                <a:sym typeface="Symbol" panose="05050102010706020507" pitchFamily="18" charset="2"/>
              </a:rPr>
              <a:t>  [</a:t>
            </a:r>
            <a:r>
              <a:rPr lang="en-GB" altLang="cs-CZ" sz="2100" baseline="30000" dirty="0">
                <a:sym typeface="Symbol" panose="05050102010706020507" pitchFamily="18" charset="2"/>
              </a:rPr>
              <a:t>0</a:t>
            </a:r>
            <a:r>
              <a:rPr lang="en-GB" altLang="cs-CZ" sz="2100" i="1" dirty="0">
                <a:sym typeface="Symbol" panose="05050102010706020507" pitchFamily="18" charset="2"/>
              </a:rPr>
              <a:t>Man</a:t>
            </a:r>
            <a:r>
              <a:rPr lang="en-GB" altLang="cs-CZ" sz="2100" i="1" baseline="-25000" dirty="0">
                <a:sym typeface="Symbol" panose="05050102010706020507" pitchFamily="18" charset="2"/>
              </a:rPr>
              <a:t>wt</a:t>
            </a:r>
            <a:r>
              <a:rPr lang="en-GB" altLang="cs-CZ" sz="2100" i="1" dirty="0">
                <a:sym typeface="Symbol" panose="05050102010706020507" pitchFamily="18" charset="2"/>
              </a:rPr>
              <a:t> x</a:t>
            </a:r>
            <a:r>
              <a:rPr lang="en-GB" altLang="cs-CZ" sz="2100" dirty="0">
                <a:sym typeface="Symbol" panose="05050102010706020507" pitchFamily="18" charset="2"/>
              </a:rPr>
              <a:t>]  </a:t>
            </a:r>
            <a:r>
              <a:rPr lang="en-GB" altLang="cs-CZ" sz="2100" dirty="0">
                <a:solidFill>
                  <a:schemeClr val="accent4">
                    <a:lumMod val="75000"/>
                  </a:schemeClr>
                </a:solidFill>
                <a:sym typeface="Symbol" panose="05050102010706020507" pitchFamily="18" charset="2"/>
              </a:rPr>
              <a:t>[</a:t>
            </a:r>
            <a:r>
              <a:rPr lang="en-GB" altLang="cs-CZ" sz="2100" baseline="30000" dirty="0">
                <a:solidFill>
                  <a:schemeClr val="accent4">
                    <a:lumMod val="75000"/>
                  </a:schemeClr>
                </a:solidFill>
                <a:sym typeface="Symbol" panose="05050102010706020507" pitchFamily="18" charset="2"/>
              </a:rPr>
              <a:t>0</a:t>
            </a:r>
            <a:r>
              <a:rPr lang="en-GB" altLang="cs-CZ" sz="2100" i="1" dirty="0">
                <a:solidFill>
                  <a:schemeClr val="accent4">
                    <a:lumMod val="75000"/>
                  </a:schemeClr>
                </a:solidFill>
                <a:sym typeface="Symbol" panose="05050102010706020507" pitchFamily="18" charset="2"/>
              </a:rPr>
              <a:t>Married</a:t>
            </a:r>
            <a:r>
              <a:rPr lang="en-GB" altLang="cs-CZ" sz="2100" i="1" baseline="-25000" dirty="0">
                <a:solidFill>
                  <a:schemeClr val="accent4">
                    <a:lumMod val="75000"/>
                  </a:schemeClr>
                </a:solidFill>
                <a:sym typeface="Symbol" panose="05050102010706020507" pitchFamily="18" charset="2"/>
              </a:rPr>
              <a:t>wt</a:t>
            </a:r>
            <a:r>
              <a:rPr lang="en-GB" altLang="cs-CZ" sz="2100" i="1" dirty="0">
                <a:solidFill>
                  <a:schemeClr val="accent4">
                    <a:lumMod val="75000"/>
                  </a:schemeClr>
                </a:solidFill>
                <a:sym typeface="Symbol" panose="05050102010706020507" pitchFamily="18" charset="2"/>
              </a:rPr>
              <a:t> x</a:t>
            </a:r>
            <a:r>
              <a:rPr lang="en-GB" altLang="cs-CZ" sz="2100" dirty="0">
                <a:solidFill>
                  <a:schemeClr val="accent4">
                    <a:lumMod val="75000"/>
                  </a:schemeClr>
                </a:solidFill>
                <a:sym typeface="Symbol" panose="05050102010706020507" pitchFamily="18" charset="2"/>
              </a:rPr>
              <a:t>]</a:t>
            </a:r>
            <a:r>
              <a:rPr lang="en-GB" altLang="cs-CZ" sz="2100" dirty="0">
                <a:sym typeface="Symbol" panose="05050102010706020507" pitchFamily="18" charset="2"/>
              </a:rPr>
              <a:t>].</a:t>
            </a:r>
          </a:p>
          <a:p>
            <a:pPr lvl="1" eaLnBrk="1" hangingPunct="1">
              <a:lnSpc>
                <a:spcPct val="90000"/>
              </a:lnSpc>
              <a:defRPr/>
            </a:pPr>
            <a:r>
              <a:rPr lang="en-GB" altLang="cs-CZ" sz="2000" dirty="0">
                <a:sym typeface="Symbol" panose="05050102010706020507" pitchFamily="18" charset="2"/>
              </a:rPr>
              <a:t>For </a:t>
            </a:r>
            <a:r>
              <a:rPr lang="en-GB" altLang="cs-CZ" sz="2000" dirty="0">
                <a:effectLst>
                  <a:outerShdw blurRad="38100" dist="38100" dir="2700000" algn="tl">
                    <a:srgbClr val="000000">
                      <a:alpha val="43137"/>
                    </a:srgbClr>
                  </a:outerShdw>
                </a:effectLst>
                <a:sym typeface="Symbol" panose="05050102010706020507" pitchFamily="18" charset="2"/>
              </a:rPr>
              <a:t>every</a:t>
            </a:r>
            <a:r>
              <a:rPr lang="en-GB" altLang="cs-CZ" sz="2000" dirty="0">
                <a:sym typeface="Symbol" panose="05050102010706020507" pitchFamily="18" charset="2"/>
              </a:rPr>
              <a:t> valuation of </a:t>
            </a:r>
            <a:r>
              <a:rPr lang="en-GB" altLang="cs-CZ" sz="2000" i="1" dirty="0">
                <a:sym typeface="Symbol" panose="05050102010706020507" pitchFamily="18" charset="2"/>
              </a:rPr>
              <a:t>w, t v-</a:t>
            </a:r>
            <a:r>
              <a:rPr lang="en-US" altLang="cs-CZ" sz="2000" dirty="0">
                <a:sym typeface="Symbol" panose="05050102010706020507" pitchFamily="18" charset="2"/>
              </a:rPr>
              <a:t>constructs</a:t>
            </a:r>
            <a:r>
              <a:rPr lang="en-GB" altLang="cs-CZ" sz="2000" dirty="0">
                <a:sym typeface="Symbol" panose="05050102010706020507" pitchFamily="18" charset="2"/>
              </a:rPr>
              <a:t> </a:t>
            </a:r>
            <a:r>
              <a:rPr lang="en-GB" altLang="cs-CZ" sz="2000" b="1" dirty="0">
                <a:sym typeface="Symbol" panose="05050102010706020507" pitchFamily="18" charset="2"/>
              </a:rPr>
              <a:t>T</a:t>
            </a:r>
            <a:r>
              <a:rPr lang="en-GB" altLang="cs-CZ" sz="2000" dirty="0">
                <a:sym typeface="Symbol" panose="05050102010706020507" pitchFamily="18" charset="2"/>
              </a:rPr>
              <a:t>, </a:t>
            </a:r>
            <a:r>
              <a:rPr lang="en-US" altLang="cs-CZ" sz="2000" dirty="0">
                <a:sym typeface="Symbol" panose="05050102010706020507" pitchFamily="18" charset="2"/>
              </a:rPr>
              <a:t>thus we can generalize</a:t>
            </a:r>
            <a:r>
              <a:rPr lang="cs-CZ" altLang="cs-CZ" sz="2000" dirty="0">
                <a:sym typeface="Symbol" panose="05050102010706020507" pitchFamily="18" charset="2"/>
              </a:rPr>
              <a:t>:</a:t>
            </a:r>
            <a:endParaRPr lang="en-GB" altLang="cs-CZ" sz="2000" dirty="0">
              <a:sym typeface="Symbol" panose="05050102010706020507" pitchFamily="18" charset="2"/>
            </a:endParaRPr>
          </a:p>
          <a:p>
            <a:pPr>
              <a:lnSpc>
                <a:spcPct val="90000"/>
              </a:lnSpc>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en-GB" altLang="cs-CZ" sz="2100" dirty="0">
                <a:solidFill>
                  <a:srgbClr val="C00000"/>
                </a:solidFill>
                <a:effectLst>
                  <a:outerShdw blurRad="38100" dist="38100" dir="2700000" algn="tl">
                    <a:srgbClr val="C0C0C0"/>
                  </a:outerShdw>
                </a:effectLst>
                <a:sym typeface="Symbol" panose="05050102010706020507" pitchFamily="18" charset="2"/>
              </a:rPr>
              <a:t> </a:t>
            </a:r>
            <a:r>
              <a:rPr lang="en-GB" altLang="cs-CZ" sz="2100" i="1" dirty="0">
                <a:solidFill>
                  <a:srgbClr val="C00000"/>
                </a:solidFill>
                <a:effectLst>
                  <a:outerShdw blurRad="38100" dist="38100" dir="2700000" algn="tl">
                    <a:srgbClr val="C0C0C0"/>
                  </a:outerShdw>
                </a:effectLst>
                <a:sym typeface="Symbol" panose="05050102010706020507" pitchFamily="18" charset="2"/>
              </a:rPr>
              <a:t>x</a:t>
            </a:r>
            <a:r>
              <a:rPr lang="en-GB" altLang="cs-CZ" sz="2100" dirty="0">
                <a:solidFill>
                  <a:srgbClr val="C00000"/>
                </a:solidFill>
                <a:effectLst>
                  <a:outerShdw blurRad="38100" dist="38100" dir="2700000" algn="tl">
                    <a:srgbClr val="C0C0C0"/>
                  </a:outerShdw>
                </a:effectLst>
                <a:sym typeface="Symbol" panose="05050102010706020507" pitchFamily="18" charset="2"/>
              </a:rPr>
              <a:t> [[</a:t>
            </a:r>
            <a:r>
              <a:rPr lang="en-GB" altLang="cs-CZ" sz="2100" baseline="30000" dirty="0">
                <a:solidFill>
                  <a:srgbClr val="C00000"/>
                </a:solidFill>
                <a:effectLst>
                  <a:outerShdw blurRad="38100" dist="38100" dir="2700000" algn="tl">
                    <a:srgbClr val="C0C0C0"/>
                  </a:outerShdw>
                </a:effectLst>
                <a:sym typeface="Symbol" panose="05050102010706020507" pitchFamily="18" charset="2"/>
              </a:rPr>
              <a:t>0</a:t>
            </a:r>
            <a:r>
              <a:rPr lang="en-GB" altLang="cs-CZ" sz="2100" i="1" dirty="0">
                <a:solidFill>
                  <a:srgbClr val="C00000"/>
                </a:solidFill>
                <a:effectLst>
                  <a:outerShdw blurRad="38100" dist="38100" dir="2700000" algn="tl">
                    <a:srgbClr val="C0C0C0"/>
                  </a:outerShdw>
                </a:effectLst>
                <a:sym typeface="Symbol" panose="05050102010706020507" pitchFamily="18" charset="2"/>
              </a:rPr>
              <a:t>Married</a:t>
            </a:r>
            <a:r>
              <a:rPr lang="en-GB" altLang="cs-CZ" sz="2100" i="1" baseline="-25000" dirty="0">
                <a:solidFill>
                  <a:srgbClr val="C00000"/>
                </a:solidFill>
                <a:effectLst>
                  <a:outerShdw blurRad="38100" dist="38100" dir="2700000" algn="tl">
                    <a:srgbClr val="C0C0C0"/>
                  </a:outerShdw>
                </a:effectLst>
                <a:sym typeface="Symbol" panose="05050102010706020507" pitchFamily="18" charset="2"/>
              </a:rPr>
              <a:t>wt</a:t>
            </a:r>
            <a:r>
              <a:rPr lang="en-GB" altLang="cs-CZ" sz="2100" i="1" dirty="0">
                <a:solidFill>
                  <a:srgbClr val="C00000"/>
                </a:solidFill>
                <a:effectLst>
                  <a:outerShdw blurRad="38100" dist="38100" dir="2700000" algn="tl">
                    <a:srgbClr val="C0C0C0"/>
                  </a:outerShdw>
                </a:effectLst>
                <a:sym typeface="Symbol" panose="05050102010706020507" pitchFamily="18" charset="2"/>
              </a:rPr>
              <a:t> x</a:t>
            </a:r>
            <a:r>
              <a:rPr lang="en-GB" altLang="cs-CZ" sz="2100" dirty="0">
                <a:solidFill>
                  <a:srgbClr val="C00000"/>
                </a:solidFill>
                <a:effectLst>
                  <a:outerShdw blurRad="38100" dist="38100" dir="2700000" algn="tl">
                    <a:srgbClr val="C0C0C0"/>
                  </a:outerShdw>
                </a:effectLst>
                <a:sym typeface="Symbol" panose="05050102010706020507" pitchFamily="18" charset="2"/>
              </a:rPr>
              <a:t>]  [</a:t>
            </a:r>
            <a:r>
              <a:rPr lang="en-GB" altLang="cs-CZ" sz="2100" baseline="30000" dirty="0">
                <a:solidFill>
                  <a:srgbClr val="C00000"/>
                </a:solidFill>
                <a:effectLst>
                  <a:outerShdw blurRad="38100" dist="38100" dir="2700000" algn="tl">
                    <a:srgbClr val="C0C0C0"/>
                  </a:outerShdw>
                </a:effectLst>
                <a:sym typeface="Symbol" panose="05050102010706020507" pitchFamily="18" charset="2"/>
              </a:rPr>
              <a:t>0</a:t>
            </a:r>
            <a:r>
              <a:rPr lang="en-GB" altLang="cs-CZ" sz="2100" i="1" dirty="0">
                <a:solidFill>
                  <a:srgbClr val="C00000"/>
                </a:solidFill>
                <a:effectLst>
                  <a:outerShdw blurRad="38100" dist="38100" dir="2700000" algn="tl">
                    <a:srgbClr val="C0C0C0"/>
                  </a:outerShdw>
                </a:effectLst>
                <a:sym typeface="Symbol" panose="05050102010706020507" pitchFamily="18" charset="2"/>
              </a:rPr>
              <a:t>Man</a:t>
            </a:r>
            <a:r>
              <a:rPr lang="en-GB" altLang="cs-CZ" sz="2100" i="1" baseline="-25000" dirty="0">
                <a:solidFill>
                  <a:srgbClr val="C00000"/>
                </a:solidFill>
                <a:effectLst>
                  <a:outerShdw blurRad="38100" dist="38100" dir="2700000" algn="tl">
                    <a:srgbClr val="C0C0C0"/>
                  </a:outerShdw>
                </a:effectLst>
                <a:sym typeface="Symbol" panose="05050102010706020507" pitchFamily="18" charset="2"/>
              </a:rPr>
              <a:t>wt</a:t>
            </a:r>
            <a:r>
              <a:rPr lang="en-GB" altLang="cs-CZ" sz="2100" i="1" dirty="0">
                <a:solidFill>
                  <a:srgbClr val="C00000"/>
                </a:solidFill>
                <a:effectLst>
                  <a:outerShdw blurRad="38100" dist="38100" dir="2700000" algn="tl">
                    <a:srgbClr val="C0C0C0"/>
                  </a:outerShdw>
                </a:effectLst>
                <a:sym typeface="Symbol" panose="05050102010706020507" pitchFamily="18" charset="2"/>
              </a:rPr>
              <a:t> x</a:t>
            </a:r>
            <a:r>
              <a:rPr lang="en-GB" altLang="cs-CZ" sz="2100" dirty="0">
                <a:solidFill>
                  <a:srgbClr val="C00000"/>
                </a:solidFill>
                <a:effectLst>
                  <a:outerShdw blurRad="38100" dist="38100" dir="2700000" algn="tl">
                    <a:srgbClr val="C0C0C0"/>
                  </a:outerShdw>
                </a:effectLst>
                <a:sym typeface="Symbol" panose="05050102010706020507" pitchFamily="18" charset="2"/>
              </a:rPr>
              <a:t>]  [</a:t>
            </a:r>
            <a:r>
              <a:rPr lang="en-GB" altLang="cs-CZ" sz="2100" baseline="30000" dirty="0">
                <a:solidFill>
                  <a:srgbClr val="C00000"/>
                </a:solidFill>
                <a:effectLst>
                  <a:outerShdw blurRad="38100" dist="38100" dir="2700000" algn="tl">
                    <a:srgbClr val="C0C0C0"/>
                  </a:outerShdw>
                </a:effectLst>
                <a:sym typeface="Symbol" panose="05050102010706020507" pitchFamily="18" charset="2"/>
              </a:rPr>
              <a:t>0</a:t>
            </a:r>
            <a:r>
              <a:rPr lang="en-GB" altLang="cs-CZ" sz="2100" i="1" dirty="0">
                <a:solidFill>
                  <a:srgbClr val="C00000"/>
                </a:solidFill>
                <a:effectLst>
                  <a:outerShdw blurRad="38100" dist="38100" dir="2700000" algn="tl">
                    <a:srgbClr val="C0C0C0"/>
                  </a:outerShdw>
                </a:effectLst>
                <a:sym typeface="Symbol" panose="05050102010706020507" pitchFamily="18" charset="2"/>
              </a:rPr>
              <a:t>Married</a:t>
            </a:r>
            <a:r>
              <a:rPr lang="en-GB" altLang="cs-CZ" sz="2100" i="1" baseline="-25000" dirty="0">
                <a:solidFill>
                  <a:srgbClr val="C00000"/>
                </a:solidFill>
                <a:effectLst>
                  <a:outerShdw blurRad="38100" dist="38100" dir="2700000" algn="tl">
                    <a:srgbClr val="C0C0C0"/>
                  </a:outerShdw>
                </a:effectLst>
                <a:sym typeface="Symbol" panose="05050102010706020507" pitchFamily="18" charset="2"/>
              </a:rPr>
              <a:t>wt</a:t>
            </a:r>
            <a:r>
              <a:rPr lang="en-GB" altLang="cs-CZ" sz="2100" i="1" dirty="0">
                <a:solidFill>
                  <a:srgbClr val="C00000"/>
                </a:solidFill>
                <a:effectLst>
                  <a:outerShdw blurRad="38100" dist="38100" dir="2700000" algn="tl">
                    <a:srgbClr val="C0C0C0"/>
                  </a:outerShdw>
                </a:effectLst>
                <a:sym typeface="Symbol" panose="05050102010706020507" pitchFamily="18" charset="2"/>
              </a:rPr>
              <a:t> x</a:t>
            </a:r>
            <a:r>
              <a:rPr lang="en-GB" altLang="cs-CZ" sz="2100" dirty="0">
                <a:solidFill>
                  <a:srgbClr val="C00000"/>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 </a:t>
            </a:r>
            <a:r>
              <a:rPr lang="cs-CZ" altLang="cs-CZ" sz="2100" i="1" cap="small" dirty="0">
                <a:sym typeface="Symbol" panose="05050102010706020507" pitchFamily="18" charset="2"/>
              </a:rPr>
              <a:t>T</a:t>
            </a:r>
            <a:r>
              <a:rPr lang="en-US" altLang="cs-CZ" sz="2100" i="1" cap="small" dirty="0">
                <a:sym typeface="Symbol" panose="05050102010706020507" pitchFamily="18" charset="2"/>
              </a:rPr>
              <a:t>rue</a:t>
            </a:r>
            <a:r>
              <a:rPr lang="en-GB" altLang="cs-CZ" sz="2100" dirty="0">
                <a:solidFill>
                  <a:schemeClr val="accent2">
                    <a:lumMod val="50000"/>
                  </a:schemeClr>
                </a:solidFill>
                <a:sym typeface="Symbol" panose="05050102010706020507" pitchFamily="18" charset="2"/>
              </a:rPr>
              <a:t>.</a:t>
            </a:r>
            <a:r>
              <a:rPr lang="cs-CZ" altLang="cs-CZ" sz="2100" dirty="0">
                <a:solidFill>
                  <a:schemeClr val="accent2">
                    <a:lumMod val="50000"/>
                  </a:schemeClr>
                </a:solidFill>
                <a:sym typeface="Symbol" panose="05050102010706020507" pitchFamily="18" charset="2"/>
              </a:rPr>
              <a:t> </a:t>
            </a:r>
          </a:p>
        </p:txBody>
      </p:sp>
      <p:sp>
        <p:nvSpPr>
          <p:cNvPr id="2" name="Zástupný symbol pro číslo snímku 1">
            <a:extLst>
              <a:ext uri="{FF2B5EF4-FFF2-40B4-BE49-F238E27FC236}">
                <a16:creationId xmlns:a16="http://schemas.microsoft.com/office/drawing/2014/main" id="{C9F259A7-1F91-427E-BADD-F0D1E7C9333A}"/>
              </a:ext>
            </a:extLst>
          </p:cNvPr>
          <p:cNvSpPr>
            <a:spLocks noGrp="1"/>
          </p:cNvSpPr>
          <p:nvPr>
            <p:ph type="sldNum" sz="quarter" idx="12"/>
          </p:nvPr>
        </p:nvSpPr>
        <p:spPr/>
        <p:txBody>
          <a:bodyPr/>
          <a:lstStyle/>
          <a:p>
            <a:fld id="{228629A3-4E75-4884-BFF1-74C944271322}" type="slidenum">
              <a:rPr lang="cs-CZ" smtClean="0"/>
              <a:pPr/>
              <a:t>5</a:t>
            </a:fld>
            <a:endParaRPr lang="cs-CZ"/>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87624" y="277814"/>
            <a:ext cx="7499176" cy="449262"/>
          </a:xfrm>
        </p:spPr>
        <p:txBody>
          <a:bodyPr>
            <a:normAutofit fontScale="90000"/>
          </a:bodyPr>
          <a:lstStyle/>
          <a:p>
            <a:r>
              <a:rPr lang="en-US" altLang="cs-CZ" sz="3800" i="1" dirty="0"/>
              <a:t>Quine’s paradox </a:t>
            </a:r>
            <a:r>
              <a:rPr lang="cs-CZ" altLang="cs-CZ" sz="3800" i="1" dirty="0"/>
              <a:t> </a:t>
            </a:r>
          </a:p>
        </p:txBody>
      </p:sp>
      <p:sp>
        <p:nvSpPr>
          <p:cNvPr id="24579" name="Rectangle 3"/>
          <p:cNvSpPr>
            <a:spLocks noGrp="1" noChangeArrowheads="1"/>
          </p:cNvSpPr>
          <p:nvPr>
            <p:ph type="body" idx="1"/>
          </p:nvPr>
        </p:nvSpPr>
        <p:spPr>
          <a:xfrm>
            <a:off x="1187624" y="980728"/>
            <a:ext cx="7499176" cy="5150197"/>
          </a:xfrm>
        </p:spPr>
        <p:txBody>
          <a:bodyPr>
            <a:normAutofit fontScale="92500" lnSpcReduction="10000"/>
          </a:bodyPr>
          <a:lstStyle/>
          <a:p>
            <a:pPr marL="571500" indent="0" algn="ctr" eaLnBrk="1" hangingPunct="1">
              <a:lnSpc>
                <a:spcPct val="90000"/>
              </a:lnSpc>
              <a:buFont typeface="Wingdings" pitchFamily="2" charset="2"/>
              <a:buNone/>
              <a:defRPr/>
            </a:pPr>
            <a:r>
              <a:rPr lang="en-US" altLang="cs-CZ" sz="2100" i="1" dirty="0">
                <a:sym typeface="Symbol" panose="05050102010706020507" pitchFamily="18" charset="2"/>
              </a:rPr>
              <a:t>Necessarily</a:t>
            </a:r>
            <a:r>
              <a:rPr lang="cs-CZ" altLang="cs-CZ" sz="2100" i="1" dirty="0">
                <a:sym typeface="Symbol" panose="05050102010706020507" pitchFamily="18" charset="2"/>
              </a:rPr>
              <a:t>, 8 </a:t>
            </a:r>
            <a:r>
              <a:rPr lang="en-US" altLang="cs-CZ" sz="2100" i="1" dirty="0">
                <a:sym typeface="Symbol" panose="05050102010706020507" pitchFamily="18" charset="2"/>
              </a:rPr>
              <a:t>&gt; 5</a:t>
            </a:r>
          </a:p>
          <a:p>
            <a:pPr marL="571500" indent="0" algn="ctr" eaLnBrk="1" hangingPunct="1">
              <a:lnSpc>
                <a:spcPct val="90000"/>
              </a:lnSpc>
              <a:buFont typeface="Wingdings" pitchFamily="2" charset="2"/>
              <a:buNone/>
              <a:defRPr/>
            </a:pPr>
            <a:r>
              <a:rPr lang="en-US" altLang="cs-CZ" sz="2100" i="1" dirty="0">
                <a:sym typeface="Symbol" panose="05050102010706020507" pitchFamily="18" charset="2"/>
              </a:rPr>
              <a:t>The number of planets = 8</a:t>
            </a:r>
            <a:endParaRPr lang="cs-CZ" altLang="cs-CZ" sz="2100" i="1" dirty="0">
              <a:sym typeface="Symbol" panose="05050102010706020507" pitchFamily="18" charset="2"/>
            </a:endParaRPr>
          </a:p>
          <a:p>
            <a:pPr marL="571500" indent="-571500">
              <a:lnSpc>
                <a:spcPct val="70000"/>
              </a:lnSpc>
              <a:spcBef>
                <a:spcPct val="0"/>
              </a:spcBef>
              <a:buNone/>
              <a:defRPr/>
            </a:pPr>
            <a:r>
              <a:rPr lang="cs-CZ" altLang="cs-CZ" sz="2100" i="1" dirty="0">
                <a:sym typeface="Symbol" panose="05050102010706020507" pitchFamily="18" charset="2"/>
              </a:rPr>
              <a:t>			</a:t>
            </a:r>
            <a:r>
              <a:rPr lang="en-US" altLang="cs-CZ" sz="2100" i="1" dirty="0">
                <a:sym typeface="Symbol" panose="05050102010706020507" pitchFamily="18" charset="2"/>
              </a:rPr>
              <a:t>     </a:t>
            </a:r>
            <a:r>
              <a:rPr lang="cs-CZ" altLang="cs-CZ" sz="2100" b="1" i="1" dirty="0">
                <a:solidFill>
                  <a:srgbClr val="C00000"/>
                </a:solidFill>
                <a:sym typeface="Symbol" panose="05050102010706020507" pitchFamily="18" charset="2"/>
              </a:rPr>
              <a:t>???</a:t>
            </a:r>
            <a:r>
              <a:rPr lang="cs-CZ" altLang="cs-CZ" sz="2100" i="1" dirty="0">
                <a:sym typeface="Symbol" panose="05050102010706020507" pitchFamily="18" charset="2"/>
              </a:rPr>
              <a:t> 	</a:t>
            </a:r>
          </a:p>
          <a:p>
            <a:pPr marL="571500" indent="0" algn="ctr" eaLnBrk="1" hangingPunct="1">
              <a:lnSpc>
                <a:spcPct val="70000"/>
              </a:lnSpc>
              <a:spcBef>
                <a:spcPct val="0"/>
              </a:spcBef>
              <a:buFont typeface="Wingdings" pitchFamily="2" charset="2"/>
              <a:buNone/>
              <a:defRPr/>
            </a:pPr>
            <a:r>
              <a:rPr lang="en-US" altLang="cs-CZ" sz="2100" i="1" dirty="0">
                <a:sym typeface="Symbol" panose="05050102010706020507" pitchFamily="18" charset="2"/>
              </a:rPr>
              <a:t>Necessarily</a:t>
            </a:r>
            <a:r>
              <a:rPr lang="cs-CZ" altLang="cs-CZ" sz="2100" i="1" dirty="0">
                <a:sym typeface="Symbol" panose="05050102010706020507" pitchFamily="18" charset="2"/>
              </a:rPr>
              <a:t>, </a:t>
            </a:r>
            <a:r>
              <a:rPr lang="en-US" altLang="cs-CZ" sz="2100" i="1" dirty="0">
                <a:sym typeface="Symbol" panose="05050102010706020507" pitchFamily="18" charset="2"/>
              </a:rPr>
              <a:t>the number of planets</a:t>
            </a:r>
            <a:r>
              <a:rPr lang="cs-CZ" altLang="cs-CZ" sz="2100" i="1" dirty="0">
                <a:sym typeface="Symbol" panose="05050102010706020507" pitchFamily="18" charset="2"/>
              </a:rPr>
              <a:t> </a:t>
            </a:r>
            <a:r>
              <a:rPr lang="en-US" altLang="cs-CZ" sz="2100" i="1" dirty="0">
                <a:sym typeface="Symbol" panose="05050102010706020507" pitchFamily="18" charset="2"/>
              </a:rPr>
              <a:t>&gt; 5</a:t>
            </a:r>
            <a:r>
              <a:rPr lang="cs-CZ" altLang="cs-CZ" sz="2100" i="1" dirty="0">
                <a:sym typeface="Symbol" panose="05050102010706020507" pitchFamily="18" charset="2"/>
              </a:rPr>
              <a:t> </a:t>
            </a:r>
          </a:p>
          <a:p>
            <a:pPr marL="571500" indent="-571500" eaLnBrk="1" hangingPunct="1">
              <a:lnSpc>
                <a:spcPct val="90000"/>
              </a:lnSpc>
              <a:spcBef>
                <a:spcPct val="90000"/>
              </a:spcBef>
              <a:buFont typeface="Wingdings" pitchFamily="2" charset="2"/>
              <a:buNone/>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cs-CZ" altLang="cs-CZ" sz="2100" b="1" i="1" dirty="0">
                <a:solidFill>
                  <a:schemeClr val="hlink"/>
                </a:solidFill>
                <a:effectLst>
                  <a:outerShdw blurRad="38100" dist="38100" dir="2700000" algn="tl">
                    <a:srgbClr val="C0C0C0"/>
                  </a:outerShdw>
                </a:effectLst>
                <a:sym typeface="Symbol" panose="05050102010706020507" pitchFamily="18" charset="2"/>
              </a:rPr>
              <a:t> </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&gt; </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8 </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5]</a:t>
            </a:r>
            <a:r>
              <a:rPr lang="en-US"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a:t>
            </a:r>
            <a:r>
              <a:rPr lang="cs-CZ" altLang="cs-CZ" sz="2100" dirty="0" err="1">
                <a:sym typeface="Symbol" panose="05050102010706020507" pitchFamily="18" charset="2"/>
              </a:rPr>
              <a:t>analytic</a:t>
            </a:r>
            <a:r>
              <a:rPr lang="en-US" altLang="cs-CZ" sz="2100" dirty="0">
                <a:sym typeface="Symbol" panose="05050102010706020507" pitchFamily="18" charset="2"/>
              </a:rPr>
              <a:t>al necessity</a:t>
            </a:r>
            <a:r>
              <a:rPr lang="cs-CZ" altLang="cs-CZ" sz="2100" dirty="0">
                <a:sym typeface="Symbol" panose="05050102010706020507" pitchFamily="18" charset="2"/>
              </a:rPr>
              <a:t>)</a:t>
            </a:r>
            <a:endParaRPr lang="en-US" altLang="cs-CZ" sz="2100" dirty="0">
              <a:solidFill>
                <a:schemeClr val="accent2"/>
              </a:solidFill>
              <a:effectLst>
                <a:outerShdw blurRad="38100" dist="38100" dir="2700000" algn="tl">
                  <a:srgbClr val="C0C0C0"/>
                </a:outerShdw>
              </a:effectLst>
              <a:sym typeface="Symbol" panose="05050102010706020507" pitchFamily="18" charset="2"/>
            </a:endParaRPr>
          </a:p>
          <a:p>
            <a:pPr marL="571500" indent="-571500" eaLnBrk="1" hangingPunct="1">
              <a:lnSpc>
                <a:spcPct val="90000"/>
              </a:lnSpc>
              <a:buFont typeface="Wingdings" pitchFamily="2" charset="2"/>
              <a:buNone/>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en-GB" altLang="cs-CZ" sz="2100" dirty="0">
                <a:solidFill>
                  <a:schemeClr val="accent2"/>
                </a:solidFill>
                <a:effectLst>
                  <a:outerShdw blurRad="38100" dist="38100" dir="2700000" algn="tl">
                    <a:srgbClr val="C0C0C0"/>
                  </a:outerShdw>
                </a:effectLst>
                <a:sym typeface="Symbol" panose="05050102010706020507" pitchFamily="18" charset="2"/>
              </a:rPr>
              <a:t> </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Number_of</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P</a:t>
            </a:r>
            <a:r>
              <a:rPr lang="cs-CZ"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lanet</a:t>
            </a:r>
            <a:r>
              <a:rPr lang="en-GB" altLang="cs-CZ" sz="2100" i="1" baseline="-25000" dirty="0">
                <a:solidFill>
                  <a:schemeClr val="accent2">
                    <a:lumMod val="50000"/>
                  </a:schemeClr>
                </a:solidFill>
                <a:effectLst>
                  <a:outerShdw blurRad="38100" dist="38100" dir="2700000" algn="tl">
                    <a:srgbClr val="C0C0C0"/>
                  </a:outerShdw>
                </a:effectLst>
                <a:sym typeface="Symbol" panose="05050102010706020507" pitchFamily="18" charset="2"/>
              </a:rPr>
              <a:t>wt</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 =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8]</a:t>
            </a:r>
            <a:r>
              <a:rPr lang="en-US"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a:t>
            </a:r>
            <a:r>
              <a:rPr lang="cs-CZ" altLang="cs-CZ" sz="2100" dirty="0" err="1">
                <a:sym typeface="Symbol" panose="05050102010706020507" pitchFamily="18" charset="2"/>
              </a:rPr>
              <a:t>empiric</a:t>
            </a:r>
            <a:r>
              <a:rPr lang="en-US" altLang="cs-CZ" sz="2100" dirty="0">
                <a:sym typeface="Symbol" panose="05050102010706020507" pitchFamily="18" charset="2"/>
              </a:rPr>
              <a:t>al fact</a:t>
            </a:r>
            <a:r>
              <a:rPr lang="cs-CZ" altLang="cs-CZ" sz="2100" dirty="0">
                <a:sym typeface="Symbol" panose="05050102010706020507" pitchFamily="18" charset="2"/>
              </a:rPr>
              <a:t>)</a:t>
            </a:r>
          </a:p>
          <a:p>
            <a:pPr marL="571500" indent="-571500" eaLnBrk="1" hangingPunct="1">
              <a:lnSpc>
                <a:spcPct val="90000"/>
              </a:lnSpc>
              <a:spcBef>
                <a:spcPct val="0"/>
              </a:spcBef>
              <a:buFont typeface="Wingdings" pitchFamily="2" charset="2"/>
              <a:buNone/>
              <a:defRPr/>
            </a:pPr>
            <a:r>
              <a:rPr lang="cs-CZ" altLang="cs-CZ" sz="2100" i="1" dirty="0">
                <a:sym typeface="Symbol" panose="05050102010706020507" pitchFamily="18" charset="2"/>
              </a:rPr>
              <a:t></a:t>
            </a:r>
            <a:endParaRPr lang="en-GB" altLang="cs-CZ" sz="2100" dirty="0">
              <a:solidFill>
                <a:schemeClr val="accent2"/>
              </a:solidFill>
              <a:effectLst>
                <a:outerShdw blurRad="38100" dist="38100" dir="2700000" algn="tl">
                  <a:srgbClr val="C0C0C0"/>
                </a:outerShdw>
              </a:effectLst>
              <a:sym typeface="Symbol" panose="05050102010706020507" pitchFamily="18" charset="2"/>
            </a:endParaRPr>
          </a:p>
          <a:p>
            <a:pPr marL="571500" indent="-571500">
              <a:lnSpc>
                <a:spcPct val="90000"/>
              </a:lnSpc>
              <a:spcBef>
                <a:spcPct val="0"/>
              </a:spcBef>
              <a:buNone/>
              <a:defRPr/>
            </a:pPr>
            <a:r>
              <a:rPr lang="en-GB" altLang="cs-CZ" sz="2100" b="1" dirty="0">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w</a:t>
            </a:r>
            <a:r>
              <a:rPr lang="en-GB" altLang="cs-CZ" sz="2100" b="1" dirty="0" err="1">
                <a:solidFill>
                  <a:srgbClr val="C00000"/>
                </a:solidFill>
                <a:effectLst>
                  <a:outerShdw blurRad="38100" dist="38100" dir="2700000" algn="tl">
                    <a:srgbClr val="C0C0C0"/>
                  </a:outerShdw>
                </a:effectLst>
                <a:sym typeface="Symbol" panose="05050102010706020507" pitchFamily="18" charset="2"/>
              </a:rPr>
              <a:t></a:t>
            </a:r>
            <a:r>
              <a:rPr lang="en-GB" altLang="cs-CZ" sz="2100" b="1" i="1" dirty="0" err="1">
                <a:solidFill>
                  <a:srgbClr val="C00000"/>
                </a:solidFill>
                <a:effectLst>
                  <a:outerShdw blurRad="38100" dist="38100" dir="2700000" algn="tl">
                    <a:srgbClr val="C0C0C0"/>
                  </a:outerShdw>
                </a:effectLst>
                <a:sym typeface="Symbol" panose="05050102010706020507" pitchFamily="18" charset="2"/>
              </a:rPr>
              <a:t>t</a:t>
            </a:r>
            <a:r>
              <a:rPr lang="en-GB" altLang="cs-CZ" sz="2100" dirty="0">
                <a:solidFill>
                  <a:schemeClr val="accent2"/>
                </a:solidFill>
                <a:effectLst>
                  <a:outerShdw blurRad="38100" dist="38100" dir="2700000" algn="tl">
                    <a:srgbClr val="C0C0C0"/>
                  </a:outerShdw>
                </a:effectLst>
                <a:sym typeface="Symbol" panose="05050102010706020507" pitchFamily="18" charset="2"/>
              </a:rPr>
              <a:t> </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en-US"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&gt;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US"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Number_of</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i="1" dirty="0">
                <a:solidFill>
                  <a:schemeClr val="accent2">
                    <a:lumMod val="50000"/>
                  </a:schemeClr>
                </a:solidFill>
                <a:effectLst>
                  <a:outerShdw blurRad="38100" dist="38100" dir="2700000" algn="tl">
                    <a:srgbClr val="C0C0C0"/>
                  </a:outerShdw>
                </a:effectLst>
                <a:sym typeface="Symbol" panose="05050102010706020507" pitchFamily="18" charset="2"/>
              </a:rPr>
              <a:t>P</a:t>
            </a:r>
            <a:r>
              <a:rPr lang="cs-CZ" altLang="cs-CZ" sz="2100" i="1" dirty="0" err="1">
                <a:solidFill>
                  <a:schemeClr val="accent2">
                    <a:lumMod val="50000"/>
                  </a:schemeClr>
                </a:solidFill>
                <a:effectLst>
                  <a:outerShdw blurRad="38100" dist="38100" dir="2700000" algn="tl">
                    <a:srgbClr val="C0C0C0"/>
                  </a:outerShdw>
                </a:effectLst>
                <a:sym typeface="Symbol" panose="05050102010706020507" pitchFamily="18" charset="2"/>
              </a:rPr>
              <a:t>lanet</a:t>
            </a:r>
            <a:r>
              <a:rPr lang="en-GB" altLang="cs-CZ" sz="2100" i="1" baseline="-25000" dirty="0" err="1">
                <a:solidFill>
                  <a:schemeClr val="accent2">
                    <a:lumMod val="50000"/>
                  </a:schemeClr>
                </a:solidFill>
                <a:effectLst>
                  <a:outerShdw blurRad="38100" dist="38100" dir="2700000" algn="tl">
                    <a:srgbClr val="C0C0C0"/>
                  </a:outerShdw>
                </a:effectLst>
                <a:sym typeface="Symbol" panose="05050102010706020507" pitchFamily="18" charset="2"/>
              </a:rPr>
              <a:t>wt</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 </a:t>
            </a:r>
            <a:r>
              <a:rPr lang="en-GB" altLang="cs-CZ" sz="2100" baseline="30000" dirty="0">
                <a:solidFill>
                  <a:schemeClr val="accent2">
                    <a:lumMod val="50000"/>
                  </a:schemeClr>
                </a:solidFill>
                <a:effectLst>
                  <a:outerShdw blurRad="38100" dist="38100" dir="2700000" algn="tl">
                    <a:srgbClr val="C0C0C0"/>
                  </a:outerShdw>
                </a:effectLst>
                <a:sym typeface="Symbol" panose="05050102010706020507" pitchFamily="18" charset="2"/>
              </a:rPr>
              <a:t>0</a:t>
            </a:r>
            <a:r>
              <a:rPr lang="en-GB" altLang="cs-CZ" sz="2100" dirty="0">
                <a:solidFill>
                  <a:schemeClr val="accent2">
                    <a:lumMod val="50000"/>
                  </a:schemeClr>
                </a:solidFill>
                <a:effectLst>
                  <a:outerShdw blurRad="38100" dist="38100" dir="2700000" algn="tl">
                    <a:srgbClr val="C0C0C0"/>
                  </a:outerShdw>
                </a:effectLst>
                <a:sym typeface="Symbol" panose="05050102010706020507" pitchFamily="18" charset="2"/>
              </a:rPr>
              <a:t>5]</a:t>
            </a:r>
            <a:r>
              <a:rPr lang="en-GB"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olidFill>
                  <a:schemeClr val="accent2"/>
                </a:solidFill>
                <a:effectLst>
                  <a:outerShdw blurRad="38100" dist="38100" dir="2700000" algn="tl">
                    <a:srgbClr val="C0C0C0"/>
                  </a:outerShdw>
                </a:effectLst>
                <a:sym typeface="Symbol" panose="05050102010706020507" pitchFamily="18" charset="2"/>
              </a:rPr>
              <a:t>   </a:t>
            </a:r>
            <a:r>
              <a:rPr lang="en-US" altLang="cs-CZ" sz="2100" dirty="0">
                <a:solidFill>
                  <a:schemeClr val="accent2"/>
                </a:solidFill>
                <a:effectLst>
                  <a:outerShdw blurRad="38100" dist="38100" dir="2700000" algn="tl">
                    <a:srgbClr val="C0C0C0"/>
                  </a:outerShdw>
                </a:effectLst>
                <a:sym typeface="Symbol" panose="05050102010706020507" pitchFamily="18" charset="2"/>
              </a:rPr>
              <a:t>	</a:t>
            </a:r>
            <a:r>
              <a:rPr lang="cs-CZ" altLang="cs-CZ" sz="2100" dirty="0">
                <a:sym typeface="Symbol" panose="05050102010706020507" pitchFamily="18" charset="2"/>
              </a:rPr>
              <a:t>(</a:t>
            </a:r>
            <a:r>
              <a:rPr lang="cs-CZ" altLang="cs-CZ" sz="2100" dirty="0" err="1">
                <a:sym typeface="Symbol" panose="05050102010706020507" pitchFamily="18" charset="2"/>
              </a:rPr>
              <a:t>empiric</a:t>
            </a:r>
            <a:r>
              <a:rPr lang="en-US" altLang="cs-CZ" sz="2100" dirty="0">
                <a:sym typeface="Symbol" panose="05050102010706020507" pitchFamily="18" charset="2"/>
              </a:rPr>
              <a:t>al fact, </a:t>
            </a:r>
          </a:p>
          <a:p>
            <a:pPr marL="571500" indent="-571500">
              <a:lnSpc>
                <a:spcPct val="90000"/>
              </a:lnSpc>
              <a:spcBef>
                <a:spcPct val="0"/>
              </a:spcBef>
              <a:buNone/>
              <a:defRPr/>
            </a:pPr>
            <a:r>
              <a:rPr lang="en-US" altLang="cs-CZ" sz="2100" dirty="0">
                <a:solidFill>
                  <a:srgbClr val="C00000"/>
                </a:solidFill>
                <a:sym typeface="Symbol" panose="05050102010706020507" pitchFamily="18" charset="2"/>
              </a:rPr>
              <a:t>    							  not necessary</a:t>
            </a:r>
            <a:r>
              <a:rPr lang="cs-CZ" altLang="cs-CZ" sz="2100" dirty="0">
                <a:sym typeface="Symbol" panose="05050102010706020507" pitchFamily="18" charset="2"/>
              </a:rPr>
              <a:t>)</a:t>
            </a:r>
          </a:p>
          <a:p>
            <a:pPr marL="898525" lvl="1" indent="-571500" eaLnBrk="1" hangingPunct="1">
              <a:lnSpc>
                <a:spcPct val="90000"/>
              </a:lnSpc>
              <a:spcBef>
                <a:spcPts val="1200"/>
              </a:spcBef>
              <a:buFont typeface="Wingdings" pitchFamily="2" charset="2"/>
              <a:buNone/>
              <a:defRPr/>
            </a:pPr>
            <a:r>
              <a:rPr lang="en-US" altLang="cs-CZ" sz="1700" i="1" dirty="0">
                <a:sym typeface="Symbol" panose="05050102010706020507" pitchFamily="18" charset="2"/>
              </a:rPr>
              <a:t>Types. </a:t>
            </a:r>
            <a:r>
              <a:rPr lang="en-US" altLang="cs-CZ" sz="1700" i="1" dirty="0" err="1">
                <a:sym typeface="Symbol" panose="05050102010706020507" pitchFamily="18" charset="2"/>
              </a:rPr>
              <a:t>Number_of</a:t>
            </a:r>
            <a:r>
              <a:rPr lang="cs-CZ" altLang="cs-CZ" sz="1700" dirty="0">
                <a:sym typeface="Symbol" panose="05050102010706020507" pitchFamily="18" charset="2"/>
              </a:rPr>
              <a:t>/(()): </a:t>
            </a:r>
            <a:r>
              <a:rPr lang="en-US" altLang="cs-CZ" sz="1700" dirty="0">
                <a:sym typeface="Symbol" panose="05050102010706020507" pitchFamily="18" charset="2"/>
              </a:rPr>
              <a:t>the number of elements of a finite set;</a:t>
            </a:r>
            <a:r>
              <a:rPr lang="cs-CZ" altLang="cs-CZ" sz="1700" dirty="0">
                <a:sym typeface="Symbol" panose="05050102010706020507" pitchFamily="18" charset="2"/>
              </a:rPr>
              <a:t> </a:t>
            </a:r>
            <a:r>
              <a:rPr lang="cs-CZ" altLang="cs-CZ" sz="1700" i="1" dirty="0">
                <a:sym typeface="Symbol" panose="05050102010706020507" pitchFamily="18" charset="2"/>
              </a:rPr>
              <a:t>Planet</a:t>
            </a:r>
            <a:r>
              <a:rPr lang="cs-CZ" altLang="cs-CZ" sz="1700" dirty="0">
                <a:sym typeface="Symbol" panose="05050102010706020507" pitchFamily="18" charset="2"/>
              </a:rPr>
              <a:t>/()</a:t>
            </a:r>
            <a:r>
              <a:rPr lang="cs-CZ" altLang="cs-CZ" sz="1700" baseline="-25000" dirty="0">
                <a:sym typeface="Symbol" panose="05050102010706020507" pitchFamily="18" charset="2"/>
              </a:rPr>
              <a:t></a:t>
            </a:r>
            <a:r>
              <a:rPr lang="en-US" altLang="cs-CZ" sz="1700" dirty="0">
                <a:sym typeface="Symbol" panose="05050102010706020507" pitchFamily="18" charset="2"/>
              </a:rPr>
              <a:t>;</a:t>
            </a:r>
            <a:r>
              <a:rPr lang="cs-CZ" altLang="cs-CZ" sz="1700" dirty="0">
                <a:sym typeface="Symbol" panose="05050102010706020507" pitchFamily="18" charset="2"/>
              </a:rPr>
              <a:t> </a:t>
            </a:r>
            <a:br>
              <a:rPr lang="en-US" altLang="cs-CZ" sz="1700" dirty="0">
                <a:sym typeface="Symbol" panose="05050102010706020507" pitchFamily="18" charset="2"/>
              </a:rPr>
            </a:br>
            <a:r>
              <a:rPr lang="en-US" altLang="cs-CZ" sz="1700" dirty="0">
                <a:sym typeface="Symbol" panose="05050102010706020507" pitchFamily="18" charset="2"/>
              </a:rPr>
              <a:t>  &gt;</a:t>
            </a:r>
            <a:r>
              <a:rPr lang="cs-CZ" altLang="cs-CZ" sz="1700" dirty="0">
                <a:sym typeface="Symbol" panose="05050102010706020507" pitchFamily="18" charset="2"/>
              </a:rPr>
              <a:t>, =/()</a:t>
            </a:r>
            <a:endParaRPr lang="cs-CZ" altLang="cs-CZ" sz="1700" i="1" baseline="-25000" dirty="0">
              <a:sym typeface="Symbol" panose="05050102010706020507" pitchFamily="18" charset="2"/>
            </a:endParaRPr>
          </a:p>
          <a:p>
            <a:pPr marL="839788" lvl="1" indent="-495300" eaLnBrk="1" hangingPunct="1">
              <a:lnSpc>
                <a:spcPct val="90000"/>
              </a:lnSpc>
              <a:buFont typeface="Wingdings" pitchFamily="2" charset="2"/>
              <a:buNone/>
              <a:defRPr/>
            </a:pPr>
            <a:r>
              <a:rPr lang="en-US" altLang="cs-CZ" sz="2000" i="1" dirty="0">
                <a:sym typeface="Symbol" panose="05050102010706020507" pitchFamily="18" charset="2"/>
              </a:rPr>
              <a:t>Proof</a:t>
            </a:r>
            <a:r>
              <a:rPr lang="cs-CZ" altLang="cs-CZ" sz="2000" dirty="0">
                <a:sym typeface="Symbol" panose="05050102010706020507" pitchFamily="18" charset="2"/>
              </a:rPr>
              <a:t>:</a:t>
            </a:r>
          </a:p>
          <a:p>
            <a:pPr marL="839788" lvl="1" indent="-495300" eaLnBrk="1" hangingPunct="1">
              <a:lnSpc>
                <a:spcPct val="90000"/>
              </a:lnSpc>
              <a:buFont typeface="Wingdings" pitchFamily="2" charset="2"/>
              <a:buAutoNum type="arabicParenR"/>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&gt; </a:t>
            </a:r>
            <a:r>
              <a:rPr lang="en-US" altLang="cs-CZ" sz="2000" baseline="30000" dirty="0">
                <a:sym typeface="Symbol" panose="05050102010706020507" pitchFamily="18" charset="2"/>
              </a:rPr>
              <a:t>0</a:t>
            </a:r>
            <a:r>
              <a:rPr lang="en-US" altLang="cs-CZ" sz="2000" dirty="0">
                <a:sym typeface="Symbol" panose="05050102010706020507" pitchFamily="18" charset="2"/>
              </a:rPr>
              <a:t>8 </a:t>
            </a:r>
            <a:r>
              <a:rPr lang="en-US" altLang="cs-CZ" sz="2000" baseline="30000" dirty="0">
                <a:sym typeface="Symbol" panose="05050102010706020507" pitchFamily="18" charset="2"/>
              </a:rPr>
              <a:t>0</a:t>
            </a:r>
            <a:r>
              <a:rPr lang="en-US" altLang="cs-CZ" sz="2000" dirty="0">
                <a:sym typeface="Symbol" panose="05050102010706020507" pitchFamily="18" charset="2"/>
              </a:rPr>
              <a:t>5]				</a:t>
            </a:r>
            <a:r>
              <a:rPr lang="en-US" altLang="cs-CZ" sz="1600" dirty="0">
                <a:sym typeface="Symbol" panose="05050102010706020507" pitchFamily="18" charset="2"/>
              </a:rPr>
              <a:t>1. assumption, </a:t>
            </a:r>
            <a:r>
              <a:rPr lang="cs-CZ" altLang="cs-CZ" sz="1600" dirty="0">
                <a:sym typeface="Symbol" panose="05050102010706020507" pitchFamily="18" charset="2"/>
              </a:rPr>
              <a:t>E</a:t>
            </a:r>
            <a:endParaRPr lang="en-US" altLang="cs-CZ" sz="1600" dirty="0">
              <a:sym typeface="Symbol" panose="05050102010706020507" pitchFamily="18" charset="2"/>
            </a:endParaRPr>
          </a:p>
          <a:p>
            <a:pPr marL="839788" lvl="1" indent="-495300" eaLnBrk="1" hangingPunct="1">
              <a:lnSpc>
                <a:spcPct val="90000"/>
              </a:lnSpc>
              <a:buFont typeface="Wingdings" pitchFamily="2" charset="2"/>
              <a:buAutoNum type="arabicParenR"/>
              <a:defRPr/>
            </a:pPr>
            <a:r>
              <a:rPr lang="en-GB" altLang="cs-CZ" sz="2000" dirty="0">
                <a:sym typeface="Symbol" panose="05050102010706020507" pitchFamily="18" charset="2"/>
              </a:rPr>
              <a:t>[</a:t>
            </a:r>
            <a:r>
              <a:rPr lang="en-US" altLang="cs-CZ" sz="2000" dirty="0">
                <a:sym typeface="Symbol" panose="05050102010706020507" pitchFamily="18" charset="2"/>
              </a:rPr>
              <a:t>[</a:t>
            </a:r>
            <a:r>
              <a:rPr lang="en-GB" altLang="cs-CZ" sz="2000" baseline="30000" dirty="0">
                <a:sym typeface="Symbol" panose="05050102010706020507" pitchFamily="18" charset="2"/>
              </a:rPr>
              <a:t>0</a:t>
            </a:r>
            <a:r>
              <a:rPr lang="en-US" altLang="cs-CZ" sz="2000" i="1" dirty="0" err="1">
                <a:sym typeface="Symbol" panose="05050102010706020507" pitchFamily="18" charset="2"/>
              </a:rPr>
              <a:t>Number_of</a:t>
            </a:r>
            <a:r>
              <a:rPr lang="en-GB" altLang="cs-CZ" sz="2000" i="1" dirty="0">
                <a:sym typeface="Symbol" panose="05050102010706020507" pitchFamily="18" charset="2"/>
              </a:rPr>
              <a:t> </a:t>
            </a:r>
            <a:r>
              <a:rPr lang="en-GB" altLang="cs-CZ" sz="2000" baseline="30000" dirty="0">
                <a:sym typeface="Symbol" panose="05050102010706020507" pitchFamily="18" charset="2"/>
              </a:rPr>
              <a:t>0</a:t>
            </a:r>
            <a:r>
              <a:rPr lang="en-GB" altLang="cs-CZ" sz="2000" i="1" dirty="0">
                <a:sym typeface="Symbol" panose="05050102010706020507" pitchFamily="18" charset="2"/>
              </a:rPr>
              <a:t>P</a:t>
            </a:r>
            <a:r>
              <a:rPr lang="cs-CZ" altLang="cs-CZ" sz="2000" i="1" dirty="0" err="1">
                <a:sym typeface="Symbol" panose="05050102010706020507" pitchFamily="18" charset="2"/>
              </a:rPr>
              <a:t>lanet</a:t>
            </a:r>
            <a:r>
              <a:rPr lang="en-GB" altLang="cs-CZ" sz="2000" i="1" baseline="-25000" dirty="0" err="1">
                <a:sym typeface="Symbol" panose="05050102010706020507" pitchFamily="18" charset="2"/>
              </a:rPr>
              <a:t>wt</a:t>
            </a:r>
            <a:r>
              <a:rPr lang="en-GB" altLang="cs-CZ" sz="2000" dirty="0">
                <a:sym typeface="Symbol" panose="05050102010706020507" pitchFamily="18" charset="2"/>
              </a:rPr>
              <a:t>] = </a:t>
            </a:r>
            <a:r>
              <a:rPr lang="en-GB" altLang="cs-CZ" sz="2000" baseline="30000" dirty="0">
                <a:sym typeface="Symbol" panose="05050102010706020507" pitchFamily="18" charset="2"/>
              </a:rPr>
              <a:t>0</a:t>
            </a:r>
            <a:r>
              <a:rPr lang="en-GB" altLang="cs-CZ" sz="2000" dirty="0">
                <a:sym typeface="Symbol" panose="05050102010706020507" pitchFamily="18" charset="2"/>
              </a:rPr>
              <a:t>8]		</a:t>
            </a:r>
            <a:r>
              <a:rPr lang="en-US" altLang="cs-CZ" sz="1600" dirty="0">
                <a:sym typeface="Symbol" panose="05050102010706020507" pitchFamily="18" charset="2"/>
              </a:rPr>
              <a:t>2. assumption, </a:t>
            </a:r>
            <a:r>
              <a:rPr lang="cs-CZ" altLang="cs-CZ" sz="1600" dirty="0">
                <a:sym typeface="Symbol" panose="05050102010706020507" pitchFamily="18" charset="2"/>
              </a:rPr>
              <a:t>E</a:t>
            </a:r>
            <a:endParaRPr lang="en-US" altLang="cs-CZ" sz="1600" dirty="0">
              <a:sym typeface="Symbol" panose="05050102010706020507" pitchFamily="18" charset="2"/>
            </a:endParaRPr>
          </a:p>
          <a:p>
            <a:pPr marL="839788" lvl="1" indent="-495300" eaLnBrk="1" hangingPunct="1">
              <a:lnSpc>
                <a:spcPct val="90000"/>
              </a:lnSpc>
              <a:buFont typeface="Wingdings" pitchFamily="2" charset="2"/>
              <a:buAutoNum type="arabicParenR"/>
              <a:defRPr/>
            </a:pP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&gt;</a:t>
            </a:r>
            <a:r>
              <a:rPr lang="cs-CZ" altLang="cs-CZ" sz="2000" dirty="0">
                <a:sym typeface="Symbol" panose="05050102010706020507" pitchFamily="18" charset="2"/>
              </a:rPr>
              <a:t> </a:t>
            </a:r>
            <a:r>
              <a:rPr lang="en-US" altLang="cs-CZ" sz="2000" dirty="0">
                <a:sym typeface="Symbol" panose="05050102010706020507" pitchFamily="18" charset="2"/>
              </a:rPr>
              <a:t>[</a:t>
            </a:r>
            <a:r>
              <a:rPr lang="en-GB" altLang="cs-CZ" sz="2000" baseline="30000" dirty="0">
                <a:sym typeface="Symbol" panose="05050102010706020507" pitchFamily="18" charset="2"/>
              </a:rPr>
              <a:t>0</a:t>
            </a:r>
            <a:r>
              <a:rPr lang="en-US" altLang="cs-CZ" sz="2000" i="1" dirty="0" err="1">
                <a:sym typeface="Symbol" panose="05050102010706020507" pitchFamily="18" charset="2"/>
              </a:rPr>
              <a:t>Number_of</a:t>
            </a:r>
            <a:r>
              <a:rPr lang="en-GB" altLang="cs-CZ" sz="2000" i="1" dirty="0">
                <a:sym typeface="Symbol" panose="05050102010706020507" pitchFamily="18" charset="2"/>
              </a:rPr>
              <a:t> </a:t>
            </a:r>
            <a:r>
              <a:rPr lang="en-GB" altLang="cs-CZ" sz="2000" baseline="30000" dirty="0">
                <a:sym typeface="Symbol" panose="05050102010706020507" pitchFamily="18" charset="2"/>
              </a:rPr>
              <a:t>0</a:t>
            </a:r>
            <a:r>
              <a:rPr lang="en-GB" altLang="cs-CZ" sz="2000" i="1" dirty="0">
                <a:sym typeface="Symbol" panose="05050102010706020507" pitchFamily="18" charset="2"/>
              </a:rPr>
              <a:t>P</a:t>
            </a:r>
            <a:r>
              <a:rPr lang="cs-CZ" altLang="cs-CZ" sz="2000" i="1" dirty="0" err="1">
                <a:sym typeface="Symbol" panose="05050102010706020507" pitchFamily="18" charset="2"/>
              </a:rPr>
              <a:t>lanet</a:t>
            </a:r>
            <a:r>
              <a:rPr lang="en-GB" altLang="cs-CZ" sz="2000" i="1" baseline="-25000" dirty="0" err="1">
                <a:sym typeface="Symbol" panose="05050102010706020507" pitchFamily="18" charset="2"/>
              </a:rPr>
              <a:t>wt</a:t>
            </a:r>
            <a:r>
              <a:rPr lang="en-GB" altLang="cs-CZ" sz="2000" dirty="0">
                <a:sym typeface="Symbol" panose="05050102010706020507" pitchFamily="18" charset="2"/>
              </a:rPr>
              <a:t>]</a:t>
            </a:r>
            <a:r>
              <a:rPr lang="cs-CZ" altLang="cs-CZ" sz="2000" dirty="0">
                <a:sym typeface="Symbol" panose="05050102010706020507" pitchFamily="18" charset="2"/>
              </a:rPr>
              <a:t> </a:t>
            </a:r>
            <a:r>
              <a:rPr lang="en-GB" altLang="cs-CZ" sz="2000" baseline="30000" dirty="0">
                <a:sym typeface="Symbol" panose="05050102010706020507" pitchFamily="18" charset="2"/>
              </a:rPr>
              <a:t>0</a:t>
            </a:r>
            <a:r>
              <a:rPr lang="cs-CZ" altLang="cs-CZ" sz="2000" dirty="0">
                <a:sym typeface="Symbol" panose="05050102010706020507" pitchFamily="18" charset="2"/>
              </a:rPr>
              <a:t>5</a:t>
            </a:r>
            <a:r>
              <a:rPr lang="en-GB" altLang="cs-CZ" sz="2000" dirty="0">
                <a:sym typeface="Symbol" panose="05050102010706020507" pitchFamily="18" charset="2"/>
              </a:rPr>
              <a:t>]</a:t>
            </a:r>
            <a:r>
              <a:rPr lang="cs-CZ" altLang="cs-CZ" sz="2000" dirty="0">
                <a:sym typeface="Symbol" panose="05050102010706020507" pitchFamily="18" charset="2"/>
              </a:rPr>
              <a:t>	</a:t>
            </a:r>
            <a:r>
              <a:rPr lang="cs-CZ" altLang="cs-CZ" sz="1600" dirty="0">
                <a:sym typeface="Symbol" panose="05050102010706020507" pitchFamily="18" charset="2"/>
              </a:rPr>
              <a:t>1, 2 Leibniz</a:t>
            </a:r>
            <a:r>
              <a:rPr lang="en-US" altLang="cs-CZ" sz="1600" dirty="0">
                <a:sym typeface="Symbol" panose="05050102010706020507" pitchFamily="18" charset="2"/>
              </a:rPr>
              <a:t>, subst. of </a:t>
            </a:r>
            <a:r>
              <a:rPr lang="en-US" altLang="cs-CZ" sz="1600" dirty="0" err="1">
                <a:sym typeface="Symbol" panose="05050102010706020507" pitchFamily="18" charset="2"/>
              </a:rPr>
              <a:t>identicals</a:t>
            </a:r>
            <a:endParaRPr lang="cs-CZ" altLang="cs-CZ" sz="1600" dirty="0">
              <a:sym typeface="Symbol" panose="05050102010706020507" pitchFamily="18" charset="2"/>
            </a:endParaRPr>
          </a:p>
          <a:p>
            <a:pPr marL="839788" lvl="1" indent="-495300" eaLnBrk="1" hangingPunct="1">
              <a:lnSpc>
                <a:spcPct val="90000"/>
              </a:lnSpc>
              <a:buFont typeface="Wingdings" pitchFamily="2" charset="2"/>
              <a:buAutoNum type="arabicParenR"/>
              <a:defRPr/>
            </a:pPr>
            <a:r>
              <a:rPr lang="en-US" altLang="cs-CZ" sz="2000" dirty="0">
                <a:sym typeface="Symbol" panose="05050102010706020507" pitchFamily="18" charset="2"/>
              </a:rPr>
              <a:t></a:t>
            </a:r>
            <a:r>
              <a:rPr lang="cs-CZ" altLang="cs-CZ" sz="2000" i="1" dirty="0">
                <a:sym typeface="Symbol" panose="05050102010706020507" pitchFamily="18" charset="2"/>
              </a:rPr>
              <a:t>w</a:t>
            </a:r>
            <a:r>
              <a:rPr lang="en-US" altLang="cs-CZ" sz="2000" dirty="0">
                <a:sym typeface="Symbol" panose="05050102010706020507" pitchFamily="18" charset="2"/>
              </a:rPr>
              <a:t></a:t>
            </a:r>
            <a:r>
              <a:rPr lang="cs-CZ" altLang="cs-CZ" sz="2000" i="1" dirty="0">
                <a:sym typeface="Symbol" panose="05050102010706020507" pitchFamily="18" charset="2"/>
              </a:rPr>
              <a:t>t </a:t>
            </a:r>
            <a:r>
              <a:rPr lang="en-US" altLang="cs-CZ" sz="2000" dirty="0">
                <a:sym typeface="Symbol" panose="05050102010706020507" pitchFamily="18" charset="2"/>
              </a:rPr>
              <a:t>[</a:t>
            </a:r>
            <a:r>
              <a:rPr lang="en-US" altLang="cs-CZ" sz="2000" baseline="30000" dirty="0">
                <a:sym typeface="Symbol" panose="05050102010706020507" pitchFamily="18" charset="2"/>
              </a:rPr>
              <a:t>0</a:t>
            </a:r>
            <a:r>
              <a:rPr lang="en-US" altLang="cs-CZ" sz="2000" dirty="0">
                <a:sym typeface="Symbol" panose="05050102010706020507" pitchFamily="18" charset="2"/>
              </a:rPr>
              <a:t>&gt;</a:t>
            </a:r>
            <a:r>
              <a:rPr lang="cs-CZ" altLang="cs-CZ" sz="2000" dirty="0">
                <a:sym typeface="Symbol" panose="05050102010706020507" pitchFamily="18" charset="2"/>
              </a:rPr>
              <a:t> </a:t>
            </a:r>
            <a:r>
              <a:rPr lang="en-US" altLang="cs-CZ" sz="2000" dirty="0">
                <a:sym typeface="Symbol" panose="05050102010706020507" pitchFamily="18" charset="2"/>
              </a:rPr>
              <a:t>[</a:t>
            </a:r>
            <a:r>
              <a:rPr lang="en-GB" altLang="cs-CZ" sz="2000" baseline="30000" dirty="0">
                <a:sym typeface="Symbol" panose="05050102010706020507" pitchFamily="18" charset="2"/>
              </a:rPr>
              <a:t>0</a:t>
            </a:r>
            <a:r>
              <a:rPr lang="en-US" altLang="cs-CZ" sz="2000" i="1" dirty="0" err="1">
                <a:sym typeface="Symbol" panose="05050102010706020507" pitchFamily="18" charset="2"/>
              </a:rPr>
              <a:t>Number_of</a:t>
            </a:r>
            <a:r>
              <a:rPr lang="en-GB" altLang="cs-CZ" sz="2000" i="1" dirty="0">
                <a:sym typeface="Symbol" panose="05050102010706020507" pitchFamily="18" charset="2"/>
              </a:rPr>
              <a:t> </a:t>
            </a:r>
            <a:r>
              <a:rPr lang="en-GB" altLang="cs-CZ" sz="2000" baseline="30000" dirty="0">
                <a:sym typeface="Symbol" panose="05050102010706020507" pitchFamily="18" charset="2"/>
              </a:rPr>
              <a:t>0</a:t>
            </a:r>
            <a:r>
              <a:rPr lang="en-GB" altLang="cs-CZ" sz="2000" i="1" dirty="0">
                <a:sym typeface="Symbol" panose="05050102010706020507" pitchFamily="18" charset="2"/>
              </a:rPr>
              <a:t>P</a:t>
            </a:r>
            <a:r>
              <a:rPr lang="cs-CZ" altLang="cs-CZ" sz="2000" i="1" dirty="0" err="1">
                <a:sym typeface="Symbol" panose="05050102010706020507" pitchFamily="18" charset="2"/>
              </a:rPr>
              <a:t>lanet</a:t>
            </a:r>
            <a:r>
              <a:rPr lang="en-GB" altLang="cs-CZ" sz="2000" i="1" baseline="-25000" dirty="0" err="1">
                <a:sym typeface="Symbol" panose="05050102010706020507" pitchFamily="18" charset="2"/>
              </a:rPr>
              <a:t>wt</a:t>
            </a:r>
            <a:r>
              <a:rPr lang="en-GB" altLang="cs-CZ" sz="2000" dirty="0">
                <a:sym typeface="Symbol" panose="05050102010706020507" pitchFamily="18" charset="2"/>
              </a:rPr>
              <a:t>]</a:t>
            </a:r>
            <a:r>
              <a:rPr lang="cs-CZ" altLang="cs-CZ" sz="2000" dirty="0">
                <a:sym typeface="Symbol" panose="05050102010706020507" pitchFamily="18" charset="2"/>
              </a:rPr>
              <a:t> </a:t>
            </a:r>
            <a:r>
              <a:rPr lang="en-GB" altLang="cs-CZ" sz="2000" baseline="30000" dirty="0">
                <a:sym typeface="Symbol" panose="05050102010706020507" pitchFamily="18" charset="2"/>
              </a:rPr>
              <a:t>0</a:t>
            </a:r>
            <a:r>
              <a:rPr lang="cs-CZ" altLang="cs-CZ" sz="2000" dirty="0">
                <a:sym typeface="Symbol" panose="05050102010706020507" pitchFamily="18" charset="2"/>
              </a:rPr>
              <a:t>5</a:t>
            </a:r>
            <a:r>
              <a:rPr lang="en-GB" altLang="cs-CZ" sz="2000" dirty="0">
                <a:sym typeface="Symbol" panose="05050102010706020507" pitchFamily="18" charset="2"/>
              </a:rPr>
              <a:t>]</a:t>
            </a:r>
            <a:r>
              <a:rPr lang="cs-CZ" altLang="cs-CZ" sz="2000" dirty="0">
                <a:sym typeface="Symbol" panose="05050102010706020507" pitchFamily="18" charset="2"/>
              </a:rPr>
              <a:t>	</a:t>
            </a:r>
            <a:r>
              <a:rPr lang="cs-CZ" altLang="cs-CZ" sz="1600" dirty="0">
                <a:sym typeface="Symbol" panose="05050102010706020507" pitchFamily="18" charset="2"/>
              </a:rPr>
              <a:t>3, </a:t>
            </a:r>
            <a:r>
              <a:rPr lang="en-US" altLang="cs-CZ" sz="1600" dirty="0">
                <a:sym typeface="Symbol" panose="05050102010706020507" pitchFamily="18" charset="2"/>
              </a:rPr>
              <a:t></a:t>
            </a:r>
            <a:r>
              <a:rPr lang="cs-CZ" altLang="cs-CZ" sz="1600" dirty="0">
                <a:sym typeface="Symbol" panose="05050102010706020507" pitchFamily="18" charset="2"/>
              </a:rPr>
              <a:t>I</a:t>
            </a:r>
            <a:endParaRPr lang="en-US" altLang="cs-CZ" sz="1600" dirty="0">
              <a:sym typeface="Symbol" panose="05050102010706020507" pitchFamily="18" charset="2"/>
            </a:endParaRPr>
          </a:p>
          <a:p>
            <a:pPr marL="344488" lvl="1" indent="0">
              <a:lnSpc>
                <a:spcPct val="90000"/>
              </a:lnSpc>
              <a:spcBef>
                <a:spcPts val="1800"/>
              </a:spcBef>
              <a:buNone/>
              <a:defRPr/>
            </a:pPr>
            <a:r>
              <a:rPr lang="en-US" altLang="cs-CZ" sz="1600" i="1" dirty="0">
                <a:sym typeface="Symbol" panose="05050102010706020507" pitchFamily="18" charset="2"/>
              </a:rPr>
              <a:t>Comment. </a:t>
            </a:r>
            <a:r>
              <a:rPr lang="en-US" altLang="cs-CZ" sz="1600" dirty="0">
                <a:sym typeface="Symbol" panose="05050102010706020507" pitchFamily="18" charset="2"/>
              </a:rPr>
              <a:t>In the last step we must not introduce , because the variables </a:t>
            </a:r>
            <a:r>
              <a:rPr lang="en-US" altLang="cs-CZ" sz="1600" i="1" dirty="0">
                <a:sym typeface="Symbol" panose="05050102010706020507" pitchFamily="18" charset="2"/>
              </a:rPr>
              <a:t>w</a:t>
            </a:r>
            <a:r>
              <a:rPr lang="en-US" altLang="cs-CZ" sz="1600" dirty="0">
                <a:sym typeface="Symbol" panose="05050102010706020507" pitchFamily="18" charset="2"/>
              </a:rPr>
              <a:t>, </a:t>
            </a:r>
            <a:r>
              <a:rPr lang="en-US" altLang="cs-CZ" sz="1600" i="1" dirty="0">
                <a:sym typeface="Symbol" panose="05050102010706020507" pitchFamily="18" charset="2"/>
              </a:rPr>
              <a:t>t</a:t>
            </a:r>
            <a:r>
              <a:rPr lang="en-US" altLang="cs-CZ" sz="1600" dirty="0">
                <a:sym typeface="Symbol" panose="05050102010706020507" pitchFamily="18" charset="2"/>
              </a:rPr>
              <a:t> were bound by  rather than </a:t>
            </a:r>
          </a:p>
        </p:txBody>
      </p:sp>
      <p:sp>
        <p:nvSpPr>
          <p:cNvPr id="2" name="Zástupný symbol pro číslo snímku 1">
            <a:extLst>
              <a:ext uri="{FF2B5EF4-FFF2-40B4-BE49-F238E27FC236}">
                <a16:creationId xmlns:a16="http://schemas.microsoft.com/office/drawing/2014/main" id="{7049AE31-4ABC-4439-9953-9A043530007E}"/>
              </a:ext>
            </a:extLst>
          </p:cNvPr>
          <p:cNvSpPr>
            <a:spLocks noGrp="1"/>
          </p:cNvSpPr>
          <p:nvPr>
            <p:ph type="sldNum" sz="quarter" idx="12"/>
          </p:nvPr>
        </p:nvSpPr>
        <p:spPr/>
        <p:txBody>
          <a:bodyPr/>
          <a:lstStyle/>
          <a:p>
            <a:fld id="{228629A3-4E75-4884-BFF1-74C944271322}" type="slidenum">
              <a:rPr lang="cs-CZ" smtClean="0"/>
              <a:pPr/>
              <a:t>6</a:t>
            </a:fld>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87624" y="188640"/>
            <a:ext cx="7509520" cy="476250"/>
          </a:xfrm>
        </p:spPr>
        <p:txBody>
          <a:bodyPr>
            <a:normAutofit fontScale="90000"/>
          </a:bodyPr>
          <a:lstStyle/>
          <a:p>
            <a:pPr eaLnBrk="1" hangingPunct="1"/>
            <a:r>
              <a:rPr lang="en-US" altLang="cs-CZ" sz="3800" i="1" dirty="0"/>
              <a:t>Partiality, v</a:t>
            </a:r>
            <a:r>
              <a:rPr lang="en-US" altLang="cs-CZ" sz="3800" dirty="0"/>
              <a:t>-</a:t>
            </a:r>
            <a:r>
              <a:rPr lang="en-US" altLang="cs-CZ" sz="3800" i="1" dirty="0"/>
              <a:t>improper constructions</a:t>
            </a:r>
            <a:r>
              <a:rPr lang="cs-CZ" altLang="cs-CZ" sz="3800" i="1" dirty="0"/>
              <a:t> </a:t>
            </a:r>
          </a:p>
        </p:txBody>
      </p:sp>
      <p:sp>
        <p:nvSpPr>
          <p:cNvPr id="21507" name="Rectangle 3"/>
          <p:cNvSpPr>
            <a:spLocks noGrp="1" noChangeArrowheads="1"/>
          </p:cNvSpPr>
          <p:nvPr>
            <p:ph type="body" idx="1"/>
          </p:nvPr>
        </p:nvSpPr>
        <p:spPr>
          <a:xfrm>
            <a:off x="1187624" y="980728"/>
            <a:ext cx="7499176" cy="5472607"/>
          </a:xfrm>
        </p:spPr>
        <p:txBody>
          <a:bodyPr>
            <a:normAutofit fontScale="85000" lnSpcReduction="20000"/>
          </a:bodyPr>
          <a:lstStyle/>
          <a:p>
            <a:pPr>
              <a:lnSpc>
                <a:spcPct val="110000"/>
              </a:lnSpc>
              <a:spcBef>
                <a:spcPts val="1800"/>
              </a:spcBef>
              <a:defRPr/>
            </a:pPr>
            <a:r>
              <a:rPr lang="en-US" altLang="cs-CZ" sz="2600" dirty="0">
                <a:solidFill>
                  <a:schemeClr val="accent2">
                    <a:lumMod val="50000"/>
                  </a:schemeClr>
                </a:solidFill>
              </a:rPr>
              <a:t>Application of a function</a:t>
            </a:r>
            <a:r>
              <a:rPr lang="cs-CZ" altLang="cs-CZ" sz="2600" dirty="0"/>
              <a:t> </a:t>
            </a:r>
            <a:r>
              <a:rPr lang="cs-CZ" altLang="cs-CZ" sz="2600" i="1" dirty="0"/>
              <a:t>f </a:t>
            </a:r>
            <a:r>
              <a:rPr lang="en-US" altLang="cs-CZ" sz="2600" dirty="0"/>
              <a:t>to </a:t>
            </a:r>
            <a:r>
              <a:rPr lang="cs-CZ" altLang="cs-CZ" sz="2600" dirty="0" err="1"/>
              <a:t>an</a:t>
            </a:r>
            <a:r>
              <a:rPr lang="cs-CZ" altLang="cs-CZ" sz="2600" dirty="0"/>
              <a:t> argument </a:t>
            </a:r>
            <a:r>
              <a:rPr lang="cs-CZ" altLang="cs-CZ" sz="2600" i="1" dirty="0"/>
              <a:t>a </a:t>
            </a:r>
            <a:r>
              <a:rPr lang="en-US" altLang="cs-CZ" sz="2600" dirty="0"/>
              <a:t>such that</a:t>
            </a:r>
            <a:r>
              <a:rPr lang="cs-CZ" altLang="cs-CZ" sz="2600" dirty="0"/>
              <a:t> </a:t>
            </a:r>
            <a:r>
              <a:rPr lang="cs-CZ" altLang="cs-CZ" sz="2600" i="1" dirty="0"/>
              <a:t>f </a:t>
            </a:r>
            <a:r>
              <a:rPr lang="en-US" altLang="cs-CZ" sz="2600" dirty="0"/>
              <a:t>is not defined at</a:t>
            </a:r>
            <a:r>
              <a:rPr lang="cs-CZ" altLang="cs-CZ" sz="2600" dirty="0"/>
              <a:t> </a:t>
            </a:r>
            <a:r>
              <a:rPr lang="cs-CZ" altLang="cs-CZ" sz="2600" i="1" dirty="0"/>
              <a:t>a</a:t>
            </a:r>
          </a:p>
          <a:p>
            <a:pPr lvl="1">
              <a:lnSpc>
                <a:spcPct val="110000"/>
              </a:lnSpc>
              <a:defRPr/>
            </a:pP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r>
              <a:rPr lang="en-US" altLang="cs-CZ" sz="2200" i="1" dirty="0"/>
              <a:t>is</a:t>
            </a:r>
            <a:r>
              <a:rPr lang="cs-CZ" altLang="cs-CZ" sz="2200" i="1" dirty="0"/>
              <a:t> v-</a:t>
            </a:r>
            <a:r>
              <a:rPr lang="en-US" altLang="cs-CZ" sz="2200" i="1" dirty="0"/>
              <a:t>improper for any valuation</a:t>
            </a:r>
            <a:r>
              <a:rPr lang="cs-CZ" altLang="cs-CZ" sz="2200" i="1" dirty="0"/>
              <a:t> v</a:t>
            </a:r>
            <a:endParaRPr lang="cs-CZ" altLang="cs-CZ" sz="2200" dirty="0"/>
          </a:p>
          <a:p>
            <a:pPr lvl="1">
              <a:lnSpc>
                <a:spcPct val="110000"/>
              </a:lnSpc>
              <a:defRPr/>
            </a:pPr>
            <a:r>
              <a:rPr lang="cs-CZ" altLang="cs-CZ" sz="2200" dirty="0">
                <a:sym typeface="Symbol" panose="05050102010706020507" pitchFamily="18" charset="2"/>
              </a:rPr>
              <a:t></a:t>
            </a:r>
            <a:r>
              <a:rPr lang="cs-CZ" altLang="cs-CZ" sz="2200" i="1" dirty="0"/>
              <a:t>x</a:t>
            </a:r>
            <a:r>
              <a:rPr lang="cs-CZ" altLang="cs-CZ" sz="2200" dirty="0"/>
              <a:t> [</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r>
              <a:rPr lang="en-US" altLang="cs-CZ" sz="2200" i="1" dirty="0"/>
              <a:t>is not v-improper</a:t>
            </a:r>
            <a:r>
              <a:rPr lang="cs-CZ" altLang="cs-CZ" sz="2200" i="1" dirty="0"/>
              <a:t>, </a:t>
            </a:r>
            <a:r>
              <a:rPr lang="en-US" altLang="cs-CZ" sz="2200" i="1" dirty="0"/>
              <a:t>as it constructs a </a:t>
            </a:r>
            <a:r>
              <a:rPr lang="en-US" altLang="cs-CZ" sz="2200" i="1" dirty="0">
                <a:solidFill>
                  <a:schemeClr val="accent5">
                    <a:lumMod val="50000"/>
                  </a:schemeClr>
                </a:solidFill>
                <a:effectLst>
                  <a:outerShdw blurRad="38100" dist="38100" dir="2700000" algn="tl">
                    <a:srgbClr val="000000">
                      <a:alpha val="43137"/>
                    </a:srgbClr>
                  </a:outerShdw>
                </a:effectLst>
              </a:rPr>
              <a:t>degenerate function</a:t>
            </a:r>
            <a:endParaRPr lang="cs-CZ" altLang="cs-CZ" sz="2200" i="1" dirty="0">
              <a:solidFill>
                <a:schemeClr val="accent5">
                  <a:lumMod val="50000"/>
                </a:schemeClr>
              </a:solidFill>
              <a:effectLst>
                <a:outerShdw blurRad="38100" dist="38100" dir="2700000" algn="tl">
                  <a:srgbClr val="000000">
                    <a:alpha val="43137"/>
                  </a:srgbClr>
                </a:outerShdw>
              </a:effectLst>
            </a:endParaRPr>
          </a:p>
          <a:p>
            <a:pPr lvl="1">
              <a:lnSpc>
                <a:spcPct val="110000"/>
              </a:lnSpc>
              <a:defRPr/>
            </a:pPr>
            <a:r>
              <a:rPr lang="cs-CZ" altLang="cs-CZ" sz="2200" baseline="30000" dirty="0"/>
              <a:t>0</a:t>
            </a: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r>
              <a:rPr lang="en-US" altLang="cs-CZ" sz="2200" i="1" dirty="0"/>
              <a:t>is not v-improper</a:t>
            </a:r>
            <a:r>
              <a:rPr lang="cs-CZ" altLang="cs-CZ" sz="2200" i="1" dirty="0"/>
              <a:t>, </a:t>
            </a:r>
            <a:r>
              <a:rPr lang="en-US" altLang="cs-CZ" sz="2200" i="1" dirty="0"/>
              <a:t>as it constructs the Composition</a:t>
            </a:r>
            <a:r>
              <a:rPr lang="cs-CZ" altLang="cs-CZ" sz="2200" i="1" dirty="0"/>
              <a:t> </a:t>
            </a: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 </a:t>
            </a:r>
          </a:p>
          <a:p>
            <a:pPr lvl="1">
              <a:lnSpc>
                <a:spcPct val="110000"/>
              </a:lnSpc>
              <a:defRPr/>
            </a:pPr>
            <a:r>
              <a:rPr lang="en-US" altLang="cs-CZ" sz="2200" dirty="0"/>
              <a:t>[</a:t>
            </a:r>
            <a:r>
              <a:rPr lang="en-US" altLang="cs-CZ" sz="2200" baseline="30000" dirty="0"/>
              <a:t>0</a:t>
            </a:r>
            <a:r>
              <a:rPr lang="cs-CZ" altLang="cs-CZ" sz="2200" i="1" dirty="0" err="1"/>
              <a:t>Improper</a:t>
            </a:r>
            <a:r>
              <a:rPr lang="en-US" altLang="cs-CZ" sz="2200" baseline="30000" dirty="0"/>
              <a:t> </a:t>
            </a:r>
            <a:r>
              <a:rPr lang="cs-CZ" altLang="cs-CZ" sz="2200" baseline="30000" dirty="0"/>
              <a:t>0</a:t>
            </a:r>
            <a:r>
              <a:rPr lang="cs-CZ" altLang="cs-CZ" sz="2200" dirty="0"/>
              <a:t>[</a:t>
            </a:r>
            <a:r>
              <a:rPr lang="cs-CZ" altLang="cs-CZ" sz="2200" baseline="30000" dirty="0"/>
              <a:t>0</a:t>
            </a:r>
            <a:r>
              <a:rPr lang="cs-CZ" altLang="cs-CZ" sz="2200" b="1" dirty="0"/>
              <a:t>:</a:t>
            </a:r>
            <a:r>
              <a:rPr lang="cs-CZ" altLang="cs-CZ" sz="2200" dirty="0"/>
              <a:t> </a:t>
            </a:r>
            <a:r>
              <a:rPr lang="cs-CZ" altLang="cs-CZ" sz="2200" i="1" dirty="0"/>
              <a:t>x</a:t>
            </a:r>
            <a:r>
              <a:rPr lang="cs-CZ" altLang="cs-CZ" sz="2200" dirty="0"/>
              <a:t> </a:t>
            </a:r>
            <a:r>
              <a:rPr lang="cs-CZ" altLang="cs-CZ" sz="2200" baseline="30000" dirty="0"/>
              <a:t>0</a:t>
            </a:r>
            <a:r>
              <a:rPr lang="cs-CZ" altLang="cs-CZ" sz="2200" dirty="0"/>
              <a:t>0]</a:t>
            </a:r>
            <a:r>
              <a:rPr lang="en-US" altLang="cs-CZ" sz="2200" dirty="0"/>
              <a:t>] </a:t>
            </a:r>
            <a:r>
              <a:rPr lang="en-US" altLang="cs-CZ" sz="2200" i="1" dirty="0"/>
              <a:t>constructs </a:t>
            </a:r>
            <a:r>
              <a:rPr lang="en-US" altLang="cs-CZ" sz="2200" b="1" dirty="0"/>
              <a:t>T</a:t>
            </a:r>
            <a:r>
              <a:rPr lang="cs-CZ" altLang="cs-CZ" sz="2200" i="1" dirty="0"/>
              <a:t> </a:t>
            </a:r>
            <a:endParaRPr lang="en-US" altLang="cs-CZ" sz="2200" i="1" dirty="0"/>
          </a:p>
          <a:p>
            <a:pPr lvl="2">
              <a:lnSpc>
                <a:spcPct val="110000"/>
              </a:lnSpc>
              <a:defRPr/>
            </a:pPr>
            <a:r>
              <a:rPr lang="cs-CZ" altLang="cs-CZ" sz="2000" i="1" dirty="0" err="1"/>
              <a:t>Improper</a:t>
            </a:r>
            <a:r>
              <a:rPr lang="cs-CZ" altLang="cs-CZ" sz="2000" dirty="0"/>
              <a:t>/(</a:t>
            </a:r>
            <a:r>
              <a:rPr lang="cs-CZ" altLang="cs-CZ" sz="2000" dirty="0">
                <a:sym typeface="Symbol" panose="05050102010706020507" pitchFamily="18" charset="2"/>
              </a:rPr>
              <a:t></a:t>
            </a:r>
            <a:r>
              <a:rPr lang="cs-CZ" altLang="cs-CZ" sz="2000" baseline="-25000" dirty="0">
                <a:sym typeface="Symbol" panose="05050102010706020507" pitchFamily="18" charset="2"/>
              </a:rPr>
              <a:t>1</a:t>
            </a:r>
            <a:r>
              <a:rPr lang="cs-CZ" altLang="cs-CZ" sz="2000" dirty="0"/>
              <a:t>): </a:t>
            </a:r>
            <a:r>
              <a:rPr lang="en-US" altLang="cs-CZ" sz="2000" dirty="0"/>
              <a:t>the class of constructions</a:t>
            </a:r>
            <a:r>
              <a:rPr lang="cs-CZ" altLang="cs-CZ" sz="2000" dirty="0"/>
              <a:t> </a:t>
            </a:r>
            <a:r>
              <a:rPr lang="cs-CZ" altLang="cs-CZ" sz="2000" i="1" dirty="0"/>
              <a:t>v-</a:t>
            </a:r>
            <a:r>
              <a:rPr lang="en-US" altLang="cs-CZ" sz="2000" dirty="0"/>
              <a:t>improper for any</a:t>
            </a:r>
            <a:r>
              <a:rPr lang="cs-CZ" altLang="cs-CZ" sz="2000" dirty="0"/>
              <a:t> </a:t>
            </a:r>
            <a:r>
              <a:rPr lang="cs-CZ" altLang="cs-CZ" sz="2000" i="1" dirty="0"/>
              <a:t>v.</a:t>
            </a:r>
            <a:r>
              <a:rPr lang="cs-CZ" altLang="cs-CZ" sz="2000" dirty="0"/>
              <a:t> </a:t>
            </a:r>
            <a:r>
              <a:rPr lang="cs-CZ" altLang="cs-CZ" sz="2000" baseline="30000" dirty="0"/>
              <a:t> </a:t>
            </a:r>
            <a:endParaRPr lang="en-US" altLang="cs-CZ" sz="2600" dirty="0">
              <a:solidFill>
                <a:schemeClr val="accent2">
                  <a:lumMod val="50000"/>
                </a:schemeClr>
              </a:solidFill>
            </a:endParaRPr>
          </a:p>
          <a:p>
            <a:pPr eaLnBrk="1" hangingPunct="1">
              <a:lnSpc>
                <a:spcPct val="110000"/>
              </a:lnSpc>
              <a:defRPr/>
            </a:pPr>
            <a:r>
              <a:rPr lang="en-US" altLang="cs-CZ" sz="2600" dirty="0">
                <a:solidFill>
                  <a:schemeClr val="accent2">
                    <a:lumMod val="50000"/>
                  </a:schemeClr>
                </a:solidFill>
              </a:rPr>
              <a:t>Incoherent typing</a:t>
            </a:r>
            <a:endParaRPr lang="cs-CZ" altLang="cs-CZ" sz="2600" dirty="0">
              <a:solidFill>
                <a:schemeClr val="accent2">
                  <a:lumMod val="50000"/>
                </a:schemeClr>
              </a:solidFill>
            </a:endParaRPr>
          </a:p>
          <a:p>
            <a:pPr lvl="1" eaLnBrk="1" hangingPunct="1">
              <a:lnSpc>
                <a:spcPct val="110000"/>
              </a:lnSpc>
              <a:defRPr/>
            </a:pPr>
            <a:r>
              <a:rPr lang="en-US" altLang="cs-CZ" sz="2200" dirty="0"/>
              <a:t>If</a:t>
            </a:r>
            <a:r>
              <a:rPr lang="cs-CZ" altLang="cs-CZ" sz="2200" dirty="0"/>
              <a:t> </a:t>
            </a:r>
            <a:r>
              <a:rPr lang="cs-CZ" altLang="cs-CZ" sz="2200" i="1" dirty="0"/>
              <a:t>X </a:t>
            </a:r>
            <a:r>
              <a:rPr lang="en-US" altLang="cs-CZ" sz="2200" dirty="0"/>
              <a:t>is not a construction of order</a:t>
            </a:r>
            <a:r>
              <a:rPr lang="cs-CZ" altLang="cs-CZ" sz="2200" dirty="0"/>
              <a:t> </a:t>
            </a:r>
            <a:r>
              <a:rPr lang="cs-CZ" altLang="cs-CZ" sz="2200" i="1" dirty="0"/>
              <a:t>n </a:t>
            </a:r>
            <a:r>
              <a:rPr lang="cs-CZ" altLang="cs-CZ" sz="2200" dirty="0"/>
              <a:t>(</a:t>
            </a:r>
            <a:r>
              <a:rPr lang="cs-CZ" altLang="cs-CZ" sz="2200" i="1" dirty="0"/>
              <a:t>n </a:t>
            </a:r>
            <a:r>
              <a:rPr lang="cs-CZ" altLang="cs-CZ" sz="2200" dirty="0">
                <a:sym typeface="Symbol" panose="05050102010706020507" pitchFamily="18" charset="2"/>
              </a:rPr>
              <a:t></a:t>
            </a:r>
            <a:r>
              <a:rPr lang="cs-CZ" altLang="cs-CZ" sz="2200" dirty="0"/>
              <a:t> 1), </a:t>
            </a:r>
            <a:r>
              <a:rPr lang="en-US" altLang="cs-CZ" sz="2200" dirty="0"/>
              <a:t>then</a:t>
            </a:r>
            <a:r>
              <a:rPr lang="cs-CZ" altLang="cs-CZ" sz="2200" dirty="0"/>
              <a:t> </a:t>
            </a:r>
            <a:r>
              <a:rPr lang="cs-CZ" altLang="cs-CZ" sz="2200" baseline="30000" dirty="0"/>
              <a:t>1</a:t>
            </a:r>
            <a:r>
              <a:rPr lang="cs-CZ" altLang="cs-CZ" sz="2200" i="1" dirty="0"/>
              <a:t>X </a:t>
            </a:r>
            <a:r>
              <a:rPr lang="en-US" altLang="cs-CZ" sz="2200" dirty="0"/>
              <a:t>is improper</a:t>
            </a:r>
            <a:r>
              <a:rPr lang="cs-CZ" altLang="cs-CZ" sz="2200" dirty="0"/>
              <a:t>;</a:t>
            </a:r>
            <a:r>
              <a:rPr lang="cs-CZ" altLang="cs-CZ" sz="2200" i="1" dirty="0"/>
              <a:t> </a:t>
            </a:r>
            <a:r>
              <a:rPr lang="en-US" altLang="cs-CZ" sz="2200" i="1" dirty="0"/>
              <a:t>(a non-procedural object cannot be executed)</a:t>
            </a:r>
            <a:endParaRPr lang="cs-CZ" altLang="cs-CZ" sz="2200" i="1" dirty="0"/>
          </a:p>
          <a:p>
            <a:pPr lvl="1" eaLnBrk="1" hangingPunct="1">
              <a:lnSpc>
                <a:spcPct val="110000"/>
              </a:lnSpc>
              <a:defRPr/>
            </a:pPr>
            <a:r>
              <a:rPr lang="en-US" altLang="cs-CZ" sz="2200" dirty="0"/>
              <a:t>If</a:t>
            </a:r>
            <a:r>
              <a:rPr lang="cs-CZ" altLang="cs-CZ" sz="2200" dirty="0"/>
              <a:t> </a:t>
            </a:r>
            <a:r>
              <a:rPr lang="cs-CZ" altLang="cs-CZ" sz="2200" i="1" dirty="0"/>
              <a:t>X </a:t>
            </a:r>
            <a:r>
              <a:rPr lang="en-US" altLang="cs-CZ" sz="2200" dirty="0"/>
              <a:t>is not a construction of order</a:t>
            </a:r>
            <a:r>
              <a:rPr lang="cs-CZ" altLang="cs-CZ" sz="2200" dirty="0"/>
              <a:t> </a:t>
            </a:r>
            <a:r>
              <a:rPr lang="cs-CZ" altLang="cs-CZ" sz="2200" i="1" dirty="0"/>
              <a:t>n </a:t>
            </a:r>
            <a:r>
              <a:rPr lang="cs-CZ" altLang="cs-CZ" sz="2200" dirty="0"/>
              <a:t>(</a:t>
            </a:r>
            <a:r>
              <a:rPr lang="cs-CZ" altLang="cs-CZ" sz="2200" i="1" dirty="0"/>
              <a:t>n </a:t>
            </a:r>
            <a:r>
              <a:rPr lang="cs-CZ" altLang="cs-CZ" sz="2200" dirty="0">
                <a:sym typeface="Symbol" panose="05050102010706020507" pitchFamily="18" charset="2"/>
              </a:rPr>
              <a:t></a:t>
            </a:r>
            <a:r>
              <a:rPr lang="cs-CZ" altLang="cs-CZ" sz="2200" dirty="0"/>
              <a:t> 2), </a:t>
            </a:r>
            <a:r>
              <a:rPr lang="en-US" altLang="cs-CZ" sz="2200" dirty="0"/>
              <a:t>then</a:t>
            </a:r>
            <a:r>
              <a:rPr lang="cs-CZ" altLang="cs-CZ" sz="2200" dirty="0"/>
              <a:t> </a:t>
            </a:r>
            <a:r>
              <a:rPr lang="cs-CZ" altLang="cs-CZ" sz="2200" baseline="30000" dirty="0"/>
              <a:t>2</a:t>
            </a:r>
            <a:r>
              <a:rPr lang="cs-CZ" altLang="cs-CZ" sz="2200" i="1" dirty="0"/>
              <a:t>X </a:t>
            </a:r>
            <a:r>
              <a:rPr lang="en-US" altLang="cs-CZ" sz="2200" dirty="0"/>
              <a:t>is</a:t>
            </a:r>
            <a:r>
              <a:rPr lang="cs-CZ" altLang="cs-CZ" sz="2200" dirty="0"/>
              <a:t> </a:t>
            </a:r>
            <a:r>
              <a:rPr lang="en-US" altLang="cs-CZ" sz="2200" dirty="0"/>
              <a:t>improper</a:t>
            </a:r>
            <a:r>
              <a:rPr lang="cs-CZ" altLang="cs-CZ" sz="2200" dirty="0"/>
              <a:t>; </a:t>
            </a:r>
            <a:r>
              <a:rPr lang="en-US" altLang="cs-CZ" sz="2200" i="1" dirty="0"/>
              <a:t>(a non-procedural object cannot be executed)</a:t>
            </a:r>
            <a:endParaRPr lang="cs-CZ" altLang="cs-CZ" sz="2200" dirty="0"/>
          </a:p>
          <a:p>
            <a:pPr lvl="1" eaLnBrk="1" hangingPunct="1">
              <a:lnSpc>
                <a:spcPct val="110000"/>
              </a:lnSpc>
              <a:defRPr/>
            </a:pPr>
            <a:r>
              <a:rPr lang="en-US" altLang="cs-CZ" sz="2200" dirty="0"/>
              <a:t>If</a:t>
            </a:r>
            <a:r>
              <a:rPr lang="cs-CZ" altLang="cs-CZ" sz="2200" dirty="0"/>
              <a:t> </a:t>
            </a:r>
            <a:r>
              <a:rPr lang="cs-CZ" altLang="cs-CZ" sz="2200" i="1" dirty="0"/>
              <a:t>X</a:t>
            </a:r>
            <a:r>
              <a:rPr lang="cs-CZ" altLang="cs-CZ" sz="2200" dirty="0"/>
              <a:t>,</a:t>
            </a:r>
            <a:r>
              <a:rPr lang="cs-CZ" altLang="cs-CZ" sz="2200" i="1" dirty="0"/>
              <a:t> X</a:t>
            </a:r>
            <a:r>
              <a:rPr lang="cs-CZ" altLang="cs-CZ" sz="2200" baseline="-25000" dirty="0"/>
              <a:t>1</a:t>
            </a:r>
            <a:r>
              <a:rPr lang="cs-CZ" altLang="cs-CZ" sz="2200" dirty="0"/>
              <a:t>, …, </a:t>
            </a:r>
            <a:r>
              <a:rPr lang="cs-CZ" altLang="cs-CZ" sz="2200" i="1" dirty="0" err="1"/>
              <a:t>X</a:t>
            </a:r>
            <a:r>
              <a:rPr lang="cs-CZ" altLang="cs-CZ" sz="2200" i="1" baseline="-25000" dirty="0" err="1"/>
              <a:t>n</a:t>
            </a:r>
            <a:r>
              <a:rPr lang="cs-CZ" altLang="cs-CZ" sz="2200" i="1" dirty="0"/>
              <a:t> </a:t>
            </a:r>
            <a:r>
              <a:rPr lang="en-US" altLang="cs-CZ" sz="2200" dirty="0"/>
              <a:t>are not constructions typed to produce objects of types according to</a:t>
            </a:r>
            <a:r>
              <a:rPr lang="cs-CZ" altLang="cs-CZ" sz="2200" dirty="0"/>
              <a:t> </a:t>
            </a:r>
            <a:r>
              <a:rPr lang="cs-CZ" altLang="cs-CZ" sz="2200" dirty="0" err="1"/>
              <a:t>Def</a:t>
            </a:r>
            <a:r>
              <a:rPr lang="en-US" altLang="cs-CZ" sz="2200" dirty="0"/>
              <a:t>.</a:t>
            </a:r>
            <a:r>
              <a:rPr lang="cs-CZ" altLang="cs-CZ" sz="2200" dirty="0"/>
              <a:t>, </a:t>
            </a:r>
            <a:r>
              <a:rPr lang="en-US" altLang="cs-CZ" sz="2200" dirty="0"/>
              <a:t>then</a:t>
            </a:r>
            <a:r>
              <a:rPr lang="cs-CZ" altLang="cs-CZ" sz="2200" dirty="0"/>
              <a:t> [</a:t>
            </a:r>
            <a:r>
              <a:rPr lang="cs-CZ" altLang="cs-CZ" sz="2200" i="1" dirty="0"/>
              <a:t>X</a:t>
            </a:r>
            <a:r>
              <a:rPr lang="cs-CZ" altLang="cs-CZ" sz="2200" dirty="0"/>
              <a:t> </a:t>
            </a:r>
            <a:r>
              <a:rPr lang="cs-CZ" altLang="cs-CZ" sz="2200" i="1" dirty="0"/>
              <a:t>X</a:t>
            </a:r>
            <a:r>
              <a:rPr lang="cs-CZ" altLang="cs-CZ" sz="2200" baseline="-25000" dirty="0"/>
              <a:t>1</a:t>
            </a:r>
            <a:r>
              <a:rPr lang="cs-CZ" altLang="cs-CZ" sz="2200" dirty="0"/>
              <a:t>…</a:t>
            </a:r>
            <a:r>
              <a:rPr lang="cs-CZ" altLang="cs-CZ" sz="2200" i="1" dirty="0" err="1"/>
              <a:t>X</a:t>
            </a:r>
            <a:r>
              <a:rPr lang="cs-CZ" altLang="cs-CZ" sz="2200" i="1" baseline="-25000" dirty="0" err="1"/>
              <a:t>n</a:t>
            </a:r>
            <a:r>
              <a:rPr lang="cs-CZ" altLang="cs-CZ" sz="2200" dirty="0"/>
              <a:t>] </a:t>
            </a:r>
            <a:r>
              <a:rPr lang="en-US" altLang="cs-CZ" sz="2200" dirty="0"/>
              <a:t>is improper by failing to </a:t>
            </a:r>
            <a:r>
              <a:rPr lang="en-US" altLang="cs-CZ" sz="2200" i="1" dirty="0"/>
              <a:t>v-</a:t>
            </a:r>
            <a:r>
              <a:rPr lang="en-US" altLang="cs-CZ" sz="2200" dirty="0"/>
              <a:t>construct anything for any valuation </a:t>
            </a:r>
            <a:r>
              <a:rPr lang="en-US" altLang="cs-CZ" sz="2200" i="1" dirty="0"/>
              <a:t>v</a:t>
            </a:r>
            <a:r>
              <a:rPr lang="cs-CZ" altLang="cs-CZ" sz="2200" dirty="0"/>
              <a:t>. </a:t>
            </a:r>
          </a:p>
          <a:p>
            <a:pPr lvl="1" eaLnBrk="1" hangingPunct="1">
              <a:lnSpc>
                <a:spcPct val="110000"/>
              </a:lnSpc>
              <a:defRPr/>
            </a:pPr>
            <a:r>
              <a:rPr lang="en-US" altLang="cs-CZ" sz="2200" i="1" dirty="0">
                <a:solidFill>
                  <a:schemeClr val="accent5">
                    <a:lumMod val="50000"/>
                  </a:schemeClr>
                </a:solidFill>
              </a:rPr>
              <a:t>Example</a:t>
            </a:r>
            <a:r>
              <a:rPr lang="en-US" altLang="cs-CZ" sz="2200" dirty="0"/>
              <a:t>.</a:t>
            </a:r>
            <a:r>
              <a:rPr lang="cs-CZ" altLang="cs-CZ" sz="2200" dirty="0"/>
              <a:t> </a:t>
            </a:r>
            <a:r>
              <a:rPr lang="en-US" altLang="cs-CZ" sz="2200" i="1" dirty="0"/>
              <a:t>Tom</a:t>
            </a:r>
            <a:r>
              <a:rPr lang="en-US" altLang="cs-CZ" sz="2200" dirty="0"/>
              <a:t>/</a:t>
            </a:r>
            <a:r>
              <a:rPr lang="en-US" altLang="cs-CZ" sz="2200" dirty="0">
                <a:sym typeface="Symbol" panose="05050102010706020507" pitchFamily="18" charset="2"/>
              </a:rPr>
              <a:t>; 5/; </a:t>
            </a:r>
            <a:r>
              <a:rPr lang="en-US" altLang="cs-CZ" sz="2200" i="1" dirty="0">
                <a:sym typeface="Symbol" panose="05050102010706020507" pitchFamily="18" charset="2"/>
              </a:rPr>
              <a:t>Student</a:t>
            </a:r>
            <a:r>
              <a:rPr lang="en-US" altLang="cs-CZ" sz="2200" dirty="0">
                <a:sym typeface="Symbol" panose="05050102010706020507" pitchFamily="18" charset="2"/>
              </a:rPr>
              <a:t>/()</a:t>
            </a:r>
            <a:r>
              <a:rPr lang="en-US" altLang="cs-CZ" sz="2200" baseline="-25000" dirty="0">
                <a:sym typeface="Symbol" panose="05050102010706020507" pitchFamily="18" charset="2"/>
              </a:rPr>
              <a:t></a:t>
            </a:r>
            <a:br>
              <a:rPr lang="en-US" altLang="cs-CZ" sz="2200" dirty="0"/>
            </a:br>
            <a:r>
              <a:rPr lang="cs-CZ" altLang="cs-CZ" sz="2200" dirty="0">
                <a:sym typeface="Symbol" panose="05050102010706020507" pitchFamily="18" charset="2"/>
              </a:rPr>
              <a:t></a:t>
            </a:r>
            <a:r>
              <a:rPr lang="cs-CZ" altLang="cs-CZ" sz="2200" i="1" dirty="0" err="1"/>
              <a:t>w</a:t>
            </a:r>
            <a:r>
              <a:rPr lang="cs-CZ" altLang="cs-CZ" sz="2200" dirty="0" err="1">
                <a:sym typeface="Symbol" panose="05050102010706020507" pitchFamily="18" charset="2"/>
              </a:rPr>
              <a:t></a:t>
            </a:r>
            <a:r>
              <a:rPr lang="cs-CZ" altLang="cs-CZ" sz="2200" i="1" dirty="0" err="1"/>
              <a:t>t</a:t>
            </a:r>
            <a:r>
              <a:rPr lang="cs-CZ" altLang="cs-CZ" sz="2200" i="1" dirty="0"/>
              <a:t> </a:t>
            </a:r>
            <a:r>
              <a:rPr lang="cs-CZ" altLang="cs-CZ" sz="2200" dirty="0"/>
              <a:t>[</a:t>
            </a:r>
            <a:r>
              <a:rPr lang="cs-CZ" altLang="cs-CZ" sz="2200" baseline="30000" dirty="0"/>
              <a:t>0</a:t>
            </a:r>
            <a:r>
              <a:rPr lang="cs-CZ" altLang="cs-CZ" sz="2200" i="1" dirty="0"/>
              <a:t>Student</a:t>
            </a:r>
            <a:r>
              <a:rPr lang="cs-CZ" altLang="cs-CZ" sz="2200" i="1" baseline="-25000" dirty="0"/>
              <a:t>wt</a:t>
            </a:r>
            <a:r>
              <a:rPr lang="cs-CZ" altLang="cs-CZ" sz="2200" i="1" dirty="0"/>
              <a:t> </a:t>
            </a:r>
            <a:r>
              <a:rPr lang="cs-CZ" altLang="cs-CZ" sz="2200" baseline="30000" dirty="0"/>
              <a:t>0</a:t>
            </a:r>
            <a:r>
              <a:rPr lang="cs-CZ" altLang="cs-CZ" sz="2200" dirty="0"/>
              <a:t>5], </a:t>
            </a:r>
            <a:r>
              <a:rPr lang="cs-CZ" altLang="cs-CZ" sz="2200" baseline="30000" dirty="0"/>
              <a:t>2</a:t>
            </a:r>
            <a:r>
              <a:rPr lang="cs-CZ" altLang="cs-CZ" sz="2200" dirty="0"/>
              <a:t>[</a:t>
            </a:r>
            <a:r>
              <a:rPr lang="cs-CZ" altLang="cs-CZ" sz="2200" dirty="0">
                <a:sym typeface="Symbol" panose="05050102010706020507" pitchFamily="18" charset="2"/>
              </a:rPr>
              <a:t></a:t>
            </a:r>
            <a:r>
              <a:rPr lang="cs-CZ" altLang="cs-CZ" sz="2200" i="1" dirty="0" err="1"/>
              <a:t>w</a:t>
            </a:r>
            <a:r>
              <a:rPr lang="cs-CZ" altLang="cs-CZ" sz="2200" dirty="0" err="1">
                <a:sym typeface="Symbol" panose="05050102010706020507" pitchFamily="18" charset="2"/>
              </a:rPr>
              <a:t></a:t>
            </a:r>
            <a:r>
              <a:rPr lang="cs-CZ" altLang="cs-CZ" sz="2200" i="1" dirty="0" err="1"/>
              <a:t>t</a:t>
            </a:r>
            <a:r>
              <a:rPr lang="cs-CZ" altLang="cs-CZ" sz="2200" i="1" dirty="0"/>
              <a:t> </a:t>
            </a:r>
            <a:r>
              <a:rPr lang="cs-CZ" altLang="cs-CZ" sz="2200" dirty="0"/>
              <a:t>[</a:t>
            </a:r>
            <a:r>
              <a:rPr lang="cs-CZ" altLang="cs-CZ" sz="2200" baseline="30000" dirty="0"/>
              <a:t>0</a:t>
            </a:r>
            <a:r>
              <a:rPr lang="cs-CZ" altLang="cs-CZ" sz="2200" i="1" dirty="0"/>
              <a:t>Student</a:t>
            </a:r>
            <a:r>
              <a:rPr lang="cs-CZ" altLang="cs-CZ" sz="2200" i="1" baseline="-25000" dirty="0"/>
              <a:t>wt</a:t>
            </a:r>
            <a:r>
              <a:rPr lang="cs-CZ" altLang="cs-CZ" sz="2200" i="1" dirty="0"/>
              <a:t> </a:t>
            </a:r>
            <a:r>
              <a:rPr lang="cs-CZ" altLang="cs-CZ" sz="2200" baseline="30000" dirty="0"/>
              <a:t>0</a:t>
            </a:r>
            <a:r>
              <a:rPr lang="cs-CZ" altLang="cs-CZ" sz="2200" i="1" dirty="0"/>
              <a:t>Tom</a:t>
            </a:r>
            <a:r>
              <a:rPr lang="cs-CZ" altLang="cs-CZ" sz="2200" dirty="0"/>
              <a:t>]] </a:t>
            </a:r>
          </a:p>
        </p:txBody>
      </p:sp>
      <p:sp>
        <p:nvSpPr>
          <p:cNvPr id="2" name="Zástupný symbol pro číslo snímku 1">
            <a:extLst>
              <a:ext uri="{FF2B5EF4-FFF2-40B4-BE49-F238E27FC236}">
                <a16:creationId xmlns:a16="http://schemas.microsoft.com/office/drawing/2014/main" id="{530E401B-F483-4D7E-B5F7-A5C07293C3EF}"/>
              </a:ext>
            </a:extLst>
          </p:cNvPr>
          <p:cNvSpPr>
            <a:spLocks noGrp="1"/>
          </p:cNvSpPr>
          <p:nvPr>
            <p:ph type="sldNum" sz="quarter" idx="12"/>
          </p:nvPr>
        </p:nvSpPr>
        <p:spPr/>
        <p:txBody>
          <a:bodyPr/>
          <a:lstStyle/>
          <a:p>
            <a:fld id="{228629A3-4E75-4884-BFF1-74C944271322}" type="slidenum">
              <a:rPr lang="cs-CZ" smtClean="0"/>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187624" y="277813"/>
            <a:ext cx="7499176" cy="774700"/>
          </a:xfrm>
        </p:spPr>
        <p:txBody>
          <a:bodyPr/>
          <a:lstStyle/>
          <a:p>
            <a:pPr eaLnBrk="1" hangingPunct="1"/>
            <a:r>
              <a:rPr lang="en-US" altLang="cs-CZ" i="1" dirty="0"/>
              <a:t>Par</a:t>
            </a:r>
            <a:r>
              <a:rPr lang="cs-CZ" altLang="cs-CZ" i="1" dirty="0"/>
              <a:t>t</a:t>
            </a:r>
            <a:r>
              <a:rPr lang="en-US" altLang="cs-CZ" i="1" dirty="0" err="1"/>
              <a:t>iality</a:t>
            </a:r>
            <a:r>
              <a:rPr lang="en-US" altLang="cs-CZ" i="1" dirty="0"/>
              <a:t> and Compositionality</a:t>
            </a:r>
            <a:endParaRPr lang="cs-CZ" altLang="cs-CZ" i="1" dirty="0"/>
          </a:p>
        </p:txBody>
      </p:sp>
      <p:sp>
        <p:nvSpPr>
          <p:cNvPr id="25603" name="Rectangle 3"/>
          <p:cNvSpPr>
            <a:spLocks noGrp="1" noChangeArrowheads="1"/>
          </p:cNvSpPr>
          <p:nvPr>
            <p:ph type="body" idx="1"/>
          </p:nvPr>
        </p:nvSpPr>
        <p:spPr>
          <a:xfrm>
            <a:off x="1187624" y="1268413"/>
            <a:ext cx="7632848" cy="4862512"/>
          </a:xfrm>
        </p:spPr>
        <p:txBody>
          <a:bodyPr>
            <a:normAutofit lnSpcReduction="10000"/>
          </a:bodyPr>
          <a:lstStyle/>
          <a:p>
            <a:pPr eaLnBrk="1" hangingPunct="1">
              <a:defRPr/>
            </a:pPr>
            <a:r>
              <a:rPr lang="cs-CZ" altLang="cs-CZ" sz="2600" dirty="0"/>
              <a:t>„</a:t>
            </a:r>
            <a:r>
              <a:rPr lang="en-US" altLang="cs-CZ" sz="2600" dirty="0">
                <a:solidFill>
                  <a:schemeClr val="accent2">
                    <a:lumMod val="50000"/>
                  </a:schemeClr>
                </a:solidFill>
              </a:rPr>
              <a:t>If five divided by zero equals five</a:t>
            </a:r>
            <a:r>
              <a:rPr lang="cs-CZ" altLang="cs-CZ" sz="2600" dirty="0">
                <a:solidFill>
                  <a:schemeClr val="accent2">
                    <a:lumMod val="50000"/>
                  </a:schemeClr>
                </a:solidFill>
              </a:rPr>
              <a:t>, </a:t>
            </a:r>
            <a:r>
              <a:rPr lang="en-US" altLang="cs-CZ" sz="2600" dirty="0">
                <a:solidFill>
                  <a:schemeClr val="accent2">
                    <a:lumMod val="50000"/>
                  </a:schemeClr>
                </a:solidFill>
              </a:rPr>
              <a:t>then</a:t>
            </a:r>
            <a:r>
              <a:rPr lang="cs-CZ" altLang="cs-CZ" sz="2600" dirty="0">
                <a:solidFill>
                  <a:schemeClr val="accent2">
                    <a:lumMod val="50000"/>
                  </a:schemeClr>
                </a:solidFill>
              </a:rPr>
              <a:t> Tom </a:t>
            </a:r>
            <a:r>
              <a:rPr lang="en-US" altLang="cs-CZ" sz="2600" dirty="0">
                <a:solidFill>
                  <a:schemeClr val="accent2">
                    <a:lumMod val="50000"/>
                  </a:schemeClr>
                </a:solidFill>
              </a:rPr>
              <a:t>is the Pope</a:t>
            </a:r>
            <a:r>
              <a:rPr lang="cs-CZ" altLang="cs-CZ" sz="2600" dirty="0"/>
              <a:t>“</a:t>
            </a:r>
          </a:p>
          <a:p>
            <a:pPr lvl="1" eaLnBrk="1" hangingPunct="1">
              <a:defRPr/>
            </a:pPr>
            <a:r>
              <a:rPr lang="en-US" altLang="cs-CZ" sz="2200" dirty="0"/>
              <a:t>denotes the degenerate proposition undefined at all </a:t>
            </a:r>
            <a:r>
              <a:rPr lang="en-US" altLang="cs-CZ" sz="2200" i="1" dirty="0" err="1"/>
              <a:t>w,t</a:t>
            </a:r>
            <a:r>
              <a:rPr lang="en-US" altLang="cs-CZ" sz="2200" i="1" dirty="0"/>
              <a:t> </a:t>
            </a:r>
            <a:r>
              <a:rPr lang="cs-CZ" altLang="cs-CZ" sz="2200" dirty="0"/>
              <a:t>!</a:t>
            </a:r>
          </a:p>
          <a:p>
            <a:pPr eaLnBrk="1" hangingPunct="1">
              <a:defRPr/>
            </a:pPr>
            <a:r>
              <a:rPr lang="cs-CZ" altLang="cs-CZ" sz="2600" dirty="0">
                <a:solidFill>
                  <a:schemeClr val="accent2">
                    <a:lumMod val="50000"/>
                  </a:schemeClr>
                </a:solidFill>
                <a:sym typeface="Symbol" panose="05050102010706020507" pitchFamily="18" charset="2"/>
              </a:rPr>
              <a:t></a:t>
            </a:r>
            <a:r>
              <a:rPr lang="cs-CZ" altLang="cs-CZ" sz="2600" i="1" dirty="0" err="1">
                <a:solidFill>
                  <a:schemeClr val="accent2">
                    <a:lumMod val="50000"/>
                  </a:schemeClr>
                </a:solidFill>
              </a:rPr>
              <a:t>w</a:t>
            </a:r>
            <a:r>
              <a:rPr lang="cs-CZ" altLang="cs-CZ" sz="2600" dirty="0" err="1">
                <a:solidFill>
                  <a:schemeClr val="accent2">
                    <a:lumMod val="50000"/>
                  </a:schemeClr>
                </a:solidFill>
                <a:sym typeface="Symbol" panose="05050102010706020507" pitchFamily="18" charset="2"/>
              </a:rPr>
              <a:t></a:t>
            </a:r>
            <a:r>
              <a:rPr lang="cs-CZ" altLang="cs-CZ" sz="2600" i="1" dirty="0" err="1">
                <a:solidFill>
                  <a:schemeClr val="accent2">
                    <a:lumMod val="50000"/>
                  </a:schemeClr>
                </a:solidFill>
              </a:rPr>
              <a:t>t</a:t>
            </a:r>
            <a:r>
              <a:rPr lang="cs-CZ" altLang="cs-CZ" sz="2600" i="1" dirty="0">
                <a:solidFill>
                  <a:schemeClr val="accent2">
                    <a:lumMod val="50000"/>
                  </a:schemeClr>
                </a:solidFill>
              </a:rPr>
              <a:t> </a:t>
            </a:r>
            <a:r>
              <a:rPr lang="cs-CZ" altLang="cs-CZ" sz="2600" dirty="0">
                <a:solidFill>
                  <a:schemeClr val="accent2">
                    <a:lumMod val="50000"/>
                  </a:schemeClr>
                </a:solidFill>
              </a:rPr>
              <a:t>[[[</a:t>
            </a:r>
            <a:r>
              <a:rPr lang="cs-CZ" altLang="cs-CZ" sz="2600" baseline="30000" dirty="0">
                <a:solidFill>
                  <a:schemeClr val="accent2">
                    <a:lumMod val="50000"/>
                  </a:schemeClr>
                </a:solidFill>
              </a:rPr>
              <a:t>0</a:t>
            </a:r>
            <a:r>
              <a:rPr lang="cs-CZ" altLang="cs-CZ" sz="2600" b="1" dirty="0">
                <a:solidFill>
                  <a:schemeClr val="accent2">
                    <a:lumMod val="50000"/>
                  </a:schemeClr>
                </a:solidFill>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cs-CZ" altLang="cs-CZ" sz="2600" dirty="0">
                <a:solidFill>
                  <a:schemeClr val="accent2">
                    <a:lumMod val="50000"/>
                  </a:schemeClr>
                </a:solidFill>
              </a:rPr>
              <a:t>5</a:t>
            </a:r>
            <a:r>
              <a:rPr lang="cs-CZ" altLang="cs-CZ" sz="2600" i="1" dirty="0">
                <a:solidFill>
                  <a:schemeClr val="accent2">
                    <a:lumMod val="50000"/>
                  </a:schemeClr>
                </a:solidFill>
              </a:rPr>
              <a:t> </a:t>
            </a:r>
            <a:r>
              <a:rPr lang="cs-CZ" altLang="cs-CZ" sz="2600" baseline="30000" dirty="0">
                <a:solidFill>
                  <a:schemeClr val="accent2">
                    <a:lumMod val="50000"/>
                  </a:schemeClr>
                </a:solidFill>
              </a:rPr>
              <a:t>0</a:t>
            </a:r>
            <a:r>
              <a:rPr lang="cs-CZ" altLang="cs-CZ" sz="2600" dirty="0">
                <a:solidFill>
                  <a:schemeClr val="accent2">
                    <a:lumMod val="50000"/>
                  </a:schemeClr>
                </a:solidFill>
              </a:rPr>
              <a:t>0] =</a:t>
            </a:r>
            <a:r>
              <a:rPr lang="cs-CZ" altLang="cs-CZ" sz="2600" baseline="-250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cs-CZ" altLang="cs-CZ" sz="2600" dirty="0">
                <a:solidFill>
                  <a:schemeClr val="accent2">
                    <a:lumMod val="50000"/>
                  </a:schemeClr>
                </a:solidFill>
              </a:rPr>
              <a:t>5] </a:t>
            </a:r>
            <a:r>
              <a:rPr lang="cs-CZ" altLang="cs-CZ" sz="26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cs-CZ" altLang="cs-CZ" sz="2600" i="1" dirty="0">
                <a:solidFill>
                  <a:schemeClr val="accent2">
                    <a:lumMod val="50000"/>
                  </a:schemeClr>
                </a:solidFill>
              </a:rPr>
              <a:t>Tom =</a:t>
            </a:r>
            <a:r>
              <a:rPr lang="cs-CZ" altLang="cs-CZ" sz="2600" baseline="-250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baseline="30000" dirty="0">
                <a:solidFill>
                  <a:schemeClr val="accent2">
                    <a:lumMod val="50000"/>
                  </a:schemeClr>
                </a:solidFill>
              </a:rPr>
              <a:t>0</a:t>
            </a:r>
            <a:r>
              <a:rPr lang="en-US" altLang="cs-CZ" sz="2600" i="1" dirty="0">
                <a:solidFill>
                  <a:schemeClr val="accent2">
                    <a:lumMod val="50000"/>
                  </a:schemeClr>
                </a:solidFill>
              </a:rPr>
              <a:t>Pope</a:t>
            </a:r>
            <a:r>
              <a:rPr lang="cs-CZ" altLang="cs-CZ" sz="2600" i="1" baseline="-25000" dirty="0" err="1">
                <a:solidFill>
                  <a:schemeClr val="accent2">
                    <a:lumMod val="50000"/>
                  </a:schemeClr>
                </a:solidFill>
              </a:rPr>
              <a:t>wt</a:t>
            </a:r>
            <a:r>
              <a:rPr lang="cs-CZ" altLang="cs-CZ" sz="2600" dirty="0">
                <a:solidFill>
                  <a:schemeClr val="accent2">
                    <a:lumMod val="50000"/>
                  </a:schemeClr>
                </a:solidFill>
              </a:rPr>
              <a:t>]] </a:t>
            </a:r>
            <a:r>
              <a:rPr lang="cs-CZ" altLang="cs-CZ" sz="2600" dirty="0">
                <a:solidFill>
                  <a:schemeClr val="accent2">
                    <a:lumMod val="50000"/>
                  </a:schemeClr>
                </a:solidFill>
                <a:sym typeface="Symbol" panose="05050102010706020507" pitchFamily="18" charset="2"/>
              </a:rPr>
              <a:t></a:t>
            </a:r>
            <a:r>
              <a:rPr lang="cs-CZ" altLang="cs-CZ" sz="2600" dirty="0">
                <a:solidFill>
                  <a:schemeClr val="accent2">
                    <a:lumMod val="50000"/>
                  </a:schemeClr>
                </a:solidFill>
              </a:rPr>
              <a:t> </a:t>
            </a:r>
            <a:r>
              <a:rPr lang="cs-CZ" altLang="cs-CZ" sz="2600" dirty="0">
                <a:solidFill>
                  <a:schemeClr val="accent2">
                    <a:lumMod val="50000"/>
                  </a:schemeClr>
                </a:solidFill>
                <a:sym typeface="Symbol" panose="05050102010706020507" pitchFamily="18" charset="2"/>
              </a:rPr>
              <a:t></a:t>
            </a:r>
            <a:r>
              <a:rPr lang="cs-CZ" altLang="cs-CZ" sz="2600" baseline="-25000" dirty="0">
                <a:solidFill>
                  <a:schemeClr val="accent2">
                    <a:lumMod val="50000"/>
                  </a:schemeClr>
                </a:solidFill>
                <a:sym typeface="Symbol" panose="05050102010706020507" pitchFamily="18" charset="2"/>
              </a:rPr>
              <a:t></a:t>
            </a:r>
            <a:r>
              <a:rPr lang="cs-CZ" altLang="cs-CZ" sz="2600" dirty="0"/>
              <a:t>.</a:t>
            </a:r>
            <a:endParaRPr lang="cs-CZ" altLang="cs-CZ" sz="2600" i="1" dirty="0"/>
          </a:p>
          <a:p>
            <a:pPr lvl="1" eaLnBrk="1" hangingPunct="1">
              <a:defRPr/>
            </a:pPr>
            <a:r>
              <a:rPr lang="cs-CZ" altLang="cs-CZ" sz="2200" dirty="0"/>
              <a:t>0, 5/</a:t>
            </a:r>
            <a:r>
              <a:rPr lang="cs-CZ" altLang="cs-CZ" sz="2200" dirty="0">
                <a:sym typeface="Symbol" panose="05050102010706020507" pitchFamily="18" charset="2"/>
              </a:rPr>
              <a:t></a:t>
            </a:r>
            <a:r>
              <a:rPr lang="cs-CZ" altLang="cs-CZ" sz="2200" dirty="0"/>
              <a:t>; </a:t>
            </a:r>
            <a:r>
              <a:rPr lang="cs-CZ" altLang="cs-CZ" sz="2200" b="1" dirty="0"/>
              <a:t>:</a:t>
            </a:r>
            <a:r>
              <a:rPr lang="cs-CZ" altLang="cs-CZ" sz="2200" dirty="0"/>
              <a:t>/(</a:t>
            </a:r>
            <a:r>
              <a:rPr lang="cs-CZ" altLang="cs-CZ" sz="2200" dirty="0">
                <a:sym typeface="Symbol" panose="05050102010706020507" pitchFamily="18" charset="2"/>
              </a:rPr>
              <a:t></a:t>
            </a:r>
            <a:r>
              <a:rPr lang="cs-CZ" altLang="cs-CZ" sz="2200" dirty="0"/>
              <a:t>); </a:t>
            </a:r>
            <a:r>
              <a:rPr lang="cs-CZ" altLang="cs-CZ" sz="2200" i="1" dirty="0"/>
              <a:t>Tom</a:t>
            </a:r>
            <a:r>
              <a:rPr lang="cs-CZ" altLang="cs-CZ" sz="2200" dirty="0"/>
              <a:t>/</a:t>
            </a:r>
            <a:r>
              <a:rPr lang="cs-CZ" altLang="cs-CZ" sz="2200" dirty="0">
                <a:sym typeface="Symbol" panose="05050102010706020507" pitchFamily="18" charset="2"/>
              </a:rPr>
              <a:t></a:t>
            </a:r>
            <a:r>
              <a:rPr lang="cs-CZ" altLang="cs-CZ" sz="2200" dirty="0"/>
              <a:t>; </a:t>
            </a:r>
            <a:r>
              <a:rPr lang="cs-CZ" altLang="cs-CZ" sz="2200" i="1" dirty="0"/>
              <a:t>P</a:t>
            </a:r>
            <a:r>
              <a:rPr lang="en-US" altLang="cs-CZ" sz="2200" i="1" dirty="0" err="1"/>
              <a:t>ope</a:t>
            </a:r>
            <a:r>
              <a:rPr lang="cs-CZ" altLang="cs-CZ" sz="2200" dirty="0"/>
              <a:t>/</a:t>
            </a:r>
            <a:r>
              <a:rPr lang="cs-CZ" altLang="cs-CZ" sz="2200" dirty="0">
                <a:sym typeface="Symbol" panose="05050102010706020507" pitchFamily="18" charset="2"/>
              </a:rPr>
              <a:t></a:t>
            </a:r>
            <a:r>
              <a:rPr lang="cs-CZ" altLang="cs-CZ" sz="2200" baseline="-25000" dirty="0">
                <a:sym typeface="Symbol" panose="05050102010706020507" pitchFamily="18" charset="2"/>
              </a:rPr>
              <a:t></a:t>
            </a:r>
            <a:r>
              <a:rPr lang="cs-CZ" altLang="cs-CZ" sz="2200" dirty="0"/>
              <a:t>; [</a:t>
            </a:r>
            <a:r>
              <a:rPr lang="cs-CZ" altLang="cs-CZ" sz="2200" baseline="30000" dirty="0"/>
              <a:t>0</a:t>
            </a:r>
            <a:r>
              <a:rPr lang="cs-CZ" altLang="cs-CZ" sz="2200" b="1" dirty="0"/>
              <a:t>:</a:t>
            </a:r>
            <a:r>
              <a:rPr lang="cs-CZ" altLang="cs-CZ" sz="2200" dirty="0"/>
              <a:t> </a:t>
            </a:r>
            <a:r>
              <a:rPr lang="cs-CZ" altLang="cs-CZ" sz="2200" baseline="30000" dirty="0"/>
              <a:t>0</a:t>
            </a:r>
            <a:r>
              <a:rPr lang="cs-CZ" altLang="cs-CZ" sz="2200" dirty="0"/>
              <a:t>5</a:t>
            </a:r>
            <a:r>
              <a:rPr lang="cs-CZ" altLang="cs-CZ" sz="2200" i="1" dirty="0"/>
              <a:t> </a:t>
            </a:r>
            <a:r>
              <a:rPr lang="cs-CZ" altLang="cs-CZ" sz="2200" baseline="30000" dirty="0"/>
              <a:t>0</a:t>
            </a:r>
            <a:r>
              <a:rPr lang="cs-CZ" altLang="cs-CZ" sz="2200" dirty="0"/>
              <a:t>0]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b="1" dirty="0"/>
              <a:t>:</a:t>
            </a:r>
            <a:r>
              <a:rPr lang="cs-CZ" altLang="cs-CZ" sz="2200" dirty="0"/>
              <a:t> </a:t>
            </a:r>
            <a:r>
              <a:rPr lang="cs-CZ" altLang="cs-CZ" sz="2200" baseline="30000" dirty="0"/>
              <a:t>0</a:t>
            </a:r>
            <a:r>
              <a:rPr lang="cs-CZ" altLang="cs-CZ" sz="2200" dirty="0"/>
              <a:t>5</a:t>
            </a:r>
            <a:r>
              <a:rPr lang="cs-CZ" altLang="cs-CZ" sz="2200" i="1" dirty="0"/>
              <a:t> </a:t>
            </a:r>
            <a:r>
              <a:rPr lang="cs-CZ" altLang="cs-CZ" sz="2200" baseline="30000" dirty="0"/>
              <a:t>0</a:t>
            </a:r>
            <a:r>
              <a:rPr lang="cs-CZ" altLang="cs-CZ" sz="2200" dirty="0"/>
              <a:t>0] = </a:t>
            </a:r>
            <a:r>
              <a:rPr lang="cs-CZ" altLang="cs-CZ" sz="2200" baseline="30000" dirty="0"/>
              <a:t>0</a:t>
            </a:r>
            <a:r>
              <a:rPr lang="cs-CZ" altLang="cs-CZ" sz="2200" dirty="0"/>
              <a:t>5]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Tom</a:t>
            </a:r>
            <a:r>
              <a:rPr lang="cs-CZ" altLang="cs-CZ" sz="2200" dirty="0"/>
              <a:t> </a:t>
            </a:r>
            <a:r>
              <a:rPr lang="cs-CZ" altLang="cs-CZ" sz="2200" dirty="0">
                <a:sym typeface="Symbol" panose="05050102010706020507" pitchFamily="18" charset="2"/>
              </a:rPr>
              <a:t></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P</a:t>
            </a:r>
            <a:r>
              <a:rPr lang="en-US" altLang="cs-CZ" sz="2200" i="1" dirty="0" err="1"/>
              <a:t>ope</a:t>
            </a:r>
            <a:r>
              <a:rPr lang="cs-CZ" altLang="cs-CZ" sz="2200" i="1" baseline="-25000" dirty="0" err="1"/>
              <a:t>wt</a:t>
            </a:r>
            <a:r>
              <a:rPr lang="cs-CZ" altLang="cs-CZ" sz="2200" dirty="0"/>
              <a:t> </a:t>
            </a:r>
            <a:r>
              <a:rPr lang="cs-CZ" altLang="cs-CZ" sz="2200" dirty="0">
                <a:sym typeface="Symbol" panose="05050102010706020507" pitchFamily="18" charset="2"/>
              </a:rPr>
              <a:t></a:t>
            </a:r>
            <a:r>
              <a:rPr lang="cs-CZ" altLang="cs-CZ" sz="2200" i="1" baseline="-25000" dirty="0"/>
              <a:t>v</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Tom =</a:t>
            </a:r>
            <a:r>
              <a:rPr lang="cs-CZ" altLang="cs-CZ" sz="2200" dirty="0"/>
              <a:t> </a:t>
            </a:r>
            <a:r>
              <a:rPr lang="cs-CZ" altLang="cs-CZ" sz="2200" baseline="30000" dirty="0"/>
              <a:t>0</a:t>
            </a:r>
            <a:r>
              <a:rPr lang="cs-CZ" altLang="cs-CZ" sz="2200" i="1" dirty="0"/>
              <a:t>P</a:t>
            </a:r>
            <a:r>
              <a:rPr lang="en-US" altLang="cs-CZ" sz="2200" i="1" dirty="0" err="1"/>
              <a:t>ope</a:t>
            </a:r>
            <a:r>
              <a:rPr lang="cs-CZ" altLang="cs-CZ" sz="2200" i="1" baseline="-25000" dirty="0" err="1"/>
              <a:t>wt</a:t>
            </a:r>
            <a:r>
              <a:rPr lang="cs-CZ" altLang="cs-CZ" sz="2200" dirty="0"/>
              <a:t>] </a:t>
            </a:r>
            <a:r>
              <a:rPr lang="cs-CZ" altLang="cs-CZ" sz="2200" dirty="0">
                <a:sym typeface="Symbol" panose="05050102010706020507" pitchFamily="18" charset="2"/>
              </a:rPr>
              <a:t></a:t>
            </a:r>
            <a:r>
              <a:rPr lang="cs-CZ" altLang="cs-CZ" sz="2200" i="1" baseline="-25000" dirty="0"/>
              <a:t>v</a:t>
            </a:r>
            <a:r>
              <a:rPr lang="cs-CZ" altLang="cs-CZ" sz="2200" dirty="0"/>
              <a:t>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b="1" dirty="0"/>
              <a:t>:</a:t>
            </a:r>
            <a:r>
              <a:rPr lang="cs-CZ" altLang="cs-CZ" sz="2200" dirty="0"/>
              <a:t> </a:t>
            </a:r>
            <a:r>
              <a:rPr lang="cs-CZ" altLang="cs-CZ" sz="2200" baseline="30000" dirty="0"/>
              <a:t>0</a:t>
            </a:r>
            <a:r>
              <a:rPr lang="cs-CZ" altLang="cs-CZ" sz="2200" dirty="0"/>
              <a:t>5</a:t>
            </a:r>
            <a:r>
              <a:rPr lang="cs-CZ" altLang="cs-CZ" sz="2200" i="1" dirty="0"/>
              <a:t> </a:t>
            </a:r>
            <a:r>
              <a:rPr lang="cs-CZ" altLang="cs-CZ" sz="2200" baseline="30000" dirty="0"/>
              <a:t>0</a:t>
            </a:r>
            <a:r>
              <a:rPr lang="cs-CZ" altLang="cs-CZ" sz="2200" dirty="0"/>
              <a:t>0] = </a:t>
            </a:r>
            <a:r>
              <a:rPr lang="cs-CZ" altLang="cs-CZ" sz="2200" baseline="30000" dirty="0"/>
              <a:t>0</a:t>
            </a:r>
            <a:r>
              <a:rPr lang="cs-CZ" altLang="cs-CZ" sz="2200" dirty="0"/>
              <a:t>5] </a:t>
            </a:r>
            <a:r>
              <a:rPr lang="cs-CZ" altLang="cs-CZ" sz="2200" dirty="0">
                <a:sym typeface="Symbol" panose="05050102010706020507" pitchFamily="18" charset="2"/>
              </a:rPr>
              <a:t></a:t>
            </a:r>
            <a:r>
              <a:rPr lang="cs-CZ" altLang="cs-CZ" sz="2200" dirty="0"/>
              <a:t> [</a:t>
            </a:r>
            <a:r>
              <a:rPr lang="cs-CZ" altLang="cs-CZ" sz="2200" baseline="30000" dirty="0"/>
              <a:t>0</a:t>
            </a:r>
            <a:r>
              <a:rPr lang="cs-CZ" altLang="cs-CZ" sz="2200" i="1" dirty="0"/>
              <a:t>Tom =</a:t>
            </a:r>
            <a:r>
              <a:rPr lang="cs-CZ" altLang="cs-CZ" sz="2200" dirty="0"/>
              <a:t> </a:t>
            </a:r>
            <a:r>
              <a:rPr lang="cs-CZ" altLang="cs-CZ" sz="2200" baseline="30000" dirty="0"/>
              <a:t>0</a:t>
            </a:r>
            <a:r>
              <a:rPr lang="cs-CZ" altLang="cs-CZ" sz="2200" i="1" dirty="0"/>
              <a:t>P</a:t>
            </a:r>
            <a:r>
              <a:rPr lang="en-US" altLang="cs-CZ" sz="2200" i="1" dirty="0" err="1"/>
              <a:t>ope</a:t>
            </a:r>
            <a:r>
              <a:rPr lang="cs-CZ" altLang="cs-CZ" sz="2200" i="1" baseline="-25000" dirty="0" err="1"/>
              <a:t>wt</a:t>
            </a:r>
            <a:r>
              <a:rPr lang="cs-CZ" altLang="cs-CZ" sz="2200" dirty="0"/>
              <a:t>]] </a:t>
            </a:r>
            <a:r>
              <a:rPr lang="cs-CZ" altLang="cs-CZ" sz="2200" dirty="0">
                <a:sym typeface="Symbol" panose="05050102010706020507" pitchFamily="18" charset="2"/>
              </a:rPr>
              <a:t></a:t>
            </a:r>
            <a:r>
              <a:rPr lang="cs-CZ" altLang="cs-CZ" sz="2200" i="1" baseline="-25000" dirty="0"/>
              <a:t>v</a:t>
            </a:r>
            <a:r>
              <a:rPr lang="cs-CZ" altLang="cs-CZ" sz="2200" dirty="0"/>
              <a:t> </a:t>
            </a:r>
            <a:r>
              <a:rPr lang="cs-CZ" altLang="cs-CZ" sz="2200" dirty="0">
                <a:sym typeface="Symbol" panose="05050102010706020507" pitchFamily="18" charset="2"/>
              </a:rPr>
              <a:t></a:t>
            </a:r>
            <a:r>
              <a:rPr lang="cs-CZ" altLang="cs-CZ" sz="2200" dirty="0"/>
              <a:t>.</a:t>
            </a:r>
          </a:p>
          <a:p>
            <a:pPr lvl="1" eaLnBrk="1" hangingPunct="1">
              <a:defRPr/>
            </a:pPr>
            <a:r>
              <a:rPr lang="en-US" altLang="cs-CZ" sz="2200" dirty="0"/>
              <a:t>The relation</a:t>
            </a:r>
            <a:r>
              <a:rPr lang="cs-CZ" altLang="cs-CZ" sz="2200" dirty="0"/>
              <a:t> =</a:t>
            </a:r>
            <a:r>
              <a:rPr lang="cs-CZ" altLang="cs-CZ" sz="2200" baseline="-25000" dirty="0">
                <a:sym typeface="Symbol" panose="05050102010706020507" pitchFamily="18" charset="2"/>
              </a:rPr>
              <a:t></a:t>
            </a:r>
            <a:r>
              <a:rPr lang="cs-CZ" altLang="cs-CZ" sz="2200" dirty="0"/>
              <a:t> </a:t>
            </a:r>
            <a:r>
              <a:rPr lang="en-US" altLang="cs-CZ" sz="2200" dirty="0"/>
              <a:t>does not get the first argument</a:t>
            </a:r>
            <a:r>
              <a:rPr lang="cs-CZ" altLang="cs-CZ" sz="2200" dirty="0"/>
              <a:t>, </a:t>
            </a:r>
            <a:r>
              <a:rPr lang="en-US" altLang="cs-CZ" sz="2200" dirty="0"/>
              <a:t>hence the implication truth-function</a:t>
            </a:r>
            <a:r>
              <a:rPr lang="cs-CZ" altLang="cs-CZ" sz="2200" dirty="0"/>
              <a:t> </a:t>
            </a:r>
            <a:r>
              <a:rPr lang="en-US" altLang="cs-CZ" sz="2200" dirty="0"/>
              <a:t>also does not get the first argument;</a:t>
            </a:r>
            <a:r>
              <a:rPr lang="cs-CZ" altLang="cs-CZ" sz="2200" dirty="0"/>
              <a:t> </a:t>
            </a:r>
            <a:r>
              <a:rPr lang="en-US" altLang="cs-CZ" sz="2200" dirty="0"/>
              <a:t>therefore, the whole Composition is </a:t>
            </a:r>
            <a:r>
              <a:rPr lang="en-US" altLang="cs-CZ" sz="2200" i="1" dirty="0"/>
              <a:t>v-</a:t>
            </a:r>
            <a:r>
              <a:rPr lang="en-US" altLang="cs-CZ" sz="2200" dirty="0"/>
              <a:t>improper by failing to construct anything</a:t>
            </a:r>
            <a:r>
              <a:rPr lang="cs-CZ" altLang="cs-CZ" sz="2200" dirty="0"/>
              <a:t>. </a:t>
            </a:r>
            <a:endParaRPr lang="en-US" altLang="cs-CZ" sz="2200" dirty="0"/>
          </a:p>
          <a:p>
            <a:pPr lvl="1" eaLnBrk="1" hangingPunct="1">
              <a:defRPr/>
            </a:pPr>
            <a:r>
              <a:rPr lang="en-US" altLang="cs-CZ" sz="2200" i="1" dirty="0">
                <a:solidFill>
                  <a:schemeClr val="accent2">
                    <a:lumMod val="50000"/>
                  </a:schemeClr>
                </a:solidFill>
                <a:effectLst>
                  <a:outerShdw blurRad="38100" dist="38100" dir="2700000" algn="tl">
                    <a:srgbClr val="C0C0C0"/>
                  </a:outerShdw>
                </a:effectLst>
              </a:rPr>
              <a:t>Partiality is propagated up</a:t>
            </a:r>
            <a:r>
              <a:rPr lang="cs-CZ" altLang="cs-CZ" sz="2200" dirty="0">
                <a:solidFill>
                  <a:schemeClr val="accent2">
                    <a:lumMod val="50000"/>
                  </a:schemeClr>
                </a:solidFill>
              </a:rPr>
              <a:t>.</a:t>
            </a:r>
            <a:r>
              <a:rPr lang="cs-CZ" altLang="cs-CZ" sz="2200" dirty="0"/>
              <a:t> </a:t>
            </a:r>
            <a:endParaRPr lang="en-US" altLang="cs-CZ" sz="2200" dirty="0"/>
          </a:p>
          <a:p>
            <a:pPr lvl="1" eaLnBrk="1" hangingPunct="1">
              <a:defRPr/>
            </a:pPr>
            <a:r>
              <a:rPr lang="en-US" altLang="cs-CZ" sz="2200" dirty="0"/>
              <a:t>The Closure</a:t>
            </a:r>
            <a:r>
              <a:rPr lang="cs-CZ" altLang="cs-CZ" sz="2200" dirty="0"/>
              <a:t> </a:t>
            </a:r>
            <a:r>
              <a:rPr lang="en-US" altLang="cs-CZ" sz="2200" dirty="0">
                <a:sym typeface="Wingdings" panose="05000000000000000000" pitchFamily="2" charset="2"/>
              </a:rPr>
              <a:t> degenerate proposition</a:t>
            </a:r>
            <a:endParaRPr lang="cs-CZ" altLang="cs-CZ" sz="2200" dirty="0"/>
          </a:p>
        </p:txBody>
      </p:sp>
      <p:sp>
        <p:nvSpPr>
          <p:cNvPr id="2" name="Zástupný symbol pro číslo snímku 1">
            <a:extLst>
              <a:ext uri="{FF2B5EF4-FFF2-40B4-BE49-F238E27FC236}">
                <a16:creationId xmlns:a16="http://schemas.microsoft.com/office/drawing/2014/main" id="{5F3C063C-2517-4C96-B8EB-C7216949ACB9}"/>
              </a:ext>
            </a:extLst>
          </p:cNvPr>
          <p:cNvSpPr>
            <a:spLocks noGrp="1"/>
          </p:cNvSpPr>
          <p:nvPr>
            <p:ph type="sldNum" sz="quarter" idx="12"/>
          </p:nvPr>
        </p:nvSpPr>
        <p:spPr/>
        <p:txBody>
          <a:bodyPr/>
          <a:lstStyle/>
          <a:p>
            <a:fld id="{228629A3-4E75-4884-BFF1-74C944271322}" type="slidenum">
              <a:rPr lang="cs-CZ" smtClean="0"/>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187624" y="277813"/>
            <a:ext cx="7499176" cy="703262"/>
          </a:xfrm>
        </p:spPr>
        <p:txBody>
          <a:bodyPr>
            <a:normAutofit fontScale="90000"/>
          </a:bodyPr>
          <a:lstStyle/>
          <a:p>
            <a:pPr eaLnBrk="1" hangingPunct="1"/>
            <a:r>
              <a:rPr lang="en-US" altLang="cs-CZ" i="1" dirty="0"/>
              <a:t>Par</a:t>
            </a:r>
            <a:r>
              <a:rPr lang="cs-CZ" altLang="cs-CZ" i="1" dirty="0"/>
              <a:t>t</a:t>
            </a:r>
            <a:r>
              <a:rPr lang="en-US" altLang="cs-CZ" i="1" dirty="0" err="1"/>
              <a:t>iality</a:t>
            </a:r>
            <a:r>
              <a:rPr lang="en-US" altLang="cs-CZ" i="1" dirty="0"/>
              <a:t> and Compositionality</a:t>
            </a:r>
            <a:endParaRPr lang="cs-CZ" altLang="cs-CZ" i="1" dirty="0"/>
          </a:p>
        </p:txBody>
      </p:sp>
      <p:sp>
        <p:nvSpPr>
          <p:cNvPr id="26627" name="Rectangle 3"/>
          <p:cNvSpPr>
            <a:spLocks noGrp="1" noChangeArrowheads="1"/>
          </p:cNvSpPr>
          <p:nvPr>
            <p:ph type="body" idx="1"/>
          </p:nvPr>
        </p:nvSpPr>
        <p:spPr>
          <a:xfrm>
            <a:off x="971600" y="1125538"/>
            <a:ext cx="7715200" cy="5005387"/>
          </a:xfrm>
        </p:spPr>
        <p:txBody>
          <a:bodyPr>
            <a:normAutofit lnSpcReduction="10000"/>
          </a:bodyPr>
          <a:lstStyle/>
          <a:p>
            <a:pPr lvl="1" eaLnBrk="1" hangingPunct="1">
              <a:lnSpc>
                <a:spcPct val="80000"/>
              </a:lnSpc>
              <a:spcBef>
                <a:spcPts val="1200"/>
              </a:spcBef>
              <a:defRPr/>
            </a:pPr>
            <a:r>
              <a:rPr lang="en-US" altLang="cs-CZ" sz="2200" dirty="0"/>
              <a:t>If you intuitively feel that the sentence could be true, because the speaker wanted to say that it is not true that five divided by zero is five, we must </a:t>
            </a:r>
            <a:r>
              <a:rPr lang="en-US" altLang="cs-CZ" sz="2200" dirty="0" err="1"/>
              <a:t>analyse</a:t>
            </a:r>
            <a:r>
              <a:rPr lang="en-US" altLang="cs-CZ" sz="2200" dirty="0"/>
              <a:t> this sentence like this</a:t>
            </a:r>
            <a:r>
              <a:rPr lang="cs-CZ" altLang="cs-CZ" sz="2200" dirty="0"/>
              <a:t>:</a:t>
            </a:r>
          </a:p>
          <a:p>
            <a:pPr eaLnBrk="1" hangingPunct="1">
              <a:lnSpc>
                <a:spcPct val="80000"/>
              </a:lnSpc>
              <a:spcBef>
                <a:spcPts val="1200"/>
              </a:spcBef>
              <a:buFont typeface="Wingdings" pitchFamily="2" charset="2"/>
              <a:buNone/>
              <a:defRPr/>
            </a:pPr>
            <a:r>
              <a:rPr lang="cs-CZ" altLang="cs-CZ" sz="2600" dirty="0"/>
              <a:t>	„</a:t>
            </a:r>
            <a:r>
              <a:rPr lang="en-US" altLang="cs-CZ" sz="2600" dirty="0">
                <a:solidFill>
                  <a:schemeClr val="accent2">
                    <a:lumMod val="50000"/>
                  </a:schemeClr>
                </a:solidFill>
              </a:rPr>
              <a:t>If </a:t>
            </a:r>
            <a:r>
              <a:rPr lang="en-US" altLang="cs-CZ" sz="2600" i="1" dirty="0">
                <a:solidFill>
                  <a:schemeClr val="accent2">
                    <a:lumMod val="50000"/>
                  </a:schemeClr>
                </a:solidFill>
                <a:effectLst>
                  <a:outerShdw blurRad="38100" dist="38100" dir="2700000" algn="tl">
                    <a:srgbClr val="000000">
                      <a:alpha val="43137"/>
                    </a:srgbClr>
                  </a:outerShdw>
                </a:effectLst>
              </a:rPr>
              <a:t>it is true that</a:t>
            </a:r>
            <a:r>
              <a:rPr lang="en-US" altLang="cs-CZ" sz="2600" dirty="0">
                <a:solidFill>
                  <a:schemeClr val="accent2">
                    <a:lumMod val="50000"/>
                  </a:schemeClr>
                </a:solidFill>
              </a:rPr>
              <a:t> five divided by zero equals five</a:t>
            </a:r>
            <a:r>
              <a:rPr lang="cs-CZ" altLang="cs-CZ" sz="2600" dirty="0">
                <a:solidFill>
                  <a:schemeClr val="accent2">
                    <a:lumMod val="50000"/>
                  </a:schemeClr>
                </a:solidFill>
              </a:rPr>
              <a:t>, </a:t>
            </a:r>
            <a:r>
              <a:rPr lang="en-US" altLang="cs-CZ" sz="2600" dirty="0">
                <a:solidFill>
                  <a:schemeClr val="accent2">
                    <a:lumMod val="50000"/>
                  </a:schemeClr>
                </a:solidFill>
              </a:rPr>
              <a:t>then</a:t>
            </a:r>
            <a:r>
              <a:rPr lang="cs-CZ" altLang="cs-CZ" sz="2600" dirty="0">
                <a:solidFill>
                  <a:schemeClr val="accent2">
                    <a:lumMod val="50000"/>
                  </a:schemeClr>
                </a:solidFill>
              </a:rPr>
              <a:t> Tom </a:t>
            </a:r>
            <a:r>
              <a:rPr lang="en-US" altLang="cs-CZ" sz="2600" dirty="0">
                <a:solidFill>
                  <a:schemeClr val="accent2">
                    <a:lumMod val="50000"/>
                  </a:schemeClr>
                </a:solidFill>
              </a:rPr>
              <a:t>is the Pope</a:t>
            </a:r>
            <a:r>
              <a:rPr lang="cs-CZ" altLang="cs-CZ" sz="2600" dirty="0"/>
              <a:t>“.</a:t>
            </a:r>
          </a:p>
          <a:p>
            <a:pPr eaLnBrk="1" hangingPunct="1">
              <a:lnSpc>
                <a:spcPct val="80000"/>
              </a:lnSpc>
              <a:spcBef>
                <a:spcPts val="1200"/>
              </a:spcBef>
              <a:defRPr/>
            </a:pPr>
            <a:r>
              <a:rPr lang="cs-CZ" altLang="cs-CZ" sz="2600" i="1" dirty="0" err="1">
                <a:solidFill>
                  <a:srgbClr val="C00000"/>
                </a:solidFill>
                <a:effectLst>
                  <a:outerShdw blurRad="38100" dist="38100" dir="2700000" algn="tl">
                    <a:srgbClr val="C0C0C0"/>
                  </a:outerShdw>
                </a:effectLst>
              </a:rPr>
              <a:t>True</a:t>
            </a:r>
            <a:r>
              <a:rPr lang="cs-CZ" altLang="cs-CZ" sz="2600" i="1" dirty="0">
                <a:solidFill>
                  <a:srgbClr val="C00000"/>
                </a:solidFill>
                <a:effectLst>
                  <a:outerShdw blurRad="38100" dist="38100" dir="2700000" algn="tl">
                    <a:srgbClr val="C0C0C0"/>
                  </a:outerShdw>
                </a:effectLst>
              </a:rPr>
              <a:t>*</a:t>
            </a:r>
            <a:r>
              <a:rPr lang="cs-CZ" altLang="cs-CZ" sz="2600" dirty="0">
                <a:solidFill>
                  <a:srgbClr val="C00000"/>
                </a:solidFill>
                <a:effectLst>
                  <a:outerShdw blurRad="38100" dist="38100" dir="2700000" algn="tl">
                    <a:srgbClr val="C0C0C0"/>
                  </a:outerShdw>
                </a:effectLst>
              </a:rPr>
              <a:t>/(</a:t>
            </a:r>
            <a:r>
              <a:rPr lang="cs-CZ" altLang="cs-CZ" sz="2600" dirty="0">
                <a:solidFill>
                  <a:srgbClr val="C00000"/>
                </a:solidFill>
                <a:effectLst>
                  <a:outerShdw blurRad="38100" dist="38100" dir="2700000" algn="tl">
                    <a:srgbClr val="C0C0C0"/>
                  </a:outerShdw>
                </a:effectLst>
                <a:sym typeface="Symbol" panose="05050102010706020507" pitchFamily="18" charset="2"/>
              </a:rPr>
              <a:t></a:t>
            </a:r>
            <a:r>
              <a:rPr lang="cs-CZ" altLang="cs-CZ" sz="2600" i="1" baseline="-25000" dirty="0">
                <a:solidFill>
                  <a:srgbClr val="C00000"/>
                </a:solidFill>
                <a:effectLst>
                  <a:outerShdw blurRad="38100" dist="38100" dir="2700000" algn="tl">
                    <a:srgbClr val="C0C0C0"/>
                  </a:outerShdw>
                </a:effectLst>
              </a:rPr>
              <a:t>n</a:t>
            </a:r>
            <a:r>
              <a:rPr lang="cs-CZ" altLang="cs-CZ" sz="2600" dirty="0">
                <a:solidFill>
                  <a:srgbClr val="C00000"/>
                </a:solidFill>
                <a:effectLst>
                  <a:outerShdw blurRad="38100" dist="38100" dir="2700000" algn="tl">
                    <a:srgbClr val="C0C0C0"/>
                  </a:outerShdw>
                </a:effectLst>
              </a:rPr>
              <a:t>)</a:t>
            </a:r>
            <a:r>
              <a:rPr lang="cs-CZ" altLang="cs-CZ" sz="2600" dirty="0"/>
              <a:t>: </a:t>
            </a:r>
            <a:r>
              <a:rPr lang="en-US" altLang="cs-CZ" sz="2600" dirty="0"/>
              <a:t>the class of those constructions that </a:t>
            </a:r>
            <a:r>
              <a:rPr lang="cs-CZ" altLang="cs-CZ" sz="2600" i="1" dirty="0"/>
              <a:t>v-</a:t>
            </a:r>
            <a:r>
              <a:rPr lang="en-US" altLang="cs-CZ" sz="2600" dirty="0"/>
              <a:t>construct</a:t>
            </a:r>
            <a:r>
              <a:rPr lang="cs-CZ" altLang="cs-CZ" sz="2600" dirty="0"/>
              <a:t> </a:t>
            </a:r>
            <a:r>
              <a:rPr lang="cs-CZ" altLang="cs-CZ" sz="2600" b="1" dirty="0"/>
              <a:t>T </a:t>
            </a:r>
            <a:r>
              <a:rPr lang="en-US" altLang="cs-CZ" sz="2600" dirty="0"/>
              <a:t>for every valuation</a:t>
            </a:r>
            <a:r>
              <a:rPr lang="cs-CZ" altLang="cs-CZ" sz="2600" dirty="0"/>
              <a:t> </a:t>
            </a:r>
            <a:r>
              <a:rPr lang="cs-CZ" altLang="cs-CZ" sz="2600" i="1" dirty="0"/>
              <a:t>v</a:t>
            </a:r>
            <a:r>
              <a:rPr lang="cs-CZ" altLang="cs-CZ" sz="2600" dirty="0"/>
              <a:t>. </a:t>
            </a:r>
          </a:p>
          <a:p>
            <a:pPr eaLnBrk="1" hangingPunct="1">
              <a:lnSpc>
                <a:spcPct val="80000"/>
              </a:lnSpc>
              <a:spcBef>
                <a:spcPts val="1200"/>
              </a:spcBef>
              <a:defRPr/>
            </a:pPr>
            <a:r>
              <a:rPr lang="cs-CZ" altLang="cs-CZ" sz="2600" dirty="0"/>
              <a:t>[</a:t>
            </a:r>
            <a:r>
              <a:rPr lang="cs-CZ" altLang="cs-CZ" sz="2600" baseline="30000" dirty="0"/>
              <a:t>0</a:t>
            </a:r>
            <a:r>
              <a:rPr lang="cs-CZ" altLang="cs-CZ" sz="2600" i="1" dirty="0"/>
              <a:t>True* </a:t>
            </a:r>
            <a:r>
              <a:rPr lang="cs-CZ" altLang="cs-CZ" sz="2600" baseline="30000" dirty="0"/>
              <a:t>0</a:t>
            </a:r>
            <a:r>
              <a:rPr lang="cs-CZ" altLang="cs-CZ" sz="2600" i="1" dirty="0"/>
              <a:t>C</a:t>
            </a:r>
            <a:r>
              <a:rPr lang="cs-CZ" altLang="cs-CZ" sz="2600" dirty="0"/>
              <a:t>] </a:t>
            </a:r>
            <a:r>
              <a:rPr lang="en-US" altLang="cs-CZ" sz="2600" i="1" dirty="0"/>
              <a:t>v-</a:t>
            </a:r>
            <a:r>
              <a:rPr lang="en-US" altLang="cs-CZ" sz="2600" dirty="0"/>
              <a:t>constructs</a:t>
            </a:r>
            <a:r>
              <a:rPr lang="cs-CZ" altLang="cs-CZ" sz="2600" dirty="0"/>
              <a:t> </a:t>
            </a:r>
            <a:r>
              <a:rPr lang="cs-CZ" altLang="cs-CZ" sz="2600" b="1" dirty="0"/>
              <a:t>T</a:t>
            </a:r>
            <a:r>
              <a:rPr lang="cs-CZ" altLang="cs-CZ" sz="2600" dirty="0"/>
              <a:t>, </a:t>
            </a:r>
            <a:r>
              <a:rPr lang="en-US" altLang="cs-CZ" sz="2600" dirty="0" err="1"/>
              <a:t>iff</a:t>
            </a:r>
            <a:r>
              <a:rPr lang="cs-CZ" altLang="cs-CZ" sz="2600" dirty="0"/>
              <a:t> </a:t>
            </a:r>
            <a:r>
              <a:rPr lang="cs-CZ" altLang="cs-CZ" sz="2600" i="1" dirty="0"/>
              <a:t>C v-</a:t>
            </a:r>
            <a:r>
              <a:rPr lang="en-US" altLang="cs-CZ" sz="2600" dirty="0"/>
              <a:t>constructs</a:t>
            </a:r>
            <a:r>
              <a:rPr lang="cs-CZ" altLang="cs-CZ" sz="2600" dirty="0"/>
              <a:t> </a:t>
            </a:r>
            <a:r>
              <a:rPr lang="cs-CZ" altLang="cs-CZ" sz="2600" b="1" dirty="0"/>
              <a:t>T </a:t>
            </a:r>
            <a:r>
              <a:rPr lang="en-US" altLang="cs-CZ" sz="2600" dirty="0"/>
              <a:t>for any valuation</a:t>
            </a:r>
            <a:r>
              <a:rPr lang="cs-CZ" altLang="cs-CZ" sz="2600" dirty="0"/>
              <a:t> </a:t>
            </a:r>
            <a:r>
              <a:rPr lang="cs-CZ" altLang="cs-CZ" sz="2600" i="1" dirty="0"/>
              <a:t>v</a:t>
            </a:r>
            <a:r>
              <a:rPr lang="cs-CZ" altLang="cs-CZ" sz="2600" dirty="0"/>
              <a:t>, </a:t>
            </a:r>
            <a:r>
              <a:rPr lang="en-US" altLang="cs-CZ" sz="2600" i="1" dirty="0">
                <a:effectLst>
                  <a:outerShdw blurRad="38100" dist="38100" dir="2700000" algn="tl">
                    <a:srgbClr val="C0C0C0"/>
                  </a:outerShdw>
                </a:effectLst>
              </a:rPr>
              <a:t>otherwise</a:t>
            </a:r>
            <a:r>
              <a:rPr lang="cs-CZ" altLang="cs-CZ" sz="2600" i="1" dirty="0">
                <a:effectLst>
                  <a:outerShdw blurRad="38100" dist="38100" dir="2700000" algn="tl">
                    <a:srgbClr val="C0C0C0"/>
                  </a:outerShdw>
                </a:effectLst>
              </a:rPr>
              <a:t> </a:t>
            </a:r>
            <a:r>
              <a:rPr lang="cs-CZ" altLang="cs-CZ" sz="2600" b="1" dirty="0">
                <a:effectLst>
                  <a:outerShdw blurRad="38100" dist="38100" dir="2700000" algn="tl">
                    <a:srgbClr val="C0C0C0"/>
                  </a:outerShdw>
                </a:effectLst>
              </a:rPr>
              <a:t>F</a:t>
            </a:r>
            <a:r>
              <a:rPr lang="cs-CZ" altLang="cs-CZ" sz="2600" b="1" dirty="0"/>
              <a:t>.</a:t>
            </a:r>
            <a:r>
              <a:rPr lang="cs-CZ" altLang="cs-CZ" sz="2600" i="1" dirty="0"/>
              <a:t> </a:t>
            </a:r>
            <a:endParaRPr lang="cs-CZ" altLang="cs-CZ" sz="2600" dirty="0"/>
          </a:p>
          <a:p>
            <a:pPr eaLnBrk="1" hangingPunct="1">
              <a:lnSpc>
                <a:spcPct val="80000"/>
              </a:lnSpc>
              <a:spcBef>
                <a:spcPts val="1200"/>
              </a:spcBef>
              <a:buFont typeface="Wingdings" pitchFamily="2" charset="2"/>
              <a:buNone/>
              <a:defRPr/>
            </a:pPr>
            <a:r>
              <a:rPr lang="cs-CZ" altLang="cs-CZ" sz="2600" dirty="0">
                <a:solidFill>
                  <a:schemeClr val="accent2"/>
                </a:solidFill>
                <a:effectLst>
                  <a:outerShdw blurRad="38100" dist="38100" dir="2700000" algn="tl">
                    <a:srgbClr val="C0C0C0"/>
                  </a:outerShdw>
                </a:effectLst>
                <a:sym typeface="Symbol" panose="05050102010706020507" pitchFamily="18" charset="2"/>
              </a:rPr>
              <a:t>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i="1" dirty="0" err="1">
                <a:solidFill>
                  <a:schemeClr val="accent2">
                    <a:lumMod val="50000"/>
                  </a:schemeClr>
                </a:solidFill>
                <a:effectLst>
                  <a:outerShdw blurRad="38100" dist="38100" dir="2700000" algn="tl">
                    <a:srgbClr val="C0C0C0"/>
                  </a:outerShdw>
                </a:effectLst>
              </a:rPr>
              <a:t>w</a:t>
            </a:r>
            <a:r>
              <a:rPr lang="cs-CZ" altLang="cs-CZ" sz="2600" dirty="0" err="1">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i="1" dirty="0" err="1">
                <a:solidFill>
                  <a:schemeClr val="accent2">
                    <a:lumMod val="50000"/>
                  </a:schemeClr>
                </a:solidFill>
                <a:effectLst>
                  <a:outerShdw blurRad="38100" dist="38100" dir="2700000" algn="tl">
                    <a:srgbClr val="C0C0C0"/>
                  </a:outerShdw>
                </a:effectLst>
              </a:rPr>
              <a:t>t</a:t>
            </a:r>
            <a:r>
              <a:rPr lang="cs-CZ" altLang="cs-CZ" sz="2600" i="1" dirty="0">
                <a:solidFill>
                  <a:schemeClr val="accent2">
                    <a:lumMod val="50000"/>
                  </a:schemeClr>
                </a:solidFill>
                <a:effectLst>
                  <a:outerShdw blurRad="38100" dist="38100" dir="2700000" algn="tl">
                    <a:srgbClr val="C0C0C0"/>
                  </a:outerShdw>
                </a:effectLst>
              </a:rPr>
              <a:t> </a:t>
            </a:r>
            <a:r>
              <a:rPr lang="cs-CZ" altLang="cs-CZ" sz="2600" dirty="0">
                <a:solidFill>
                  <a:schemeClr val="accent2">
                    <a:lumMod val="50000"/>
                  </a:schemeClr>
                </a:solidFill>
                <a:effectLst>
                  <a:outerShdw blurRad="38100" dist="38100" dir="2700000" algn="tl">
                    <a:srgbClr val="C0C0C0"/>
                  </a:outerShdw>
                </a:effectLst>
              </a:rPr>
              <a:t>[[</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i="1" dirty="0">
                <a:solidFill>
                  <a:schemeClr val="accent2">
                    <a:lumMod val="50000"/>
                  </a:schemeClr>
                </a:solidFill>
                <a:effectLst>
                  <a:outerShdw blurRad="38100" dist="38100" dir="2700000" algn="tl">
                    <a:srgbClr val="C0C0C0"/>
                  </a:outerShdw>
                </a:effectLst>
              </a:rPr>
              <a:t>True*</a:t>
            </a:r>
            <a:r>
              <a:rPr lang="cs-CZ" altLang="cs-CZ" sz="2600" dirty="0">
                <a:solidFill>
                  <a:schemeClr val="accent2">
                    <a:lumMod val="50000"/>
                  </a:schemeClr>
                </a:solidFill>
                <a:effectLst>
                  <a:outerShdw blurRad="38100" dist="38100" dir="2700000" algn="tl">
                    <a:srgbClr val="C0C0C0"/>
                  </a:outerShdw>
                </a:effectLst>
              </a:rPr>
              <a:t> </a:t>
            </a:r>
            <a:r>
              <a:rPr lang="cs-CZ" altLang="cs-CZ" sz="2600" b="1" baseline="30000" dirty="0">
                <a:solidFill>
                  <a:srgbClr val="0070C0"/>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5</a:t>
            </a:r>
            <a:r>
              <a:rPr lang="cs-CZ" altLang="cs-CZ" sz="2600" i="1"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0] =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dirty="0">
                <a:solidFill>
                  <a:schemeClr val="accent2">
                    <a:lumMod val="50000"/>
                  </a:schemeClr>
                </a:solidFill>
                <a:effectLst>
                  <a:outerShdw blurRad="38100" dist="38100" dir="2700000" algn="tl">
                    <a:srgbClr val="C0C0C0"/>
                  </a:outerShdw>
                </a:effectLst>
              </a:rPr>
              <a:t>5]]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i="1" dirty="0">
                <a:solidFill>
                  <a:schemeClr val="accent2">
                    <a:lumMod val="50000"/>
                  </a:schemeClr>
                </a:solidFill>
                <a:effectLst>
                  <a:outerShdw blurRad="38100" dist="38100" dir="2700000" algn="tl">
                    <a:srgbClr val="C0C0C0"/>
                  </a:outerShdw>
                </a:effectLst>
              </a:rPr>
              <a:t>Tom =</a:t>
            </a:r>
            <a:r>
              <a:rPr lang="cs-CZ" altLang="cs-CZ" sz="2600" dirty="0">
                <a:solidFill>
                  <a:schemeClr val="accent2">
                    <a:lumMod val="50000"/>
                  </a:schemeClr>
                </a:solidFill>
                <a:effectLst>
                  <a:outerShdw blurRad="38100" dist="38100" dir="2700000" algn="tl">
                    <a:srgbClr val="C0C0C0"/>
                  </a:outerShdw>
                </a:effectLst>
              </a:rPr>
              <a:t> </a:t>
            </a:r>
            <a:r>
              <a:rPr lang="cs-CZ" altLang="cs-CZ" sz="2600" baseline="30000" dirty="0">
                <a:solidFill>
                  <a:schemeClr val="accent2">
                    <a:lumMod val="50000"/>
                  </a:schemeClr>
                </a:solidFill>
                <a:effectLst>
                  <a:outerShdw blurRad="38100" dist="38100" dir="2700000" algn="tl">
                    <a:srgbClr val="C0C0C0"/>
                  </a:outerShdw>
                </a:effectLst>
              </a:rPr>
              <a:t>0</a:t>
            </a:r>
            <a:r>
              <a:rPr lang="cs-CZ" altLang="cs-CZ" sz="2600" i="1" dirty="0">
                <a:solidFill>
                  <a:schemeClr val="accent2">
                    <a:lumMod val="50000"/>
                  </a:schemeClr>
                </a:solidFill>
                <a:effectLst>
                  <a:outerShdw blurRad="38100" dist="38100" dir="2700000" algn="tl">
                    <a:srgbClr val="C0C0C0"/>
                  </a:outerShdw>
                </a:effectLst>
              </a:rPr>
              <a:t>Papež</a:t>
            </a:r>
            <a:r>
              <a:rPr lang="cs-CZ" altLang="cs-CZ" sz="2600" i="1" baseline="-25000" dirty="0">
                <a:solidFill>
                  <a:schemeClr val="accent2">
                    <a:lumMod val="50000"/>
                  </a:schemeClr>
                </a:solidFill>
                <a:effectLst>
                  <a:outerShdw blurRad="38100" dist="38100" dir="2700000" algn="tl">
                    <a:srgbClr val="C0C0C0"/>
                  </a:outerShdw>
                </a:effectLst>
              </a:rPr>
              <a:t>wt</a:t>
            </a:r>
            <a:r>
              <a:rPr lang="cs-CZ" altLang="cs-CZ" sz="2600" dirty="0">
                <a:solidFill>
                  <a:schemeClr val="accent2">
                    <a:lumMod val="50000"/>
                  </a:schemeClr>
                </a:solidFill>
                <a:effectLst>
                  <a:outerShdw blurRad="38100" dist="38100" dir="2700000" algn="tl">
                    <a:srgbClr val="C0C0C0"/>
                  </a:outerShdw>
                </a:effectLst>
              </a:rPr>
              <a:t>]]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2">
                    <a:lumMod val="50000"/>
                  </a:schemeClr>
                </a:solidFill>
                <a:effectLst>
                  <a:outerShdw blurRad="38100" dist="38100" dir="2700000" algn="tl">
                    <a:srgbClr val="C0C0C0"/>
                  </a:outerShdw>
                </a:effectLst>
              </a:rPr>
              <a:t> </a:t>
            </a:r>
            <a:r>
              <a:rPr lang="cs-CZ" altLang="cs-CZ" sz="26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baseline="-25000" dirty="0">
                <a:solidFill>
                  <a:schemeClr val="accent2">
                    <a:lumMod val="50000"/>
                  </a:schemeClr>
                </a:solidFill>
                <a:effectLst>
                  <a:outerShdw blurRad="38100" dist="38100" dir="2700000" algn="tl">
                    <a:srgbClr val="C0C0C0"/>
                  </a:outerShdw>
                </a:effectLst>
                <a:sym typeface="Symbol" panose="05050102010706020507" pitchFamily="18" charset="2"/>
              </a:rPr>
              <a:t></a:t>
            </a:r>
            <a:r>
              <a:rPr lang="cs-CZ" altLang="cs-CZ" sz="2600" dirty="0">
                <a:solidFill>
                  <a:schemeClr val="accent2">
                    <a:lumMod val="50000"/>
                  </a:schemeClr>
                </a:solidFill>
              </a:rPr>
              <a:t> </a:t>
            </a:r>
            <a:endParaRPr lang="en-US" altLang="cs-CZ" sz="2600" dirty="0">
              <a:solidFill>
                <a:schemeClr val="accent2">
                  <a:lumMod val="50000"/>
                </a:schemeClr>
              </a:solidFill>
            </a:endParaRPr>
          </a:p>
          <a:p>
            <a:pPr lvl="1" eaLnBrk="1" hangingPunct="1">
              <a:lnSpc>
                <a:spcPct val="80000"/>
              </a:lnSpc>
              <a:spcBef>
                <a:spcPts val="1200"/>
              </a:spcBef>
              <a:buFont typeface="Wingdings" pitchFamily="2" charset="2"/>
              <a:buNone/>
              <a:defRPr/>
            </a:pPr>
            <a:r>
              <a:rPr lang="en-US" altLang="cs-CZ" sz="2200" dirty="0"/>
              <a:t>Now the Closure constructs the proposition </a:t>
            </a:r>
            <a:r>
              <a:rPr lang="cs-CZ" altLang="cs-CZ" sz="2200" cap="small" dirty="0"/>
              <a:t>T</a:t>
            </a:r>
            <a:r>
              <a:rPr lang="en-US" altLang="cs-CZ" sz="2200" cap="small" dirty="0"/>
              <a:t>rue</a:t>
            </a:r>
            <a:r>
              <a:rPr lang="cs-CZ" altLang="cs-CZ" sz="2200" dirty="0"/>
              <a:t>. </a:t>
            </a:r>
          </a:p>
          <a:p>
            <a:pPr eaLnBrk="1" hangingPunct="1">
              <a:lnSpc>
                <a:spcPct val="80000"/>
              </a:lnSpc>
              <a:spcBef>
                <a:spcPts val="1200"/>
              </a:spcBef>
              <a:buFont typeface="Wingdings" pitchFamily="2" charset="2"/>
              <a:buNone/>
              <a:defRPr/>
            </a:pPr>
            <a:r>
              <a:rPr lang="cs-CZ" altLang="cs-CZ" sz="2600" dirty="0"/>
              <a:t>	</a:t>
            </a:r>
            <a:r>
              <a:rPr lang="en-US" altLang="cs-CZ" sz="2600" dirty="0"/>
              <a:t>The sentence is </a:t>
            </a:r>
            <a:r>
              <a:rPr lang="en-US" altLang="cs-CZ" sz="2600" i="1" dirty="0">
                <a:effectLst>
                  <a:outerShdw blurRad="38100" dist="38100" dir="2700000" algn="tl">
                    <a:srgbClr val="000000">
                      <a:alpha val="43137"/>
                    </a:srgbClr>
                  </a:outerShdw>
                </a:effectLst>
              </a:rPr>
              <a:t>analytically true</a:t>
            </a:r>
            <a:endParaRPr lang="cs-CZ" altLang="cs-CZ" sz="2600" i="1" dirty="0">
              <a:effectLst>
                <a:outerShdw blurRad="38100" dist="38100" dir="2700000" algn="tl">
                  <a:srgbClr val="000000">
                    <a:alpha val="43137"/>
                  </a:srgbClr>
                </a:outerShdw>
              </a:effectLst>
            </a:endParaRPr>
          </a:p>
        </p:txBody>
      </p:sp>
      <p:sp>
        <p:nvSpPr>
          <p:cNvPr id="2" name="Zástupný symbol pro číslo snímku 1">
            <a:extLst>
              <a:ext uri="{FF2B5EF4-FFF2-40B4-BE49-F238E27FC236}">
                <a16:creationId xmlns:a16="http://schemas.microsoft.com/office/drawing/2014/main" id="{F24CC29D-3395-4619-8D74-5AEBB392DCA8}"/>
              </a:ext>
            </a:extLst>
          </p:cNvPr>
          <p:cNvSpPr>
            <a:spLocks noGrp="1"/>
          </p:cNvSpPr>
          <p:nvPr>
            <p:ph type="sldNum" sz="quarter" idx="12"/>
          </p:nvPr>
        </p:nvSpPr>
        <p:spPr/>
        <p:txBody>
          <a:bodyPr/>
          <a:lstStyle/>
          <a:p>
            <a:fld id="{228629A3-4E75-4884-BFF1-74C944271322}" type="slidenum">
              <a:rPr lang="cs-CZ" smtClean="0"/>
              <a:pPr/>
              <a:t>9</a:t>
            </a:fld>
            <a:endParaRPr lang="cs-CZ"/>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646</TotalTime>
  <Words>3211</Words>
  <Application>Microsoft Office PowerPoint</Application>
  <PresentationFormat>Předvádění na obrazovce (4:3)</PresentationFormat>
  <Paragraphs>193</Paragraphs>
  <Slides>19</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19</vt:i4>
      </vt:variant>
    </vt:vector>
  </HeadingPairs>
  <TitlesOfParts>
    <vt:vector size="27" baseType="lpstr">
      <vt:lpstr>Arial</vt:lpstr>
      <vt:lpstr>Calibri</vt:lpstr>
      <vt:lpstr>Gill Sans MT</vt:lpstr>
      <vt:lpstr>Symbol</vt:lpstr>
      <vt:lpstr>Verdana</vt:lpstr>
      <vt:lpstr>Wingdings</vt:lpstr>
      <vt:lpstr>Wingdings 2</vt:lpstr>
      <vt:lpstr>Slunovrat</vt:lpstr>
      <vt:lpstr>Lecture 3  Natural Language Processing</vt:lpstr>
      <vt:lpstr>Restricted quantifiers</vt:lpstr>
      <vt:lpstr>Empirical expressions</vt:lpstr>
      <vt:lpstr>Analytic expressions </vt:lpstr>
      <vt:lpstr>Analytic expressions </vt:lpstr>
      <vt:lpstr>Quine’s paradox  </vt:lpstr>
      <vt:lpstr>Partiality, v-improper constructions </vt:lpstr>
      <vt:lpstr>Partiality and Compositionality</vt:lpstr>
      <vt:lpstr>Partiality and Compositionality</vt:lpstr>
      <vt:lpstr>Partiality and Compositionality</vt:lpstr>
      <vt:lpstr>properties of propositions  True, False, Undef/()</vt:lpstr>
      <vt:lpstr>Requisites</vt:lpstr>
      <vt:lpstr>requisities</vt:lpstr>
      <vt:lpstr>Pre-requisites; presuppositions</vt:lpstr>
      <vt:lpstr>Pre-requisites; presuppositions</vt:lpstr>
      <vt:lpstr>Presupposition vs. mere entailment</vt:lpstr>
      <vt:lpstr>Presupposition vs. mere entailment</vt:lpstr>
      <vt:lpstr>finding</vt:lpstr>
      <vt:lpstr>finding</vt:lpstr>
    </vt:vector>
  </TitlesOfParts>
  <Company>VSB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4  Natural Language Processing</dc:title>
  <dc:creator>Marie Duži</dc:creator>
  <cp:lastModifiedBy>Duzi Marie</cp:lastModifiedBy>
  <cp:revision>51</cp:revision>
  <dcterms:created xsi:type="dcterms:W3CDTF">2017-03-20T11:23:10Z</dcterms:created>
  <dcterms:modified xsi:type="dcterms:W3CDTF">2025-03-03T11:09:40Z</dcterms:modified>
</cp:coreProperties>
</file>