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88" r:id="rId14"/>
    <p:sldId id="279" r:id="rId15"/>
    <p:sldId id="280" r:id="rId16"/>
    <p:sldId id="287" r:id="rId17"/>
    <p:sldId id="281" r:id="rId18"/>
    <p:sldId id="282" r:id="rId19"/>
    <p:sldId id="283" r:id="rId20"/>
    <p:sldId id="289" r:id="rId21"/>
    <p:sldId id="286" r:id="rId22"/>
    <p:sldId id="276" r:id="rId23"/>
    <p:sldId id="284" r:id="rId24"/>
    <p:sldId id="28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3C8B6-F8EB-4FF9-BD81-B84856AA6567}" type="datetimeFigureOut">
              <a:rPr lang="cs-CZ" smtClean="0"/>
              <a:t>10.03.2025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70EBF-D62B-4E5A-B127-8BF3C21989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62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67F8-26B5-49EF-8C28-78D91582FE9F}" type="datetime1">
              <a:rPr lang="cs-CZ" smtClean="0"/>
              <a:t>10.03.2025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89E0-785E-47CA-9645-1658DE221B89}" type="datetime1">
              <a:rPr lang="cs-CZ" smtClean="0"/>
              <a:t>10.03.2025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340E-DF52-4C32-A531-85DE8826DD31}" type="datetime1">
              <a:rPr lang="cs-CZ" smtClean="0"/>
              <a:t>10.03.2025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1E49-FF83-41A3-95C1-9FD572E5400D}" type="datetime1">
              <a:rPr lang="cs-CZ" smtClean="0"/>
              <a:t>10.03.2025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F3D7-766F-48C9-9269-686BCE38F1F8}" type="datetime1">
              <a:rPr lang="cs-CZ" smtClean="0"/>
              <a:t>10.03.2025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F082-7F90-48BA-AC50-395FF3250769}" type="datetime1">
              <a:rPr lang="cs-CZ" smtClean="0"/>
              <a:t>10.03.2025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7A83-D801-4CA9-85BB-99B2F3D79763}" type="datetime1">
              <a:rPr lang="cs-CZ" smtClean="0"/>
              <a:t>10.03.2025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4B2-8E48-4EF1-B75B-C09E1A8F35CD}" type="datetime1">
              <a:rPr lang="cs-CZ" smtClean="0"/>
              <a:t>10.03.2025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43A4-F28A-44FD-A9A8-6DB40AAA1A39}" type="datetime1">
              <a:rPr lang="cs-CZ" smtClean="0"/>
              <a:t>10.03.2025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22F97-8EBD-4BDA-853F-427337A98AFD}" type="datetime1">
              <a:rPr lang="cs-CZ" smtClean="0"/>
              <a:t>10.03.2025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A955-9C09-40E4-ACCC-7831B43B381D}" type="datetime1">
              <a:rPr lang="cs-CZ" smtClean="0"/>
              <a:t>10.03.2025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DE7E12-D4C2-4E5D-9E7E-5DB0C43049B5}" type="datetime1">
              <a:rPr lang="cs-CZ" smtClean="0"/>
              <a:t>10.03.2025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8629A3-4E75-4884-BFF1-74C9442713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Lecture</a:t>
            </a:r>
            <a:r>
              <a:rPr lang="cs-CZ" dirty="0"/>
              <a:t> 4</a:t>
            </a:r>
            <a:r>
              <a:rPr lang="en-US" dirty="0"/>
              <a:t>; TIL Foundations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276872"/>
            <a:ext cx="7406640" cy="3240360"/>
          </a:xfrm>
        </p:spPr>
        <p:txBody>
          <a:bodyPr/>
          <a:lstStyle/>
          <a:p>
            <a:r>
              <a:rPr lang="cs-CZ" dirty="0"/>
              <a:t>Beta </a:t>
            </a:r>
            <a:r>
              <a:rPr lang="cs-CZ" dirty="0" err="1"/>
              <a:t>conversion</a:t>
            </a:r>
            <a:endParaRPr lang="cs-CZ" dirty="0"/>
          </a:p>
          <a:p>
            <a:r>
              <a:rPr lang="cs-CZ" dirty="0" err="1"/>
              <a:t>Substitution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271473-054B-40A7-B3CC-86169790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i="1" dirty="0"/>
              <a:t>Does it matter?</a:t>
            </a:r>
            <a:endParaRPr lang="cs-CZ" altLang="cs-CZ" i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975"/>
            <a:ext cx="7643192" cy="493395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cs-CZ" sz="2500" dirty="0"/>
              <a:t>HOL tools are broadly used in automatic theorem checking and applied as interactive proof assistants. </a:t>
            </a:r>
          </a:p>
          <a:p>
            <a:pPr eaLnBrk="1" hangingPunct="1">
              <a:defRPr/>
            </a:pPr>
            <a:r>
              <a:rPr lang="en-GB" altLang="cs-CZ" sz="2500" dirty="0"/>
              <a:t>The underlying logic is usually a version of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simply typed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Symbol" panose="05050102010706020507" pitchFamily="18" charset="2"/>
              </a:rPr>
              <a:t></a:t>
            </a:r>
            <a:r>
              <a:rPr lang="en-GB" altLang="cs-CZ" sz="2500" dirty="0"/>
              <a:t>-calculus of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functions</a:t>
            </a:r>
            <a:r>
              <a:rPr lang="en-GB" altLang="cs-CZ" sz="2500" dirty="0"/>
              <a:t>. </a:t>
            </a:r>
          </a:p>
          <a:p>
            <a:pPr eaLnBrk="1" hangingPunct="1">
              <a:defRPr/>
            </a:pPr>
            <a:r>
              <a:rPr lang="en-GB" altLang="cs-CZ" sz="2500" dirty="0"/>
              <a:t>However, there is another application </a:t>
            </a:r>
            <a:r>
              <a:rPr lang="en-GB" altLang="cs-CZ" sz="2500" dirty="0">
                <a:sym typeface="Wingdings" panose="05000000000000000000" pitchFamily="2" charset="2"/>
              </a:rPr>
              <a:t></a:t>
            </a:r>
            <a:r>
              <a:rPr lang="en-GB" altLang="cs-CZ" sz="2500" dirty="0"/>
              <a:t> </a:t>
            </a: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 language processing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Wingdings" panose="05000000000000000000" pitchFamily="2" charset="2"/>
              </a:rPr>
              <a:t></a:t>
            </a:r>
            <a:r>
              <a:rPr lang="en-GB" altLang="cs-CZ" sz="2500" dirty="0"/>
              <a:t> </a:t>
            </a:r>
            <a:r>
              <a:rPr lang="en-GB" altLang="cs-CZ" sz="2500" dirty="0" err="1"/>
              <a:t>hyperintensional</a:t>
            </a:r>
            <a:r>
              <a:rPr lang="en-GB" altLang="cs-CZ" sz="2500" dirty="0"/>
              <a:t> logic is needed so that the underlying </a:t>
            </a:r>
            <a:r>
              <a:rPr lang="en-GB" altLang="cs-CZ" sz="25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inference machine is neither over-inferring </a:t>
            </a:r>
            <a:r>
              <a:rPr lang="en-GB" altLang="cs-CZ" sz="2500" dirty="0"/>
              <a:t>(that yields inconsistencies) </a:t>
            </a:r>
            <a:r>
              <a:rPr lang="en-GB" altLang="cs-CZ" sz="25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 under-inferring</a:t>
            </a:r>
            <a:r>
              <a:rPr lang="en-GB" altLang="cs-CZ" sz="2500" dirty="0"/>
              <a:t> (that causes lack of knowledge). </a:t>
            </a:r>
          </a:p>
          <a:p>
            <a:pPr eaLnBrk="1" hangingPunct="1">
              <a:defRPr/>
            </a:pPr>
            <a:r>
              <a:rPr lang="en-GB" altLang="cs-CZ" sz="2500" dirty="0"/>
              <a:t>agents’ attitudes like knowing, believing, seeking, solving, designing, etc.; attitudinal sentences are part and parcel of our everyday vernacular. </a:t>
            </a:r>
            <a:endParaRPr lang="cs-CZ" altLang="cs-CZ" sz="25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B60EE20-A1A6-4E5A-918C-C41C5564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7813"/>
            <a:ext cx="7499176" cy="847725"/>
          </a:xfrm>
        </p:spPr>
        <p:txBody>
          <a:bodyPr/>
          <a:lstStyle/>
          <a:p>
            <a:pPr eaLnBrk="1" hangingPunct="1"/>
            <a:r>
              <a:rPr lang="en-GB" altLang="cs-CZ">
                <a:sym typeface="Symbol" pitchFamily="18" charset="2"/>
              </a:rPr>
              <a:t></a:t>
            </a:r>
            <a:r>
              <a:rPr lang="cs-CZ" altLang="cs-CZ">
                <a:sym typeface="Symbol" pitchFamily="18" charset="2"/>
              </a:rPr>
              <a:t>-</a:t>
            </a:r>
            <a:r>
              <a:rPr lang="en-GB" altLang="cs-CZ" i="1"/>
              <a:t>redu</a:t>
            </a:r>
            <a:r>
              <a:rPr lang="en-US" altLang="cs-CZ" i="1"/>
              <a:t>ction by value</a:t>
            </a:r>
            <a:endParaRPr lang="cs-CZ" altLang="cs-CZ" i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>
            <a:normAutofit lnSpcReduction="10000"/>
          </a:bodyPr>
          <a:lstStyle/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C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 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|– 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A/x</a:t>
            </a: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</a:t>
            </a:r>
            <a:r>
              <a:rPr lang="en-GB" altLang="cs-CZ" dirty="0">
                <a:sym typeface="Wingdings" panose="05000000000000000000" pitchFamily="2" charset="2"/>
              </a:rPr>
              <a:t> 	</a:t>
            </a:r>
          </a:p>
          <a:p>
            <a:pPr marL="839788" lvl="1" indent="-495300" eaLnBrk="1" hangingPunct="1">
              <a:buFont typeface="Wingdings" pitchFamily="2" charset="2"/>
              <a:buNone/>
              <a:defRPr/>
            </a:pPr>
            <a:r>
              <a:rPr lang="cs-CZ" altLang="cs-CZ" dirty="0" err="1">
                <a:sym typeface="Wingdings" panose="05000000000000000000" pitchFamily="2" charset="2"/>
              </a:rPr>
              <a:t>The</a:t>
            </a:r>
            <a:r>
              <a:rPr lang="cs-CZ" altLang="cs-CZ" dirty="0">
                <a:sym typeface="Wingdings" panose="05000000000000000000" pitchFamily="2" charset="2"/>
              </a:rPr>
              <a:t> rule </a:t>
            </a:r>
            <a:r>
              <a:rPr lang="cs-CZ" altLang="cs-CZ" dirty="0" err="1">
                <a:sym typeface="Wingdings" panose="05000000000000000000" pitchFamily="2" charset="2"/>
              </a:rPr>
              <a:t>is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GB" altLang="cs-CZ" dirty="0">
                <a:sym typeface="Wingdings" panose="05000000000000000000" pitchFamily="2" charset="2"/>
              </a:rPr>
              <a:t>underspecified:</a:t>
            </a:r>
          </a:p>
          <a:p>
            <a:pPr marL="571500" indent="-571500" eaLnBrk="1" hangingPunct="1">
              <a:defRPr/>
            </a:pPr>
            <a:r>
              <a:rPr lang="en-GB" altLang="cs-CZ" dirty="0">
                <a:sym typeface="Wingdings" panose="05000000000000000000" pitchFamily="2" charset="2"/>
              </a:rPr>
              <a:t>How to execute </a:t>
            </a:r>
            <a:r>
              <a:rPr lang="en-GB" altLang="cs-CZ" i="1" dirty="0">
                <a:sym typeface="Wingdings" panose="05000000000000000000" pitchFamily="2" charset="2"/>
              </a:rPr>
              <a:t>C</a:t>
            </a:r>
            <a:r>
              <a:rPr lang="en-GB" altLang="cs-CZ" dirty="0"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ym typeface="Wingdings" panose="05000000000000000000" pitchFamily="2" charset="2"/>
              </a:rPr>
              <a:t>A/x</a:t>
            </a:r>
            <a:r>
              <a:rPr lang="en-GB" altLang="cs-CZ" dirty="0">
                <a:sym typeface="Wingdings" panose="05000000000000000000" pitchFamily="2" charset="2"/>
              </a:rPr>
              <a:t>)? </a:t>
            </a:r>
          </a:p>
          <a:p>
            <a:pPr marL="571500" indent="-571500" eaLnBrk="1" hangingPunct="1">
              <a:buFont typeface="Wingdings" pitchFamily="2" charset="2"/>
              <a:buAutoNum type="alphaLcParenR"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‘by name’</a:t>
            </a:r>
            <a:r>
              <a:rPr lang="en-GB" altLang="cs-CZ" dirty="0">
                <a:sym typeface="Wingdings" panose="05000000000000000000" pitchFamily="2" charset="2"/>
              </a:rPr>
              <a:t>: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procedure</a:t>
            </a:r>
            <a:r>
              <a:rPr lang="en-GB" altLang="cs-CZ" dirty="0">
                <a:sym typeface="Wingdings" panose="05000000000000000000" pitchFamily="2" charset="2"/>
              </a:rPr>
              <a:t>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is substituted for the occurrences of the variable </a:t>
            </a:r>
            <a:r>
              <a:rPr lang="en-GB" altLang="cs-CZ" i="1" dirty="0">
                <a:sym typeface="Wingdings" panose="05000000000000000000" pitchFamily="2" charset="2"/>
              </a:rPr>
              <a:t>x </a:t>
            </a:r>
            <a:r>
              <a:rPr lang="en-GB" altLang="cs-CZ" dirty="0">
                <a:sym typeface="Wingdings" panose="05000000000000000000" pitchFamily="2" charset="2"/>
              </a:rPr>
              <a:t> problems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</a:p>
          <a:p>
            <a:pPr marL="571500" indent="-571500" eaLnBrk="1" hangingPunct="1">
              <a:buFont typeface="Wingdings" pitchFamily="2" charset="2"/>
              <a:buAutoNum type="alphaLcParenR"/>
              <a:defRPr/>
            </a:pPr>
            <a:r>
              <a:rPr lang="en-GB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‘by value’</a:t>
            </a:r>
            <a:r>
              <a:rPr lang="en-GB" altLang="cs-CZ" dirty="0">
                <a:sym typeface="Wingdings" panose="05000000000000000000" pitchFamily="2" charset="2"/>
              </a:rPr>
              <a:t>: execute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first, and only if it does not fail, substitute the produced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value</a:t>
            </a:r>
            <a:r>
              <a:rPr lang="en-GB" altLang="cs-CZ" dirty="0">
                <a:sym typeface="Wingdings" panose="05000000000000000000" pitchFamily="2" charset="2"/>
              </a:rPr>
              <a:t> for </a:t>
            </a:r>
            <a:r>
              <a:rPr lang="en-GB" altLang="cs-CZ" i="1" dirty="0">
                <a:sym typeface="Wingdings" panose="05000000000000000000" pitchFamily="2" charset="2"/>
              </a:rPr>
              <a:t>x – 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substitution method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GB" altLang="cs-CZ" dirty="0">
                <a:sym typeface="Wingdings" panose="05000000000000000000" pitchFamily="2" charset="2"/>
              </a:rPr>
              <a:t> bingo, no problems !!! </a:t>
            </a:r>
            <a:r>
              <a:rPr lang="en-GB" altLang="cs-CZ" sz="3600" b="1" dirty="0">
                <a:solidFill>
                  <a:srgbClr val="FF3300"/>
                </a:solidFill>
                <a:sym typeface="Wingdings" panose="05000000000000000000" pitchFamily="2" charset="2"/>
              </a:rPr>
              <a:t></a:t>
            </a:r>
            <a:r>
              <a:rPr lang="en-GB" altLang="cs-CZ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BD1728F-195F-4B5B-982B-48C13805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6309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196752"/>
            <a:ext cx="7571184" cy="4934173"/>
          </a:xfrm>
        </p:spPr>
        <p:txBody>
          <a:bodyPr>
            <a:normAutofit/>
          </a:bodyPr>
          <a:lstStyle/>
          <a:p>
            <a:pPr marL="571500" indent="-5715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cs-CZ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 </a:t>
            </a:r>
            <a:r>
              <a:rPr lang="en-GB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= </a:t>
            </a:r>
            <a:r>
              <a:rPr lang="cs-CZ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US" altLang="cs-CZ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cs-CZ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</a:t>
            </a:r>
            <a:r>
              <a:rPr lang="en-US" alt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)]</a:t>
            </a:r>
            <a:endParaRPr lang="cs-CZ" altLang="cs-CZ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spcBef>
                <a:spcPts val="1200"/>
              </a:spcBef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en-GB" altLang="cs-CZ" i="1" dirty="0">
                <a:sym typeface="Wingdings" panose="05000000000000000000" pitchFamily="2" charset="2"/>
              </a:rPr>
              <a:t>: </a:t>
            </a:r>
            <a:r>
              <a:rPr lang="en-US" altLang="cs-CZ" i="1" dirty="0">
                <a:sym typeface="Wingdings" panose="05000000000000000000" pitchFamily="2" charset="2"/>
              </a:rPr>
              <a:t>execute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US" altLang="cs-CZ" i="1" dirty="0">
                <a:sym typeface="Wingdings" panose="05000000000000000000" pitchFamily="2" charset="2"/>
              </a:rPr>
              <a:t>in order to obtain the value</a:t>
            </a:r>
            <a:r>
              <a:rPr lang="cs-CZ" altLang="cs-CZ" i="1" dirty="0">
                <a:sym typeface="Wingdings" panose="05000000000000000000" pitchFamily="2" charset="2"/>
              </a:rPr>
              <a:t> a</a:t>
            </a:r>
            <a:r>
              <a:rPr lang="en-GB" altLang="cs-CZ" i="1" dirty="0">
                <a:sym typeface="Wingdings" panose="05000000000000000000" pitchFamily="2" charset="2"/>
              </a:rPr>
              <a:t>; </a:t>
            </a:r>
            <a:br>
              <a:rPr lang="en-GB" altLang="cs-CZ" i="1" dirty="0">
                <a:sym typeface="Wingdings" panose="05000000000000000000" pitchFamily="2" charset="2"/>
              </a:rPr>
            </a:br>
            <a:r>
              <a:rPr lang="en-US" altLang="cs-CZ" i="1" dirty="0">
                <a:sym typeface="Wingdings" panose="05000000000000000000" pitchFamily="2" charset="2"/>
              </a:rPr>
              <a:t>if</a:t>
            </a:r>
            <a:r>
              <a:rPr lang="en-GB" altLang="cs-CZ" i="1" dirty="0">
                <a:sym typeface="Wingdings" panose="05000000000000000000" pitchFamily="2" charset="2"/>
              </a:rPr>
              <a:t> A </a:t>
            </a:r>
            <a:r>
              <a:rPr lang="en-GB" altLang="cs-CZ" dirty="0">
                <a:sym typeface="Wingdings" panose="05000000000000000000" pitchFamily="2" charset="2"/>
              </a:rPr>
              <a:t>is </a:t>
            </a:r>
            <a:r>
              <a:rPr lang="en-GB" altLang="cs-CZ" i="1" dirty="0">
                <a:sym typeface="Wingdings" panose="05000000000000000000" pitchFamily="2" charset="2"/>
              </a:rPr>
              <a:t>v-</a:t>
            </a:r>
            <a:r>
              <a:rPr lang="en-US" altLang="cs-CZ" i="1" dirty="0">
                <a:sym typeface="Wingdings" panose="05000000000000000000" pitchFamily="2" charset="2"/>
              </a:rPr>
              <a:t>improper</a:t>
            </a:r>
            <a:r>
              <a:rPr lang="cs-CZ" altLang="cs-CZ" i="1" dirty="0">
                <a:sym typeface="Wingdings" panose="05000000000000000000" pitchFamily="2" charset="2"/>
              </a:rPr>
              <a:t>, </a:t>
            </a:r>
            <a:r>
              <a:rPr lang="en-US" altLang="cs-CZ" i="1" dirty="0">
                <a:sym typeface="Wingdings" panose="05000000000000000000" pitchFamily="2" charset="2"/>
              </a:rPr>
              <a:t>then the whole Composition is </a:t>
            </a:r>
            <a:r>
              <a:rPr lang="en-GB" altLang="cs-CZ" i="1" dirty="0">
                <a:sym typeface="Wingdings" panose="05000000000000000000" pitchFamily="2" charset="2"/>
              </a:rPr>
              <a:t>v-</a:t>
            </a:r>
            <a:r>
              <a:rPr lang="en-US" altLang="cs-CZ" i="1" dirty="0">
                <a:sym typeface="Wingdings" panose="05000000000000000000" pitchFamily="2" charset="2"/>
              </a:rPr>
              <a:t>improper (stop)</a:t>
            </a:r>
            <a:r>
              <a:rPr lang="en-GB" altLang="cs-CZ" i="1" dirty="0">
                <a:sym typeface="Wingdings" panose="05000000000000000000" pitchFamily="2" charset="2"/>
              </a:rPr>
              <a:t>; </a:t>
            </a:r>
            <a:r>
              <a:rPr lang="en-US" altLang="cs-CZ" i="1" dirty="0">
                <a:sym typeface="Wingdings" panose="05000000000000000000" pitchFamily="2" charset="2"/>
              </a:rPr>
              <a:t>else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obtain</a:t>
            </a:r>
            <a:r>
              <a:rPr lang="cs-CZ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 err="1">
                <a:sym typeface="Wingdings" panose="05000000000000000000" pitchFamily="2" charset="2"/>
              </a:rPr>
              <a:t>Trivializa</a:t>
            </a:r>
            <a:r>
              <a:rPr lang="en-US" altLang="cs-CZ" i="1" dirty="0" err="1">
                <a:sym typeface="Wingdings" panose="05000000000000000000" pitchFamily="2" charset="2"/>
              </a:rPr>
              <a:t>tion</a:t>
            </a:r>
            <a:r>
              <a:rPr lang="en-GB" altLang="cs-CZ" i="1" dirty="0">
                <a:sym typeface="Wingdings" panose="05000000000000000000" pitchFamily="2" charset="2"/>
              </a:rPr>
              <a:t> of </a:t>
            </a:r>
            <a:r>
              <a:rPr lang="cs-CZ" altLang="cs-CZ" i="1" dirty="0">
                <a:sym typeface="Wingdings" panose="05000000000000000000" pitchFamily="2" charset="2"/>
              </a:rPr>
              <a:t>(</a:t>
            </a:r>
            <a:r>
              <a:rPr lang="en-US" altLang="cs-CZ" i="1" dirty="0">
                <a:sym typeface="Wingdings" panose="05000000000000000000" pitchFamily="2" charset="2"/>
              </a:rPr>
              <a:t>“</a:t>
            </a:r>
            <a:r>
              <a:rPr lang="cs-CZ" altLang="cs-CZ" i="1" dirty="0">
                <a:sym typeface="Wingdings" panose="05000000000000000000" pitchFamily="2" charset="2"/>
              </a:rPr>
              <a:t>pointer </a:t>
            </a:r>
            <a:r>
              <a:rPr lang="en-US" altLang="cs-CZ" i="1" dirty="0">
                <a:sym typeface="Wingdings" panose="05000000000000000000" pitchFamily="2" charset="2"/>
              </a:rPr>
              <a:t>at”</a:t>
            </a:r>
            <a:r>
              <a:rPr lang="cs-CZ" altLang="cs-CZ" dirty="0">
                <a:sym typeface="Wingdings" panose="05000000000000000000" pitchFamily="2" charset="2"/>
              </a:rPr>
              <a:t>) </a:t>
            </a:r>
            <a:r>
              <a:rPr lang="en-US" altLang="cs-CZ" dirty="0">
                <a:sym typeface="Wingdings" panose="05000000000000000000" pitchFamily="2" charset="2"/>
              </a:rPr>
              <a:t>the </a:t>
            </a:r>
            <a:r>
              <a:rPr lang="cs-CZ" altLang="cs-CZ" dirty="0">
                <a:sym typeface="Wingdings" panose="05000000000000000000" pitchFamily="2" charset="2"/>
              </a:rPr>
              <a:t>argument </a:t>
            </a:r>
            <a:r>
              <a:rPr lang="en-GB" altLang="cs-CZ" i="1" dirty="0">
                <a:sym typeface="Wingdings" panose="05000000000000000000" pitchFamily="2" charset="2"/>
              </a:rPr>
              <a:t>a </a:t>
            </a:r>
            <a:r>
              <a:rPr lang="en-GB" altLang="cs-CZ" dirty="0">
                <a:sym typeface="Wingdings" panose="05000000000000000000" pitchFamily="2" charset="2"/>
              </a:rPr>
              <a:t>produced by</a:t>
            </a:r>
            <a:r>
              <a:rPr lang="en-GB" altLang="cs-CZ" i="1" dirty="0">
                <a:sym typeface="Wingdings" panose="05000000000000000000" pitchFamily="2" charset="2"/>
              </a:rPr>
              <a:t> A 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GB" altLang="cs-CZ" i="1" dirty="0" err="1">
                <a:sym typeface="Wingdings" panose="05000000000000000000" pitchFamily="2" charset="2"/>
              </a:rPr>
              <a:t>substitu</a:t>
            </a:r>
            <a:r>
              <a:rPr lang="en-US" altLang="cs-CZ" i="1" dirty="0" err="1">
                <a:sym typeface="Wingdings" panose="05000000000000000000" pitchFamily="2" charset="2"/>
              </a:rPr>
              <a:t>te</a:t>
            </a:r>
            <a:r>
              <a:rPr lang="en-GB" altLang="cs-CZ" i="1" dirty="0">
                <a:sym typeface="Wingdings" panose="05000000000000000000" pitchFamily="2" charset="2"/>
              </a:rPr>
              <a:t> this ’pointer at a</a:t>
            </a:r>
            <a:r>
              <a:rPr lang="en-GB" altLang="cs-CZ" dirty="0">
                <a:sym typeface="Wingdings" panose="05000000000000000000" pitchFamily="2" charset="2"/>
              </a:rPr>
              <a:t>’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for</a:t>
            </a:r>
            <a:r>
              <a:rPr lang="en-GB" altLang="cs-CZ" i="1" dirty="0">
                <a:sym typeface="Wingdings" panose="05000000000000000000" pitchFamily="2" charset="2"/>
              </a:rPr>
              <a:t> x </a:t>
            </a:r>
            <a:r>
              <a:rPr lang="en-US" altLang="cs-CZ" i="1" dirty="0">
                <a:sym typeface="Wingdings" panose="05000000000000000000" pitchFamily="2" charset="2"/>
              </a:rPr>
              <a:t>into ‘the body’</a:t>
            </a:r>
            <a:r>
              <a:rPr lang="en-GB" altLang="cs-CZ" i="1" dirty="0">
                <a:sym typeface="Wingdings" panose="05000000000000000000" pitchFamily="2" charset="2"/>
              </a:rPr>
              <a:t> F</a:t>
            </a:r>
          </a:p>
          <a:p>
            <a:pPr marL="571500" indent="-571500" eaLnBrk="1" hangingPunct="1">
              <a:lnSpc>
                <a:spcPct val="90000"/>
              </a:lnSpc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 A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 </a:t>
            </a:r>
            <a:r>
              <a:rPr lang="en-GB" altLang="cs-CZ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GB" alt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F</a:t>
            </a:r>
            <a:r>
              <a:rPr lang="en-GB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GB" altLang="cs-CZ" dirty="0">
                <a:sym typeface="Wingdings" panose="05000000000000000000" pitchFamily="2" charset="2"/>
              </a:rPr>
              <a:t>:</a:t>
            </a:r>
            <a:r>
              <a:rPr lang="en-GB" altLang="cs-CZ" i="1" dirty="0">
                <a:sym typeface="Wingdings" panose="05000000000000000000" pitchFamily="2" charset="2"/>
              </a:rPr>
              <a:t> </a:t>
            </a:r>
            <a:r>
              <a:rPr lang="en-US" altLang="cs-CZ" i="1" dirty="0">
                <a:sym typeface="Wingdings" panose="05000000000000000000" pitchFamily="2" charset="2"/>
              </a:rPr>
              <a:t>execute the result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895E90B-21BD-463E-9D12-83229A513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6309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196752"/>
            <a:ext cx="7571184" cy="4934173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lnSpc>
                <a:spcPct val="90000"/>
              </a:lnSpc>
              <a:defRPr/>
            </a:pPr>
            <a:r>
              <a:rPr lang="en-GB" dirty="0"/>
              <a:t>Theoretical computer science is typically careful to draw a distinction between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</a:t>
            </a:r>
            <a:r>
              <a:rPr lang="en-GB" dirty="0"/>
              <a:t> and </a:t>
            </a:r>
            <a:r>
              <a:rPr lang="en-GB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</a:t>
            </a:r>
            <a:r>
              <a:rPr lang="en-GB" i="1" dirty="0"/>
              <a:t>.</a:t>
            </a:r>
            <a:r>
              <a:rPr lang="en-GB" dirty="0"/>
              <a:t> </a:t>
            </a:r>
          </a:p>
          <a:p>
            <a:pPr marL="571500" indent="-571500">
              <a:lnSpc>
                <a:spcPct val="90000"/>
              </a:lnSpc>
              <a:defRPr/>
            </a:pPr>
            <a:r>
              <a:rPr lang="en-GB" i="1" dirty="0"/>
              <a:t>Eval</a:t>
            </a:r>
            <a:r>
              <a:rPr lang="en-GB" dirty="0"/>
              <a:t> is understood to be the step of converting a quoted string into a callable procedure and its arguments (Step 3)</a:t>
            </a:r>
          </a:p>
          <a:p>
            <a:pPr marL="571500" indent="-571500">
              <a:lnSpc>
                <a:spcPct val="90000"/>
              </a:lnSpc>
              <a:defRPr/>
            </a:pPr>
            <a:r>
              <a:rPr lang="en-GB" dirty="0"/>
              <a:t>whereas </a:t>
            </a:r>
            <a:r>
              <a:rPr lang="en-GB" i="1" dirty="0"/>
              <a:t>Apply</a:t>
            </a:r>
            <a:r>
              <a:rPr lang="en-GB" dirty="0"/>
              <a:t> is the actual call of the procedure with a given set of arguments (step 4). </a:t>
            </a:r>
          </a:p>
          <a:p>
            <a:pPr marL="571500" indent="-571500">
              <a:lnSpc>
                <a:spcPct val="90000"/>
              </a:lnSpc>
              <a:defRPr/>
            </a:pPr>
            <a:r>
              <a:rPr lang="en-GB" dirty="0"/>
              <a:t>The distinction is particularly noticeable in functional languages and languages based on the </a:t>
            </a:r>
            <a:r>
              <a:rPr lang="en-GB" dirty="0">
                <a:sym typeface="Symbol" panose="05050102010706020507" pitchFamily="18" charset="2"/>
              </a:rPr>
              <a:t></a:t>
            </a:r>
            <a:r>
              <a:rPr lang="en-GB" dirty="0"/>
              <a:t>-calculus, such as Lisp and Scheme.</a:t>
            </a:r>
            <a:endParaRPr lang="cs-CZ" altLang="cs-CZ" i="1" dirty="0">
              <a:sym typeface="Wingdings" panose="05000000000000000000" pitchFamily="2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72162D7-FDBE-43FF-894F-E9BC3AC2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498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981075"/>
            <a:ext cx="7777559" cy="5400675"/>
          </a:xfrm>
        </p:spPr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/(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)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operates on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i="1" dirty="0">
                <a:sym typeface="Wingdings" panose="05000000000000000000" pitchFamily="2" charset="2"/>
              </a:rPr>
              <a:t>constructions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in this way</a:t>
            </a:r>
            <a:r>
              <a:rPr lang="cs-CZ" altLang="cs-CZ" sz="2600" dirty="0">
                <a:sym typeface="Wingdings" panose="05000000000000000000" pitchFamily="2" charset="2"/>
              </a:rPr>
              <a:t>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sz="26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Sub 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1       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2            </a:t>
            </a:r>
            <a:r>
              <a:rPr lang="en-US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C</a:t>
            </a:r>
            <a:r>
              <a:rPr lang="en-US" altLang="cs-CZ" sz="2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3</a:t>
            </a:r>
            <a:r>
              <a:rPr lang="en-US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000" dirty="0">
                <a:sym typeface="Wingdings" panose="05000000000000000000" pitchFamily="2" charset="2"/>
              </a:rPr>
              <a:t>          what  for-what    into-what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400" dirty="0">
                <a:sym typeface="Wingdings" panose="05000000000000000000" pitchFamily="2" charset="2"/>
              </a:rPr>
              <a:t>	Let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,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2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en-US" altLang="cs-CZ" sz="2400" i="1" dirty="0">
                <a:sym typeface="Wingdings" panose="05000000000000000000" pitchFamily="2" charset="2"/>
              </a:rPr>
              <a:t>a variable </a:t>
            </a:r>
            <a:r>
              <a:rPr lang="en-US" altLang="cs-CZ" sz="2400" dirty="0">
                <a:sym typeface="Wingdings" panose="05000000000000000000" pitchFamily="2" charset="2"/>
              </a:rPr>
              <a:t>x</a:t>
            </a:r>
            <a:r>
              <a:rPr lang="cs-CZ" altLang="cs-CZ" sz="2400" dirty="0">
                <a:sym typeface="Wingdings" panose="05000000000000000000" pitchFamily="2" charset="2"/>
              </a:rPr>
              <a:t>,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C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</a:t>
            </a:r>
            <a:r>
              <a:rPr lang="cs-CZ" altLang="cs-CZ" sz="2400" i="1" dirty="0">
                <a:sym typeface="Wingdings" panose="05000000000000000000" pitchFamily="2" charset="2"/>
              </a:rPr>
              <a:t> 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  <a:r>
              <a:rPr lang="en-US" altLang="cs-CZ" sz="2400" dirty="0">
                <a:sym typeface="Wingdings" panose="05000000000000000000" pitchFamily="2" charset="2"/>
              </a:rPr>
              <a:t>;</a:t>
            </a:r>
            <a:endParaRPr lang="cs-CZ" altLang="cs-CZ" sz="2400" dirty="0"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>
                <a:sym typeface="Wingdings" panose="05000000000000000000" pitchFamily="2" charset="2"/>
              </a:rPr>
              <a:t>	</a:t>
            </a:r>
            <a:r>
              <a:rPr lang="en-US" altLang="cs-CZ" sz="2400" dirty="0">
                <a:sym typeface="Wingdings" panose="05000000000000000000" pitchFamily="2" charset="2"/>
              </a:rPr>
              <a:t>then </a:t>
            </a:r>
            <a:r>
              <a:rPr lang="en-US" altLang="cs-CZ" sz="2400" i="1" dirty="0">
                <a:sym typeface="Wingdings" panose="05000000000000000000" pitchFamily="2" charset="2"/>
              </a:rPr>
              <a:t>Sub </a:t>
            </a:r>
            <a:r>
              <a:rPr lang="en-US" altLang="cs-CZ" sz="2400" dirty="0">
                <a:sym typeface="Wingdings" panose="05000000000000000000" pitchFamily="2" charset="2"/>
              </a:rPr>
              <a:t>v-constructs the construction </a:t>
            </a:r>
            <a:r>
              <a:rPr lang="en-US" altLang="cs-CZ" sz="2400" i="1" dirty="0">
                <a:sym typeface="Wingdings" panose="05000000000000000000" pitchFamily="2" charset="2"/>
              </a:rPr>
              <a:t>D</a:t>
            </a:r>
            <a:r>
              <a:rPr lang="en-US" altLang="cs-CZ" sz="2400" dirty="0">
                <a:sym typeface="Wingdings" panose="05000000000000000000" pitchFamily="2" charset="2"/>
              </a:rPr>
              <a:t>, that is the result of correct (collision-less) substituting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1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for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all the occurrence of </a:t>
            </a:r>
            <a:r>
              <a:rPr lang="en-US" altLang="cs-CZ" sz="2400" i="1" dirty="0">
                <a:sym typeface="Wingdings" panose="05000000000000000000" pitchFamily="2" charset="2"/>
              </a:rPr>
              <a:t>x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in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D</a:t>
            </a:r>
            <a:r>
              <a:rPr lang="cs-CZ" altLang="cs-CZ" sz="2400" baseline="-25000" dirty="0">
                <a:sym typeface="Wingdings" panose="05000000000000000000" pitchFamily="2" charset="2"/>
              </a:rPr>
              <a:t>3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/(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</a:t>
            </a:r>
            <a:r>
              <a:rPr lang="cs-CZ" altLang="cs-CZ" sz="2600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n</a:t>
            </a:r>
            <a:r>
              <a:rPr lang="cs-CZ" altLang="cs-CZ" sz="2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)</a:t>
            </a:r>
            <a:r>
              <a:rPr lang="cs-CZ" altLang="cs-CZ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altLang="cs-CZ" sz="2600" i="1" dirty="0">
                <a:sym typeface="Symbol" panose="05050102010706020507" pitchFamily="18" charset="2"/>
              </a:rPr>
              <a:t>v-</a:t>
            </a:r>
            <a:r>
              <a:rPr lang="en-US" altLang="cs-CZ" sz="2600" i="1" dirty="0">
                <a:sym typeface="Wingdings" panose="05000000000000000000" pitchFamily="2" charset="2"/>
              </a:rPr>
              <a:t>constructs the</a:t>
            </a:r>
            <a:r>
              <a:rPr lang="cs-CZ" altLang="cs-CZ" sz="2600" i="1" dirty="0">
                <a:sym typeface="Wingdings" panose="05000000000000000000" pitchFamily="2" charset="2"/>
              </a:rPr>
              <a:t> </a:t>
            </a:r>
            <a:r>
              <a:rPr lang="cs-CZ" altLang="cs-CZ" sz="2600" i="1" dirty="0" err="1">
                <a:sym typeface="Wingdings" panose="05000000000000000000" pitchFamily="2" charset="2"/>
              </a:rPr>
              <a:t>Trivializa</a:t>
            </a:r>
            <a:r>
              <a:rPr lang="en-US" altLang="cs-CZ" sz="2600" i="1" dirty="0" err="1">
                <a:sym typeface="Wingdings" panose="05000000000000000000" pitchFamily="2" charset="2"/>
              </a:rPr>
              <a:t>tion</a:t>
            </a:r>
            <a:r>
              <a:rPr lang="en-US" altLang="cs-CZ" sz="2600" i="1" dirty="0">
                <a:sym typeface="Wingdings" panose="05000000000000000000" pitchFamily="2" charset="2"/>
              </a:rPr>
              <a:t> of an</a:t>
            </a:r>
            <a:r>
              <a:rPr lang="cs-CZ" altLang="cs-CZ" sz="2600" i="1" dirty="0">
                <a:sym typeface="Wingdings" panose="05000000000000000000" pitchFamily="2" charset="2"/>
              </a:rPr>
              <a:t> </a:t>
            </a:r>
            <a:r>
              <a:rPr lang="cs-CZ" altLang="cs-CZ" sz="2600" i="1" dirty="0">
                <a:sym typeface="Symbol" panose="05050102010706020507" pitchFamily="18" charset="2"/>
              </a:rPr>
              <a:t>-</a:t>
            </a:r>
            <a:r>
              <a:rPr lang="cs-CZ" altLang="cs-CZ" sz="2600" i="1" dirty="0" err="1">
                <a:sym typeface="Symbol" panose="05050102010706020507" pitchFamily="18" charset="2"/>
              </a:rPr>
              <a:t>obje</a:t>
            </a:r>
            <a:r>
              <a:rPr lang="en-US" altLang="cs-CZ" sz="2600" i="1" dirty="0" err="1">
                <a:sym typeface="Symbol" panose="05050102010706020507" pitchFamily="18" charset="2"/>
              </a:rPr>
              <a:t>ct</a:t>
            </a:r>
            <a:endParaRPr lang="cs-CZ" altLang="cs-CZ" sz="2600" i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cs-CZ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0</a:t>
            </a:r>
            <a:r>
              <a:rPr lang="cs-CZ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Tr</a:t>
            </a:r>
            <a:r>
              <a:rPr lang="en-US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cs-CZ" altLang="cs-CZ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x</a:t>
            </a:r>
            <a:r>
              <a:rPr lang="en-US" altLang="cs-CZ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]</a:t>
            </a:r>
            <a:r>
              <a:rPr lang="en-US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ym typeface="Wingdings" panose="05000000000000000000" pitchFamily="2" charset="2"/>
              </a:rPr>
              <a:t>v-</a:t>
            </a:r>
            <a:r>
              <a:rPr lang="en-US" altLang="cs-CZ" sz="2400" i="1" dirty="0">
                <a:sym typeface="Wingdings" panose="05000000000000000000" pitchFamily="2" charset="2"/>
              </a:rPr>
              <a:t>constructs the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 err="1">
                <a:sym typeface="Wingdings" panose="05000000000000000000" pitchFamily="2" charset="2"/>
              </a:rPr>
              <a:t>Trivializa</a:t>
            </a:r>
            <a:r>
              <a:rPr lang="en-US" altLang="cs-CZ" sz="2400" i="1" dirty="0" err="1">
                <a:sym typeface="Wingdings" panose="05000000000000000000" pitchFamily="2" charset="2"/>
              </a:rPr>
              <a:t>tion</a:t>
            </a:r>
            <a:r>
              <a:rPr lang="en-US" altLang="cs-CZ" sz="2400" i="1" dirty="0">
                <a:sym typeface="Wingdings" panose="05000000000000000000" pitchFamily="2" charset="2"/>
              </a:rPr>
              <a:t> of the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 err="1">
                <a:sym typeface="Wingdings" panose="05000000000000000000" pitchFamily="2" charset="2"/>
              </a:rPr>
              <a:t>obje</a:t>
            </a:r>
            <a:r>
              <a:rPr lang="en-US" altLang="cs-CZ" sz="2400" i="1" dirty="0" err="1">
                <a:sym typeface="Wingdings" panose="05000000000000000000" pitchFamily="2" charset="2"/>
              </a:rPr>
              <a:t>ct</a:t>
            </a:r>
            <a:r>
              <a:rPr lang="cs-CZ" altLang="cs-CZ" sz="2400" i="1" dirty="0">
                <a:sym typeface="Wingdings" panose="05000000000000000000" pitchFamily="2" charset="2"/>
              </a:rPr>
              <a:t> v-</a:t>
            </a:r>
            <a:r>
              <a:rPr lang="en-US" altLang="cs-CZ" sz="2400" i="1" dirty="0">
                <a:sym typeface="Wingdings" panose="05000000000000000000" pitchFamily="2" charset="2"/>
              </a:rPr>
              <a:t>constructed by the variable</a:t>
            </a:r>
            <a:r>
              <a:rPr lang="cs-CZ" altLang="cs-CZ" sz="2400" i="1" dirty="0">
                <a:sym typeface="Wingdings" panose="05000000000000000000" pitchFamily="2" charset="2"/>
              </a:rPr>
              <a:t> x</a:t>
            </a:r>
            <a:r>
              <a:rPr lang="en-US" altLang="cs-CZ" sz="2400" dirty="0">
                <a:sym typeface="Wingdings" panose="05000000000000000000" pitchFamily="2" charset="2"/>
              </a:rPr>
              <a:t>;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x </a:t>
            </a:r>
            <a:r>
              <a:rPr lang="en-US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is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altLang="cs-CZ" sz="2400" b="1" i="1" dirty="0">
                <a:solidFill>
                  <a:srgbClr val="0070C0"/>
                </a:solidFill>
                <a:sym typeface="Wingdings" panose="05000000000000000000" pitchFamily="2" charset="2"/>
              </a:rPr>
              <a:t>free</a:t>
            </a:r>
            <a:endParaRPr lang="cs-CZ" altLang="cs-CZ" sz="2400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aseline="30000" dirty="0">
                <a:solidFill>
                  <a:srgbClr val="0070C0"/>
                </a:solidFill>
                <a:sym typeface="Wingdings" panose="05000000000000000000" pitchFamily="2" charset="2"/>
              </a:rPr>
              <a:t>0</a:t>
            </a:r>
            <a:r>
              <a:rPr lang="cs-CZ" altLang="cs-CZ" sz="2400" i="1" dirty="0">
                <a:solidFill>
                  <a:srgbClr val="0070C0"/>
                </a:solidFill>
                <a:sym typeface="Wingdings" panose="05000000000000000000" pitchFamily="2" charset="2"/>
              </a:rPr>
              <a:t>x</a:t>
            </a:r>
            <a:r>
              <a:rPr lang="cs-CZ" altLang="cs-CZ" sz="2400" i="1" dirty="0">
                <a:sym typeface="Wingdings" panose="05000000000000000000" pitchFamily="2" charset="2"/>
              </a:rPr>
              <a:t> </a:t>
            </a:r>
            <a:r>
              <a:rPr lang="en-US" altLang="cs-CZ" sz="2400" i="1" dirty="0">
                <a:sym typeface="Wingdings" panose="05000000000000000000" pitchFamily="2" charset="2"/>
              </a:rPr>
              <a:t>constructs</a:t>
            </a:r>
            <a:r>
              <a:rPr lang="cs-CZ" altLang="cs-CZ" sz="2400" i="1" dirty="0">
                <a:sym typeface="Wingdings" panose="05000000000000000000" pitchFamily="2" charset="2"/>
              </a:rPr>
              <a:t> x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regardless of a valuation</a:t>
            </a:r>
            <a:r>
              <a:rPr lang="cs-CZ" altLang="cs-CZ" sz="2400" dirty="0">
                <a:sym typeface="Wingdings" panose="05000000000000000000" pitchFamily="2" charset="2"/>
              </a:rPr>
              <a:t>, </a:t>
            </a:r>
            <a:r>
              <a:rPr lang="en-US" altLang="cs-CZ" sz="2400" dirty="0">
                <a:sym typeface="Wingdings" panose="05000000000000000000" pitchFamily="2" charset="2"/>
              </a:rPr>
              <a:t>the variable </a:t>
            </a:r>
            <a:r>
              <a:rPr lang="cs-CZ" altLang="cs-CZ" sz="2400" i="1" dirty="0">
                <a:sym typeface="Wingdings" panose="05000000000000000000" pitchFamily="2" charset="2"/>
              </a:rPr>
              <a:t>x </a:t>
            </a:r>
            <a:r>
              <a:rPr lang="en-US" altLang="cs-CZ" sz="2400" dirty="0">
                <a:sym typeface="Wingdings" panose="05000000000000000000" pitchFamily="2" charset="2"/>
              </a:rPr>
              <a:t>is bound by Trivialization, </a:t>
            </a:r>
            <a:r>
              <a:rPr lang="cs-CZ" altLang="cs-CZ" sz="2200" b="1" i="1" dirty="0">
                <a:solidFill>
                  <a:srgbClr val="0070C0"/>
                </a:solidFill>
                <a:sym typeface="Wingdings" panose="05000000000000000000" pitchFamily="2" charset="2"/>
              </a:rPr>
              <a:t>o-</a:t>
            </a:r>
            <a:r>
              <a:rPr lang="en-US" altLang="cs-CZ" sz="2200" b="1" i="1" dirty="0">
                <a:solidFill>
                  <a:srgbClr val="0070C0"/>
                </a:solidFill>
                <a:sym typeface="Wingdings" panose="05000000000000000000" pitchFamily="2" charset="2"/>
              </a:rPr>
              <a:t>bound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endParaRPr lang="cs-CZ" altLang="cs-CZ" sz="2400" baseline="30000" dirty="0">
              <a:sym typeface="Wingdings" panose="05000000000000000000" pitchFamily="2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82F3C7D-DFB8-48AE-9BB5-726FF554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84783"/>
            <a:ext cx="7777559" cy="4608041"/>
          </a:xfrm>
        </p:spPr>
        <p:txBody>
          <a:bodyPr>
            <a:normAutofit/>
          </a:bodyPr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i="1" dirty="0">
                <a:sym typeface="Wingdings" panose="05000000000000000000" pitchFamily="2" charset="2"/>
              </a:rPr>
              <a:t>Example</a:t>
            </a:r>
            <a:endParaRPr lang="cs-CZ" altLang="cs-CZ" sz="2800" i="1" dirty="0">
              <a:sym typeface="Wingdings" panose="05000000000000000000" pitchFamily="2" charset="2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baseline="30000" dirty="0">
                <a:sym typeface="Wingdings" panose="05000000000000000000" pitchFamily="2" charset="2"/>
              </a:rPr>
              <a:t>2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value</a:t>
            </a:r>
            <a:r>
              <a:rPr lang="en-US" altLang="cs-CZ" sz="2800" dirty="0">
                <a:sym typeface="Symbol" panose="05050102010706020507" pitchFamily="18" charset="2"/>
              </a:rPr>
              <a:t> of the function </a:t>
            </a:r>
            <a:r>
              <a:rPr lang="en-US" altLang="cs-CZ" sz="2800" i="1" dirty="0">
                <a:sym typeface="Symbol" panose="05050102010706020507" pitchFamily="18" charset="2"/>
              </a:rPr>
              <a:t>Sine </a:t>
            </a:r>
            <a:r>
              <a:rPr lang="en-US" altLang="cs-CZ" sz="2800" dirty="0">
                <a:sym typeface="Symbol" panose="05050102010706020507" pitchFamily="18" charset="2"/>
              </a:rPr>
              <a:t>at , </a:t>
            </a:r>
            <a:br>
              <a:rPr lang="cs-CZ" altLang="cs-CZ" sz="2800" dirty="0">
                <a:sym typeface="Symbol" panose="05050102010706020507" pitchFamily="18" charset="2"/>
              </a:rPr>
            </a:br>
            <a:r>
              <a:rPr lang="cs-CZ" altLang="cs-CZ" sz="2800" dirty="0">
                <a:sym typeface="Symbol" panose="05050102010706020507" pitchFamily="18" charset="2"/>
              </a:rPr>
              <a:t>	</a:t>
            </a:r>
            <a:r>
              <a:rPr lang="en-US" altLang="cs-CZ" sz="2800" dirty="0">
                <a:sym typeface="Symbol" panose="05050102010706020507" pitchFamily="18" charset="2"/>
              </a:rPr>
              <a:t>i.e. the number</a:t>
            </a:r>
            <a:r>
              <a:rPr lang="cs-CZ" altLang="cs-CZ" sz="2800" dirty="0">
                <a:sym typeface="Symbol" panose="05050102010706020507" pitchFamily="18" charset="2"/>
              </a:rPr>
              <a:t> 0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cs-CZ" altLang="cs-CZ" sz="2800" i="1" dirty="0">
                <a:sym typeface="Symbol" panose="05050102010706020507" pitchFamily="18" charset="2"/>
              </a:rPr>
              <a:t>y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y)-</a:t>
            </a:r>
            <a:r>
              <a:rPr lang="en-US" altLang="cs-CZ" sz="2800" dirty="0">
                <a:sym typeface="Symbol" panose="05050102010706020507" pitchFamily="18" charset="2"/>
              </a:rPr>
              <a:t>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06D6761-9D7B-4003-8FC5-819BE9F0E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en-GB" altLang="cs-CZ" i="1" dirty="0">
                <a:sym typeface="Symbol" pitchFamily="18" charset="2"/>
              </a:rPr>
              <a:t>Substitution ‘by value’</a:t>
            </a:r>
            <a:endParaRPr lang="cs-CZ" altLang="cs-CZ" i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484783"/>
            <a:ext cx="7777559" cy="4608041"/>
          </a:xfrm>
        </p:spPr>
        <p:txBody>
          <a:bodyPr>
            <a:normAutofit/>
          </a:bodyPr>
          <a:lstStyle/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Let =</a:t>
            </a:r>
            <a:r>
              <a:rPr lang="en-US" altLang="cs-CZ" sz="2800" baseline="-25000" dirty="0">
                <a:sym typeface="Symbol" panose="05050102010706020507" pitchFamily="18" charset="2"/>
              </a:rPr>
              <a:t></a:t>
            </a:r>
            <a:r>
              <a:rPr lang="en-US" altLang="cs-CZ" sz="2800" dirty="0">
                <a:sym typeface="Wingdings" panose="05000000000000000000" pitchFamily="2" charset="2"/>
              </a:rPr>
              <a:t> be the identity of </a:t>
            </a:r>
            <a:r>
              <a:rPr lang="en-US" altLang="cs-CZ" sz="2800" dirty="0">
                <a:sym typeface="Symbol" panose="05050102010706020507" pitchFamily="18" charset="2"/>
              </a:rPr>
              <a:t>-objects. </a:t>
            </a:r>
            <a:br>
              <a:rPr lang="en-US" altLang="cs-CZ" sz="2800" dirty="0">
                <a:sym typeface="Symbol" panose="05050102010706020507" pitchFamily="18" charset="2"/>
              </a:rPr>
            </a:br>
            <a:r>
              <a:rPr lang="en-US" altLang="cs-CZ" sz="2800" dirty="0">
                <a:sym typeface="Wingdings" panose="05000000000000000000" pitchFamily="2" charset="2"/>
              </a:rPr>
              <a:t>Then, we can write:</a:t>
            </a:r>
          </a:p>
          <a:p>
            <a:pPr marL="571500" indent="-571500">
              <a:buNone/>
              <a:defRPr/>
            </a:pPr>
            <a:endParaRPr lang="cs-CZ" altLang="cs-CZ" sz="2800" dirty="0">
              <a:sym typeface="Wingdings" panose="05000000000000000000" pitchFamily="2" charset="2"/>
            </a:endParaRP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=</a:t>
            </a:r>
            <a:r>
              <a:rPr lang="en-US" altLang="cs-CZ" sz="2800" baseline="-25000" dirty="0">
                <a:sym typeface="Symbol" panose="05050102010706020507" pitchFamily="18" charset="2"/>
              </a:rPr>
              <a:t>*1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>
              <a:buNone/>
              <a:defRPr/>
            </a:pPr>
            <a:r>
              <a:rPr lang="en-US" altLang="cs-CZ" sz="2800" baseline="30000" dirty="0">
                <a:sym typeface="Wingdings" panose="05000000000000000000" pitchFamily="2" charset="2"/>
              </a:rPr>
              <a:t>2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=</a:t>
            </a:r>
            <a:r>
              <a:rPr lang="en-US" altLang="cs-CZ" sz="28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0</a:t>
            </a:r>
          </a:p>
          <a:p>
            <a:pPr marL="571500" indent="-571500">
              <a:buNone/>
              <a:defRPr/>
            </a:pPr>
            <a:endParaRPr lang="en-US" altLang="cs-CZ" sz="2800" dirty="0">
              <a:sym typeface="Symbol" panose="05050102010706020507" pitchFamily="18" charset="2"/>
            </a:endParaRP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Sub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Tr </a:t>
            </a:r>
            <a:r>
              <a:rPr lang="cs-CZ" altLang="cs-CZ" sz="2800" i="1" dirty="0">
                <a:sym typeface="Symbol" panose="05050102010706020507" pitchFamily="18" charset="2"/>
              </a:rPr>
              <a:t>y</a:t>
            </a:r>
            <a:r>
              <a:rPr lang="en-US" altLang="cs-CZ" sz="2800" dirty="0">
                <a:sym typeface="Wingdings" panose="05000000000000000000" pitchFamily="2" charset="2"/>
              </a:rPr>
              <a:t>]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i="1" dirty="0">
                <a:sym typeface="Wingdings" panose="05000000000000000000" pitchFamily="2" charset="2"/>
              </a:rPr>
              <a:t>x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x</a:t>
            </a:r>
            <a:r>
              <a:rPr lang="en-US" altLang="cs-CZ" sz="2800" dirty="0">
                <a:sym typeface="Symbol" panose="05050102010706020507" pitchFamily="18" charset="2"/>
              </a:rPr>
              <a:t>]]    (=</a:t>
            </a:r>
            <a:r>
              <a:rPr lang="en-US" altLang="cs-CZ" sz="2800" baseline="-25000" dirty="0">
                <a:sym typeface="Symbol" panose="05050102010706020507" pitchFamily="18" charset="2"/>
              </a:rPr>
              <a:t>*1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 for 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</a:t>
            </a:r>
            <a:r>
              <a:rPr lang="en-US" altLang="cs-CZ" sz="2800" dirty="0">
                <a:sym typeface="Symbol" panose="05050102010706020507" pitchFamily="18" charset="2"/>
              </a:rPr>
              <a:t>)  </a:t>
            </a:r>
          </a:p>
          <a:p>
            <a:pPr marL="571500" indent="-571500"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	</a:t>
            </a:r>
            <a:r>
              <a:rPr lang="cs-CZ" altLang="cs-CZ" sz="2800" i="1" dirty="0">
                <a:sym typeface="Symbol" panose="05050102010706020507" pitchFamily="18" charset="2"/>
              </a:rPr>
              <a:t>v(</a:t>
            </a:r>
            <a:r>
              <a:rPr lang="en-US" altLang="cs-CZ" sz="2800" dirty="0">
                <a:sym typeface="Symbol" panose="05050102010706020507" pitchFamily="18" charset="2"/>
              </a:rPr>
              <a:t></a:t>
            </a:r>
            <a:r>
              <a:rPr lang="cs-CZ" altLang="cs-CZ" sz="2800" dirty="0">
                <a:sym typeface="Symbol" panose="05050102010706020507" pitchFamily="18" charset="2"/>
              </a:rPr>
              <a:t>/</a:t>
            </a:r>
            <a:r>
              <a:rPr lang="cs-CZ" altLang="cs-CZ" sz="2800" i="1" dirty="0">
                <a:sym typeface="Symbol" panose="05050102010706020507" pitchFamily="18" charset="2"/>
              </a:rPr>
              <a:t>y)-</a:t>
            </a:r>
            <a:r>
              <a:rPr lang="en-US" altLang="cs-CZ" sz="2800" dirty="0">
                <a:sym typeface="Symbol" panose="05050102010706020507" pitchFamily="18" charset="2"/>
              </a:rPr>
              <a:t>constructs the </a:t>
            </a:r>
            <a:r>
              <a:rPr lang="en-US" altLang="cs-C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Composition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Wingdings" panose="05000000000000000000" pitchFamily="2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Sin </a:t>
            </a:r>
            <a:r>
              <a:rPr lang="en-US" altLang="cs-CZ" sz="2800" baseline="30000" dirty="0">
                <a:sym typeface="Wingdings" panose="05000000000000000000" pitchFamily="2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]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EB321A4-2DAD-49D1-8852-16FEF0B19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778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s-CZ" sz="3800" dirty="0"/>
              <a:t>Substitution method;	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/>
          <a:lstStyle/>
          <a:p>
            <a:pPr eaLnBrk="1" hangingPunct="1"/>
            <a:r>
              <a:rPr lang="en-US" altLang="cs-CZ" dirty="0"/>
              <a:t>Application of a function to an argument </a:t>
            </a:r>
            <a:br>
              <a:rPr lang="en-US" altLang="cs-CZ" dirty="0"/>
            </a:br>
            <a:r>
              <a:rPr lang="en-US" altLang="cs-CZ" dirty="0"/>
              <a:t>(</a:t>
            </a:r>
            <a:r>
              <a:rPr lang="en-US" altLang="cs-CZ" dirty="0">
                <a:sym typeface="Symbol" pitchFamily="18" charset="2"/>
              </a:rPr>
              <a:t>-reduction by value)</a:t>
            </a:r>
          </a:p>
          <a:p>
            <a:pPr eaLnBrk="1" hangingPunct="1"/>
            <a:r>
              <a:rPr lang="en-US" altLang="cs-CZ" dirty="0"/>
              <a:t>Existential quantification into hyper-</a:t>
            </a:r>
            <a:r>
              <a:rPr lang="en-US" altLang="cs-CZ" dirty="0" err="1"/>
              <a:t>intensional</a:t>
            </a:r>
            <a:r>
              <a:rPr lang="en-US" altLang="cs-CZ" dirty="0"/>
              <a:t> contexts</a:t>
            </a:r>
          </a:p>
          <a:p>
            <a:pPr eaLnBrk="1" hangingPunct="1"/>
            <a:r>
              <a:rPr lang="en-US" altLang="cs-CZ" dirty="0" err="1"/>
              <a:t>Hyperintensional</a:t>
            </a:r>
            <a:r>
              <a:rPr lang="en-US" altLang="cs-CZ" dirty="0"/>
              <a:t> attitudes </a:t>
            </a:r>
            <a:r>
              <a:rPr lang="en-US" altLang="cs-CZ" i="1" dirty="0"/>
              <a:t>de re</a:t>
            </a:r>
            <a:endParaRPr lang="en-US" altLang="cs-CZ" dirty="0"/>
          </a:p>
          <a:p>
            <a:pPr eaLnBrk="1" hangingPunct="1"/>
            <a:r>
              <a:rPr lang="en-US" altLang="cs-CZ" dirty="0"/>
              <a:t>Anaphoric preprocessing</a:t>
            </a:r>
          </a:p>
          <a:p>
            <a:pPr eaLnBrk="1" hangingPunct="1"/>
            <a:r>
              <a:rPr lang="en-US" altLang="cs-CZ" dirty="0"/>
              <a:t>Topic/focus articulation; presuppositions; </a:t>
            </a:r>
            <a:br>
              <a:rPr lang="en-US" altLang="cs-CZ" dirty="0"/>
            </a:br>
            <a:r>
              <a:rPr lang="en-US" altLang="cs-CZ" dirty="0"/>
              <a:t>active vs. passive voice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FCE104B-9821-4953-A16A-058E94FB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 dirty="0" err="1"/>
              <a:t>Substitu</a:t>
            </a:r>
            <a:r>
              <a:rPr lang="en-US" altLang="cs-CZ" sz="3800" dirty="0" err="1"/>
              <a:t>tion</a:t>
            </a:r>
            <a:r>
              <a:rPr lang="en-US" altLang="cs-CZ" sz="3800" dirty="0"/>
              <a:t> method;</a:t>
            </a:r>
            <a:r>
              <a:rPr lang="cs-CZ" altLang="cs-CZ" sz="3800" dirty="0"/>
              <a:t>	</a:t>
            </a:r>
            <a:r>
              <a:rPr lang="en-US" altLang="cs-CZ" sz="3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broadly applied</a:t>
            </a:r>
            <a:endParaRPr lang="cs-CZ" altLang="cs-CZ" sz="38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2"/>
            <a:ext cx="7571184" cy="511291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re</a:t>
            </a:r>
            <a:r>
              <a:rPr lang="en-US" altLang="cs-CZ" sz="2800" dirty="0"/>
              <a:t> attitudes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i="1" dirty="0" err="1"/>
              <a:t>Tilman</a:t>
            </a:r>
            <a:r>
              <a:rPr lang="en-US" altLang="cs-CZ" sz="2800" i="1" dirty="0"/>
              <a:t> believes </a:t>
            </a:r>
            <a:r>
              <a:rPr lang="en-US" altLang="cs-CZ" sz="2800" b="1" i="1" dirty="0"/>
              <a:t>of</a:t>
            </a:r>
            <a:r>
              <a:rPr lang="en-US" altLang="cs-CZ" sz="2800" i="1" dirty="0"/>
              <a:t> the Pope that </a:t>
            </a:r>
            <a:r>
              <a:rPr lang="en-US" altLang="cs-CZ" sz="2800" b="1" i="1" dirty="0"/>
              <a:t>he</a:t>
            </a:r>
            <a:r>
              <a:rPr lang="en-US" altLang="cs-CZ" sz="2800" i="1" dirty="0"/>
              <a:t> is wise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800" dirty="0">
                <a:sym typeface="Symbol" panose="05050102010706020507" pitchFamily="18" charset="2"/>
              </a:rPr>
              <a:t>	</a:t>
            </a:r>
            <a:r>
              <a:rPr lang="en-US" altLang="cs-CZ" sz="2800" i="1" dirty="0" err="1">
                <a:sym typeface="Symbol" panose="05050102010706020507" pitchFamily="18" charset="2"/>
              </a:rPr>
              <a:t>w</a:t>
            </a:r>
            <a:r>
              <a:rPr lang="en-US" altLang="cs-CZ" sz="2800" dirty="0" err="1">
                <a:sym typeface="Symbol" panose="05050102010706020507" pitchFamily="18" charset="2"/>
              </a:rPr>
              <a:t></a:t>
            </a:r>
            <a:r>
              <a:rPr lang="en-US" altLang="cs-CZ" sz="2800" i="1" dirty="0" err="1">
                <a:sym typeface="Symbol" panose="05050102010706020507" pitchFamily="18" charset="2"/>
              </a:rPr>
              <a:t>t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Believe</a:t>
            </a:r>
            <a:r>
              <a:rPr lang="en-US" altLang="cs-CZ" sz="2800" i="1" baseline="-25000" dirty="0">
                <a:sym typeface="Symbol" panose="05050102010706020507" pitchFamily="18" charset="2"/>
              </a:rPr>
              <a:t>wt 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Tilman</a:t>
            </a:r>
            <a:r>
              <a:rPr lang="en-US" altLang="cs-CZ" sz="2800" i="1" dirty="0"/>
              <a:t> </a:t>
            </a:r>
            <a:r>
              <a:rPr lang="en-US" altLang="cs-CZ" sz="2800" i="1" baseline="30000" dirty="0"/>
              <a:t>2</a:t>
            </a:r>
            <a:r>
              <a:rPr lang="en-US" altLang="cs-CZ" sz="2800" dirty="0"/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b="1" i="1" dirty="0">
                <a:sym typeface="Symbol" panose="05050102010706020507" pitchFamily="18" charset="2"/>
              </a:rPr>
              <a:t>Of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/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Tr </a:t>
            </a:r>
            <a:r>
              <a:rPr lang="en-US" altLang="cs-CZ" sz="28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Pope</a:t>
            </a:r>
            <a:r>
              <a:rPr lang="en-US" altLang="cs-CZ" sz="2800" i="1" baseline="-25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wt</a:t>
            </a:r>
            <a:r>
              <a:rPr lang="en-US" altLang="cs-CZ" sz="2800" dirty="0">
                <a:sym typeface="Symbol" panose="05050102010706020507" pitchFamily="18" charset="2"/>
              </a:rPr>
              <a:t>]</a:t>
            </a:r>
            <a:r>
              <a:rPr lang="en-US" altLang="cs-CZ" sz="2800" baseline="30000" dirty="0">
                <a:sym typeface="Symbol" panose="05050102010706020507" pitchFamily="18" charset="2"/>
              </a:rPr>
              <a:t> 0</a:t>
            </a:r>
            <a:r>
              <a:rPr lang="en-US" altLang="cs-CZ" sz="2800" i="1" dirty="0">
                <a:sym typeface="Symbol" panose="05050102010706020507" pitchFamily="18" charset="2"/>
              </a:rPr>
              <a:t>he</a:t>
            </a:r>
            <a:r>
              <a:rPr lang="en-US" altLang="cs-CZ" sz="2800" i="1" baseline="30000" dirty="0">
                <a:sym typeface="Symbol" panose="05050102010706020507" pitchFamily="18" charset="2"/>
              </a:rPr>
              <a:t> </a:t>
            </a:r>
            <a:br>
              <a:rPr lang="en-US" altLang="cs-CZ" sz="2800" i="1" baseline="30000" dirty="0">
                <a:sym typeface="Symbol" panose="05050102010706020507" pitchFamily="18" charset="2"/>
              </a:rPr>
            </a:b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dirty="0">
                <a:sym typeface="Symbol" panose="05050102010706020507" pitchFamily="18" charset="2"/>
              </a:rPr>
              <a:t>[</a:t>
            </a:r>
            <a:r>
              <a:rPr lang="en-US" altLang="cs-CZ" sz="2800" i="1" dirty="0">
                <a:sym typeface="Symbol" panose="05050102010706020507" pitchFamily="18" charset="2"/>
              </a:rPr>
              <a:t>w</a:t>
            </a:r>
            <a:r>
              <a:rPr lang="en-US" altLang="cs-CZ" sz="2800" dirty="0">
                <a:sym typeface="Symbol" panose="05050102010706020507" pitchFamily="18" charset="2"/>
              </a:rPr>
              <a:t>*</a:t>
            </a:r>
            <a:r>
              <a:rPr lang="en-US" altLang="cs-CZ" sz="2800" i="1" dirty="0">
                <a:sym typeface="Symbol" panose="05050102010706020507" pitchFamily="18" charset="2"/>
              </a:rPr>
              <a:t>t</a:t>
            </a:r>
            <a:r>
              <a:rPr lang="en-US" altLang="cs-CZ" sz="2800" dirty="0">
                <a:sym typeface="Symbol" panose="05050102010706020507" pitchFamily="18" charset="2"/>
              </a:rPr>
              <a:t>*</a:t>
            </a:r>
            <a:r>
              <a:rPr lang="en-US" altLang="cs-CZ" sz="2800" i="1" dirty="0">
                <a:sym typeface="Symbol" panose="05050102010706020507" pitchFamily="18" charset="2"/>
              </a:rPr>
              <a:t> </a:t>
            </a:r>
            <a:r>
              <a:rPr lang="en-US" altLang="cs-CZ" sz="2800" dirty="0">
                <a:sym typeface="Symbol" panose="05050102010706020507" pitchFamily="18" charset="2"/>
              </a:rPr>
              <a:t>[</a:t>
            </a:r>
            <a:r>
              <a:rPr lang="en-US" altLang="cs-CZ" sz="2800" baseline="30000" dirty="0">
                <a:sym typeface="Symbol" panose="05050102010706020507" pitchFamily="18" charset="2"/>
              </a:rPr>
              <a:t>0</a:t>
            </a:r>
            <a:r>
              <a:rPr lang="en-US" altLang="cs-CZ" sz="2800" i="1" dirty="0">
                <a:sym typeface="Symbol" panose="05050102010706020507" pitchFamily="18" charset="2"/>
              </a:rPr>
              <a:t>Wise</a:t>
            </a:r>
            <a:r>
              <a:rPr lang="en-US" altLang="cs-CZ" sz="2800" i="1" baseline="-25000" dirty="0">
                <a:sym typeface="Symbol" panose="05050102010706020507" pitchFamily="18" charset="2"/>
              </a:rPr>
              <a:t>w*t* </a:t>
            </a:r>
            <a:r>
              <a:rPr lang="en-US" altLang="cs-CZ" sz="2800" b="1" i="1" dirty="0">
                <a:sym typeface="Symbol" panose="05050102010706020507" pitchFamily="18" charset="2"/>
              </a:rPr>
              <a:t>he</a:t>
            </a:r>
            <a:r>
              <a:rPr lang="en-US" altLang="cs-CZ" sz="2800" dirty="0">
                <a:sym typeface="Symbol" panose="05050102010706020507" pitchFamily="18" charset="2"/>
              </a:rPr>
              <a:t>]]] </a:t>
            </a:r>
            <a:r>
              <a:rPr lang="en-US" altLang="cs-CZ" dirty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cs-CZ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i="1" dirty="0"/>
              <a:t>Of = Sub </a:t>
            </a:r>
            <a:r>
              <a:rPr lang="en-US" altLang="cs-CZ" dirty="0"/>
              <a:t>operates on the (hyper)</a:t>
            </a:r>
            <a:r>
              <a:rPr lang="en-US" altLang="cs-CZ" dirty="0" err="1"/>
              <a:t>intensional</a:t>
            </a:r>
            <a:r>
              <a:rPr lang="en-US" altLang="cs-CZ" dirty="0"/>
              <a:t> context of “that he is wise”; it substitutes the individual (if any) that holds the papal office for the variable </a:t>
            </a:r>
            <a:r>
              <a:rPr lang="en-US" altLang="cs-CZ" i="1" dirty="0"/>
              <a:t>he</a:t>
            </a:r>
            <a:endParaRPr lang="cs-CZ" alt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794F5AA-7745-42CC-9859-15478B4C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 dirty="0" err="1"/>
              <a:t>Substitu</a:t>
            </a:r>
            <a:r>
              <a:rPr lang="en-US" altLang="cs-CZ" sz="3800" dirty="0" err="1"/>
              <a:t>tion</a:t>
            </a:r>
            <a:r>
              <a:rPr lang="en-US" altLang="cs-CZ" sz="3800" dirty="0"/>
              <a:t> method;</a:t>
            </a:r>
            <a:r>
              <a:rPr lang="cs-CZ" altLang="cs-CZ" sz="3800" dirty="0"/>
              <a:t>	</a:t>
            </a:r>
            <a:r>
              <a:rPr lang="en-US" altLang="cs-CZ" sz="3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broadly applied</a:t>
            </a:r>
            <a:endParaRPr lang="cs-CZ" altLang="cs-CZ" sz="38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340768"/>
            <a:ext cx="7571184" cy="482453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cs-CZ" sz="2600" i="1" dirty="0"/>
              <a:t>Quantifying into</a:t>
            </a:r>
            <a:r>
              <a:rPr lang="en-US" altLang="cs-CZ" sz="2600" dirty="0"/>
              <a:t> …</a:t>
            </a:r>
          </a:p>
          <a:p>
            <a:pPr marL="82296" indent="0" algn="ctr" eaLnBrk="1" hangingPunct="1">
              <a:buNone/>
            </a:pPr>
            <a:r>
              <a:rPr lang="en-GB" altLang="cs-CZ" sz="2600" dirty="0"/>
              <a:t>Tom is seeking the last decimal of </a:t>
            </a:r>
            <a:r>
              <a:rPr lang="en-GB" altLang="cs-CZ" sz="2600" dirty="0">
                <a:sym typeface="Symbol" pitchFamily="18" charset="2"/>
              </a:rPr>
              <a:t></a:t>
            </a:r>
            <a:endParaRPr lang="en-US" altLang="cs-CZ" sz="2600" dirty="0">
              <a:sym typeface="Symbol" pitchFamily="18" charset="2"/>
            </a:endParaRPr>
          </a:p>
          <a:p>
            <a:pPr indent="0" algn="ctr" eaLnBrk="1" hangingPunct="1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ym typeface="Symbol" pitchFamily="18" charset="2"/>
              </a:rPr>
              <a:t></a:t>
            </a:r>
          </a:p>
          <a:p>
            <a:pPr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/>
              <a:t>There is a number such that </a:t>
            </a:r>
            <a:br>
              <a:rPr lang="en-US" altLang="cs-CZ" sz="2600" dirty="0"/>
            </a:br>
            <a:r>
              <a:rPr lang="en-US" altLang="cs-CZ" sz="2600" dirty="0"/>
              <a:t>Tom is seeking its last decimal</a:t>
            </a:r>
            <a:endParaRPr lang="en-GB" altLang="cs-CZ" sz="2600" dirty="0"/>
          </a:p>
          <a:p>
            <a:pPr eaLnBrk="1" hangingPunct="1"/>
            <a:r>
              <a:rPr lang="en-US" altLang="cs-CZ" sz="2600" i="1" dirty="0">
                <a:solidFill>
                  <a:srgbClr val="0070C0"/>
                </a:solidFill>
                <a:sym typeface="Symbol" pitchFamily="18" charset="2"/>
              </a:rPr>
              <a:t>Seek*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/(</a:t>
            </a:r>
            <a:r>
              <a:rPr lang="en-US" altLang="cs-CZ" sz="2600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)</a:t>
            </a:r>
            <a:r>
              <a:rPr lang="en-US" altLang="cs-CZ" sz="2600" baseline="-25000" dirty="0">
                <a:solidFill>
                  <a:srgbClr val="0070C0"/>
                </a:solidFill>
                <a:sym typeface="Symbol" pitchFamily="18" charset="2"/>
              </a:rPr>
              <a:t></a:t>
            </a:r>
            <a:r>
              <a:rPr lang="en-US" altLang="cs-CZ" sz="2600" dirty="0">
                <a:sym typeface="Symbol" pitchFamily="18" charset="2"/>
              </a:rPr>
              <a:t>; </a:t>
            </a:r>
          </a:p>
          <a:p>
            <a:r>
              <a:rPr lang="en-US" altLang="cs-CZ" sz="2800" i="1" dirty="0">
                <a:sym typeface="Symbol" pitchFamily="18" charset="2"/>
              </a:rPr>
              <a:t>Seek cannot be the relation of an individual to a number; there is no such number here; and even if there were one, it’d make no sense to seek a number without any operation …</a:t>
            </a:r>
            <a:endParaRPr lang="en-US" altLang="cs-CZ" sz="2800" baseline="-25000" dirty="0">
              <a:sym typeface="Symbol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1EAC4D4-0055-4C46-907A-D8B2B3FD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7813"/>
            <a:ext cx="7499176" cy="774700"/>
          </a:xfrm>
        </p:spPr>
        <p:txBody>
          <a:bodyPr/>
          <a:lstStyle/>
          <a:p>
            <a:pPr eaLnBrk="1" hangingPunct="1"/>
            <a:r>
              <a:rPr lang="en-GB" altLang="cs-CZ" dirty="0"/>
              <a:t>The rule of </a:t>
            </a:r>
            <a:r>
              <a:rPr lang="en-GB" altLang="cs-CZ" dirty="0">
                <a:sym typeface="Symbol" pitchFamily="18" charset="2"/>
              </a:rPr>
              <a:t></a:t>
            </a:r>
            <a:r>
              <a:rPr lang="en-GB" altLang="cs-CZ" dirty="0"/>
              <a:t>-conversion</a:t>
            </a:r>
            <a:r>
              <a:rPr lang="cs-CZ" altLang="cs-CZ" dirty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413"/>
            <a:ext cx="7571184" cy="4862512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defRPr/>
            </a:pPr>
            <a:r>
              <a:rPr lang="en-US" altLang="cs-CZ" sz="2200" dirty="0"/>
              <a:t>Fundamental computational rule of</a:t>
            </a:r>
            <a:r>
              <a:rPr lang="cs-CZ" altLang="cs-CZ" sz="2200" dirty="0"/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-</a:t>
            </a:r>
            <a:r>
              <a:rPr lang="en-US" altLang="cs-CZ" sz="2200" dirty="0">
                <a:sym typeface="Symbol" panose="05050102010706020507" pitchFamily="18" charset="2"/>
              </a:rPr>
              <a:t>calculi</a:t>
            </a:r>
            <a:r>
              <a:rPr lang="cs-CZ" altLang="cs-CZ" sz="2200" dirty="0">
                <a:sym typeface="Symbol" panose="05050102010706020507" pitchFamily="18" charset="2"/>
              </a:rPr>
              <a:t> a</a:t>
            </a:r>
            <a:r>
              <a:rPr lang="en-US" altLang="cs-CZ" sz="2200" dirty="0" err="1">
                <a:sym typeface="Symbol" panose="05050102010706020507" pitchFamily="18" charset="2"/>
              </a:rPr>
              <a:t>nd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/>
              <a:t>functional programming languages</a:t>
            </a:r>
            <a:endParaRPr lang="cs-CZ" altLang="cs-CZ" sz="2200" dirty="0"/>
          </a:p>
          <a:p>
            <a:pPr lvl="1" eaLnBrk="1" hangingPunct="1">
              <a:defRPr/>
            </a:pPr>
            <a:r>
              <a:rPr lang="en-US" altLang="cs-CZ" sz="2200" dirty="0"/>
              <a:t>It specifies how to </a:t>
            </a:r>
            <a:r>
              <a:rPr lang="en-US" altLang="cs-CZ" sz="2200" i="1" dirty="0">
                <a:solidFill>
                  <a:schemeClr val="accent6">
                    <a:lumMod val="75000"/>
                  </a:schemeClr>
                </a:solidFill>
              </a:rPr>
              <a:t>apply of a function</a:t>
            </a:r>
            <a:r>
              <a:rPr lang="cs-CZ" altLang="cs-CZ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altLang="cs-CZ" sz="2200" i="1" dirty="0">
                <a:solidFill>
                  <a:schemeClr val="accent6">
                    <a:lumMod val="75000"/>
                  </a:schemeClr>
                </a:solidFill>
              </a:rPr>
              <a:t>f </a:t>
            </a:r>
            <a:r>
              <a:rPr lang="en-US" altLang="cs-CZ" sz="2200" dirty="0"/>
              <a:t>to the</a:t>
            </a:r>
            <a:r>
              <a:rPr lang="cs-CZ" altLang="cs-CZ" sz="2200" dirty="0"/>
              <a:t> argument </a:t>
            </a:r>
            <a:r>
              <a:rPr lang="cs-CZ" altLang="cs-CZ" sz="2200" i="1" dirty="0"/>
              <a:t>A </a:t>
            </a:r>
            <a:r>
              <a:rPr lang="en-US" altLang="cs-CZ" sz="2200" dirty="0"/>
              <a:t>to obtain the value of</a:t>
            </a:r>
            <a:r>
              <a:rPr lang="cs-CZ" altLang="cs-CZ" sz="2200" dirty="0"/>
              <a:t> </a:t>
            </a:r>
            <a:r>
              <a:rPr lang="cs-CZ" altLang="cs-CZ" sz="2200" i="1" dirty="0"/>
              <a:t>f </a:t>
            </a:r>
            <a:r>
              <a:rPr lang="en-US" altLang="cs-CZ" sz="2200" dirty="0"/>
              <a:t>at</a:t>
            </a:r>
            <a:r>
              <a:rPr lang="cs-CZ" altLang="cs-CZ" sz="2200" dirty="0"/>
              <a:t> </a:t>
            </a:r>
            <a:r>
              <a:rPr lang="cs-CZ" altLang="cs-CZ" sz="2200" i="1" dirty="0"/>
              <a:t>A</a:t>
            </a:r>
            <a:r>
              <a:rPr lang="cs-CZ" altLang="cs-CZ" sz="2200" dirty="0"/>
              <a:t>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cs-CZ" sz="2600" i="1" dirty="0"/>
              <a:t>Example.</a:t>
            </a:r>
            <a:r>
              <a:rPr lang="cs-CZ" altLang="cs-CZ" sz="2600" dirty="0"/>
              <a:t>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sym typeface="Symbol" panose="05050102010706020507" pitchFamily="18" charset="2"/>
              </a:rPr>
              <a:t>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1] </a:t>
            </a:r>
            <a:r>
              <a:rPr lang="cs-CZ" altLang="cs-CZ" sz="2600" baseline="300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</a:rPr>
              <a:t>3]</a:t>
            </a:r>
            <a:r>
              <a:rPr lang="cs-CZ" altLang="cs-CZ" sz="2600" dirty="0"/>
              <a:t> </a:t>
            </a:r>
            <a:r>
              <a:rPr lang="en-US" altLang="cs-CZ" sz="2600" dirty="0">
                <a:sym typeface="Wingdings" panose="05000000000000000000" pitchFamily="2" charset="2"/>
              </a:rPr>
              <a:t></a:t>
            </a:r>
            <a:r>
              <a:rPr lang="cs-CZ" altLang="cs-CZ" sz="2600" dirty="0"/>
              <a:t> </a:t>
            </a:r>
            <a:r>
              <a:rPr lang="en-US" altLang="cs-CZ" sz="2600" dirty="0"/>
              <a:t>we want the value of the successor function at the number </a:t>
            </a:r>
            <a:r>
              <a:rPr lang="cs-CZ" altLang="cs-CZ" sz="2600" dirty="0"/>
              <a:t>3</a:t>
            </a:r>
            <a:r>
              <a:rPr lang="en-US" altLang="cs-CZ" sz="2600" dirty="0"/>
              <a:t>;</a:t>
            </a:r>
            <a:endParaRPr lang="cs-CZ" altLang="cs-CZ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i="1" dirty="0">
                <a:solidFill>
                  <a:srgbClr val="C00000"/>
                </a:solidFill>
                <a:sym typeface="Symbol" panose="05050102010706020507" pitchFamily="18" charset="2"/>
              </a:rPr>
              <a:t></a:t>
            </a:r>
            <a:r>
              <a:rPr lang="cs-CZ" altLang="cs-CZ" sz="2600" i="1" dirty="0">
                <a:solidFill>
                  <a:srgbClr val="C00000"/>
                </a:solidFill>
              </a:rPr>
              <a:t>-</a:t>
            </a:r>
            <a:r>
              <a:rPr lang="cs-CZ" altLang="cs-CZ" sz="2600" i="1" dirty="0" err="1">
                <a:solidFill>
                  <a:srgbClr val="C00000"/>
                </a:solidFill>
              </a:rPr>
              <a:t>redu</a:t>
            </a:r>
            <a:r>
              <a:rPr lang="en-US" altLang="cs-CZ" sz="2600" i="1" dirty="0" err="1">
                <a:solidFill>
                  <a:srgbClr val="C00000"/>
                </a:solidFill>
              </a:rPr>
              <a:t>ction</a:t>
            </a:r>
            <a:r>
              <a:rPr lang="cs-CZ" altLang="cs-CZ" sz="2600" i="1" dirty="0"/>
              <a:t> </a:t>
            </a:r>
            <a:r>
              <a:rPr lang="cs-CZ" altLang="cs-CZ" sz="2600" dirty="0"/>
              <a:t>(</a:t>
            </a:r>
            <a:r>
              <a:rPr lang="en-US" altLang="cs-CZ" sz="2600" dirty="0"/>
              <a:t>sometimes also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dirty="0"/>
              <a:t>-</a:t>
            </a:r>
            <a:r>
              <a:rPr lang="en-US" altLang="cs-CZ" sz="2600" i="1" dirty="0"/>
              <a:t>reduction</a:t>
            </a:r>
            <a:r>
              <a:rPr lang="cs-CZ" altLang="cs-CZ" sz="2600" dirty="0"/>
              <a:t>) „</a:t>
            </a:r>
            <a:r>
              <a:rPr lang="en-US" altLang="cs-CZ" sz="2600" dirty="0">
                <a:solidFill>
                  <a:srgbClr val="C00000"/>
                </a:solidFill>
              </a:rPr>
              <a:t>by name</a:t>
            </a:r>
            <a:r>
              <a:rPr lang="cs-CZ" altLang="cs-CZ" sz="2600" dirty="0"/>
              <a:t>“: </a:t>
            </a:r>
            <a:br>
              <a:rPr lang="cs-CZ" altLang="cs-CZ" sz="2600" dirty="0"/>
            </a:br>
            <a:r>
              <a:rPr lang="cs-CZ" altLang="cs-CZ" sz="2600" dirty="0"/>
              <a:t>[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i="1" dirty="0"/>
              <a:t>x </a:t>
            </a:r>
            <a:r>
              <a:rPr lang="cs-CZ" altLang="cs-CZ" sz="2600" dirty="0"/>
              <a:t>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i="1" dirty="0"/>
              <a:t>x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3] </a:t>
            </a:r>
            <a:r>
              <a:rPr lang="cs-CZ" altLang="cs-CZ" sz="2600" dirty="0">
                <a:sym typeface="Symbol" panose="05050102010706020507" pitchFamily="18" charset="2"/>
              </a:rPr>
              <a:t>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/>
              <a:t> 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</a:t>
            </a:r>
            <a:r>
              <a:rPr lang="cs-CZ" altLang="cs-CZ" sz="2600" i="1" dirty="0"/>
              <a:t>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		(=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4)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i="1" dirty="0">
                <a:sym typeface="Symbol" panose="05050102010706020507" pitchFamily="18" charset="2"/>
              </a:rPr>
              <a:t></a:t>
            </a:r>
            <a:r>
              <a:rPr lang="cs-CZ" altLang="cs-CZ" sz="2600" i="1" dirty="0"/>
              <a:t>-</a:t>
            </a:r>
            <a:r>
              <a:rPr lang="en-US" altLang="cs-CZ" sz="2600" i="1" dirty="0"/>
              <a:t>expansion</a:t>
            </a:r>
            <a:r>
              <a:rPr lang="cs-CZ" altLang="cs-CZ" sz="2600" i="1" dirty="0"/>
              <a:t> </a:t>
            </a:r>
            <a:r>
              <a:rPr lang="cs-CZ" altLang="cs-CZ" sz="2600" dirty="0"/>
              <a:t>(</a:t>
            </a:r>
            <a:r>
              <a:rPr lang="en-US" altLang="cs-CZ" sz="2600" dirty="0"/>
              <a:t>or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dirty="0"/>
              <a:t>-</a:t>
            </a:r>
            <a:r>
              <a:rPr lang="en-US" altLang="cs-CZ" sz="2600" i="1" dirty="0"/>
              <a:t>expansion</a:t>
            </a:r>
            <a:r>
              <a:rPr lang="cs-CZ" altLang="cs-CZ" sz="2600" dirty="0"/>
              <a:t>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600" dirty="0"/>
              <a:t>	 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</a:t>
            </a:r>
            <a:r>
              <a:rPr lang="cs-CZ" altLang="cs-CZ" sz="2600" i="1" dirty="0"/>
              <a:t>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dirty="0">
                <a:sym typeface="Symbol" panose="05050102010706020507" pitchFamily="18" charset="2"/>
              </a:rPr>
              <a:t>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dirty="0"/>
              <a:t>[</a:t>
            </a:r>
            <a:r>
              <a:rPr lang="cs-CZ" altLang="cs-CZ" sz="2600" dirty="0">
                <a:sym typeface="Symbol" panose="05050102010706020507" pitchFamily="18" charset="2"/>
              </a:rPr>
              <a:t></a:t>
            </a:r>
            <a:r>
              <a:rPr lang="cs-CZ" altLang="cs-CZ" sz="2600" i="1" dirty="0"/>
              <a:t>x </a:t>
            </a:r>
            <a:r>
              <a:rPr lang="cs-CZ" altLang="cs-CZ" sz="2600" dirty="0"/>
              <a:t>[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+ </a:t>
            </a:r>
            <a:r>
              <a:rPr lang="cs-CZ" altLang="cs-CZ" sz="2600" i="1" dirty="0"/>
              <a:t>x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1] </a:t>
            </a:r>
            <a:r>
              <a:rPr lang="cs-CZ" altLang="cs-CZ" sz="2600" baseline="30000" dirty="0"/>
              <a:t>0</a:t>
            </a:r>
            <a:r>
              <a:rPr lang="cs-CZ" altLang="cs-CZ" sz="2600" dirty="0"/>
              <a:t>3] </a:t>
            </a:r>
            <a:r>
              <a:rPr lang="en-US" altLang="cs-CZ" sz="2600" dirty="0"/>
              <a:t> </a:t>
            </a:r>
            <a:endParaRPr lang="cs-CZ" altLang="cs-CZ" sz="2600" dirty="0"/>
          </a:p>
          <a:p>
            <a:pPr eaLnBrk="1" hangingPunct="1">
              <a:defRPr/>
            </a:pPr>
            <a:r>
              <a:rPr lang="en-US" altLang="cs-CZ" sz="2600" dirty="0"/>
              <a:t>In general</a:t>
            </a:r>
            <a:r>
              <a:rPr lang="cs-CZ" altLang="cs-CZ" sz="2600" dirty="0"/>
              <a:t>: 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[[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r>
              <a:rPr lang="cs-CZ" altLang="cs-CZ" sz="26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i="1" baseline="-250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…D</a:t>
            </a:r>
            <a:r>
              <a:rPr lang="cs-CZ" altLang="cs-CZ" sz="2600" i="1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]┣</a:t>
            </a:r>
            <a:r>
              <a:rPr lang="cs-CZ" altLang="cs-CZ" sz="2600" baseline="-25000" dirty="0">
                <a:sym typeface="Symbol" panose="05050102010706020507" pitchFamily="18" charset="2"/>
              </a:rPr>
              <a:t></a:t>
            </a:r>
            <a:r>
              <a:rPr lang="cs-CZ" altLang="cs-CZ" sz="2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Y(D</a:t>
            </a:r>
            <a:r>
              <a:rPr lang="cs-CZ" altLang="cs-CZ" sz="2600" baseline="-25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cs-CZ" altLang="cs-CZ" sz="2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cs-CZ" altLang="cs-CZ" sz="26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cs-CZ" altLang="cs-CZ" sz="2600" baseline="-250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cs-CZ" altLang="cs-CZ" sz="26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cs-CZ" altLang="cs-CZ" sz="2600" dirty="0">
                <a:solidFill>
                  <a:schemeClr val="accent2"/>
                </a:solidFill>
              </a:rPr>
              <a:t> </a:t>
            </a:r>
            <a:endParaRPr lang="en-US" altLang="cs-CZ" sz="2600" dirty="0">
              <a:solidFill>
                <a:schemeClr val="accent2"/>
              </a:solidFill>
            </a:endParaRP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r>
              <a:rPr lang="en-US" altLang="cs-CZ" sz="2200" dirty="0"/>
              <a:t>where </a:t>
            </a:r>
            <a:r>
              <a:rPr lang="en-US" altLang="cs-CZ" sz="2200" i="1" dirty="0"/>
              <a:t>Y(D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/</a:t>
            </a:r>
            <a:r>
              <a:rPr lang="en-US" altLang="cs-CZ" sz="2200" i="1" dirty="0"/>
              <a:t>x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) arises from </a:t>
            </a:r>
            <a:r>
              <a:rPr lang="en-US" altLang="cs-CZ" sz="2200" i="1" dirty="0"/>
              <a:t>Y</a:t>
            </a:r>
            <a:r>
              <a:rPr lang="en-US" altLang="cs-CZ" sz="2200" dirty="0"/>
              <a:t> by a </a:t>
            </a:r>
            <a:r>
              <a:rPr lang="en-US" alt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collision-less</a:t>
            </a:r>
            <a:r>
              <a:rPr lang="en-US" altLang="cs-CZ" sz="2200" dirty="0"/>
              <a:t> substitution of </a:t>
            </a:r>
            <a:r>
              <a:rPr lang="en-US" altLang="cs-CZ" sz="2200" i="1" dirty="0"/>
              <a:t>D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 for all the </a:t>
            </a:r>
            <a:r>
              <a:rPr lang="cs-CZ" altLang="cs-CZ" sz="2200" i="1" dirty="0"/>
              <a:t>free</a:t>
            </a:r>
            <a:r>
              <a:rPr lang="cs-CZ" altLang="cs-CZ" sz="2200" dirty="0"/>
              <a:t> </a:t>
            </a:r>
            <a:r>
              <a:rPr lang="en-US" altLang="cs-CZ" sz="2200" dirty="0"/>
              <a:t>occurrences of the variable </a:t>
            </a:r>
            <a:r>
              <a:rPr lang="en-US" altLang="cs-CZ" sz="2200" i="1" dirty="0"/>
              <a:t>x</a:t>
            </a:r>
            <a:r>
              <a:rPr lang="en-US" altLang="cs-CZ" sz="2200" baseline="-25000" dirty="0"/>
              <a:t>i</a:t>
            </a:r>
            <a:r>
              <a:rPr lang="en-US" altLang="cs-CZ" sz="2200" dirty="0"/>
              <a:t> </a:t>
            </a:r>
            <a:r>
              <a:rPr lang="cs-CZ" altLang="cs-CZ" sz="2200" dirty="0"/>
              <a:t>in </a:t>
            </a:r>
            <a:r>
              <a:rPr lang="cs-CZ" altLang="cs-CZ" sz="2200" i="1" dirty="0"/>
              <a:t>Y </a:t>
            </a:r>
            <a:r>
              <a:rPr lang="en-US" altLang="cs-CZ" sz="2200" dirty="0"/>
              <a:t>(1 </a:t>
            </a:r>
            <a:r>
              <a:rPr lang="en-US" altLang="cs-CZ" sz="2200" dirty="0">
                <a:sym typeface="Symbol" panose="05050102010706020507" pitchFamily="18" charset="2"/>
              </a:rPr>
              <a:t> </a:t>
            </a:r>
            <a:r>
              <a:rPr lang="en-US" altLang="cs-CZ" sz="2200" dirty="0" err="1">
                <a:sym typeface="Symbol" panose="05050102010706020507" pitchFamily="18" charset="2"/>
              </a:rPr>
              <a:t>i</a:t>
            </a:r>
            <a:r>
              <a:rPr lang="en-US" altLang="cs-CZ" sz="2200" dirty="0">
                <a:sym typeface="Symbol" panose="05050102010706020507" pitchFamily="18" charset="2"/>
              </a:rPr>
              <a:t>  </a:t>
            </a:r>
            <a:r>
              <a:rPr lang="en-US" altLang="cs-CZ" sz="2200" i="1" dirty="0">
                <a:sym typeface="Symbol" panose="05050102010706020507" pitchFamily="18" charset="2"/>
              </a:rPr>
              <a:t>m</a:t>
            </a:r>
            <a:r>
              <a:rPr lang="en-US" altLang="cs-CZ" sz="2200" dirty="0">
                <a:sym typeface="Symbol" panose="05050102010706020507" pitchFamily="18" charset="2"/>
              </a:rPr>
              <a:t>)</a:t>
            </a:r>
            <a:endParaRPr lang="cs-CZ" altLang="cs-CZ" sz="2200" dirty="0">
              <a:solidFill>
                <a:schemeClr val="accent2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73707E-26E9-46C7-8925-93CA20956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60072" cy="1278979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800" dirty="0" err="1"/>
              <a:t>Substitu</a:t>
            </a:r>
            <a:r>
              <a:rPr lang="en-US" altLang="cs-CZ" sz="3800" dirty="0" err="1"/>
              <a:t>tion</a:t>
            </a:r>
            <a:r>
              <a:rPr lang="en-US" altLang="cs-CZ" sz="3800" dirty="0"/>
              <a:t> method;</a:t>
            </a:r>
            <a:r>
              <a:rPr lang="cs-CZ" altLang="cs-CZ" sz="3800" dirty="0"/>
              <a:t>	</a:t>
            </a:r>
            <a:r>
              <a:rPr lang="en-US" altLang="cs-CZ" sz="38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broadly applied</a:t>
            </a:r>
            <a:endParaRPr lang="cs-CZ" altLang="cs-CZ" sz="38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628800"/>
            <a:ext cx="7571184" cy="4951386"/>
          </a:xfrm>
        </p:spPr>
        <p:txBody>
          <a:bodyPr>
            <a:normAutofit/>
          </a:bodyPr>
          <a:lstStyle/>
          <a:p>
            <a:r>
              <a:rPr lang="en-US" altLang="cs-CZ" sz="2800" dirty="0">
                <a:sym typeface="Symbol" pitchFamily="18" charset="2"/>
              </a:rPr>
              <a:t></a:t>
            </a:r>
            <a:r>
              <a:rPr lang="fr-FR" altLang="cs-CZ" sz="2800" i="1" dirty="0"/>
              <a:t>w</a:t>
            </a:r>
            <a:r>
              <a:rPr lang="en-US" altLang="cs-CZ" sz="2800" dirty="0">
                <a:sym typeface="Symbol" pitchFamily="18" charset="2"/>
              </a:rPr>
              <a:t></a:t>
            </a:r>
            <a:r>
              <a:rPr lang="fr-FR" altLang="cs-CZ" sz="2800" i="1" dirty="0"/>
              <a:t>t</a:t>
            </a:r>
            <a:r>
              <a:rPr lang="fr-FR" altLang="cs-CZ" sz="2800" dirty="0"/>
              <a:t> [</a:t>
            </a:r>
            <a:r>
              <a:rPr lang="fr-FR" altLang="cs-CZ" sz="2800" baseline="30000" dirty="0"/>
              <a:t>0</a:t>
            </a:r>
            <a:r>
              <a:rPr lang="en-US" altLang="cs-CZ" sz="2800" dirty="0">
                <a:sym typeface="Symbol" pitchFamily="18" charset="2"/>
              </a:rPr>
              <a:t></a:t>
            </a:r>
            <a:r>
              <a:rPr lang="fr-FR" altLang="cs-CZ" sz="2800" i="1" dirty="0"/>
              <a:t>x </a:t>
            </a:r>
            <a:r>
              <a:rPr lang="fr-FR" altLang="cs-CZ" sz="2800" dirty="0"/>
              <a:t>[</a:t>
            </a:r>
            <a:r>
              <a:rPr lang="en-GB" altLang="cs-CZ" sz="2800" baseline="30000" dirty="0"/>
              <a:t>0</a:t>
            </a:r>
            <a:r>
              <a:rPr lang="en-GB" altLang="cs-CZ" sz="2800" i="1" dirty="0"/>
              <a:t>Seek</a:t>
            </a:r>
            <a:r>
              <a:rPr lang="fr-FR" altLang="cs-CZ" sz="2800" i="1" dirty="0"/>
              <a:t>*</a:t>
            </a:r>
            <a:r>
              <a:rPr lang="fr-FR" altLang="cs-CZ" sz="2800" i="1" baseline="-25000" dirty="0" err="1"/>
              <a:t>wt</a:t>
            </a:r>
            <a:r>
              <a:rPr lang="fr-FR" altLang="cs-CZ" sz="2800" i="1" dirty="0"/>
              <a:t> </a:t>
            </a:r>
            <a:r>
              <a:rPr lang="fr-FR" altLang="cs-CZ" sz="2800" baseline="30000" dirty="0"/>
              <a:t>0</a:t>
            </a:r>
            <a:r>
              <a:rPr lang="fr-FR" altLang="cs-CZ" sz="2800" i="1" dirty="0"/>
              <a:t>Tom </a:t>
            </a:r>
            <a:r>
              <a:rPr lang="fr-FR" altLang="cs-CZ" sz="2800" b="1" baseline="30000" dirty="0">
                <a:solidFill>
                  <a:srgbClr val="C00000"/>
                </a:solidFill>
              </a:rPr>
              <a:t>0</a:t>
            </a:r>
            <a:r>
              <a:rPr lang="fr-FR" altLang="cs-CZ" sz="2800" dirty="0"/>
              <a:t>[</a:t>
            </a:r>
            <a:r>
              <a:rPr lang="fr-FR" altLang="cs-CZ" sz="2800" baseline="30000" dirty="0"/>
              <a:t>0</a:t>
            </a:r>
            <a:r>
              <a:rPr lang="fr-FR" altLang="cs-CZ" sz="2800" i="1" dirty="0"/>
              <a:t>Last_Dec </a:t>
            </a:r>
            <a:r>
              <a:rPr lang="fr-FR" altLang="cs-CZ" sz="2800" b="1" i="1" dirty="0">
                <a:solidFill>
                  <a:srgbClr val="C00000"/>
                </a:solidFill>
              </a:rPr>
              <a:t>x</a:t>
            </a:r>
            <a:r>
              <a:rPr lang="fr-FR" altLang="cs-CZ" sz="2800" dirty="0"/>
              <a:t>]]] </a:t>
            </a:r>
            <a:br>
              <a:rPr lang="cs-CZ" altLang="cs-CZ" sz="2800" dirty="0"/>
            </a:br>
            <a:r>
              <a:rPr lang="fr-FR" altLang="cs-CZ" sz="2800" b="1" dirty="0" err="1"/>
              <a:t>is</a:t>
            </a:r>
            <a:r>
              <a:rPr lang="fr-FR" altLang="cs-CZ" sz="2800" b="1" dirty="0"/>
              <a:t> incorrect; </a:t>
            </a:r>
            <a:r>
              <a:rPr lang="fr-FR" altLang="cs-CZ" sz="2800" b="1" dirty="0" err="1"/>
              <a:t>why</a:t>
            </a:r>
            <a:r>
              <a:rPr lang="fr-FR" altLang="cs-CZ" sz="2800" b="1" dirty="0"/>
              <a:t>?</a:t>
            </a:r>
          </a:p>
          <a:p>
            <a:r>
              <a:rPr lang="fr-FR" altLang="cs-CZ" sz="2000" dirty="0"/>
              <a:t>the </a:t>
            </a:r>
            <a:r>
              <a:rPr lang="fr-FR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</a:t>
            </a:r>
            <a:r>
              <a:rPr lang="fr-FR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fr-FR" alt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o-</a:t>
            </a:r>
            <a:r>
              <a:rPr lang="fr-FR" alt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fr-FR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cs-CZ" sz="2000" dirty="0"/>
              <a:t>in the </a:t>
            </a:r>
            <a:r>
              <a:rPr lang="fr-FR" altLang="cs-CZ" sz="2000" dirty="0" err="1"/>
              <a:t>hyperintensional</a:t>
            </a:r>
            <a:r>
              <a:rPr lang="fr-FR" altLang="cs-CZ" sz="2000" dirty="0"/>
              <a:t> </a:t>
            </a:r>
            <a:r>
              <a:rPr lang="fr-FR" altLang="cs-CZ" sz="2000" dirty="0" err="1"/>
              <a:t>context</a:t>
            </a:r>
            <a:r>
              <a:rPr lang="fr-FR" altLang="cs-CZ" sz="2000" dirty="0"/>
              <a:t> of </a:t>
            </a:r>
            <a:r>
              <a:rPr lang="fr-FR" altLang="cs-CZ" sz="2000" b="1" baseline="30000" dirty="0">
                <a:solidFill>
                  <a:srgbClr val="C00000"/>
                </a:solidFill>
              </a:rPr>
              <a:t>0</a:t>
            </a:r>
            <a:r>
              <a:rPr lang="fr-FR" altLang="cs-CZ" sz="2000" dirty="0"/>
              <a:t>[</a:t>
            </a:r>
            <a:r>
              <a:rPr lang="fr-FR" altLang="cs-CZ" sz="2000" baseline="30000" dirty="0"/>
              <a:t>0</a:t>
            </a:r>
            <a:r>
              <a:rPr lang="fr-FR" altLang="cs-CZ" sz="2000" i="1" dirty="0"/>
              <a:t>Last_Dec </a:t>
            </a:r>
            <a:r>
              <a:rPr lang="fr-FR" altLang="cs-CZ" sz="2000" b="1" i="1" dirty="0">
                <a:solidFill>
                  <a:srgbClr val="C00000"/>
                </a:solidFill>
              </a:rPr>
              <a:t>x</a:t>
            </a:r>
            <a:r>
              <a:rPr lang="fr-FR" altLang="cs-CZ" sz="2000" dirty="0"/>
              <a:t>]; </a:t>
            </a:r>
            <a:r>
              <a:rPr lang="fr-FR" altLang="cs-CZ" sz="2000" dirty="0" err="1"/>
              <a:t>hence</a:t>
            </a:r>
            <a:r>
              <a:rPr lang="fr-FR" altLang="cs-CZ" sz="2000" dirty="0"/>
              <a:t>, valuation of </a:t>
            </a:r>
            <a:r>
              <a:rPr lang="fr-FR" altLang="cs-CZ" sz="2000" i="1" dirty="0"/>
              <a:t>x </a:t>
            </a:r>
            <a:r>
              <a:rPr lang="en-GB" altLang="cs-CZ" sz="2000" dirty="0"/>
              <a:t>is irrelevant</a:t>
            </a:r>
            <a:r>
              <a:rPr lang="fr-FR" altLang="cs-CZ" sz="2000" dirty="0"/>
              <a:t> </a:t>
            </a:r>
            <a:r>
              <a:rPr lang="fr-FR" altLang="cs-CZ" sz="2400" dirty="0"/>
              <a:t>and </a:t>
            </a:r>
            <a:r>
              <a:rPr lang="en-US" altLang="cs-CZ" sz="2400" dirty="0">
                <a:sym typeface="Symbol" pitchFamily="18" charset="2"/>
              </a:rPr>
              <a:t></a:t>
            </a:r>
            <a:r>
              <a:rPr lang="fr-FR" altLang="cs-CZ" sz="2400" i="1" dirty="0"/>
              <a:t>x </a:t>
            </a:r>
            <a:r>
              <a:rPr lang="en-GB" altLang="cs-CZ" sz="2400" i="1" dirty="0"/>
              <a:t>does not bind </a:t>
            </a:r>
            <a:r>
              <a:rPr lang="fr-FR" altLang="cs-CZ" sz="2400" i="1" dirty="0"/>
              <a:t>x</a:t>
            </a:r>
            <a:endParaRPr lang="en-US" altLang="cs-CZ" sz="2600" dirty="0">
              <a:solidFill>
                <a:srgbClr val="0070C0"/>
              </a:solidFill>
              <a:sym typeface="Symbol" pitchFamily="18" charset="2"/>
            </a:endParaRPr>
          </a:p>
          <a:p>
            <a:pPr eaLnBrk="1" hangingPunct="1">
              <a:spcBef>
                <a:spcPts val="1800"/>
              </a:spcBef>
            </a:pP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cs-CZ" sz="2600" i="1" dirty="0" err="1">
                <a:solidFill>
                  <a:srgbClr val="0070C0"/>
                </a:solidFill>
              </a:rPr>
              <a:t>w</a:t>
            </a:r>
            <a:r>
              <a:rPr lang="en-US" altLang="cs-CZ" sz="2600" dirty="0" err="1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cs-CZ" sz="2600" i="1" dirty="0" err="1">
                <a:solidFill>
                  <a:srgbClr val="0070C0"/>
                </a:solidFill>
              </a:rPr>
              <a:t>t</a:t>
            </a:r>
            <a:r>
              <a:rPr lang="en-US" altLang="cs-CZ" sz="2600" i="1" dirty="0">
                <a:solidFill>
                  <a:srgbClr val="0070C0"/>
                </a:solidFill>
              </a:rPr>
              <a:t> </a:t>
            </a:r>
            <a:r>
              <a:rPr lang="en-US" altLang="cs-CZ" sz="2600" dirty="0">
                <a:solidFill>
                  <a:srgbClr val="0070C0"/>
                </a:solidFill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Seek*</a:t>
            </a:r>
            <a:r>
              <a:rPr lang="en-US" altLang="cs-CZ" sz="2600" i="1" baseline="-25000" dirty="0">
                <a:solidFill>
                  <a:srgbClr val="0070C0"/>
                </a:solidFill>
              </a:rPr>
              <a:t>wt</a:t>
            </a:r>
            <a:r>
              <a:rPr lang="en-US" altLang="cs-CZ" sz="2600" i="1" dirty="0">
                <a:solidFill>
                  <a:srgbClr val="0070C0"/>
                </a:solidFill>
              </a:rPr>
              <a:t>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Tom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</a:rPr>
              <a:t>[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i="1" dirty="0">
                <a:solidFill>
                  <a:srgbClr val="0070C0"/>
                </a:solidFill>
              </a:rPr>
              <a:t>Last_Dec</a:t>
            </a:r>
            <a:r>
              <a:rPr lang="en-US" altLang="cs-CZ" sz="2600" dirty="0">
                <a:solidFill>
                  <a:srgbClr val="0070C0"/>
                </a:solidFill>
              </a:rPr>
              <a:t> </a:t>
            </a:r>
            <a:r>
              <a:rPr lang="en-US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</a:t>
            </a:r>
            <a:r>
              <a:rPr lang="en-US" altLang="cs-CZ" sz="2600" dirty="0">
                <a:solidFill>
                  <a:srgbClr val="0070C0"/>
                </a:solidFill>
              </a:rPr>
              <a:t>]] </a:t>
            </a:r>
            <a:endParaRPr lang="en-US" altLang="cs-CZ" sz="2600" dirty="0">
              <a:solidFill>
                <a:srgbClr val="0070C0"/>
              </a:solidFill>
              <a:sym typeface="Symbol" pitchFamily="18" charset="2"/>
            </a:endParaRPr>
          </a:p>
          <a:p>
            <a:pPr eaLnBrk="1" hangingPunct="1">
              <a:lnSpc>
                <a:spcPct val="6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	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   </a:t>
            </a:r>
            <a:r>
              <a:rPr lang="fr-FR" altLang="cs-CZ" sz="2600" i="1" dirty="0">
                <a:solidFill>
                  <a:srgbClr val="0070C0"/>
                </a:solidFill>
              </a:rPr>
              <a:t>w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fr-FR" altLang="cs-CZ" sz="2600" i="1" dirty="0">
                <a:solidFill>
                  <a:srgbClr val="0070C0"/>
                </a:solidFill>
              </a:rPr>
              <a:t>t</a:t>
            </a:r>
            <a:r>
              <a:rPr lang="fr-FR" altLang="cs-CZ" sz="2600" dirty="0">
                <a:solidFill>
                  <a:srgbClr val="0070C0"/>
                </a:solidFill>
              </a:rPr>
              <a:t> 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en-US" altLang="cs-CZ" sz="2600" dirty="0">
                <a:solidFill>
                  <a:srgbClr val="0070C0"/>
                </a:solidFill>
                <a:sym typeface="Symbol" pitchFamily="18" charset="2"/>
              </a:rPr>
              <a:t></a:t>
            </a:r>
            <a:r>
              <a:rPr lang="fr-FR" altLang="cs-CZ" sz="2600" i="1" dirty="0">
                <a:solidFill>
                  <a:srgbClr val="0070C0"/>
                </a:solidFill>
              </a:rPr>
              <a:t>x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Seek*</a:t>
            </a:r>
            <a:r>
              <a:rPr lang="fr-FR" altLang="cs-CZ" sz="2600" i="1" baseline="-25000" dirty="0">
                <a:solidFill>
                  <a:srgbClr val="0070C0"/>
                </a:solidFill>
              </a:rPr>
              <a:t>wt</a:t>
            </a:r>
            <a:r>
              <a:rPr lang="fr-FR" altLang="cs-CZ" sz="2600" i="1" dirty="0">
                <a:solidFill>
                  <a:srgbClr val="0070C0"/>
                </a:solidFill>
              </a:rPr>
              <a:t>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Tom </a:t>
            </a:r>
            <a:br>
              <a:rPr lang="cs-CZ" altLang="cs-CZ" sz="2600" i="1" dirty="0">
                <a:solidFill>
                  <a:srgbClr val="0070C0"/>
                </a:solidFill>
              </a:rPr>
            </a:br>
            <a:r>
              <a:rPr lang="cs-CZ" altLang="cs-CZ" sz="2600" i="1" dirty="0">
                <a:solidFill>
                  <a:srgbClr val="0070C0"/>
                </a:solidFill>
              </a:rPr>
              <a:t>                   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Sub 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Tr x</a:t>
            </a:r>
            <a:r>
              <a:rPr lang="fr-FR" altLang="cs-CZ" sz="2600" dirty="0">
                <a:solidFill>
                  <a:srgbClr val="0070C0"/>
                </a:solidFill>
              </a:rPr>
              <a:t>]</a:t>
            </a:r>
            <a:r>
              <a:rPr lang="fr-FR" altLang="cs-CZ" sz="2600" i="1" dirty="0">
                <a:solidFill>
                  <a:srgbClr val="0070C0"/>
                </a:solidFill>
              </a:rPr>
              <a:t>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y 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dirty="0">
                <a:solidFill>
                  <a:srgbClr val="0070C0"/>
                </a:solidFill>
              </a:rPr>
              <a:t>[</a:t>
            </a:r>
            <a:r>
              <a:rPr lang="fr-FR" altLang="cs-CZ" sz="2600" baseline="30000" dirty="0">
                <a:solidFill>
                  <a:srgbClr val="0070C0"/>
                </a:solidFill>
              </a:rPr>
              <a:t>0</a:t>
            </a:r>
            <a:r>
              <a:rPr lang="fr-FR" altLang="cs-CZ" sz="2600" i="1" dirty="0">
                <a:solidFill>
                  <a:srgbClr val="0070C0"/>
                </a:solidFill>
              </a:rPr>
              <a:t>Last_Dec y</a:t>
            </a:r>
            <a:r>
              <a:rPr lang="fr-FR" altLang="cs-CZ" sz="2600" dirty="0">
                <a:solidFill>
                  <a:srgbClr val="0070C0"/>
                </a:solidFill>
              </a:rPr>
              <a:t>]]]]</a:t>
            </a:r>
          </a:p>
          <a:p>
            <a:pPr>
              <a:spcBef>
                <a:spcPts val="1200"/>
              </a:spcBef>
            </a:pPr>
            <a:r>
              <a:rPr lang="fr-FR" altLang="cs-CZ" sz="2400" dirty="0"/>
              <a:t>the </a:t>
            </a:r>
            <a:r>
              <a:rPr lang="fr-FR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</a:t>
            </a:r>
            <a:r>
              <a:rPr lang="fr-FR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fr-FR" alt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in </a:t>
            </a:r>
            <a:r>
              <a:rPr lang="fr-FR" altLang="cs-CZ" sz="2400" dirty="0">
                <a:solidFill>
                  <a:srgbClr val="0070C0"/>
                </a:solidFill>
              </a:rPr>
              <a:t>[</a:t>
            </a:r>
            <a:r>
              <a:rPr lang="fr-FR" altLang="cs-CZ" sz="2400" baseline="30000" dirty="0">
                <a:solidFill>
                  <a:srgbClr val="0070C0"/>
                </a:solidFill>
              </a:rPr>
              <a:t>0</a:t>
            </a:r>
            <a:r>
              <a:rPr lang="fr-FR" altLang="cs-CZ" sz="2400" i="1" dirty="0">
                <a:solidFill>
                  <a:srgbClr val="0070C0"/>
                </a:solidFill>
              </a:rPr>
              <a:t>Tr x</a:t>
            </a:r>
            <a:r>
              <a:rPr lang="fr-FR" altLang="cs-CZ" sz="2400" dirty="0">
                <a:solidFill>
                  <a:srgbClr val="0070C0"/>
                </a:solidFill>
              </a:rPr>
              <a:t>] …</a:t>
            </a:r>
            <a:r>
              <a:rPr lang="fr-FR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altLang="cs-CZ" sz="2600" dirty="0">
              <a:solidFill>
                <a:srgbClr val="0070C0"/>
              </a:solidFill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FB5BDDD-D581-48CA-A37D-24342C18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99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EC605-5FBA-44C1-BC6A-658FC952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/>
              <a:t>Paradox of omniscience resolved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B2ED9B-CBBE-4FEA-879C-3818A94FF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386610"/>
          </a:xfrm>
        </p:spPr>
        <p:txBody>
          <a:bodyPr>
            <a:normAutofit/>
          </a:bodyPr>
          <a:lstStyle/>
          <a:p>
            <a:pPr>
              <a:spcBef>
                <a:spcPct val="9000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1</a:t>
            </a:r>
            <a:r>
              <a:rPr lang="en-US" altLang="cs-CZ" sz="2500" dirty="0"/>
              <a:t>+1=2</a:t>
            </a:r>
            <a:endParaRPr lang="cs-CZ" altLang="cs-CZ" sz="2500" dirty="0"/>
          </a:p>
          <a:p>
            <a:r>
              <a:rPr lang="en-US" altLang="cs-CZ" sz="2500" dirty="0"/>
              <a:t>1+1=2 </a:t>
            </a:r>
            <a:r>
              <a:rPr lang="en-US" altLang="cs-CZ" sz="2500" dirty="0">
                <a:sym typeface="Symbol" panose="05050102010706020507" pitchFamily="18" charset="2"/>
              </a:rPr>
              <a:t>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cs-CZ" altLang="cs-CZ" sz="2500" dirty="0"/>
              <a:t>	–––––––––––––––––––––––</a:t>
            </a:r>
            <a:r>
              <a:rPr lang="en-US" altLang="cs-CZ" sz="2500" dirty="0"/>
              <a:t>	???</a:t>
            </a:r>
            <a:endParaRPr lang="cs-CZ" altLang="cs-CZ" sz="25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cs-CZ" sz="2500" dirty="0"/>
              <a:t>John knows that</a:t>
            </a:r>
            <a:r>
              <a:rPr lang="cs-CZ" altLang="cs-CZ" sz="2500" dirty="0"/>
              <a:t> </a:t>
            </a:r>
            <a:r>
              <a:rPr lang="en-US" altLang="cs-CZ" sz="2500" i="1" dirty="0">
                <a:sym typeface="Symbol" panose="05050102010706020507" pitchFamily="18" charset="2"/>
              </a:rPr>
              <a:t>Sin(</a:t>
            </a:r>
            <a:r>
              <a:rPr lang="en-US" altLang="cs-CZ" sz="2500" dirty="0">
                <a:sym typeface="Symbol" panose="05050102010706020507" pitchFamily="18" charset="2"/>
              </a:rPr>
              <a:t></a:t>
            </a:r>
            <a:r>
              <a:rPr lang="en-US" altLang="cs-CZ" sz="2500" i="1" dirty="0">
                <a:sym typeface="Symbol" panose="05050102010706020507" pitchFamily="18" charset="2"/>
              </a:rPr>
              <a:t>) = </a:t>
            </a:r>
            <a:r>
              <a:rPr lang="en-US" altLang="cs-CZ" sz="2500" dirty="0">
                <a:sym typeface="Symbol" panose="05050102010706020507" pitchFamily="18" charset="2"/>
              </a:rPr>
              <a:t>0</a:t>
            </a:r>
          </a:p>
          <a:p>
            <a:pPr lvl="1">
              <a:lnSpc>
                <a:spcPct val="80000"/>
              </a:lnSpc>
            </a:pPr>
            <a:r>
              <a:rPr lang="en-US" altLang="cs-CZ" sz="2100" dirty="0">
                <a:solidFill>
                  <a:schemeClr val="accent6">
                    <a:lumMod val="75000"/>
                  </a:schemeClr>
                </a:solidFill>
              </a:rPr>
              <a:t>The paradox of logical/mathematical omniscience</a:t>
            </a:r>
            <a:endParaRPr lang="cs-CZ" altLang="cs-CZ" sz="2100" dirty="0">
              <a:solidFill>
                <a:schemeClr val="accent6">
                  <a:lumMod val="75000"/>
                </a:schemeClr>
              </a:solidFill>
            </a:endParaRPr>
          </a:p>
          <a:p>
            <a:pPr marL="356616" lvl="1" indent="0">
              <a:spcBef>
                <a:spcPts val="1200"/>
              </a:spcBef>
              <a:buNone/>
            </a:pPr>
            <a:r>
              <a:rPr lang="cs-CZ" altLang="cs-CZ" sz="2100" dirty="0" err="1"/>
              <a:t>Types</a:t>
            </a:r>
            <a:r>
              <a:rPr lang="en-US" altLang="cs-CZ" sz="2100" dirty="0"/>
              <a:t>:</a:t>
            </a:r>
            <a:r>
              <a:rPr lang="cs-CZ" altLang="cs-CZ" sz="2100" dirty="0"/>
              <a:t> </a:t>
            </a:r>
            <a:r>
              <a:rPr lang="cs-CZ" altLang="cs-CZ" sz="2100" i="1" dirty="0"/>
              <a:t>John</a:t>
            </a:r>
            <a:r>
              <a:rPr lang="en-US" altLang="cs-CZ" sz="2100" i="1" dirty="0"/>
              <a:t>/</a:t>
            </a:r>
            <a:r>
              <a:rPr lang="cs-CZ" altLang="cs-CZ" sz="2100" dirty="0">
                <a:sym typeface="Symbol" panose="05050102010706020507" pitchFamily="18" charset="2"/>
              </a:rPr>
              <a:t></a:t>
            </a:r>
            <a:r>
              <a:rPr lang="en-US" altLang="cs-CZ" sz="2100" dirty="0">
                <a:sym typeface="Symbol" panose="05050102010706020507" pitchFamily="18" charset="2"/>
              </a:rPr>
              <a:t>; </a:t>
            </a:r>
            <a:r>
              <a:rPr lang="en-US" altLang="cs-CZ" sz="2100" i="1" dirty="0">
                <a:sym typeface="Symbol" panose="05050102010706020507" pitchFamily="18" charset="2"/>
              </a:rPr>
              <a:t>Know</a:t>
            </a:r>
            <a:r>
              <a:rPr lang="en-US" altLang="cs-CZ" sz="2100" dirty="0">
                <a:sym typeface="Symbol" panose="05050102010706020507" pitchFamily="18" charset="2"/>
              </a:rPr>
              <a:t>/(</a:t>
            </a:r>
            <a:r>
              <a:rPr lang="en-US" altLang="cs-CZ" sz="2100" i="1" baseline="-25000" dirty="0">
                <a:sym typeface="Symbol" panose="05050102010706020507" pitchFamily="18" charset="2"/>
              </a:rPr>
              <a:t>n</a:t>
            </a:r>
            <a:r>
              <a:rPr lang="en-US" altLang="cs-CZ" sz="2100" dirty="0">
                <a:sym typeface="Symbol" panose="05050102010706020507" pitchFamily="18" charset="2"/>
              </a:rPr>
              <a:t>)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</a:t>
            </a:r>
            <a:r>
              <a:rPr lang="en-US" altLang="cs-CZ" sz="2100" dirty="0">
                <a:sym typeface="Symbol" panose="05050102010706020507" pitchFamily="18" charset="2"/>
              </a:rPr>
              <a:t>; 0,1,2, /; </a:t>
            </a:r>
            <a:r>
              <a:rPr lang="en-US" altLang="cs-CZ" sz="2100" i="1" dirty="0">
                <a:sym typeface="Symbol" panose="05050102010706020507" pitchFamily="18" charset="2"/>
              </a:rPr>
              <a:t>Sin</a:t>
            </a:r>
            <a:r>
              <a:rPr lang="en-US" altLang="cs-CZ" sz="2100" dirty="0">
                <a:sym typeface="Symbol" panose="05050102010706020507" pitchFamily="18" charset="2"/>
              </a:rPr>
              <a:t>/(); 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100" dirty="0">
                <a:sym typeface="Symbol" panose="05050102010706020507" pitchFamily="18" charset="2"/>
              </a:rPr>
              <a:t>/(); =</a:t>
            </a:r>
            <a:r>
              <a:rPr lang="en-US" altLang="cs-CZ" sz="2100" baseline="-25000" dirty="0">
                <a:sym typeface="Symbol" panose="05050102010706020507" pitchFamily="18" charset="2"/>
              </a:rPr>
              <a:t>o</a:t>
            </a:r>
            <a:r>
              <a:rPr lang="en-US" altLang="cs-CZ" sz="2100" dirty="0">
                <a:sym typeface="Symbol" panose="05050102010706020507" pitchFamily="18" charset="2"/>
              </a:rPr>
              <a:t>/().</a:t>
            </a:r>
          </a:p>
          <a:p>
            <a:pPr marL="82296" indent="0">
              <a:spcBef>
                <a:spcPts val="1200"/>
              </a:spcBef>
              <a:buNone/>
            </a:pPr>
            <a:r>
              <a:rPr lang="en-US" altLang="cs-CZ" sz="2500" dirty="0">
                <a:sym typeface="Symbol" panose="05050102010706020507" pitchFamily="18" charset="2"/>
              </a:rPr>
              <a:t></a:t>
            </a:r>
            <a:r>
              <a:rPr lang="en-US" altLang="cs-CZ" sz="2500" i="1" dirty="0" err="1">
                <a:sym typeface="Symbol" panose="05050102010706020507" pitchFamily="18" charset="2"/>
              </a:rPr>
              <a:t>w</a:t>
            </a:r>
            <a:r>
              <a:rPr lang="en-US" altLang="cs-CZ" sz="2500" dirty="0" err="1">
                <a:sym typeface="Symbol" panose="05050102010706020507" pitchFamily="18" charset="2"/>
              </a:rPr>
              <a:t></a:t>
            </a:r>
            <a:r>
              <a:rPr lang="en-US" altLang="cs-CZ" sz="2500" i="1" dirty="0" err="1">
                <a:sym typeface="Symbol" panose="05050102010706020507" pitchFamily="18" charset="2"/>
              </a:rPr>
              <a:t>t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Know</a:t>
            </a:r>
            <a:r>
              <a:rPr lang="en-US" altLang="cs-CZ" sz="2500" i="1" baseline="-25000" dirty="0">
                <a:sym typeface="Symbol" panose="05050102010706020507" pitchFamily="18" charset="2"/>
              </a:rPr>
              <a:t>wt</a:t>
            </a:r>
            <a:r>
              <a:rPr lang="en-US" altLang="cs-CZ" sz="2500" i="1" dirty="0">
                <a:sym typeface="Symbol" panose="05050102010706020507" pitchFamily="18" charset="2"/>
              </a:rPr>
              <a:t>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John </a:t>
            </a:r>
            <a:r>
              <a:rPr lang="en-US" altLang="cs-CZ" sz="2500" b="1" baseline="30000" dirty="0">
                <a:solidFill>
                  <a:srgbClr val="C00000"/>
                </a:solidFill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+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2]]</a:t>
            </a:r>
          </a:p>
          <a:p>
            <a:pPr marL="82296" indent="0">
              <a:lnSpc>
                <a:spcPct val="80000"/>
              </a:lnSpc>
              <a:buNone/>
            </a:pP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</a:t>
            </a:r>
            <a:r>
              <a:rPr lang="en-US" altLang="cs-CZ" sz="2500" baseline="-25000" dirty="0">
                <a:sym typeface="Symbol" panose="05050102010706020507" pitchFamily="18" charset="2"/>
              </a:rPr>
              <a:t>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+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1]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2] =</a:t>
            </a:r>
            <a:r>
              <a:rPr lang="en-US" altLang="cs-CZ" sz="2500" baseline="-25000" dirty="0">
                <a:sym typeface="Symbol" panose="05050102010706020507" pitchFamily="18" charset="2"/>
              </a:rPr>
              <a:t>o</a:t>
            </a:r>
            <a:r>
              <a:rPr lang="en-US" altLang="cs-CZ" sz="2500" dirty="0">
                <a:sym typeface="Symbol" panose="05050102010706020507" pitchFamily="18" charset="2"/>
              </a:rPr>
              <a:t> 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=</a:t>
            </a:r>
            <a:r>
              <a:rPr lang="en-US" altLang="cs-CZ" sz="25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500" dirty="0">
                <a:sym typeface="Symbol" panose="05050102010706020507" pitchFamily="18" charset="2"/>
              </a:rPr>
              <a:t>[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i="1" dirty="0">
                <a:sym typeface="Symbol" panose="05050102010706020507" pitchFamily="18" charset="2"/>
              </a:rPr>
              <a:t>Sin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] </a:t>
            </a:r>
            <a:r>
              <a:rPr lang="en-US" altLang="cs-CZ" sz="2500" baseline="30000" dirty="0">
                <a:sym typeface="Symbol" panose="05050102010706020507" pitchFamily="18" charset="2"/>
              </a:rPr>
              <a:t>0</a:t>
            </a:r>
            <a:r>
              <a:rPr lang="en-US" altLang="cs-CZ" sz="2500" dirty="0">
                <a:sym typeface="Symbol" panose="05050102010706020507" pitchFamily="18" charset="2"/>
              </a:rPr>
              <a:t>0]</a:t>
            </a:r>
          </a:p>
          <a:p>
            <a:pPr marL="356616" lvl="1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Substitution of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 </a:t>
            </a:r>
            <a:r>
              <a:rPr lang="en-US" altLang="cs-CZ" sz="2100" dirty="0">
                <a:sym typeface="Symbol" panose="05050102010706020507" pitchFamily="18" charset="2"/>
              </a:rPr>
              <a:t>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i="1" dirty="0">
                <a:sym typeface="Symbol" panose="05050102010706020507" pitchFamily="18" charset="2"/>
              </a:rPr>
              <a:t>Sin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]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0] for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=</a:t>
            </a:r>
            <a:r>
              <a:rPr lang="en-US" altLang="cs-CZ" sz="2100" baseline="-25000" dirty="0">
                <a:sym typeface="Symbol" panose="05050102010706020507" pitchFamily="18" charset="2"/>
              </a:rPr>
              <a:t></a:t>
            </a:r>
            <a:r>
              <a:rPr lang="en-US" altLang="cs-CZ" sz="2100" dirty="0">
                <a:sym typeface="Symbol" panose="05050102010706020507" pitchFamily="18" charset="2"/>
              </a:rPr>
              <a:t> [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+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1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1] </a:t>
            </a:r>
            <a:r>
              <a:rPr lang="en-US" altLang="cs-CZ" sz="2100" baseline="30000" dirty="0">
                <a:sym typeface="Symbol" panose="05050102010706020507" pitchFamily="18" charset="2"/>
              </a:rPr>
              <a:t>0</a:t>
            </a:r>
            <a:r>
              <a:rPr lang="en-US" altLang="cs-CZ" sz="2100" dirty="0">
                <a:sym typeface="Symbol" panose="05050102010706020507" pitchFamily="18" charset="2"/>
              </a:rPr>
              <a:t>2] is blocked. Though both constructions produce the same truth-value </a:t>
            </a:r>
            <a:r>
              <a:rPr lang="en-US" altLang="cs-CZ" sz="2100" b="1" dirty="0">
                <a:sym typeface="Symbol" panose="05050102010706020507" pitchFamily="18" charset="2"/>
              </a:rPr>
              <a:t>T</a:t>
            </a:r>
            <a:r>
              <a:rPr lang="en-US" altLang="cs-CZ" sz="2100" dirty="0">
                <a:sym typeface="Symbol" panose="05050102010706020507" pitchFamily="18" charset="2"/>
              </a:rPr>
              <a:t>, John is not related to the truth-value. Rather, he is related to the very construction </a:t>
            </a:r>
            <a:r>
              <a:rPr lang="en-US" altLang="cs-CZ" sz="2100" dirty="0">
                <a:sym typeface="Wingdings" panose="05000000000000000000" pitchFamily="2" charset="2"/>
              </a:rPr>
              <a:t> </a:t>
            </a:r>
            <a:r>
              <a:rPr lang="en-US" altLang="cs-CZ" sz="21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hyperintensional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context</a:t>
            </a:r>
            <a:r>
              <a:rPr lang="en-US" altLang="cs-CZ" sz="2100" dirty="0">
                <a:sym typeface="Symbol" panose="05050102010706020507" pitchFamily="18" charset="2"/>
              </a:rPr>
              <a:t>. </a:t>
            </a:r>
          </a:p>
          <a:p>
            <a:pPr marL="356616" lvl="1" indent="0">
              <a:lnSpc>
                <a:spcPct val="80000"/>
              </a:lnSpc>
              <a:buNone/>
            </a:pPr>
            <a:r>
              <a:rPr lang="en-US" altLang="cs-CZ" sz="2100" dirty="0">
                <a:sym typeface="Symbol" panose="05050102010706020507" pitchFamily="18" charset="2"/>
              </a:rPr>
              <a:t>Only </a:t>
            </a:r>
            <a:r>
              <a:rPr lang="en-US" altLang="cs-CZ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procedurally isomorphic </a:t>
            </a:r>
            <a:r>
              <a:rPr lang="en-US" altLang="cs-CZ" sz="2100" dirty="0">
                <a:sym typeface="Symbol" panose="05050102010706020507" pitchFamily="18" charset="2"/>
              </a:rPr>
              <a:t>construction could be substituted. </a:t>
            </a:r>
            <a:endParaRPr lang="en-US" altLang="cs-CZ" sz="21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5D8B9-58DC-4A6B-9D77-F9BC2FCD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17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 idx="4294967295"/>
          </p:nvPr>
        </p:nvSpPr>
        <p:spPr>
          <a:xfrm>
            <a:off x="1115616" y="277813"/>
            <a:ext cx="7571184" cy="630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3800" i="1" dirty="0" err="1">
                <a:latin typeface="Arial" charset="0"/>
              </a:rPr>
              <a:t>Hyperintensionality</a:t>
            </a:r>
            <a:r>
              <a:rPr lang="en-US" altLang="cs-CZ" sz="3800" i="1" dirty="0">
                <a:latin typeface="Arial" charset="0"/>
              </a:rPr>
              <a:t> </a:t>
            </a:r>
            <a:endParaRPr lang="cs-CZ" altLang="cs-CZ" sz="3800" i="1" dirty="0"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196975"/>
            <a:ext cx="7705551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was born out of a negative need, to block invalid inferences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000" dirty="0"/>
              <a:t>Carnap (1947, §§13</a:t>
            </a:r>
            <a:r>
              <a:rPr lang="en-US" altLang="cs-CZ" sz="2000" i="1" dirty="0"/>
              <a:t>ff</a:t>
            </a:r>
            <a:r>
              <a:rPr lang="en-US" altLang="cs-CZ" sz="2000" dirty="0"/>
              <a:t>); there are contexts that are neither extensional nor </a:t>
            </a:r>
            <a:r>
              <a:rPr lang="en-US" altLang="cs-CZ" sz="2000" dirty="0" err="1"/>
              <a:t>intensional</a:t>
            </a:r>
            <a:r>
              <a:rPr lang="en-US" altLang="cs-CZ" sz="2000" dirty="0"/>
              <a:t> (e.g. attitudes)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000" dirty="0" err="1"/>
              <a:t>Cresswell</a:t>
            </a:r>
            <a:r>
              <a:rPr lang="en-US" altLang="cs-CZ" sz="2000" dirty="0"/>
              <a:t>; any context in which substitution of </a:t>
            </a:r>
            <a:r>
              <a:rPr lang="en-US" altLang="cs-CZ" sz="2000" dirty="0" err="1"/>
              <a:t>necessarilly</a:t>
            </a:r>
            <a:r>
              <a:rPr lang="en-US" altLang="cs-CZ" sz="2000" dirty="0"/>
              <a:t> equivalent terms fails is </a:t>
            </a:r>
            <a:r>
              <a:rPr lang="en-US" altLang="cs-CZ" sz="2000" dirty="0" err="1"/>
              <a:t>hyperintensional</a:t>
            </a:r>
            <a:endParaRPr lang="en-US" altLang="cs-CZ" sz="2000" dirty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Yet, which inferences are </a:t>
            </a:r>
            <a:r>
              <a:rPr lang="en-US" alt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</a:t>
            </a:r>
            <a:r>
              <a:rPr lang="en-US" altLang="cs-CZ" sz="2400" dirty="0"/>
              <a:t> in </a:t>
            </a:r>
            <a:r>
              <a:rPr lang="en-US" altLang="cs-CZ" sz="2400" dirty="0" err="1"/>
              <a:t>hyperintensional</a:t>
            </a:r>
            <a:r>
              <a:rPr lang="en-US" altLang="cs-CZ" sz="2400" dirty="0"/>
              <a:t> contexts?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400" dirty="0"/>
              <a:t>How hyper are </a:t>
            </a:r>
            <a:r>
              <a:rPr lang="en-US" altLang="cs-CZ" sz="2400" dirty="0" err="1"/>
              <a:t>hyperintensions</a:t>
            </a:r>
            <a:r>
              <a:rPr lang="en-US" altLang="cs-CZ" sz="2400" dirty="0"/>
              <a:t>? </a:t>
            </a:r>
            <a:r>
              <a:rPr lang="en-US" altLang="cs-CZ" sz="2400" dirty="0">
                <a:sym typeface="Wingdings" panose="05000000000000000000" pitchFamily="2" charset="2"/>
              </a:rPr>
              <a:t> procedural isomorphism</a:t>
            </a:r>
            <a:endParaRPr lang="en-US" altLang="cs-CZ" sz="2400" dirty="0"/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defRPr/>
            </a:pPr>
            <a:r>
              <a:rPr lang="en-US" altLang="cs-CZ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Which contexts are </a:t>
            </a:r>
            <a:r>
              <a:rPr lang="en-US" altLang="cs-CZ" sz="2800" dirty="0" err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2800" dirty="0"/>
              <a:t>?</a:t>
            </a:r>
            <a:endParaRPr lang="en-US" altLang="cs-CZ" sz="2800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45000"/>
              </a:spcBef>
              <a:defRPr/>
            </a:pPr>
            <a:r>
              <a:rPr lang="en-US" altLang="cs-CZ" sz="2400" i="1" dirty="0">
                <a:solidFill>
                  <a:schemeClr val="tx2"/>
                </a:solidFill>
              </a:rPr>
              <a:t>TIL definition is positive</a:t>
            </a:r>
            <a:r>
              <a:rPr lang="en-US" altLang="cs-CZ" sz="2400" dirty="0"/>
              <a:t>: a context is </a:t>
            </a:r>
            <a:r>
              <a:rPr lang="en-US" altLang="cs-CZ" sz="2400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hyperintensional</a:t>
            </a:r>
            <a:r>
              <a:rPr lang="en-US" altLang="cs-CZ" sz="2400" dirty="0"/>
              <a:t> if the very meaning </a:t>
            </a:r>
            <a:r>
              <a:rPr lang="en-US" altLang="cs-CZ" sz="2400" i="1" dirty="0"/>
              <a:t>procedure</a:t>
            </a:r>
            <a:r>
              <a:rPr lang="en-US" altLang="cs-CZ" sz="2400" dirty="0"/>
              <a:t> is an object of predication; TIL is a </a:t>
            </a:r>
            <a:r>
              <a:rPr lang="en-US" altLang="cs-CZ" sz="2400" b="1" i="1" dirty="0" err="1">
                <a:solidFill>
                  <a:srgbClr val="993300"/>
                </a:solidFill>
              </a:rPr>
              <a:t>hyperintensional</a:t>
            </a:r>
            <a:r>
              <a:rPr lang="en-US" altLang="cs-CZ" sz="2400" b="1" dirty="0">
                <a:solidFill>
                  <a:srgbClr val="993300"/>
                </a:solidFill>
              </a:rPr>
              <a:t>, </a:t>
            </a:r>
            <a:r>
              <a:rPr lang="en-US" altLang="cs-CZ" sz="2400" b="1" i="1" dirty="0">
                <a:solidFill>
                  <a:srgbClr val="993300"/>
                </a:solidFill>
              </a:rPr>
              <a:t>partial typed </a:t>
            </a:r>
            <a:r>
              <a:rPr lang="en-US" altLang="cs-CZ" sz="2400" b="1" dirty="0">
                <a:solidFill>
                  <a:srgbClr val="993300"/>
                </a:solidFill>
                <a:sym typeface="Symbol" panose="05050102010706020507" pitchFamily="18" charset="2"/>
              </a:rPr>
              <a:t></a:t>
            </a:r>
            <a:r>
              <a:rPr lang="en-US" altLang="cs-CZ" sz="2400" b="1" i="1" dirty="0">
                <a:solidFill>
                  <a:srgbClr val="993300"/>
                </a:solidFill>
                <a:sym typeface="Symbol" panose="05050102010706020507" pitchFamily="18" charset="2"/>
              </a:rPr>
              <a:t>-</a:t>
            </a:r>
            <a:r>
              <a:rPr lang="en-US" altLang="cs-CZ" sz="2400" b="1" dirty="0">
                <a:solidFill>
                  <a:srgbClr val="993300"/>
                </a:solidFill>
                <a:sym typeface="Symbol" panose="05050102010706020507" pitchFamily="18" charset="2"/>
              </a:rPr>
              <a:t>calculus</a:t>
            </a:r>
            <a:endParaRPr lang="en-US" altLang="cs-CZ" sz="2400" b="1" dirty="0">
              <a:solidFill>
                <a:srgbClr val="993300"/>
              </a:solidFill>
            </a:endParaRPr>
          </a:p>
        </p:txBody>
      </p:sp>
      <p:sp>
        <p:nvSpPr>
          <p:cNvPr id="32772" name="Zástupný symbol pro číslo snímku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5ECB665-12EE-4E4F-892A-F5D02F8B448F}" type="slidenum">
              <a:rPr lang="cs-CZ" altLang="en-US" sz="1200">
                <a:latin typeface="Garamond" pitchFamily="18" charset="0"/>
              </a:rPr>
              <a:pPr algn="r" eaLnBrk="1" hangingPunct="1"/>
              <a:t>22</a:t>
            </a:fld>
            <a:endParaRPr lang="cs-CZ" altLang="en-US" sz="1200">
              <a:latin typeface="Garamond" pitchFamily="18" charset="0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FFE7161-9EDA-4AEC-B47E-AC6CBC58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633097" cy="1135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cs-CZ" sz="3200" dirty="0"/>
              <a:t>How hyper are </a:t>
            </a:r>
            <a:r>
              <a:rPr lang="en-US" altLang="cs-CZ" sz="3200" dirty="0" err="1"/>
              <a:t>hyperintensions</a:t>
            </a:r>
            <a:r>
              <a:rPr lang="en-US" altLang="cs-CZ" sz="3200" dirty="0"/>
              <a:t> </a:t>
            </a:r>
            <a:r>
              <a:rPr lang="en-US" altLang="cs-CZ" sz="3200" dirty="0">
                <a:sym typeface="Wingdings" panose="05000000000000000000" pitchFamily="2" charset="2"/>
              </a:rPr>
              <a:t> </a:t>
            </a:r>
            <a:br>
              <a:rPr lang="en-US" altLang="cs-CZ" sz="3200" dirty="0">
                <a:sym typeface="Wingdings" panose="05000000000000000000" pitchFamily="2" charset="2"/>
              </a:rPr>
            </a:br>
            <a:r>
              <a:rPr lang="en-US" altLang="cs-CZ" sz="3200" dirty="0">
                <a:sym typeface="Wingdings" panose="05000000000000000000" pitchFamily="2" charset="2"/>
              </a:rPr>
              <a:t>  				</a:t>
            </a:r>
            <a:r>
              <a:rPr lang="en-US" altLang="cs-CZ" sz="32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procedural isomorphism</a:t>
            </a:r>
            <a:endParaRPr lang="cs-CZ" altLang="cs-CZ" sz="3200" dirty="0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557338"/>
            <a:ext cx="7571184" cy="4573587"/>
          </a:xfrm>
        </p:spPr>
        <p:txBody>
          <a:bodyPr/>
          <a:lstStyle/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Maybe that it is philosophically wise to adopt several notions of procedural isomorphism. </a:t>
            </a:r>
          </a:p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It is not improbable that several degrees of </a:t>
            </a:r>
            <a:r>
              <a:rPr lang="en-GB" altLang="cs-CZ" sz="2600" dirty="0" err="1">
                <a:sym typeface="Wingdings" pitchFamily="2" charset="2"/>
              </a:rPr>
              <a:t>hyperintensional</a:t>
            </a:r>
            <a:r>
              <a:rPr lang="en-GB" altLang="cs-CZ" sz="2600" dirty="0">
                <a:sym typeface="Wingdings" pitchFamily="2" charset="2"/>
              </a:rPr>
              <a:t> individuation are called for, depending on which sort of discourse happens to be analysed. </a:t>
            </a:r>
          </a:p>
          <a:p>
            <a:pPr marL="571500" indent="-571500" eaLnBrk="1" hangingPunct="1"/>
            <a:r>
              <a:rPr lang="en-GB" altLang="cs-CZ" sz="2600" dirty="0">
                <a:sym typeface="Wingdings" pitchFamily="2" charset="2"/>
              </a:rPr>
              <a:t>What appears to be synonymous in an ordinary vernacular might not be synonymous in a professional language like the language of logic, mathematics, computer science or physics.</a:t>
            </a:r>
            <a:r>
              <a:rPr lang="cs-CZ" altLang="cs-CZ" sz="2600" dirty="0">
                <a:sym typeface="Wingdings" pitchFamily="2" charset="2"/>
              </a:rPr>
              <a:t> </a:t>
            </a:r>
            <a:endParaRPr lang="en-US" altLang="cs-CZ" sz="2600" dirty="0">
              <a:sym typeface="Wingdings" pitchFamily="2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9C6A684-74FB-418B-9806-25F8BB3C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/>
          <a:lstStyle/>
          <a:p>
            <a:pPr eaLnBrk="1" hangingPunct="1"/>
            <a:r>
              <a:rPr lang="cs-CZ" altLang="cs-CZ" i="1" dirty="0">
                <a:sym typeface="Symbol" pitchFamily="18" charset="2"/>
              </a:rPr>
              <a:t>P</a:t>
            </a:r>
            <a:r>
              <a:rPr lang="en-US" altLang="cs-CZ" i="1" dirty="0" err="1">
                <a:sym typeface="Symbol" pitchFamily="18" charset="2"/>
              </a:rPr>
              <a:t>rocedural</a:t>
            </a:r>
            <a:r>
              <a:rPr lang="en-US" altLang="cs-CZ" i="1" dirty="0">
                <a:sym typeface="Symbol" pitchFamily="18" charset="2"/>
              </a:rPr>
              <a:t> isomorphism</a:t>
            </a:r>
            <a:endParaRPr lang="cs-CZ" altLang="cs-CZ" i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341438"/>
            <a:ext cx="7571184" cy="4789487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Church’s Alternatives</a:t>
            </a:r>
          </a:p>
          <a:p>
            <a:pPr marL="571500" indent="-571500" eaLnBrk="1" hangingPunct="1"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Ordinary vernacular</a:t>
            </a:r>
            <a:r>
              <a:rPr lang="en-US" altLang="cs-CZ" dirty="0">
                <a:sym typeface="Wingdings" panose="05000000000000000000" pitchFamily="2" charset="2"/>
              </a:rPr>
              <a:t> – no </a:t>
            </a:r>
            <a:r>
              <a:rPr lang="en-US" altLang="cs-CZ" dirty="0">
                <a:sym typeface="Symbol" panose="05050102010706020507" pitchFamily="18" charset="2"/>
              </a:rPr>
              <a:t></a:t>
            </a:r>
            <a:r>
              <a:rPr lang="cs-CZ" altLang="cs-CZ" dirty="0">
                <a:sym typeface="Symbol" panose="05050102010706020507" pitchFamily="18" charset="2"/>
              </a:rPr>
              <a:t>-</a:t>
            </a:r>
            <a:r>
              <a:rPr lang="cs-CZ" altLang="cs-CZ" dirty="0" err="1">
                <a:sym typeface="Symbol" panose="05050102010706020507" pitchFamily="18" charset="2"/>
              </a:rPr>
              <a:t>bound</a:t>
            </a:r>
            <a:r>
              <a:rPr lang="cs-CZ" altLang="cs-CZ" dirty="0">
                <a:sym typeface="Symbol" panose="05050102010706020507" pitchFamily="18" charset="2"/>
              </a:rPr>
              <a:t> </a:t>
            </a:r>
            <a:r>
              <a:rPr lang="en-US" altLang="cs-CZ" dirty="0">
                <a:sym typeface="Wingdings" panose="05000000000000000000" pitchFamily="2" charset="2"/>
              </a:rPr>
              <a:t>variables 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(A1’’’)</a:t>
            </a:r>
            <a:r>
              <a:rPr lang="en-US" altLang="cs-CZ" dirty="0">
                <a:sym typeface="Wingdings" panose="05000000000000000000" pitchFamily="2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-conversion + -conversion by value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ym typeface="Symbol" panose="05050102010706020507" pitchFamily="18" charset="2"/>
              </a:rPr>
              <a:t>	 		+ </a:t>
            </a:r>
            <a:r>
              <a:rPr lang="en-GB" altLang="cs-CZ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restricted</a:t>
            </a:r>
            <a:r>
              <a:rPr lang="en-GB" altLang="cs-CZ" dirty="0"/>
              <a:t> </a:t>
            </a:r>
            <a:r>
              <a:rPr lang="en-GB" altLang="cs-CZ" dirty="0">
                <a:sym typeface="Symbol" panose="05050102010706020507" pitchFamily="18" charset="2"/>
              </a:rPr>
              <a:t></a:t>
            </a:r>
            <a:r>
              <a:rPr lang="en-GB" altLang="cs-CZ" dirty="0"/>
              <a:t>-conversion by name;</a:t>
            </a:r>
            <a:r>
              <a:rPr lang="en-US" altLang="cs-CZ" dirty="0">
                <a:sym typeface="Wingdings" panose="05000000000000000000" pitchFamily="2" charset="2"/>
              </a:rPr>
              <a:t> </a:t>
            </a:r>
            <a:br>
              <a:rPr lang="en-US" altLang="cs-CZ" dirty="0">
                <a:sym typeface="Wingdings" panose="05000000000000000000" pitchFamily="2" charset="2"/>
              </a:rPr>
            </a:br>
            <a:r>
              <a:rPr lang="en-US" altLang="cs-CZ" dirty="0">
                <a:sym typeface="Wingdings" panose="05000000000000000000" pitchFamily="2" charset="2"/>
              </a:rPr>
              <a:t>		[</a:t>
            </a:r>
            <a:r>
              <a:rPr lang="en-US" altLang="cs-CZ" dirty="0">
                <a:sym typeface="Symbol" panose="05050102010706020507" pitchFamily="18" charset="2"/>
              </a:rPr>
              <a:t></a:t>
            </a:r>
            <a:r>
              <a:rPr lang="en-US" altLang="cs-CZ" i="1" dirty="0">
                <a:sym typeface="Symbol" panose="05050102010706020507" pitchFamily="18" charset="2"/>
              </a:rPr>
              <a:t>x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+ </a:t>
            </a:r>
            <a:r>
              <a:rPr lang="en-US" altLang="cs-CZ" i="1" dirty="0">
                <a:sym typeface="Symbol" panose="05050102010706020507" pitchFamily="18" charset="2"/>
              </a:rPr>
              <a:t>x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 </a:t>
            </a:r>
            <a:r>
              <a:rPr lang="en-US" altLang="cs-CZ" i="1" dirty="0">
                <a:sym typeface="Symbol" panose="05050102010706020507" pitchFamily="18" charset="2"/>
              </a:rPr>
              <a:t>y</a:t>
            </a:r>
            <a:r>
              <a:rPr lang="en-US" altLang="cs-CZ" dirty="0">
                <a:sym typeface="Symbol" panose="05050102010706020507" pitchFamily="18" charset="2"/>
              </a:rPr>
              <a:t>] </a:t>
            </a:r>
            <a:r>
              <a:rPr lang="en-US" altLang="cs-CZ" dirty="0">
                <a:sym typeface="Wingdings" panose="05000000000000000000" pitchFamily="2" charset="2"/>
              </a:rPr>
              <a:t> </a:t>
            </a:r>
            <a:r>
              <a:rPr lang="en-US" altLang="cs-CZ" dirty="0">
                <a:sym typeface="Symbol" panose="05050102010706020507" pitchFamily="18" charset="2"/>
              </a:rPr>
              <a:t>[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+ </a:t>
            </a:r>
            <a:r>
              <a:rPr lang="en-US" altLang="cs-CZ" i="1" dirty="0">
                <a:sym typeface="Symbol" panose="05050102010706020507" pitchFamily="18" charset="2"/>
              </a:rPr>
              <a:t>y </a:t>
            </a:r>
            <a:r>
              <a:rPr lang="en-US" altLang="cs-CZ" baseline="30000" dirty="0">
                <a:sym typeface="Symbol" panose="05050102010706020507" pitchFamily="18" charset="2"/>
              </a:rPr>
              <a:t>0</a:t>
            </a:r>
            <a:r>
              <a:rPr lang="en-US" altLang="cs-CZ" dirty="0">
                <a:sym typeface="Symbol" panose="05050102010706020507" pitchFamily="18" charset="2"/>
              </a:rPr>
              <a:t>0]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ym typeface="Wingdings" panose="05000000000000000000" pitchFamily="2" charset="2"/>
              </a:rPr>
              <a:t> 			+ </a:t>
            </a:r>
            <a:r>
              <a:rPr lang="en-US" altLang="cs-CZ" dirty="0">
                <a:sym typeface="Symbol" panose="05050102010706020507" pitchFamily="18" charset="2"/>
              </a:rPr>
              <a:t>pairs of simple synonyms</a:t>
            </a:r>
          </a:p>
          <a:p>
            <a:pPr marL="571500" indent="-571500" eaLnBrk="1" hangingPunct="1">
              <a:spcBef>
                <a:spcPct val="90000"/>
              </a:spcBef>
              <a:defRPr/>
            </a:pPr>
            <a:r>
              <a:rPr lang="en-US" altLang="cs-CZ" dirty="0">
                <a:solidFill>
                  <a:schemeClr val="tx2"/>
                </a:solidFill>
                <a:sym typeface="Wingdings" panose="05000000000000000000" pitchFamily="2" charset="2"/>
              </a:rPr>
              <a:t>Programming language</a:t>
            </a:r>
            <a:r>
              <a:rPr lang="en-US" altLang="cs-CZ" dirty="0">
                <a:sym typeface="Wingdings" panose="05000000000000000000" pitchFamily="2" charset="2"/>
              </a:rPr>
              <a:t> – variables matter 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(A0’)</a:t>
            </a:r>
            <a:r>
              <a:rPr lang="en-US" altLang="cs-CZ" dirty="0">
                <a:sym typeface="Wingdings" panose="05000000000000000000" pitchFamily="2" charset="2"/>
              </a:rPr>
              <a:t>: </a:t>
            </a:r>
            <a:r>
              <a:rPr lang="en-US" altLang="cs-CZ" dirty="0">
                <a:sym typeface="Symbol" panose="05050102010706020507" pitchFamily="18" charset="2"/>
              </a:rPr>
              <a:t>-conversion (?) + pairs of simple synonyms</a:t>
            </a:r>
          </a:p>
          <a:p>
            <a:pPr marL="845820" lvl="1" indent="-571500">
              <a:buNone/>
              <a:defRPr/>
            </a:pPr>
            <a:r>
              <a:rPr lang="cs-CZ" dirty="0">
                <a:solidFill>
                  <a:srgbClr val="0070C0"/>
                </a:solidFill>
              </a:rPr>
              <a:t>Duží, M. (2019): </a:t>
            </a:r>
            <a:r>
              <a:rPr lang="cs-CZ" dirty="0" err="1">
                <a:solidFill>
                  <a:srgbClr val="0070C0"/>
                </a:solidFill>
              </a:rPr>
              <a:t>If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structured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propositions</a:t>
            </a:r>
            <a:r>
              <a:rPr lang="cs-CZ" dirty="0">
                <a:solidFill>
                  <a:srgbClr val="0070C0"/>
                </a:solidFill>
              </a:rPr>
              <a:t> are </a:t>
            </a:r>
            <a:r>
              <a:rPr lang="cs-CZ" dirty="0" err="1">
                <a:solidFill>
                  <a:srgbClr val="0070C0"/>
                </a:solidFill>
              </a:rPr>
              <a:t>logical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procedures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then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how</a:t>
            </a:r>
            <a:r>
              <a:rPr lang="cs-CZ" dirty="0">
                <a:solidFill>
                  <a:srgbClr val="0070C0"/>
                </a:solidFill>
              </a:rPr>
              <a:t> are </a:t>
            </a:r>
            <a:r>
              <a:rPr lang="cs-CZ" dirty="0" err="1">
                <a:solidFill>
                  <a:srgbClr val="0070C0"/>
                </a:solidFill>
              </a:rPr>
              <a:t>procedures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individuated</a:t>
            </a:r>
            <a:r>
              <a:rPr lang="cs-CZ" dirty="0">
                <a:solidFill>
                  <a:srgbClr val="0070C0"/>
                </a:solidFill>
              </a:rPr>
              <a:t>? </a:t>
            </a:r>
            <a:r>
              <a:rPr lang="cs-CZ" i="1" dirty="0" err="1">
                <a:solidFill>
                  <a:srgbClr val="0070C0"/>
                </a:solidFill>
              </a:rPr>
              <a:t>Synthese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special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issue</a:t>
            </a:r>
            <a:r>
              <a:rPr lang="cs-CZ" dirty="0">
                <a:solidFill>
                  <a:srgbClr val="0070C0"/>
                </a:solidFill>
              </a:rPr>
              <a:t> on </a:t>
            </a:r>
            <a:r>
              <a:rPr lang="cs-CZ" dirty="0" err="1">
                <a:solidFill>
                  <a:srgbClr val="0070C0"/>
                </a:solidFill>
              </a:rPr>
              <a:t>the</a:t>
            </a:r>
            <a:r>
              <a:rPr lang="cs-CZ" dirty="0">
                <a:solidFill>
                  <a:srgbClr val="0070C0"/>
                </a:solidFill>
              </a:rPr>
              <a:t> Unity </a:t>
            </a:r>
            <a:r>
              <a:rPr lang="cs-CZ" dirty="0" err="1">
                <a:solidFill>
                  <a:srgbClr val="0070C0"/>
                </a:solidFill>
              </a:rPr>
              <a:t>of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propositions</a:t>
            </a:r>
            <a:r>
              <a:rPr lang="cs-CZ" dirty="0">
                <a:solidFill>
                  <a:srgbClr val="0070C0"/>
                </a:solidFill>
              </a:rPr>
              <a:t>, vol. 196, No. 4, pp. 1249-1283. DOI: 10.1007/s11229-017-1595-5</a:t>
            </a:r>
            <a:endParaRPr lang="en-US" alt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en-US" altLang="cs-CZ" dirty="0">
              <a:sym typeface="Symbol" panose="05050102010706020507" pitchFamily="18" charset="2"/>
            </a:endParaRP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7FB7D20-9B9E-4871-AD89-A84264165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-conversion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anose="05050102010706020507" pitchFamily="18" charset="2"/>
              </a:rPr>
              <a:t></a:t>
            </a:r>
            <a:r>
              <a:rPr lang="en-US" altLang="cs-CZ" sz="3800" b="1" i="1" dirty="0">
                <a:sym typeface="Symbol" panose="05050102010706020507" pitchFamily="18" charset="2"/>
              </a:rPr>
              <a:t>x 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x</a:t>
            </a:r>
            <a:r>
              <a:rPr lang="en-US" altLang="cs-CZ" sz="3800" b="1" dirty="0">
                <a:sym typeface="Symbol" panose="05050102010706020507" pitchFamily="18" charset="2"/>
              </a:rPr>
              <a:t>) </a:t>
            </a:r>
            <a:r>
              <a:rPr lang="en-US" altLang="cs-CZ" sz="3800" b="1" i="1" dirty="0">
                <a:sym typeface="Symbol" panose="05050102010706020507" pitchFamily="18" charset="2"/>
              </a:rPr>
              <a:t>A</a:t>
            </a:r>
            <a:r>
              <a:rPr lang="en-US" altLang="cs-CZ" sz="3800" b="1" dirty="0">
                <a:sym typeface="Symbol" panose="05050102010706020507" pitchFamily="18" charset="2"/>
              </a:rPr>
              <a:t>] | </a:t>
            </a:r>
            <a:r>
              <a:rPr lang="en-US" altLang="cs-CZ" sz="3800" b="1" i="1" dirty="0">
                <a:sym typeface="Symbol" panose="05050102010706020507" pitchFamily="18" charset="2"/>
              </a:rPr>
              <a:t>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A/x</a:t>
            </a:r>
            <a:r>
              <a:rPr lang="en-US" altLang="cs-CZ" sz="3800" b="1" dirty="0">
                <a:sym typeface="Symbol" panose="05050102010706020507" pitchFamily="18" charset="2"/>
              </a:rPr>
              <a:t>)</a:t>
            </a:r>
            <a:r>
              <a:rPr lang="en-US" altLang="cs-CZ" sz="3800" dirty="0"/>
              <a:t> </a:t>
            </a:r>
            <a:endParaRPr lang="cs-CZ" altLang="cs-CZ" sz="38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412"/>
            <a:ext cx="7920880" cy="511291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Procedure</a:t>
            </a:r>
            <a:r>
              <a:rPr lang="en-US" altLang="cs-CZ" sz="2600" dirty="0">
                <a:sym typeface="Symbol" panose="05050102010706020507" pitchFamily="18" charset="2"/>
              </a:rPr>
              <a:t> of applying the function produced by </a:t>
            </a:r>
            <a:br>
              <a:rPr lang="en-US" altLang="cs-CZ" sz="2600" dirty="0">
                <a:sym typeface="Symbol" panose="05050102010706020507" pitchFamily="18" charset="2"/>
              </a:rPr>
            </a:br>
            <a:r>
              <a:rPr lang="en-US" altLang="cs-CZ" sz="2600" dirty="0">
                <a:sym typeface="Symbol" panose="05050102010706020507" pitchFamily="18" charset="2"/>
              </a:rPr>
              <a:t></a:t>
            </a:r>
            <a:r>
              <a:rPr lang="en-US" altLang="cs-CZ" sz="2600" i="1" dirty="0">
                <a:sym typeface="Symbol" panose="05050102010706020507" pitchFamily="18" charset="2"/>
              </a:rPr>
              <a:t>x C</a:t>
            </a:r>
            <a:r>
              <a:rPr lang="en-US" altLang="cs-CZ" sz="2600" dirty="0">
                <a:sym typeface="Symbol" panose="05050102010706020507" pitchFamily="18" charset="2"/>
              </a:rPr>
              <a:t>(</a:t>
            </a:r>
            <a:r>
              <a:rPr lang="en-US" altLang="cs-CZ" sz="2600" i="1" dirty="0">
                <a:sym typeface="Symbol" panose="05050102010706020507" pitchFamily="18" charset="2"/>
              </a:rPr>
              <a:t>x</a:t>
            </a:r>
            <a:r>
              <a:rPr lang="en-US" altLang="cs-CZ" sz="2600" dirty="0">
                <a:sym typeface="Symbol" panose="05050102010706020507" pitchFamily="18" charset="2"/>
              </a:rPr>
              <a:t>) to an argument produced by </a:t>
            </a:r>
            <a:r>
              <a:rPr lang="en-US" altLang="cs-CZ" sz="2600" i="1" dirty="0">
                <a:sym typeface="Symbol" panose="05050102010706020507" pitchFamily="18" charset="2"/>
              </a:rPr>
              <a:t>A.</a:t>
            </a:r>
            <a:r>
              <a:rPr lang="en-US" altLang="cs-CZ" sz="26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defRPr/>
            </a:pPr>
            <a:r>
              <a:rPr lang="en-US" altLang="cs-CZ" sz="2600" dirty="0"/>
              <a:t>The fundamental computational rule of </a:t>
            </a:r>
            <a:r>
              <a:rPr lang="en-US" altLang="cs-CZ" sz="2600" dirty="0">
                <a:sym typeface="Symbol" panose="05050102010706020507" pitchFamily="18" charset="2"/>
              </a:rPr>
              <a:t>-calculi and functional programming languages</a:t>
            </a:r>
          </a:p>
          <a:p>
            <a:pPr eaLnBrk="1" hangingPunct="1">
              <a:defRPr/>
            </a:pPr>
            <a:r>
              <a:rPr lang="en-US" altLang="cs-CZ" sz="2600" dirty="0">
                <a:sym typeface="Symbol" panose="05050102010706020507" pitchFamily="18" charset="2"/>
              </a:rPr>
              <a:t>The fundamental inference rule of HOL (higher-order logics)</a:t>
            </a:r>
          </a:p>
          <a:p>
            <a:pPr lvl="1">
              <a:spcBef>
                <a:spcPct val="90000"/>
              </a:spcBef>
              <a:buNone/>
              <a:defRPr/>
            </a:pPr>
            <a:r>
              <a:rPr lang="en-US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‘</a:t>
            </a:r>
            <a:r>
              <a:rPr lang="en-US" altLang="cs-CZ" sz="2200" b="1" dirty="0">
                <a:solidFill>
                  <a:schemeClr val="tx2"/>
                </a:solidFill>
                <a:sym typeface="Symbol" panose="05050102010706020507" pitchFamily="18" charset="2"/>
              </a:rPr>
              <a:t>by name</a:t>
            </a:r>
            <a:r>
              <a:rPr lang="en-US" altLang="cs-CZ" sz="2200" dirty="0">
                <a:sym typeface="Symbol" panose="05050102010706020507" pitchFamily="18" charset="2"/>
              </a:rPr>
              <a:t>’; all the </a:t>
            </a:r>
            <a:r>
              <a:rPr lang="cs-CZ" altLang="cs-CZ" sz="2200" dirty="0">
                <a:sym typeface="Symbol" panose="05050102010706020507" pitchFamily="18" charset="2"/>
              </a:rPr>
              <a:t>free </a:t>
            </a:r>
            <a:r>
              <a:rPr lang="en-US" altLang="cs-CZ" sz="2200" dirty="0">
                <a:sym typeface="Symbol" panose="05050102010706020507" pitchFamily="18" charset="2"/>
              </a:rPr>
              <a:t>occurrences of the variable </a:t>
            </a:r>
            <a:r>
              <a:rPr lang="en-US" altLang="cs-CZ" sz="2200" i="1" dirty="0">
                <a:sym typeface="Symbol" panose="05050102010706020507" pitchFamily="18" charset="2"/>
              </a:rPr>
              <a:t>x</a:t>
            </a:r>
            <a:r>
              <a:rPr lang="cs-CZ" altLang="cs-CZ" sz="2200" i="1" dirty="0">
                <a:sym typeface="Symbol" panose="05050102010706020507" pitchFamily="18" charset="2"/>
              </a:rPr>
              <a:t> in C </a:t>
            </a:r>
            <a:r>
              <a:rPr lang="cs-CZ" altLang="cs-CZ" sz="2200" dirty="0">
                <a:sym typeface="Symbol" panose="05050102010706020507" pitchFamily="18" charset="2"/>
              </a:rPr>
              <a:t>are </a:t>
            </a:r>
            <a:r>
              <a:rPr lang="cs-CZ" altLang="cs-CZ" sz="2200" dirty="0" err="1">
                <a:sym typeface="Symbol" panose="05050102010706020507" pitchFamily="18" charset="2"/>
              </a:rPr>
              <a:t>replaced</a:t>
            </a:r>
            <a:r>
              <a:rPr lang="cs-CZ" altLang="cs-CZ" sz="2200" dirty="0">
                <a:sym typeface="Symbol" panose="05050102010706020507" pitchFamily="18" charset="2"/>
              </a:rPr>
              <a:t> by </a:t>
            </a:r>
            <a:r>
              <a:rPr lang="en-US" altLang="cs-CZ" sz="2200" dirty="0">
                <a:sym typeface="Symbol" panose="05050102010706020507" pitchFamily="18" charset="2"/>
              </a:rPr>
              <a:t>the </a:t>
            </a:r>
            <a:r>
              <a:rPr lang="en-US" altLang="cs-CZ" sz="22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procedure A</a:t>
            </a:r>
            <a:r>
              <a:rPr lang="en-US" altLang="cs-CZ" sz="2200" i="1" dirty="0">
                <a:sym typeface="Symbol" panose="05050102010706020507" pitchFamily="18" charset="2"/>
              </a:rPr>
              <a:t> </a:t>
            </a:r>
            <a:endParaRPr lang="en-US" altLang="cs-CZ" sz="2200" dirty="0">
              <a:sym typeface="Symbol" panose="05050102010706020507" pitchFamily="18" charset="2"/>
            </a:endParaRPr>
          </a:p>
          <a:p>
            <a:pPr marL="1124712" lvl="4" indent="0">
              <a:buNone/>
              <a:defRPr/>
            </a:pPr>
            <a:r>
              <a:rPr lang="en-US" altLang="cs-CZ" sz="1800" dirty="0">
                <a:sym typeface="Symbol" panose="05050102010706020507" pitchFamily="18" charset="2"/>
              </a:rPr>
              <a:t>Problems: </a:t>
            </a:r>
            <a:r>
              <a:rPr lang="en-US" altLang="cs-CZ" sz="1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not operationally equivalent, less efficient, loss of info</a:t>
            </a:r>
            <a:r>
              <a:rPr lang="en-US" altLang="cs-CZ" sz="1800" b="1" dirty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</a:p>
          <a:p>
            <a:pPr lvl="1">
              <a:buNone/>
              <a:defRPr/>
            </a:pPr>
            <a:r>
              <a:rPr lang="en-US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‘</a:t>
            </a:r>
            <a:r>
              <a:rPr lang="en-US" altLang="cs-CZ" sz="2200" b="1" dirty="0">
                <a:solidFill>
                  <a:schemeClr val="tx2"/>
                </a:solidFill>
                <a:sym typeface="Symbol" panose="05050102010706020507" pitchFamily="18" charset="2"/>
              </a:rPr>
              <a:t>by value</a:t>
            </a:r>
            <a:r>
              <a:rPr lang="en-US" altLang="cs-CZ" sz="2200" dirty="0">
                <a:sym typeface="Symbol" panose="05050102010706020507" pitchFamily="18" charset="2"/>
              </a:rPr>
              <a:t>’; the </a:t>
            </a:r>
            <a:r>
              <a:rPr lang="en-US" altLang="cs-CZ" sz="22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value</a:t>
            </a:r>
            <a:r>
              <a:rPr lang="en-US" altLang="cs-CZ" sz="2200" i="1" dirty="0">
                <a:solidFill>
                  <a:srgbClr val="9933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olidFill>
                  <a:srgbClr val="993300"/>
                </a:solidFill>
                <a:sym typeface="Symbol" panose="05050102010706020507" pitchFamily="18" charset="2"/>
              </a:rPr>
              <a:t>presented by </a:t>
            </a:r>
            <a:r>
              <a:rPr lang="en-US" altLang="cs-CZ" sz="2200" i="1" dirty="0">
                <a:solidFill>
                  <a:srgbClr val="993300"/>
                </a:solidFill>
                <a:sym typeface="Symbol" panose="05050102010706020507" pitchFamily="18" charset="2"/>
              </a:rPr>
              <a:t>A</a:t>
            </a:r>
            <a:r>
              <a:rPr lang="en-US" altLang="cs-CZ" sz="2200" i="1" dirty="0">
                <a:sym typeface="Symbol" panose="05050102010706020507" pitchFamily="18" charset="2"/>
              </a:rPr>
              <a:t> </a:t>
            </a:r>
            <a:r>
              <a:rPr lang="en-US" altLang="cs-CZ" sz="2200" dirty="0">
                <a:sym typeface="Symbol" panose="05050102010706020507" pitchFamily="18" charset="2"/>
              </a:rPr>
              <a:t>is substituted for all the </a:t>
            </a:r>
            <a:r>
              <a:rPr lang="cs-CZ" altLang="cs-CZ" sz="2200" dirty="0">
                <a:sym typeface="Symbol" panose="05050102010706020507" pitchFamily="18" charset="2"/>
              </a:rPr>
              <a:t>free </a:t>
            </a:r>
            <a:r>
              <a:rPr lang="en-US" altLang="cs-CZ" sz="2200" dirty="0">
                <a:sym typeface="Symbol" panose="05050102010706020507" pitchFamily="18" charset="2"/>
              </a:rPr>
              <a:t>occurrences of the variable </a:t>
            </a:r>
            <a:r>
              <a:rPr lang="en-US" altLang="cs-CZ" sz="2200" i="1" dirty="0">
                <a:sym typeface="Symbol" panose="05050102010706020507" pitchFamily="18" charset="2"/>
              </a:rPr>
              <a:t>x</a:t>
            </a:r>
            <a:r>
              <a:rPr lang="cs-CZ" altLang="cs-CZ" sz="2200" i="1" dirty="0">
                <a:sym typeface="Symbol" panose="05050102010706020507" pitchFamily="18" charset="2"/>
              </a:rPr>
              <a:t> in C</a:t>
            </a:r>
            <a:endParaRPr lang="en-US" altLang="cs-CZ" sz="2200" i="1" dirty="0">
              <a:sym typeface="Symbol" panose="05050102010706020507" pitchFamily="18" charset="2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994738" y="4319921"/>
            <a:ext cx="792163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982218" y="4823143"/>
            <a:ext cx="792163" cy="503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AC01D94-D759-4EBB-9D71-4167FEA0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7813"/>
            <a:ext cx="7571184" cy="847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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-conversion</a:t>
            </a:r>
            <a:r>
              <a:rPr lang="en-US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altLang="cs-CZ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anose="05050102010706020507" pitchFamily="18" charset="2"/>
              </a:rPr>
              <a:t></a:t>
            </a:r>
            <a:r>
              <a:rPr lang="en-US" altLang="cs-CZ" sz="3800" b="1" i="1" dirty="0">
                <a:sym typeface="Symbol" panose="05050102010706020507" pitchFamily="18" charset="2"/>
              </a:rPr>
              <a:t>x 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x</a:t>
            </a:r>
            <a:r>
              <a:rPr lang="en-US" altLang="cs-CZ" sz="3800" b="1" dirty="0">
                <a:sym typeface="Symbol" panose="05050102010706020507" pitchFamily="18" charset="2"/>
              </a:rPr>
              <a:t>) </a:t>
            </a:r>
            <a:r>
              <a:rPr lang="en-US" altLang="cs-CZ" sz="3800" b="1" i="1" dirty="0">
                <a:sym typeface="Symbol" panose="05050102010706020507" pitchFamily="18" charset="2"/>
              </a:rPr>
              <a:t>A</a:t>
            </a:r>
            <a:r>
              <a:rPr lang="en-US" altLang="cs-CZ" sz="3800" b="1" dirty="0">
                <a:sym typeface="Symbol" panose="05050102010706020507" pitchFamily="18" charset="2"/>
              </a:rPr>
              <a:t>] | </a:t>
            </a:r>
            <a:r>
              <a:rPr lang="en-US" altLang="cs-CZ" sz="3800" b="1" i="1" dirty="0">
                <a:sym typeface="Symbol" panose="05050102010706020507" pitchFamily="18" charset="2"/>
              </a:rPr>
              <a:t>C</a:t>
            </a:r>
            <a:r>
              <a:rPr lang="en-US" altLang="cs-CZ" sz="3800" b="1" dirty="0">
                <a:sym typeface="Symbol" panose="05050102010706020507" pitchFamily="18" charset="2"/>
              </a:rPr>
              <a:t>(</a:t>
            </a:r>
            <a:r>
              <a:rPr lang="en-US" altLang="cs-CZ" sz="3800" b="1" i="1" dirty="0">
                <a:sym typeface="Symbol" panose="05050102010706020507" pitchFamily="18" charset="2"/>
              </a:rPr>
              <a:t>A/x</a:t>
            </a:r>
            <a:r>
              <a:rPr lang="en-US" altLang="cs-CZ" sz="3800" b="1" dirty="0">
                <a:sym typeface="Symbol" panose="05050102010706020507" pitchFamily="18" charset="2"/>
              </a:rPr>
              <a:t>)</a:t>
            </a:r>
            <a:r>
              <a:rPr lang="en-US" altLang="cs-CZ" sz="3800" dirty="0"/>
              <a:t> </a:t>
            </a:r>
            <a:endParaRPr lang="cs-CZ" altLang="cs-CZ" sz="38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268413"/>
            <a:ext cx="7715200" cy="4862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en-US" altLang="cs-CZ" sz="2600" dirty="0">
                <a:sym typeface="Wingdings" panose="05000000000000000000" pitchFamily="2" charset="2"/>
              </a:rPr>
              <a:t>In programming languages the difference between ‘by value’ and ‘by name’ revolves around the programmer’s choice of </a:t>
            </a:r>
            <a:r>
              <a:rPr lang="en-US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evaluation strategy</a:t>
            </a:r>
            <a:r>
              <a:rPr lang="en-US" altLang="cs-CZ" sz="2600" dirty="0">
                <a:sym typeface="Wingdings" panose="05000000000000000000" pitchFamily="2" charset="2"/>
              </a:rPr>
              <a:t>.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endParaRPr lang="en-GB" altLang="cs-CZ" sz="2600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Algol’60: “call-by-value” and “call-by-name”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Java: manipulates objects “by name”, however, procedures are called “by-value”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altLang="cs-CZ" sz="2200" dirty="0">
                <a:sym typeface="Wingdings" panose="05000000000000000000" pitchFamily="2" charset="2"/>
              </a:rPr>
              <a:t>Clean and H</a:t>
            </a:r>
            <a:r>
              <a:rPr lang="cs-CZ" altLang="cs-CZ" sz="2200" dirty="0">
                <a:sym typeface="Wingdings" panose="05000000000000000000" pitchFamily="2" charset="2"/>
              </a:rPr>
              <a:t>a</a:t>
            </a:r>
            <a:r>
              <a:rPr lang="en-GB" altLang="cs-CZ" sz="2200" dirty="0" err="1">
                <a:sym typeface="Wingdings" panose="05000000000000000000" pitchFamily="2" charset="2"/>
              </a:rPr>
              <a:t>skell</a:t>
            </a:r>
            <a:r>
              <a:rPr lang="en-GB" altLang="cs-CZ" sz="2200" dirty="0">
                <a:sym typeface="Wingdings" panose="05000000000000000000" pitchFamily="2" charset="2"/>
              </a:rPr>
              <a:t>: “call-by-name”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altLang="cs-CZ" sz="2600" dirty="0">
                <a:sym typeface="Wingdings" panose="05000000000000000000" pitchFamily="2" charset="2"/>
              </a:rPr>
              <a:t>Similar work has been done since the early 1970s; </a:t>
            </a:r>
            <a:br>
              <a:rPr lang="en-US" altLang="cs-CZ" sz="2600" dirty="0">
                <a:sym typeface="Wingdings" panose="05000000000000000000" pitchFamily="2" charset="2"/>
              </a:rPr>
            </a:br>
            <a:r>
              <a:rPr lang="en-US" altLang="cs-CZ" sz="2600" dirty="0">
                <a:sym typeface="Wingdings" panose="05000000000000000000" pitchFamily="2" charset="2"/>
              </a:rPr>
              <a:t>for instance, Plotkin (1975) proved that the two strategies are </a:t>
            </a:r>
            <a:r>
              <a:rPr lang="en-US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not operationally equivalent</a:t>
            </a:r>
            <a:r>
              <a:rPr lang="en-US" altLang="cs-CZ" sz="2600" dirty="0">
                <a:sym typeface="Wingdings" panose="05000000000000000000" pitchFamily="2" charset="2"/>
              </a:rPr>
              <a:t>.</a:t>
            </a:r>
            <a:r>
              <a:rPr lang="cs-CZ" altLang="cs-CZ" sz="2600" dirty="0">
                <a:sym typeface="Wingdings" panose="05000000000000000000" pitchFamily="2" charset="2"/>
              </a:rPr>
              <a:t> </a:t>
            </a:r>
            <a:endParaRPr lang="en-US" altLang="cs-CZ" sz="26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altLang="cs-CZ" sz="2600" i="1" dirty="0">
                <a:sym typeface="Symbol" panose="05050102010706020507" pitchFamily="18" charset="2"/>
              </a:rPr>
              <a:t>Chang &amp; </a:t>
            </a:r>
            <a:r>
              <a:rPr lang="en-US" altLang="cs-CZ" sz="2600" i="1" dirty="0" err="1">
                <a:sym typeface="Symbol" panose="05050102010706020507" pitchFamily="18" charset="2"/>
              </a:rPr>
              <a:t>Felleisen</a:t>
            </a:r>
            <a:r>
              <a:rPr lang="en-US" altLang="cs-CZ" sz="2600" i="1" dirty="0">
                <a:sym typeface="Symbol" panose="05050102010706020507" pitchFamily="18" charset="2"/>
              </a:rPr>
              <a:t> (2012) call-by-need reduction by value. </a:t>
            </a:r>
            <a:r>
              <a:rPr lang="en-US" altLang="cs-CZ" sz="2600" dirty="0">
                <a:sym typeface="Symbol" panose="05050102010706020507" pitchFamily="18" charset="2"/>
              </a:rPr>
              <a:t>But their work is couched in an </a:t>
            </a:r>
            <a:r>
              <a:rPr lang="en-US" altLang="cs-CZ" sz="2600" dirty="0" err="1">
                <a:sym typeface="Symbol" panose="05050102010706020507" pitchFamily="18" charset="2"/>
              </a:rPr>
              <a:t>untyped</a:t>
            </a:r>
            <a:r>
              <a:rPr lang="en-US" altLang="cs-CZ" sz="2600" dirty="0">
                <a:sym typeface="Symbol" panose="05050102010706020507" pitchFamily="18" charset="2"/>
              </a:rPr>
              <a:t> -calculus.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en-US" altLang="cs-CZ" sz="2600" dirty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6CDAA5-4A31-47EF-9631-5DC217B4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703262"/>
          </a:xfrm>
        </p:spPr>
        <p:txBody>
          <a:bodyPr/>
          <a:lstStyle/>
          <a:p>
            <a:pPr eaLnBrk="1" hangingPunct="1"/>
            <a:r>
              <a:rPr lang="en-US" altLang="cs-CZ" sz="3800" dirty="0"/>
              <a:t> </a:t>
            </a:r>
            <a:r>
              <a:rPr lang="en-US" altLang="cs-CZ" sz="3800" b="1" dirty="0"/>
              <a:t>[</a:t>
            </a:r>
            <a:r>
              <a:rPr lang="en-US" altLang="cs-CZ" sz="3800" b="1" dirty="0">
                <a:sym typeface="Symbol" pitchFamily="18" charset="2"/>
              </a:rPr>
              <a:t></a:t>
            </a:r>
            <a:r>
              <a:rPr lang="en-US" altLang="cs-CZ" sz="3800" b="1" i="1" dirty="0">
                <a:sym typeface="Symbol" pitchFamily="18" charset="2"/>
              </a:rPr>
              <a:t>x C</a:t>
            </a:r>
            <a:r>
              <a:rPr lang="en-US" altLang="cs-CZ" sz="3800" b="1" dirty="0">
                <a:sym typeface="Symbol" pitchFamily="18" charset="2"/>
              </a:rPr>
              <a:t>(</a:t>
            </a:r>
            <a:r>
              <a:rPr lang="en-US" altLang="cs-CZ" sz="3800" b="1" i="1" dirty="0">
                <a:sym typeface="Symbol" pitchFamily="18" charset="2"/>
              </a:rPr>
              <a:t>x</a:t>
            </a:r>
            <a:r>
              <a:rPr lang="en-US" altLang="cs-CZ" sz="3800" b="1" dirty="0">
                <a:sym typeface="Symbol" pitchFamily="18" charset="2"/>
              </a:rPr>
              <a:t>) </a:t>
            </a:r>
            <a:r>
              <a:rPr lang="en-US" altLang="cs-CZ" sz="3800" b="1" i="1" dirty="0">
                <a:sym typeface="Symbol" pitchFamily="18" charset="2"/>
              </a:rPr>
              <a:t>A</a:t>
            </a:r>
            <a:r>
              <a:rPr lang="en-US" altLang="cs-CZ" sz="3800" b="1" dirty="0">
                <a:sym typeface="Symbol" pitchFamily="18" charset="2"/>
              </a:rPr>
              <a:t>] | </a:t>
            </a:r>
            <a:r>
              <a:rPr lang="en-US" altLang="cs-CZ" sz="3800" b="1" i="1" dirty="0">
                <a:sym typeface="Symbol" pitchFamily="18" charset="2"/>
              </a:rPr>
              <a:t>C</a:t>
            </a:r>
            <a:r>
              <a:rPr lang="en-US" altLang="cs-CZ" sz="3800" b="1" dirty="0">
                <a:sym typeface="Symbol" pitchFamily="18" charset="2"/>
              </a:rPr>
              <a:t>(</a:t>
            </a:r>
            <a:r>
              <a:rPr lang="en-US" altLang="cs-CZ" sz="3800" b="1" i="1" dirty="0">
                <a:sym typeface="Symbol" pitchFamily="18" charset="2"/>
              </a:rPr>
              <a:t>A/x</a:t>
            </a:r>
            <a:r>
              <a:rPr lang="en-US" altLang="cs-CZ" sz="3800" b="1" dirty="0">
                <a:sym typeface="Symbol" pitchFamily="18" charset="2"/>
              </a:rPr>
              <a:t>)</a:t>
            </a:r>
            <a:endParaRPr lang="cs-CZ" altLang="cs-CZ" sz="38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875"/>
            <a:ext cx="7776542" cy="4752975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en-GB" altLang="cs-CZ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Conversion by name</a:t>
            </a:r>
            <a:r>
              <a:rPr lang="en-GB" altLang="cs-CZ" sz="2500" dirty="0"/>
              <a:t> </a:t>
            </a:r>
            <a:r>
              <a:rPr lang="en-GB" altLang="cs-CZ" sz="2500" dirty="0">
                <a:sym typeface="Wingdings" panose="05000000000000000000" pitchFamily="2" charset="2"/>
              </a:rPr>
              <a:t> </a:t>
            </a:r>
            <a:r>
              <a:rPr lang="en-GB" altLang="cs-CZ" sz="2500" dirty="0"/>
              <a:t>three problems. </a:t>
            </a:r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conversion of this kind is </a:t>
            </a:r>
            <a:r>
              <a:rPr lang="en-GB" altLang="cs-CZ" sz="2800" i="1" dirty="0">
                <a:solidFill>
                  <a:srgbClr val="993300"/>
                </a:solidFill>
              </a:rPr>
              <a:t>not guaranteed to be an equivalent transformation</a:t>
            </a:r>
            <a:r>
              <a:rPr lang="en-GB" altLang="cs-CZ" sz="2800" dirty="0"/>
              <a:t> as soon as partial functions are involved. </a:t>
            </a:r>
            <a:endParaRPr lang="en-US" altLang="cs-CZ" sz="2800" dirty="0"/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even in those cases when </a:t>
            </a:r>
            <a:r>
              <a:rPr lang="en-GB" altLang="cs-CZ" sz="2800" dirty="0">
                <a:sym typeface="Symbol" panose="05050102010706020507" pitchFamily="18" charset="2"/>
              </a:rPr>
              <a:t></a:t>
            </a:r>
            <a:r>
              <a:rPr lang="en-GB" altLang="cs-CZ" sz="2800" dirty="0"/>
              <a:t>-reduction </a:t>
            </a:r>
            <a:r>
              <a:rPr lang="en-GB" altLang="cs-CZ" sz="2800" i="1" dirty="0"/>
              <a:t>is</a:t>
            </a:r>
            <a:r>
              <a:rPr lang="en-GB" altLang="cs-CZ" sz="2800" dirty="0"/>
              <a:t> an equivalent transformation, it can yield a </a:t>
            </a:r>
            <a:r>
              <a:rPr lang="en-GB" altLang="cs-CZ" sz="2800" i="1" dirty="0">
                <a:solidFill>
                  <a:srgbClr val="993300"/>
                </a:solidFill>
              </a:rPr>
              <a:t>loss of analytic information</a:t>
            </a:r>
            <a:r>
              <a:rPr lang="en-GB" altLang="cs-CZ" sz="2800" dirty="0"/>
              <a:t> </a:t>
            </a:r>
            <a:r>
              <a:rPr lang="en-GB" altLang="cs-CZ" dirty="0"/>
              <a:t>on which function has been applied to which argument </a:t>
            </a:r>
            <a:r>
              <a:rPr lang="cs-CZ" altLang="cs-CZ" dirty="0"/>
              <a:t> </a:t>
            </a:r>
            <a:r>
              <a:rPr lang="en-GB" altLang="cs-CZ" sz="2800" dirty="0"/>
              <a:t> </a:t>
            </a:r>
          </a:p>
          <a:p>
            <a:pPr marL="571500" indent="-571500" eaLnBrk="1" hangingPunct="1">
              <a:buSzPct val="90000"/>
              <a:buFont typeface="Wingdings" pitchFamily="2" charset="2"/>
              <a:buAutoNum type="arabicPeriod"/>
              <a:defRPr/>
            </a:pPr>
            <a:r>
              <a:rPr lang="en-GB" altLang="cs-CZ" sz="2800" dirty="0"/>
              <a:t>In practice </a:t>
            </a:r>
            <a:r>
              <a:rPr lang="en-GB" altLang="cs-CZ" sz="2800" i="1" dirty="0">
                <a:solidFill>
                  <a:srgbClr val="993300"/>
                </a:solidFill>
              </a:rPr>
              <a:t>less efficient</a:t>
            </a:r>
            <a:r>
              <a:rPr lang="en-GB" altLang="cs-CZ" sz="2800" dirty="0"/>
              <a:t> </a:t>
            </a:r>
            <a:r>
              <a:rPr lang="cs-CZ" altLang="cs-CZ" sz="2800" dirty="0" err="1"/>
              <a:t>than</a:t>
            </a:r>
            <a:r>
              <a:rPr lang="cs-CZ" altLang="cs-CZ" sz="2800" dirty="0"/>
              <a:t> </a:t>
            </a:r>
            <a:r>
              <a:rPr lang="en-US" altLang="cs-CZ" sz="2800" dirty="0"/>
              <a:t>‘</a:t>
            </a:r>
            <a:r>
              <a:rPr lang="cs-CZ" altLang="cs-CZ" sz="2800" dirty="0"/>
              <a:t>by</a:t>
            </a:r>
            <a:r>
              <a:rPr lang="en-US" altLang="cs-CZ" sz="2800" dirty="0"/>
              <a:t> value’</a:t>
            </a:r>
            <a:endParaRPr lang="en-GB" altLang="cs-CZ" sz="2800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B183E37-1646-4C1F-91A0-002FF8B6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63090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i="1" dirty="0"/>
              <a:t>Problems with </a:t>
            </a:r>
            <a:r>
              <a:rPr lang="en-GB" altLang="cs-CZ" dirty="0">
                <a:sym typeface="Symbol" pitchFamily="18" charset="2"/>
              </a:rPr>
              <a:t>-</a:t>
            </a:r>
            <a:r>
              <a:rPr lang="en-GB" altLang="cs-CZ" i="1" dirty="0"/>
              <a:t>reduction</a:t>
            </a:r>
            <a:r>
              <a:rPr lang="cs-CZ" altLang="cs-CZ" i="1" dirty="0"/>
              <a:t> </a:t>
            </a:r>
            <a:r>
              <a:rPr lang="en-US" altLang="cs-CZ" i="1" dirty="0"/>
              <a:t>‘by name’</a:t>
            </a:r>
            <a:endParaRPr lang="en-GB" altLang="cs-CZ" i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4"/>
            <a:ext cx="7643192" cy="5455443"/>
          </a:xfrm>
        </p:spPr>
        <p:txBody>
          <a:bodyPr>
            <a:normAutofit/>
          </a:bodyPr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 </a:t>
            </a:r>
            <a:r>
              <a:rPr lang="en-GB" altLang="cs-CZ" sz="27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non-equivalence</a:t>
            </a:r>
            <a:r>
              <a:rPr lang="en-GB" altLang="cs-CZ" sz="2700" dirty="0"/>
              <a:t> </a:t>
            </a:r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 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	is an </a:t>
            </a:r>
            <a:r>
              <a:rPr lang="en-GB" altLang="cs-CZ" sz="2400" b="1" i="1" dirty="0"/>
              <a:t>improper </a:t>
            </a:r>
            <a:r>
              <a:rPr lang="en-GB" altLang="cs-CZ" sz="2400" dirty="0"/>
              <a:t>construction; it does not construct anything, because there is no value of the cotangent function at the argument </a:t>
            </a:r>
            <a:r>
              <a:rPr lang="en-GB" altLang="cs-CZ" sz="2400" dirty="0">
                <a:sym typeface="Symbol" panose="05050102010706020507" pitchFamily="18" charset="2"/>
              </a:rPr>
              <a:t>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 	</a:t>
            </a:r>
            <a:r>
              <a:rPr lang="en-GB" altLang="cs-CZ" sz="2400" b="1" dirty="0"/>
              <a:t>but</a:t>
            </a:r>
            <a:r>
              <a:rPr lang="en-GB" altLang="cs-CZ" sz="2400" dirty="0"/>
              <a:t> its </a:t>
            </a:r>
            <a:r>
              <a:rPr lang="en-GB" altLang="cs-CZ" sz="2400" dirty="0">
                <a:sym typeface="Symbol" panose="05050102010706020507" pitchFamily="18" charset="2"/>
              </a:rPr>
              <a:t></a:t>
            </a:r>
            <a:r>
              <a:rPr lang="en-GB" altLang="cs-CZ" sz="2400" dirty="0"/>
              <a:t>-reduced Composition </a:t>
            </a:r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400" dirty="0"/>
              <a:t> </a:t>
            </a: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GB" altLang="cs-CZ" sz="2400" dirty="0"/>
              <a:t>	</a:t>
            </a:r>
            <a:r>
              <a:rPr lang="en-GB" altLang="cs-CZ" sz="2400" b="1" i="1" dirty="0"/>
              <a:t>constructs</a:t>
            </a:r>
            <a:r>
              <a:rPr lang="en-GB" altLang="cs-CZ" sz="2400" dirty="0"/>
              <a:t> a degenerate function</a:t>
            </a:r>
          </a:p>
          <a:p>
            <a:pPr marL="571500" indent="-571500">
              <a:defRPr/>
            </a:pPr>
            <a:r>
              <a:rPr lang="en-GB" altLang="cs-CZ" sz="2400" dirty="0"/>
              <a:t>The improper construction 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Cotg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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altLang="cs-CZ" sz="2400" dirty="0"/>
              <a:t> has been drawn into the </a:t>
            </a:r>
            <a:r>
              <a:rPr lang="en-GB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intensional</a:t>
            </a:r>
            <a:r>
              <a:rPr lang="en-GB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cs-CZ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-</a:t>
            </a:r>
            <a:r>
              <a:rPr lang="cs-CZ" altLang="cs-CZ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generic</a:t>
            </a:r>
            <a:r>
              <a:rPr lang="cs-CZ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</a:t>
            </a:r>
            <a:r>
              <a:rPr lang="cs-CZ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cs-CZ" sz="2400" dirty="0"/>
              <a:t>of the Closure 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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[</a:t>
            </a:r>
            <a:r>
              <a:rPr lang="en-GB" altLang="cs-CZ" sz="240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GB" altLang="cs-CZ" sz="24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y</a:t>
            </a:r>
            <a:r>
              <a:rPr lang="en-GB" altLang="cs-CZ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]]</a:t>
            </a:r>
            <a:r>
              <a:rPr lang="en-GB" altLang="cs-CZ" sz="2400" dirty="0"/>
              <a:t>. </a:t>
            </a:r>
          </a:p>
          <a:p>
            <a:pPr marL="571500" indent="-571500" eaLnBrk="1" hangingPunct="1">
              <a:defRPr/>
            </a:pPr>
            <a:r>
              <a:rPr lang="en-GB" altLang="cs-CZ" sz="2400" dirty="0"/>
              <a:t>We should avoid such a </a:t>
            </a:r>
            <a:r>
              <a:rPr lang="en-GB" altLang="cs-CZ" sz="2400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 of contexts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0D17A8A-BFF5-46C4-A221-B7ECB8D89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277813"/>
            <a:ext cx="8100392" cy="1206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800" dirty="0">
                <a:sym typeface="Symbol" panose="05050102010706020507" pitchFamily="18" charset="2"/>
              </a:rPr>
              <a:t></a:t>
            </a:r>
            <a:r>
              <a:rPr lang="en-US" altLang="cs-CZ" sz="3800" dirty="0">
                <a:sym typeface="Symbol" panose="05050102010706020507" pitchFamily="18" charset="2"/>
              </a:rPr>
              <a:t>-conversion by name: </a:t>
            </a:r>
            <a:br>
              <a:rPr lang="en-US" altLang="cs-CZ" sz="3800" dirty="0">
                <a:sym typeface="Symbol" panose="05050102010706020507" pitchFamily="18" charset="2"/>
              </a:rPr>
            </a:br>
            <a:r>
              <a:rPr lang="en-US" altLang="cs-CZ" sz="3800" dirty="0">
                <a:sym typeface="Symbol" panose="05050102010706020507" pitchFamily="18" charset="2"/>
              </a:rPr>
              <a:t>  		</a:t>
            </a:r>
            <a:r>
              <a:rPr lang="en-US" altLang="cs-CZ" sz="3800" dirty="0">
                <a:solidFill>
                  <a:srgbClr val="C00000"/>
                </a:solidFill>
                <a:sym typeface="Symbol" panose="05050102010706020507" pitchFamily="18" charset="2"/>
              </a:rPr>
              <a:t>2) </a:t>
            </a:r>
            <a:r>
              <a:rPr lang="en-US" altLang="cs-CZ" sz="3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loss of analytic information</a:t>
            </a:r>
            <a:endParaRPr lang="cs-CZ" altLang="cs-CZ" sz="3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Symbol" panose="05050102010706020507" pitchFamily="18" charset="2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3608" y="1844824"/>
            <a:ext cx="7849567" cy="4608512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spcBef>
                <a:spcPts val="1800"/>
              </a:spcBef>
              <a:buSzPct val="90000"/>
              <a:buFont typeface="Wingdings" pitchFamily="2" charset="2"/>
              <a:buNone/>
            </a:pPr>
            <a:r>
              <a:rPr lang="cs-CZ" altLang="cs-CZ" dirty="0"/>
              <a:t>[</a:t>
            </a:r>
            <a:r>
              <a:rPr lang="cs-CZ" altLang="cs-CZ" dirty="0">
                <a:sym typeface="Symbol" pitchFamily="18" charset="2"/>
              </a:rPr>
              <a:t></a:t>
            </a:r>
            <a:r>
              <a:rPr lang="cs-CZ" altLang="cs-CZ" i="1" dirty="0"/>
              <a:t>x </a:t>
            </a:r>
            <a:r>
              <a:rPr lang="cs-CZ" altLang="cs-CZ" dirty="0"/>
              <a:t>[</a:t>
            </a:r>
            <a:r>
              <a:rPr lang="cs-CZ" altLang="cs-CZ" i="1" dirty="0"/>
              <a:t>x </a:t>
            </a:r>
            <a:r>
              <a:rPr lang="en-US" altLang="cs-CZ" i="1" dirty="0"/>
              <a:t>+ </a:t>
            </a:r>
            <a:r>
              <a:rPr lang="cs-CZ" altLang="cs-CZ" dirty="0"/>
              <a:t>1] 3]		</a:t>
            </a:r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					</a:t>
            </a:r>
            <a:endParaRPr lang="en-US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en-US" altLang="cs-CZ" dirty="0"/>
              <a:t>				</a:t>
            </a:r>
            <a:r>
              <a:rPr lang="cs-CZ" altLang="cs-CZ" dirty="0">
                <a:sym typeface="Symbol" pitchFamily="18" charset="2"/>
              </a:rPr>
              <a:t></a:t>
            </a:r>
            <a:r>
              <a:rPr lang="en-US" altLang="cs-CZ" dirty="0">
                <a:sym typeface="Symbol" pitchFamily="18" charset="2"/>
              </a:rPr>
              <a:t>  	</a:t>
            </a:r>
            <a:r>
              <a:rPr lang="cs-CZ" altLang="cs-CZ" dirty="0">
                <a:sym typeface="Symbol" pitchFamily="18" charset="2"/>
              </a:rPr>
              <a:t>      </a:t>
            </a:r>
            <a:r>
              <a:rPr lang="cs-CZ" altLang="cs-CZ" dirty="0"/>
              <a:t>[</a:t>
            </a:r>
            <a:r>
              <a:rPr lang="en-US" altLang="cs-CZ" dirty="0"/>
              <a:t>3 </a:t>
            </a:r>
            <a:r>
              <a:rPr lang="cs-CZ" altLang="cs-CZ" dirty="0"/>
              <a:t>+ 1]</a:t>
            </a:r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endParaRPr lang="en-US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[</a:t>
            </a:r>
            <a:r>
              <a:rPr lang="cs-CZ" altLang="cs-CZ" dirty="0">
                <a:sym typeface="Symbol" pitchFamily="18" charset="2"/>
              </a:rPr>
              <a:t></a:t>
            </a:r>
            <a:r>
              <a:rPr lang="cs-CZ" altLang="cs-CZ" i="1" dirty="0"/>
              <a:t>y </a:t>
            </a:r>
            <a:r>
              <a:rPr lang="cs-CZ" altLang="cs-CZ" dirty="0"/>
              <a:t>[</a:t>
            </a:r>
            <a:r>
              <a:rPr lang="en-US" altLang="cs-CZ" dirty="0"/>
              <a:t>3 </a:t>
            </a:r>
            <a:r>
              <a:rPr lang="cs-CZ" altLang="cs-CZ" dirty="0"/>
              <a:t>+ </a:t>
            </a:r>
            <a:r>
              <a:rPr lang="cs-CZ" altLang="cs-CZ" i="1" dirty="0"/>
              <a:t>y</a:t>
            </a:r>
            <a:r>
              <a:rPr lang="cs-CZ" altLang="cs-CZ" dirty="0"/>
              <a:t>] 1]</a:t>
            </a:r>
          </a:p>
          <a:p>
            <a:pPr marL="1004888" lvl="1" indent="-533400" eaLnBrk="1" hangingPunct="1">
              <a:lnSpc>
                <a:spcPct val="90000"/>
              </a:lnSpc>
              <a:spcBef>
                <a:spcPct val="90000"/>
              </a:spcBef>
              <a:buSzPct val="90000"/>
              <a:buFont typeface="Wingdings" pitchFamily="2" charset="2"/>
              <a:buNone/>
            </a:pPr>
            <a:r>
              <a:rPr lang="en-US" altLang="cs-CZ" dirty="0"/>
              <a:t>which</a:t>
            </a:r>
            <a:r>
              <a:rPr lang="cs-CZ" altLang="cs-CZ" dirty="0"/>
              <a:t> </a:t>
            </a:r>
            <a:r>
              <a:rPr lang="cs-CZ" altLang="cs-CZ" dirty="0" err="1"/>
              <a:t>fun</a:t>
            </a:r>
            <a:r>
              <a:rPr lang="en-US" altLang="cs-CZ" dirty="0" err="1"/>
              <a:t>ction</a:t>
            </a:r>
            <a:r>
              <a:rPr lang="en-US" altLang="cs-CZ" dirty="0"/>
              <a:t> has been applied to which argument</a:t>
            </a:r>
            <a:r>
              <a:rPr lang="cs-CZ" altLang="cs-CZ" dirty="0"/>
              <a:t>?</a:t>
            </a:r>
            <a:endParaRPr lang="nl-NL" altLang="cs-CZ" dirty="0"/>
          </a:p>
          <a:p>
            <a:pPr marL="1004888" lvl="1" indent="-533400">
              <a:lnSpc>
                <a:spcPct val="90000"/>
              </a:lnSpc>
              <a:spcBef>
                <a:spcPct val="90000"/>
              </a:spcBef>
              <a:buSzPct val="90000"/>
              <a:buNone/>
            </a:pPr>
            <a:r>
              <a:rPr lang="nl-NL" altLang="cs-CZ" dirty="0"/>
              <a:t>Two ‘backward paths’ of </a:t>
            </a:r>
            <a:r>
              <a:rPr lang="cs-CZ" altLang="cs-CZ" dirty="0">
                <a:sym typeface="Symbol" panose="05050102010706020507" pitchFamily="18" charset="2"/>
              </a:rPr>
              <a:t></a:t>
            </a:r>
            <a:r>
              <a:rPr lang="en-US" altLang="cs-CZ" dirty="0">
                <a:sym typeface="Symbol" panose="05050102010706020507" pitchFamily="18" charset="2"/>
              </a:rPr>
              <a:t>-expansion</a:t>
            </a:r>
            <a:r>
              <a:rPr lang="en-US" altLang="cs-CZ" dirty="0"/>
              <a:t>; </a:t>
            </a:r>
            <a:endParaRPr lang="cs-CZ" altLang="cs-CZ" dirty="0"/>
          </a:p>
          <a:p>
            <a:pPr marL="1004888" lvl="1" indent="-533400">
              <a:lnSpc>
                <a:spcPct val="90000"/>
              </a:lnSpc>
              <a:spcBef>
                <a:spcPct val="90000"/>
              </a:spcBef>
              <a:buSzPct val="90000"/>
              <a:buNone/>
            </a:pPr>
            <a:r>
              <a:rPr lang="en-US" altLang="cs-CZ" dirty="0">
                <a:solidFill>
                  <a:srgbClr val="FF0000"/>
                </a:solidFill>
              </a:rPr>
              <a:t> </a:t>
            </a:r>
            <a:br>
              <a:rPr lang="en-US" altLang="cs-CZ" dirty="0">
                <a:solidFill>
                  <a:srgbClr val="FF0000"/>
                </a:solidFill>
              </a:rPr>
            </a:br>
            <a:r>
              <a:rPr lang="en-US" altLang="cs-CZ" i="1" dirty="0"/>
              <a:t>Does it matter</a:t>
            </a:r>
            <a:r>
              <a:rPr lang="en-US" altLang="cs-CZ" dirty="0"/>
              <a:t>?</a:t>
            </a:r>
            <a:endParaRPr lang="cs-CZ" altLang="cs-CZ" dirty="0"/>
          </a:p>
          <a:p>
            <a:pPr marL="609600" indent="-609600" eaLnBrk="1" hangingPunct="1">
              <a:lnSpc>
                <a:spcPct val="90000"/>
              </a:lnSpc>
              <a:buSzPct val="90000"/>
              <a:buFont typeface="Wingdings" pitchFamily="2" charset="2"/>
              <a:buNone/>
            </a:pPr>
            <a:r>
              <a:rPr lang="cs-CZ" altLang="cs-CZ" dirty="0"/>
              <a:t> 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rot="453136">
            <a:off x="3378621" y="2197595"/>
            <a:ext cx="19081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rot="21227264" flipV="1">
            <a:off x="3353477" y="2966910"/>
            <a:ext cx="19081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7AF8115-E8B8-4874-A02C-A08AC7B5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7813"/>
            <a:ext cx="7643192" cy="847725"/>
          </a:xfrm>
        </p:spPr>
        <p:txBody>
          <a:bodyPr/>
          <a:lstStyle/>
          <a:p>
            <a:pPr eaLnBrk="1" hangingPunct="1"/>
            <a:r>
              <a:rPr lang="cs-CZ" altLang="cs-CZ" i="1" dirty="0" err="1"/>
              <a:t>Probl</a:t>
            </a:r>
            <a:r>
              <a:rPr lang="en-US" altLang="cs-CZ" i="1" dirty="0" err="1"/>
              <a:t>ems</a:t>
            </a:r>
            <a:r>
              <a:rPr lang="en-US" altLang="cs-CZ" i="1" dirty="0"/>
              <a:t> with</a:t>
            </a:r>
            <a:r>
              <a:rPr lang="cs-CZ" altLang="cs-CZ" i="1" dirty="0"/>
              <a:t> </a:t>
            </a:r>
            <a:r>
              <a:rPr lang="en-GB" altLang="cs-CZ" dirty="0">
                <a:sym typeface="Symbol" pitchFamily="18" charset="2"/>
              </a:rPr>
              <a:t></a:t>
            </a:r>
            <a:r>
              <a:rPr lang="cs-CZ" altLang="cs-CZ" dirty="0">
                <a:sym typeface="Symbol" pitchFamily="18" charset="2"/>
              </a:rPr>
              <a:t>-</a:t>
            </a:r>
            <a:r>
              <a:rPr lang="en-GB" altLang="cs-CZ" i="1" dirty="0" err="1"/>
              <a:t>redu</a:t>
            </a:r>
            <a:r>
              <a:rPr lang="en-US" altLang="cs-CZ" i="1" dirty="0" err="1"/>
              <a:t>ction</a:t>
            </a:r>
            <a:endParaRPr lang="cs-CZ" altLang="cs-CZ" i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268412"/>
            <a:ext cx="7848872" cy="540094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 Loss of analytic information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“</a:t>
            </a:r>
            <a:r>
              <a:rPr lang="en-GB" altLang="cs-CZ" sz="2600" dirty="0">
                <a:solidFill>
                  <a:schemeClr val="tx2"/>
                </a:solidFill>
              </a:rPr>
              <a:t>John loves his wife, and so does Peter</a:t>
            </a:r>
            <a:r>
              <a:rPr lang="en-GB" altLang="cs-CZ" sz="2600" dirty="0"/>
              <a:t>”</a:t>
            </a:r>
            <a:r>
              <a:rPr lang="en-GB" altLang="cs-CZ" sz="2600" dirty="0">
                <a:solidFill>
                  <a:schemeClr val="tx2"/>
                </a:solidFill>
              </a:rPr>
              <a:t> </a:t>
            </a:r>
            <a:br>
              <a:rPr lang="en-GB" altLang="cs-CZ" sz="2600" dirty="0">
                <a:solidFill>
                  <a:schemeClr val="tx2"/>
                </a:solidFill>
              </a:rPr>
            </a:br>
            <a:r>
              <a:rPr lang="en-GB" altLang="cs-CZ" sz="2600" dirty="0">
                <a:sym typeface="Wingdings" panose="05000000000000000000" pitchFamily="2" charset="2"/>
              </a:rPr>
              <a:t></a:t>
            </a:r>
            <a:r>
              <a:rPr lang="en-GB" altLang="cs-CZ" sz="2600" dirty="0"/>
              <a:t> </a:t>
            </a:r>
            <a:r>
              <a:rPr lang="en-GB" altLang="cs-CZ" sz="2600" b="1" dirty="0">
                <a:solidFill>
                  <a:srgbClr val="993300"/>
                </a:solidFill>
              </a:rPr>
              <a:t>exemplary husbands</a:t>
            </a:r>
            <a:r>
              <a:rPr lang="en-GB" altLang="cs-CZ" sz="2600" dirty="0"/>
              <a:t> (sloppy reading)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But the sentence is ambiguous between two readings because </a:t>
            </a:r>
            <a:r>
              <a:rPr lang="en-GB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en-GB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properties</a:t>
            </a:r>
            <a:r>
              <a:rPr lang="en-GB" altLang="cs-CZ" sz="2600" i="1" dirty="0"/>
              <a:t> </a:t>
            </a:r>
            <a:r>
              <a:rPr lang="en-GB" altLang="cs-CZ" sz="2600" dirty="0"/>
              <a:t>are involved here; “</a:t>
            </a:r>
            <a:r>
              <a:rPr lang="en-GB" altLang="cs-CZ" sz="2600" dirty="0">
                <a:solidFill>
                  <a:schemeClr val="accent3">
                    <a:lumMod val="75000"/>
                  </a:schemeClr>
                </a:solidFill>
              </a:rPr>
              <a:t>loving one’s own wife</a:t>
            </a:r>
            <a:r>
              <a:rPr lang="en-GB" altLang="cs-CZ" sz="2600" dirty="0"/>
              <a:t>” vs. “</a:t>
            </a:r>
            <a:r>
              <a:rPr lang="en-GB" altLang="cs-CZ" sz="2600" dirty="0">
                <a:solidFill>
                  <a:schemeClr val="accent3">
                    <a:lumMod val="75000"/>
                  </a:schemeClr>
                </a:solidFill>
              </a:rPr>
              <a:t>loving John’s wife</a:t>
            </a:r>
            <a:r>
              <a:rPr lang="en-GB" altLang="cs-CZ" sz="2600" dirty="0"/>
              <a:t>”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L</a:t>
            </a:r>
            <a:r>
              <a:rPr lang="en-GB" altLang="cs-CZ" sz="2600" i="1" baseline="30000" dirty="0" err="1">
                <a:solidFill>
                  <a:schemeClr val="tx2"/>
                </a:solidFill>
                <a:sym typeface="Symbol" panose="05050102010706020507" pitchFamily="18" charset="2"/>
              </a:rPr>
              <a:t>own</a:t>
            </a:r>
            <a:r>
              <a:rPr lang="en-GB" altLang="cs-CZ" sz="2600" i="1" baseline="30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GB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 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dirty="0">
                <a:sym typeface="Symbol" panose="05050102010706020507" pitchFamily="18" charset="2"/>
              </a:rPr>
              <a:t></a:t>
            </a:r>
            <a:r>
              <a:rPr lang="en-GB" altLang="cs-CZ" sz="2600" i="1" dirty="0"/>
              <a:t>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GB" altLang="cs-CZ" sz="2600" dirty="0"/>
              <a:t>]]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</a:t>
            </a:r>
            <a:r>
              <a:rPr lang="en-GB" altLang="cs-CZ" sz="2600" dirty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i="1" dirty="0" err="1">
                <a:solidFill>
                  <a:schemeClr val="tx2"/>
                </a:solidFill>
                <a:sym typeface="Symbol" panose="05050102010706020507" pitchFamily="18" charset="2"/>
              </a:rPr>
              <a:t>L</a:t>
            </a:r>
            <a:r>
              <a:rPr lang="en-GB" altLang="cs-CZ" sz="2600" i="1" baseline="30000" dirty="0" err="1">
                <a:solidFill>
                  <a:schemeClr val="tx2"/>
                </a:solidFill>
                <a:sym typeface="Symbol" panose="05050102010706020507" pitchFamily="18" charset="2"/>
              </a:rPr>
              <a:t>John</a:t>
            </a:r>
            <a:r>
              <a:rPr lang="en-GB" altLang="cs-CZ" sz="2600" i="1" baseline="30000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GB" altLang="cs-CZ" sz="2600" i="1" dirty="0">
                <a:solidFill>
                  <a:schemeClr val="tx2"/>
                </a:solidFill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 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dirty="0">
                <a:sym typeface="Symbol" panose="05050102010706020507" pitchFamily="18" charset="2"/>
              </a:rPr>
              <a:t></a:t>
            </a:r>
            <a:r>
              <a:rPr lang="en-GB" altLang="cs-CZ" sz="2600" i="1" dirty="0"/>
              <a:t>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x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>
                <a:solidFill>
                  <a:schemeClr val="tx2"/>
                </a:solidFill>
              </a:rPr>
              <a:t>0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altLang="cs-CZ" sz="2600" dirty="0"/>
              <a:t>]]</a:t>
            </a:r>
            <a:r>
              <a:rPr lang="cs-CZ" altLang="cs-CZ" sz="2600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</a:t>
            </a:r>
            <a:r>
              <a:rPr lang="en-GB" altLang="cs-CZ" sz="2600" dirty="0"/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b="1" dirty="0">
                <a:sym typeface="Symbol" panose="05050102010706020507" pitchFamily="18" charset="2"/>
              </a:rPr>
              <a:t>Both -reduce to </a:t>
            </a:r>
            <a:r>
              <a:rPr lang="en-GB" altLang="cs-CZ" sz="2600" b="1" i="1" dirty="0" err="1">
                <a:sym typeface="Symbol" panose="05050102010706020507" pitchFamily="18" charset="2"/>
              </a:rPr>
              <a:t>L</a:t>
            </a:r>
            <a:r>
              <a:rPr lang="en-GB" altLang="cs-CZ" sz="2600" b="1" i="1" baseline="30000" dirty="0" err="1">
                <a:sym typeface="Symbol" panose="05050102010706020507" pitchFamily="18" charset="2"/>
              </a:rPr>
              <a:t>John</a:t>
            </a:r>
            <a:r>
              <a:rPr lang="en-GB" altLang="cs-CZ" sz="2600" b="1" i="1" baseline="30000" dirty="0">
                <a:sym typeface="Symbol" panose="05050102010706020507" pitchFamily="18" charset="2"/>
              </a:rPr>
              <a:t> </a:t>
            </a:r>
            <a:r>
              <a:rPr lang="en-GB" altLang="cs-CZ" sz="2600" b="1" i="1" dirty="0">
                <a:sym typeface="Symbol" panose="05050102010706020507" pitchFamily="18" charset="2"/>
              </a:rPr>
              <a:t>(John)</a:t>
            </a:r>
            <a:r>
              <a:rPr lang="en-GB" altLang="cs-CZ" sz="2600" dirty="0"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altLang="cs-CZ" sz="2600" dirty="0">
                <a:sym typeface="Symbol" panose="05050102010706020507" pitchFamily="18" charset="2"/>
              </a:rPr>
              <a:t>	</a:t>
            </a:r>
            <a:r>
              <a:rPr lang="en-GB" altLang="cs-CZ" sz="2600" i="1" dirty="0" err="1"/>
              <a:t>w</a:t>
            </a:r>
            <a:r>
              <a:rPr lang="en-GB" altLang="cs-CZ" sz="2600" dirty="0" err="1">
                <a:sym typeface="Symbol" panose="05050102010706020507" pitchFamily="18" charset="2"/>
              </a:rPr>
              <a:t></a:t>
            </a:r>
            <a:r>
              <a:rPr lang="en-GB" altLang="cs-CZ" sz="2600" i="1" dirty="0" err="1"/>
              <a:t>t</a:t>
            </a:r>
            <a:r>
              <a:rPr lang="en-GB" altLang="cs-CZ" sz="2600" i="1" dirty="0"/>
              <a:t>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Love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John </a:t>
            </a:r>
            <a:r>
              <a:rPr lang="en-GB" altLang="cs-CZ" sz="2600" dirty="0"/>
              <a:t>[</a:t>
            </a:r>
            <a:r>
              <a:rPr lang="en-GB" altLang="cs-CZ" sz="2600" baseline="30000" dirty="0"/>
              <a:t>0</a:t>
            </a:r>
            <a:r>
              <a:rPr lang="en-GB" altLang="cs-CZ" sz="2600" i="1" dirty="0"/>
              <a:t>Wife_of</a:t>
            </a:r>
            <a:r>
              <a:rPr lang="en-GB" altLang="cs-CZ" sz="2600" i="1" baseline="-25000" dirty="0"/>
              <a:t>wt</a:t>
            </a:r>
            <a:r>
              <a:rPr lang="en-GB" altLang="cs-CZ" sz="2600" i="1" dirty="0"/>
              <a:t> </a:t>
            </a:r>
            <a:r>
              <a:rPr lang="en-GB" altLang="cs-CZ" sz="2600" baseline="30000" dirty="0"/>
              <a:t>0</a:t>
            </a:r>
            <a:r>
              <a:rPr lang="en-GB" altLang="cs-CZ" sz="26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altLang="cs-CZ" sz="2600" dirty="0"/>
              <a:t>]]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“</a:t>
            </a:r>
            <a:r>
              <a:rPr lang="en-GB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does</a:t>
            </a:r>
            <a:r>
              <a:rPr lang="en-GB" altLang="cs-CZ" sz="2600" dirty="0">
                <a:solidFill>
                  <a:schemeClr val="tx2"/>
                </a:solidFill>
              </a:rPr>
              <a:t> Peter</a:t>
            </a:r>
            <a:r>
              <a:rPr lang="en-GB" altLang="cs-CZ" sz="2600" dirty="0"/>
              <a:t>”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cs-CZ" sz="2600" dirty="0"/>
              <a:t>Peter loves </a:t>
            </a:r>
            <a:r>
              <a:rPr lang="en-GB" altLang="cs-CZ" sz="26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John’s </a:t>
            </a:r>
            <a:r>
              <a:rPr lang="en-GB" altLang="cs-CZ" sz="2600" dirty="0"/>
              <a:t>wife </a:t>
            </a:r>
            <a:r>
              <a:rPr lang="en-GB" altLang="cs-CZ" sz="2600" dirty="0">
                <a:sym typeface="Wingdings" panose="05000000000000000000" pitchFamily="2" charset="2"/>
              </a:rPr>
              <a:t> </a:t>
            </a:r>
            <a:r>
              <a:rPr lang="en-GB" altLang="cs-CZ" sz="2600" b="1" dirty="0">
                <a:solidFill>
                  <a:srgbClr val="993300"/>
                </a:solidFill>
                <a:sym typeface="Wingdings" panose="05000000000000000000" pitchFamily="2" charset="2"/>
              </a:rPr>
              <a:t>trouble on the horizon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BA25364-C290-46D3-A81B-FBA018F5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>
                <a:sym typeface="Symbol" pitchFamily="18" charset="2"/>
              </a:rPr>
              <a:t></a:t>
            </a:r>
            <a:r>
              <a:rPr lang="en-US" altLang="cs-CZ">
                <a:sym typeface="Symbol" pitchFamily="18" charset="2"/>
              </a:rPr>
              <a:t>-conversion by name: loss of info </a:t>
            </a:r>
            <a:endParaRPr lang="cs-CZ" altLang="cs-CZ">
              <a:sym typeface="Symbol" pitchFamily="18" charset="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(1) 	</a:t>
            </a:r>
            <a:r>
              <a:rPr lang="en-GB" sz="2600" i="1" kern="0" dirty="0" err="1"/>
              <a:t>w</a:t>
            </a:r>
            <a:r>
              <a:rPr lang="en-GB" sz="2600" kern="0" dirty="0" err="1">
                <a:sym typeface="Symbol" pitchFamily="18" charset="2"/>
              </a:rPr>
              <a:t></a:t>
            </a:r>
            <a:r>
              <a:rPr lang="en-GB" sz="2600" i="1" kern="0" dirty="0" err="1"/>
              <a:t>t</a:t>
            </a:r>
            <a:r>
              <a:rPr lang="en-GB" sz="2600" i="1" kern="0" dirty="0"/>
              <a:t> </a:t>
            </a:r>
            <a:r>
              <a:rPr lang="en-GB" sz="2600" kern="0" dirty="0"/>
              <a:t>[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GB" sz="2600" i="1" kern="0" dirty="0"/>
              <a:t>x </a:t>
            </a:r>
            <a:r>
              <a:rPr lang="en-GB" sz="2600" kern="0" dirty="0"/>
              <a:t>[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Love</a:t>
            </a:r>
            <a:r>
              <a:rPr lang="en-GB" sz="2600" i="1" kern="0" baseline="-25000" dirty="0"/>
              <a:t>wt</a:t>
            </a:r>
            <a:r>
              <a:rPr lang="en-GB" sz="2600" i="1" kern="0" dirty="0"/>
              <a:t> x 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</a:t>
            </a:r>
            <a:r>
              <a:rPr lang="en-GB" sz="2600" kern="0" dirty="0"/>
              <a:t>]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(2) 	</a:t>
            </a:r>
            <a:r>
              <a:rPr lang="en-US" sz="2600" i="1" kern="0" dirty="0"/>
              <a:t>w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US" sz="2600" i="1" kern="0" dirty="0"/>
              <a:t>t </a:t>
            </a:r>
            <a:r>
              <a:rPr lang="en-US" sz="2600" kern="0" dirty="0"/>
              <a:t>[</a:t>
            </a:r>
            <a:r>
              <a:rPr lang="en-GB" sz="2600" kern="0" dirty="0">
                <a:sym typeface="Symbol" pitchFamily="18" charset="2"/>
              </a:rPr>
              <a:t></a:t>
            </a:r>
            <a:r>
              <a:rPr lang="en-US" sz="2600" i="1" kern="0" dirty="0"/>
              <a:t>x </a:t>
            </a:r>
            <a:r>
              <a:rPr lang="en-US" sz="2600" kern="0" dirty="0"/>
              <a:t>[</a:t>
            </a:r>
            <a:r>
              <a:rPr lang="en-GB" sz="2600" kern="0" baseline="30000" dirty="0"/>
              <a:t>0</a:t>
            </a:r>
            <a:r>
              <a:rPr lang="en-US" sz="2600" i="1" kern="0" dirty="0" err="1"/>
              <a:t>Love</a:t>
            </a:r>
            <a:r>
              <a:rPr lang="en-US" sz="2600" i="1" kern="0" baseline="-25000" dirty="0" err="1"/>
              <a:t>wt</a:t>
            </a:r>
            <a:r>
              <a:rPr lang="en-US" sz="2600" i="1" kern="0" dirty="0"/>
              <a:t> x 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</a:t>
            </a:r>
            <a:r>
              <a:rPr lang="en-GB" sz="2600" kern="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</a:t>
            </a:r>
            <a:r>
              <a:rPr lang="en-GB" sz="2600" kern="0" dirty="0"/>
              <a:t>]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GB" sz="2600" kern="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>
                <a:sym typeface="Symbol" pitchFamily="18" charset="2"/>
              </a:rPr>
              <a:t>(3) 	</a:t>
            </a:r>
            <a:r>
              <a:rPr lang="en-GB" sz="2600" i="1" kern="0" dirty="0" err="1"/>
              <a:t>w</a:t>
            </a:r>
            <a:r>
              <a:rPr lang="en-GB" sz="2600" kern="0" dirty="0" err="1">
                <a:sym typeface="Symbol" pitchFamily="18" charset="2"/>
              </a:rPr>
              <a:t></a:t>
            </a:r>
            <a:r>
              <a:rPr lang="en-GB" sz="2600" i="1" kern="0" dirty="0" err="1"/>
              <a:t>t</a:t>
            </a:r>
            <a:r>
              <a:rPr lang="en-GB" sz="2600" i="1" kern="0" dirty="0"/>
              <a:t> </a:t>
            </a:r>
            <a:r>
              <a:rPr lang="en-GB" sz="2600" kern="0" dirty="0"/>
              <a:t>[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Love</a:t>
            </a:r>
            <a:r>
              <a:rPr lang="en-GB" sz="2600" i="1" kern="0" baseline="-25000" dirty="0"/>
              <a:t>wt</a:t>
            </a:r>
            <a:r>
              <a:rPr lang="en-GB" sz="2600" i="1" kern="0" dirty="0"/>
              <a:t> </a:t>
            </a:r>
            <a:r>
              <a:rPr lang="en-GB" sz="2600" kern="0" baseline="30000" dirty="0"/>
              <a:t>0</a:t>
            </a:r>
            <a:r>
              <a:rPr lang="en-GB" sz="2600" i="1" kern="0" dirty="0"/>
              <a:t>John </a:t>
            </a:r>
            <a:r>
              <a:rPr lang="en-GB" sz="26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GB" sz="2600" kern="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Wife_of</a:t>
            </a:r>
            <a:r>
              <a:rPr lang="en-GB" sz="2600" i="1" kern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wt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600" kern="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GB" sz="2600" i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</a:t>
            </a:r>
            <a:r>
              <a:rPr lang="en-GB" sz="260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GB" sz="2600" kern="0" dirty="0"/>
              <a:t>]</a:t>
            </a:r>
          </a:p>
          <a:p>
            <a:pPr eaLnBrk="1" hangingPunct="1">
              <a:spcBef>
                <a:spcPct val="90000"/>
              </a:spcBef>
              <a:buFont typeface="Wingdings" pitchFamily="2" charset="2"/>
              <a:buNone/>
              <a:defRPr/>
            </a:pPr>
            <a:r>
              <a:rPr lang="en-GB" sz="2600" kern="0" dirty="0"/>
              <a:t>It is uncontroversial that the </a:t>
            </a:r>
            <a:r>
              <a:rPr lang="en-GB" sz="2600" kern="0" dirty="0" err="1"/>
              <a:t>contractum</a:t>
            </a:r>
            <a:r>
              <a:rPr lang="en-GB" sz="2600" kern="0" dirty="0"/>
              <a:t> (3) can be equivalently expanded back both to (1) and (2).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600" kern="0" dirty="0"/>
              <a:t>The problem is, of course, that there is no way to reconstruct </a:t>
            </a:r>
            <a:r>
              <a:rPr lang="en-GB" sz="2600" i="1" kern="0" dirty="0"/>
              <a:t>which</a:t>
            </a:r>
            <a:r>
              <a:rPr lang="en-GB" sz="2600" kern="0" dirty="0"/>
              <a:t> of (1), (2) would be the correct </a:t>
            </a:r>
            <a:r>
              <a:rPr lang="en-GB" sz="2600" kern="0" dirty="0" err="1"/>
              <a:t>redex</a:t>
            </a:r>
            <a:endParaRPr lang="cs-CZ" sz="2600" kern="0" dirty="0"/>
          </a:p>
        </p:txBody>
      </p:sp>
      <p:sp>
        <p:nvSpPr>
          <p:cNvPr id="13316" name="Arc 4"/>
          <p:cNvSpPr>
            <a:spLocks/>
          </p:cNvSpPr>
          <p:nvPr/>
        </p:nvSpPr>
        <p:spPr bwMode="auto">
          <a:xfrm rot="10800000" flipH="1">
            <a:off x="7452320" y="1916112"/>
            <a:ext cx="575668" cy="122485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Arc 5"/>
          <p:cNvSpPr>
            <a:spLocks/>
          </p:cNvSpPr>
          <p:nvPr/>
        </p:nvSpPr>
        <p:spPr bwMode="auto">
          <a:xfrm rot="10800000" flipH="1">
            <a:off x="7380312" y="2348880"/>
            <a:ext cx="144016" cy="72008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D4CBFF3-69AD-458A-9AB9-2C65D1BB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629A3-4E75-4884-BFF1-74C94427132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588</TotalTime>
  <Words>2551</Words>
  <Application>Microsoft Office PowerPoint</Application>
  <PresentationFormat>Předvádění na obrazovce (4:3)</PresentationFormat>
  <Paragraphs>198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Calibri</vt:lpstr>
      <vt:lpstr>Garamond</vt:lpstr>
      <vt:lpstr>Gill Sans MT</vt:lpstr>
      <vt:lpstr>Symbol</vt:lpstr>
      <vt:lpstr>Verdana</vt:lpstr>
      <vt:lpstr>Wingdings</vt:lpstr>
      <vt:lpstr>Wingdings 2</vt:lpstr>
      <vt:lpstr>Slunovrat</vt:lpstr>
      <vt:lpstr>Lecture 4; TIL Foundations  </vt:lpstr>
      <vt:lpstr>The rule of -conversion </vt:lpstr>
      <vt:lpstr>-conversion: [x C(x) A] | C(A/x) </vt:lpstr>
      <vt:lpstr>-conversion: [x C(x) A] | C(A/x) </vt:lpstr>
      <vt:lpstr> [x C(x) A] | C(A/x)</vt:lpstr>
      <vt:lpstr>Problems with -reduction ‘by name’</vt:lpstr>
      <vt:lpstr>-conversion by name:      2) loss of analytic information</vt:lpstr>
      <vt:lpstr>Problems with -reduction</vt:lpstr>
      <vt:lpstr>-conversion by name: loss of info </vt:lpstr>
      <vt:lpstr>Does it matter?</vt:lpstr>
      <vt:lpstr>-reduction by value</vt:lpstr>
      <vt:lpstr>Substitution ‘by value’</vt:lpstr>
      <vt:lpstr>Substitution ‘by value’</vt:lpstr>
      <vt:lpstr>Substitution ‘by value’</vt:lpstr>
      <vt:lpstr>Substitution ‘by value’</vt:lpstr>
      <vt:lpstr>Substitution ‘by value’</vt:lpstr>
      <vt:lpstr>Substitution method; </vt:lpstr>
      <vt:lpstr>Substitution method; broadly applied</vt:lpstr>
      <vt:lpstr>Substitution method; broadly applied</vt:lpstr>
      <vt:lpstr>Substitution method; broadly applied</vt:lpstr>
      <vt:lpstr>Paradox of omniscience resolved</vt:lpstr>
      <vt:lpstr>Hyperintensionality </vt:lpstr>
      <vt:lpstr>How hyper are hyperintensions         procedural isomorphism</vt:lpstr>
      <vt:lpstr>Procedural isomorphism</vt:lpstr>
    </vt:vector>
  </TitlesOfParts>
  <Company>VSB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  Natural Language Processing</dc:title>
  <dc:creator>Marie Duži</dc:creator>
  <cp:lastModifiedBy>Duzi Marie</cp:lastModifiedBy>
  <cp:revision>33</cp:revision>
  <dcterms:created xsi:type="dcterms:W3CDTF">2017-03-20T11:23:10Z</dcterms:created>
  <dcterms:modified xsi:type="dcterms:W3CDTF">2025-03-09T23:14:19Z</dcterms:modified>
</cp:coreProperties>
</file>