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2"/>
  </p:notesMasterIdLst>
  <p:sldIdLst>
    <p:sldId id="256" r:id="rId2"/>
    <p:sldId id="272" r:id="rId3"/>
    <p:sldId id="282" r:id="rId4"/>
    <p:sldId id="303" r:id="rId5"/>
    <p:sldId id="283" r:id="rId6"/>
    <p:sldId id="284" r:id="rId7"/>
    <p:sldId id="306" r:id="rId8"/>
    <p:sldId id="285" r:id="rId9"/>
    <p:sldId id="307" r:id="rId10"/>
    <p:sldId id="286" r:id="rId11"/>
    <p:sldId id="304" r:id="rId12"/>
    <p:sldId id="264" r:id="rId13"/>
    <p:sldId id="287" r:id="rId14"/>
    <p:sldId id="288" r:id="rId15"/>
    <p:sldId id="291" r:id="rId16"/>
    <p:sldId id="289" r:id="rId17"/>
    <p:sldId id="290" r:id="rId18"/>
    <p:sldId id="308" r:id="rId19"/>
    <p:sldId id="292" r:id="rId20"/>
    <p:sldId id="274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5" r:id="rId31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F9EA376-1038-4AE9-A6A6-7A113424B54E}" type="datetimeFigureOut">
              <a:rPr lang="cs-CZ"/>
              <a:pPr>
                <a:defRPr/>
              </a:pPr>
              <a:t>08.04.2024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6CD16A2-350F-4A66-A27A-1769B27246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cs-CZ"/>
              <a:t> </a:t>
            </a:r>
            <a:endParaRPr lang="cs-CZ" altLang="cs-CZ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51E37F-25C1-4188-B0CD-79DC6F8D2973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836127360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cs-CZ" altLang="en-US" noProof="0"/>
              <a:t>Klepnutím lze upravit styl předlohy nadpisů.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cs-CZ" altLang="en-US" noProof="0"/>
              <a:t>Klepnutím lze upravit styl předlohy podnadpisů.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5C627-63C6-494B-957A-C972D1E3CDE3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36983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22900-A1E4-4A67-8417-0691DF7F5BF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01975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E38E7-F9D5-4743-9331-BB985A068120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909895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79925-D550-436E-99F6-FFD8F3DDD13F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728442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ED575-9967-428A-9BE2-27304E02CE8F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60884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764A2-B274-4598-8CB6-E679B920918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59891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48DAC-BD18-4880-836C-3A82A5883C5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37488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E961F-B1A5-44B6-83EB-A50C008F517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624378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25BA4-B0A7-4516-A3B2-F4E5B180A4F0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1294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F7CD5-D015-46EB-A03D-37DC3D45B9F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69350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3BF45-4796-4B93-8D2C-93710C2FB73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07521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fld id="{EAD56E83-86E2-4B28-BCB2-17B9FB5339D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371612160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vsb.cz/duzi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Lecture</a:t>
            </a:r>
            <a:r>
              <a:rPr lang="cs-CZ" altLang="cs-CZ" dirty="0"/>
              <a:t> 6</a:t>
            </a:r>
            <a:br>
              <a:rPr lang="cs-CZ" altLang="cs-CZ" dirty="0"/>
            </a:br>
            <a:r>
              <a:rPr lang="en-US" altLang="cs-CZ" dirty="0"/>
              <a:t>Three kinds of context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Marie Duží</a:t>
            </a:r>
          </a:p>
          <a:p>
            <a:pPr eaLnBrk="1" hangingPunct="1"/>
            <a:r>
              <a:rPr lang="cs-CZ" altLang="cs-CZ">
                <a:hlinkClick r:id="rId2"/>
              </a:rPr>
              <a:t>http://www.cs.vsb.cz/duzi/</a:t>
            </a:r>
            <a:r>
              <a:rPr lang="cs-CZ" altLang="cs-CZ"/>
              <a:t>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684942F-5CC4-46AA-8757-9375C029F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B5C627-63C6-494B-957A-C972D1E3CDE3}" type="slidenum">
              <a:rPr lang="cs-CZ" altLang="en-US" smtClean="0"/>
              <a:pPr>
                <a:defRPr/>
              </a:pPr>
              <a:t>1</a:t>
            </a:fld>
            <a:endParaRPr lang="cs-CZ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2"/>
            <a:ext cx="8229600" cy="70291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cs-CZ" sz="4000" i="1" dirty="0" err="1"/>
              <a:t>hyperintensional</a:t>
            </a:r>
            <a:r>
              <a:rPr lang="en-US" altLang="cs-CZ" sz="4000" i="1" dirty="0"/>
              <a:t> context</a:t>
            </a:r>
            <a:endParaRPr lang="cs-CZ" altLang="cs-CZ" sz="3800" i="1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362950" cy="5005387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cs-CZ" sz="2100" i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Substitution method</a:t>
            </a:r>
            <a:endParaRPr lang="en-US" altLang="cs-CZ" sz="2000" dirty="0">
              <a:solidFill>
                <a:schemeClr val="tx2"/>
              </a:solidFill>
              <a:sym typeface="Symbol" panose="05050102010706020507" pitchFamily="18" charset="2"/>
            </a:endParaRPr>
          </a:p>
          <a:p>
            <a:pPr marL="571500" indent="-571500" eaLnBrk="1" hangingPunct="1">
              <a:lnSpc>
                <a:spcPct val="90000"/>
              </a:lnSpc>
              <a:spcBef>
                <a:spcPct val="90000"/>
              </a:spcBef>
              <a:buFont typeface="Wingdings" panose="05000000000000000000" pitchFamily="2" charset="2"/>
              <a:buNone/>
              <a:defRPr/>
            </a:pPr>
            <a:r>
              <a:rPr lang="en-US" altLang="cs-CZ" sz="2000" dirty="0">
                <a:solidFill>
                  <a:schemeClr val="tx2"/>
                </a:solidFill>
                <a:sym typeface="Symbol" panose="05050102010706020507" pitchFamily="18" charset="2"/>
              </a:rPr>
              <a:t>	[</a:t>
            </a:r>
            <a:r>
              <a:rPr lang="en-US" altLang="cs-CZ" sz="20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000" i="1" dirty="0">
                <a:solidFill>
                  <a:schemeClr val="tx2"/>
                </a:solidFill>
                <a:sym typeface="Symbol" panose="05050102010706020507" pitchFamily="18" charset="2"/>
              </a:rPr>
              <a:t>Improper </a:t>
            </a:r>
            <a:r>
              <a:rPr lang="en-US" altLang="cs-CZ" sz="20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0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0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000" dirty="0">
                <a:solidFill>
                  <a:schemeClr val="tx2"/>
                </a:solidFill>
                <a:sym typeface="Symbol" panose="05050102010706020507" pitchFamily="18" charset="2"/>
              </a:rPr>
              <a:t>: </a:t>
            </a:r>
            <a:r>
              <a:rPr lang="en-US" altLang="cs-CZ" sz="2000" i="1" dirty="0">
                <a:solidFill>
                  <a:schemeClr val="tx2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0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000" dirty="0">
                <a:solidFill>
                  <a:schemeClr val="tx2"/>
                </a:solidFill>
                <a:sym typeface="Symbol" panose="05050102010706020507" pitchFamily="18" charset="2"/>
              </a:rPr>
              <a:t>0]]</a:t>
            </a:r>
          </a:p>
          <a:p>
            <a:pPr marL="571500" indent="-571500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cs-CZ" sz="2000" dirty="0">
                <a:solidFill>
                  <a:schemeClr val="tx2"/>
                </a:solidFill>
                <a:sym typeface="Symbol" panose="05050102010706020507" pitchFamily="18" charset="2"/>
              </a:rPr>
              <a:t>		 		  </a:t>
            </a:r>
            <a:r>
              <a:rPr lang="en-US" altLang="cs-CZ" sz="2000" dirty="0">
                <a:solidFill>
                  <a:srgbClr val="990000"/>
                </a:solidFill>
                <a:sym typeface="Symbol" panose="05050102010706020507" pitchFamily="18" charset="2"/>
              </a:rPr>
              <a:t>!!!</a:t>
            </a:r>
            <a:endParaRPr lang="en-US" altLang="cs-CZ" sz="2000" dirty="0">
              <a:solidFill>
                <a:schemeClr val="tx2"/>
              </a:solidFill>
              <a:sym typeface="Symbol" panose="05050102010706020507" pitchFamily="18" charset="2"/>
            </a:endParaRPr>
          </a:p>
          <a:p>
            <a:pPr marL="571500" indent="-571500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cs-CZ" sz="2000" dirty="0">
                <a:solidFill>
                  <a:schemeClr val="tx2"/>
                </a:solidFill>
                <a:sym typeface="Symbol" panose="05050102010706020507" pitchFamily="18" charset="2"/>
              </a:rPr>
              <a:t>	[</a:t>
            </a:r>
            <a:r>
              <a:rPr lang="en-US" altLang="cs-CZ" sz="20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000" dirty="0">
                <a:solidFill>
                  <a:schemeClr val="tx2"/>
                </a:solidFill>
                <a:sym typeface="Symbol" panose="05050102010706020507" pitchFamily="18" charset="2"/>
              </a:rPr>
              <a:t></a:t>
            </a:r>
            <a:r>
              <a:rPr lang="en-US" altLang="cs-CZ" sz="2000" i="1" dirty="0">
                <a:solidFill>
                  <a:schemeClr val="tx2"/>
                </a:solidFill>
                <a:sym typeface="Symbol" panose="05050102010706020507" pitchFamily="18" charset="2"/>
              </a:rPr>
              <a:t>y</a:t>
            </a:r>
            <a:r>
              <a:rPr lang="en-US" altLang="cs-CZ" sz="2000" dirty="0">
                <a:sym typeface="Symbol" panose="05050102010706020507" pitchFamily="18" charset="2"/>
              </a:rPr>
              <a:t> </a:t>
            </a:r>
            <a:r>
              <a:rPr lang="en-US" altLang="cs-CZ" sz="20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0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000" i="1" dirty="0">
                <a:solidFill>
                  <a:schemeClr val="tx2"/>
                </a:solidFill>
                <a:sym typeface="Symbol" panose="05050102010706020507" pitchFamily="18" charset="2"/>
              </a:rPr>
              <a:t>Improper </a:t>
            </a:r>
            <a:r>
              <a:rPr lang="en-US" altLang="cs-CZ" sz="2000" dirty="0">
                <a:solidFill>
                  <a:srgbClr val="990000"/>
                </a:solidFill>
                <a:sym typeface="Symbol" panose="05050102010706020507" pitchFamily="18" charset="2"/>
              </a:rPr>
              <a:t>[</a:t>
            </a:r>
            <a:r>
              <a:rPr lang="en-US" altLang="cs-CZ" sz="2000" baseline="30000" dirty="0">
                <a:solidFill>
                  <a:srgbClr val="990000"/>
                </a:solidFill>
                <a:sym typeface="Symbol" panose="05050102010706020507" pitchFamily="18" charset="2"/>
              </a:rPr>
              <a:t>0</a:t>
            </a:r>
            <a:r>
              <a:rPr lang="en-US" altLang="cs-CZ" sz="2000" i="1" dirty="0">
                <a:solidFill>
                  <a:srgbClr val="990000"/>
                </a:solidFill>
                <a:sym typeface="Symbol" panose="05050102010706020507" pitchFamily="18" charset="2"/>
              </a:rPr>
              <a:t>Sub </a:t>
            </a:r>
            <a:r>
              <a:rPr lang="en-US" altLang="cs-CZ" sz="2000" dirty="0">
                <a:solidFill>
                  <a:srgbClr val="990000"/>
                </a:solidFill>
                <a:sym typeface="Symbol" panose="05050102010706020507" pitchFamily="18" charset="2"/>
              </a:rPr>
              <a:t>[</a:t>
            </a:r>
            <a:r>
              <a:rPr lang="en-US" altLang="cs-CZ" sz="2000" baseline="30000" dirty="0">
                <a:solidFill>
                  <a:srgbClr val="990000"/>
                </a:solidFill>
                <a:sym typeface="Symbol" panose="05050102010706020507" pitchFamily="18" charset="2"/>
              </a:rPr>
              <a:t>0</a:t>
            </a:r>
            <a:r>
              <a:rPr lang="en-US" altLang="cs-CZ" sz="2000" i="1" dirty="0">
                <a:solidFill>
                  <a:srgbClr val="990000"/>
                </a:solidFill>
                <a:sym typeface="Symbol" panose="05050102010706020507" pitchFamily="18" charset="2"/>
              </a:rPr>
              <a:t>Tr </a:t>
            </a:r>
            <a:r>
              <a:rPr lang="en-US" altLang="cs-CZ" sz="2000" b="1" i="1" dirty="0">
                <a:solidFill>
                  <a:srgbClr val="990000"/>
                </a:solidFill>
                <a:sym typeface="Symbol" panose="05050102010706020507" pitchFamily="18" charset="2"/>
              </a:rPr>
              <a:t>y</a:t>
            </a:r>
            <a:r>
              <a:rPr lang="en-US" altLang="cs-CZ" sz="2000" dirty="0">
                <a:solidFill>
                  <a:srgbClr val="990000"/>
                </a:solidFill>
                <a:sym typeface="Symbol" panose="05050102010706020507" pitchFamily="18" charset="2"/>
              </a:rPr>
              <a:t>]</a:t>
            </a:r>
            <a:r>
              <a:rPr lang="en-US" altLang="cs-CZ" sz="2000" baseline="30000" dirty="0">
                <a:solidFill>
                  <a:srgbClr val="990000"/>
                </a:solidFill>
                <a:sym typeface="Symbol" panose="05050102010706020507" pitchFamily="18" charset="2"/>
              </a:rPr>
              <a:t> 0</a:t>
            </a:r>
            <a:r>
              <a:rPr lang="en-US" altLang="cs-CZ" sz="2000" i="1" dirty="0">
                <a:solidFill>
                  <a:srgbClr val="990000"/>
                </a:solidFill>
                <a:sym typeface="Symbol" panose="05050102010706020507" pitchFamily="18" charset="2"/>
              </a:rPr>
              <a:t>z</a:t>
            </a:r>
            <a:r>
              <a:rPr lang="en-US" altLang="cs-CZ" sz="2000" baseline="30000" dirty="0">
                <a:solidFill>
                  <a:srgbClr val="990000"/>
                </a:solidFill>
                <a:sym typeface="Symbol" panose="05050102010706020507" pitchFamily="18" charset="2"/>
              </a:rPr>
              <a:t> 0</a:t>
            </a:r>
            <a:r>
              <a:rPr lang="en-US" altLang="cs-CZ" sz="2000" dirty="0">
                <a:solidFill>
                  <a:srgbClr val="990000"/>
                </a:solidFill>
                <a:sym typeface="Symbol" panose="05050102010706020507" pitchFamily="18" charset="2"/>
              </a:rPr>
              <a:t>[</a:t>
            </a:r>
            <a:r>
              <a:rPr lang="en-US" altLang="cs-CZ" sz="2000" baseline="30000" dirty="0">
                <a:solidFill>
                  <a:srgbClr val="990000"/>
                </a:solidFill>
                <a:sym typeface="Symbol" panose="05050102010706020507" pitchFamily="18" charset="2"/>
              </a:rPr>
              <a:t>0</a:t>
            </a:r>
            <a:r>
              <a:rPr lang="en-US" altLang="cs-CZ" sz="2000" dirty="0">
                <a:solidFill>
                  <a:srgbClr val="990000"/>
                </a:solidFill>
                <a:sym typeface="Symbol" panose="05050102010706020507" pitchFamily="18" charset="2"/>
              </a:rPr>
              <a:t>: </a:t>
            </a:r>
            <a:r>
              <a:rPr lang="en-US" altLang="cs-CZ" sz="2000" i="1" dirty="0">
                <a:solidFill>
                  <a:srgbClr val="990000"/>
                </a:solidFill>
                <a:sym typeface="Symbol" panose="05050102010706020507" pitchFamily="18" charset="2"/>
              </a:rPr>
              <a:t>x z</a:t>
            </a:r>
            <a:r>
              <a:rPr lang="en-US" altLang="cs-CZ" sz="2000" dirty="0">
                <a:solidFill>
                  <a:srgbClr val="990000"/>
                </a:solidFill>
                <a:sym typeface="Symbol" panose="05050102010706020507" pitchFamily="18" charset="2"/>
              </a:rPr>
              <a:t>]]</a:t>
            </a:r>
            <a:r>
              <a:rPr lang="en-US" altLang="cs-CZ" sz="2000" dirty="0">
                <a:solidFill>
                  <a:schemeClr val="tx2"/>
                </a:solidFill>
                <a:sym typeface="Symbol" panose="05050102010706020507" pitchFamily="18" charset="2"/>
              </a:rPr>
              <a:t>]]</a:t>
            </a:r>
          </a:p>
          <a:p>
            <a:pPr marL="571500" indent="-571500" eaLnBrk="1" hangingPunct="1">
              <a:lnSpc>
                <a:spcPct val="90000"/>
              </a:lnSpc>
              <a:spcBef>
                <a:spcPct val="90000"/>
              </a:spcBef>
              <a:defRPr/>
            </a:pPr>
            <a:r>
              <a:rPr lang="en-US" altLang="cs-CZ" sz="2000" dirty="0">
                <a:sym typeface="Symbol" panose="05050102010706020507" pitchFamily="18" charset="2"/>
              </a:rPr>
              <a:t>The variable </a:t>
            </a:r>
            <a:r>
              <a:rPr lang="en-US" altLang="cs-CZ" sz="2000" i="1" dirty="0">
                <a:sym typeface="Symbol" panose="05050102010706020507" pitchFamily="18" charset="2"/>
              </a:rPr>
              <a:t>y </a:t>
            </a:r>
            <a:r>
              <a:rPr lang="en-US" altLang="cs-CZ" sz="2000" dirty="0">
                <a:sym typeface="Symbol" panose="05050102010706020507" pitchFamily="18" charset="2"/>
              </a:rPr>
              <a:t>is now </a:t>
            </a:r>
            <a:r>
              <a:rPr lang="en-US" altLang="cs-CZ" sz="2000" b="1" i="1" dirty="0">
                <a:sym typeface="Symbol" panose="05050102010706020507" pitchFamily="18" charset="2"/>
              </a:rPr>
              <a:t>free </a:t>
            </a:r>
            <a:r>
              <a:rPr lang="en-US" altLang="cs-CZ" sz="2000" dirty="0">
                <a:sym typeface="Symbol" panose="05050102010706020507" pitchFamily="18" charset="2"/>
              </a:rPr>
              <a:t>in the Composition [</a:t>
            </a:r>
            <a:r>
              <a:rPr lang="en-US" altLang="cs-CZ" sz="2000" baseline="30000" dirty="0">
                <a:sym typeface="Symbol" panose="05050102010706020507" pitchFamily="18" charset="2"/>
              </a:rPr>
              <a:t>0</a:t>
            </a:r>
            <a:r>
              <a:rPr lang="en-US" altLang="cs-CZ" sz="2000" i="1" dirty="0">
                <a:sym typeface="Symbol" panose="05050102010706020507" pitchFamily="18" charset="2"/>
              </a:rPr>
              <a:t>Improper … </a:t>
            </a:r>
            <a:r>
              <a:rPr lang="en-US" altLang="cs-CZ" sz="2000" dirty="0">
                <a:sym typeface="Symbol" panose="05050102010706020507" pitchFamily="18" charset="2"/>
              </a:rPr>
              <a:t>], we can -bind it, and also the -quantifier functions here as it should</a:t>
            </a:r>
          </a:p>
          <a:p>
            <a:pPr marL="571500" indent="-571500" eaLnBrk="1" hangingPunct="1">
              <a:lnSpc>
                <a:spcPct val="90000"/>
              </a:lnSpc>
              <a:spcBef>
                <a:spcPct val="90000"/>
              </a:spcBef>
              <a:defRPr/>
            </a:pPr>
            <a:r>
              <a:rPr lang="en-US" altLang="cs-CZ" sz="2000" i="1" dirty="0">
                <a:sym typeface="Symbol" panose="05050102010706020507" pitchFamily="18" charset="2"/>
              </a:rPr>
              <a:t>Proof.</a:t>
            </a:r>
            <a:endParaRPr lang="en-US" altLang="cs-CZ" sz="2000" dirty="0">
              <a:sym typeface="Symbol" panose="05050102010706020507" pitchFamily="18" charset="2"/>
            </a:endParaRPr>
          </a:p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en-US" altLang="cs-CZ" sz="2000" baseline="30000" dirty="0">
                <a:sym typeface="Symbol" panose="05050102010706020507" pitchFamily="18" charset="2"/>
              </a:rPr>
              <a:t>0</a:t>
            </a:r>
            <a:r>
              <a:rPr lang="en-US" altLang="cs-CZ" sz="2000" i="1" dirty="0">
                <a:sym typeface="Symbol" panose="05050102010706020507" pitchFamily="18" charset="2"/>
              </a:rPr>
              <a:t>Improper </a:t>
            </a:r>
            <a:r>
              <a:rPr lang="en-US" altLang="cs-CZ" sz="2000" baseline="30000" dirty="0">
                <a:sym typeface="Symbol" panose="05050102010706020507" pitchFamily="18" charset="2"/>
              </a:rPr>
              <a:t>0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en-US" altLang="cs-CZ" sz="2000" baseline="30000" dirty="0">
                <a:sym typeface="Symbol" panose="05050102010706020507" pitchFamily="18" charset="2"/>
              </a:rPr>
              <a:t>0</a:t>
            </a:r>
            <a:r>
              <a:rPr lang="en-US" altLang="cs-CZ" sz="2000" dirty="0">
                <a:sym typeface="Symbol" panose="05050102010706020507" pitchFamily="18" charset="2"/>
              </a:rPr>
              <a:t>: </a:t>
            </a:r>
            <a:r>
              <a:rPr lang="en-US" altLang="cs-CZ" sz="2000" i="1" dirty="0">
                <a:sym typeface="Symbol" panose="05050102010706020507" pitchFamily="18" charset="2"/>
              </a:rPr>
              <a:t>x </a:t>
            </a:r>
            <a:r>
              <a:rPr lang="en-US" altLang="cs-CZ" sz="2000" baseline="30000" dirty="0">
                <a:sym typeface="Symbol" panose="05050102010706020507" pitchFamily="18" charset="2"/>
              </a:rPr>
              <a:t>0</a:t>
            </a:r>
            <a:r>
              <a:rPr lang="en-US" altLang="cs-CZ" sz="2000" dirty="0">
                <a:sym typeface="Symbol" panose="05050102010706020507" pitchFamily="18" charset="2"/>
              </a:rPr>
              <a:t>0]]				premise</a:t>
            </a:r>
          </a:p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altLang="cs-CZ" sz="2000" dirty="0">
                <a:sym typeface="Symbol" panose="05050102010706020507" pitchFamily="18" charset="2"/>
              </a:rPr>
              <a:t>[</a:t>
            </a:r>
            <a:r>
              <a:rPr lang="en-US" altLang="cs-CZ" sz="2000" i="1" dirty="0">
                <a:sym typeface="Symbol" panose="05050102010706020507" pitchFamily="18" charset="2"/>
              </a:rPr>
              <a:t>y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en-US" altLang="cs-CZ" sz="2000" baseline="30000" dirty="0">
                <a:sym typeface="Symbol" panose="05050102010706020507" pitchFamily="18" charset="2"/>
              </a:rPr>
              <a:t>0</a:t>
            </a:r>
            <a:r>
              <a:rPr lang="en-US" altLang="cs-CZ" sz="2000" i="1" dirty="0">
                <a:sym typeface="Symbol" panose="05050102010706020507" pitchFamily="18" charset="2"/>
              </a:rPr>
              <a:t>Improper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en-US" altLang="cs-CZ" sz="2000" baseline="30000" dirty="0">
                <a:sym typeface="Symbol" panose="05050102010706020507" pitchFamily="18" charset="2"/>
              </a:rPr>
              <a:t>0</a:t>
            </a:r>
            <a:r>
              <a:rPr lang="en-US" altLang="cs-CZ" sz="2000" i="1" dirty="0">
                <a:sym typeface="Symbol" panose="05050102010706020507" pitchFamily="18" charset="2"/>
              </a:rPr>
              <a:t>Sub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en-US" altLang="cs-CZ" sz="2000" baseline="30000" dirty="0">
                <a:sym typeface="Symbol" panose="05050102010706020507" pitchFamily="18" charset="2"/>
              </a:rPr>
              <a:t>0</a:t>
            </a:r>
            <a:r>
              <a:rPr lang="en-US" altLang="cs-CZ" sz="2000" i="1" dirty="0">
                <a:sym typeface="Symbol" panose="05050102010706020507" pitchFamily="18" charset="2"/>
              </a:rPr>
              <a:t>Tr y</a:t>
            </a:r>
            <a:r>
              <a:rPr lang="en-US" altLang="cs-CZ" sz="2000" dirty="0">
                <a:sym typeface="Symbol" panose="05050102010706020507" pitchFamily="18" charset="2"/>
              </a:rPr>
              <a:t>]</a:t>
            </a:r>
            <a:r>
              <a:rPr lang="en-US" altLang="cs-CZ" sz="2000" baseline="30000" dirty="0">
                <a:sym typeface="Symbol" panose="05050102010706020507" pitchFamily="18" charset="2"/>
              </a:rPr>
              <a:t> 0</a:t>
            </a:r>
            <a:r>
              <a:rPr lang="en-US" altLang="cs-CZ" sz="2000" i="1" dirty="0">
                <a:sym typeface="Symbol" panose="05050102010706020507" pitchFamily="18" charset="2"/>
              </a:rPr>
              <a:t>z</a:t>
            </a:r>
            <a:r>
              <a:rPr lang="en-US" altLang="cs-CZ" sz="2000" baseline="30000" dirty="0">
                <a:sym typeface="Symbol" panose="05050102010706020507" pitchFamily="18" charset="2"/>
              </a:rPr>
              <a:t> 0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en-US" altLang="cs-CZ" sz="2000" baseline="30000" dirty="0">
                <a:sym typeface="Symbol" panose="05050102010706020507" pitchFamily="18" charset="2"/>
              </a:rPr>
              <a:t>0</a:t>
            </a:r>
            <a:r>
              <a:rPr lang="en-US" altLang="cs-CZ" sz="2000" dirty="0">
                <a:sym typeface="Symbol" panose="05050102010706020507" pitchFamily="18" charset="2"/>
              </a:rPr>
              <a:t>: </a:t>
            </a:r>
            <a:r>
              <a:rPr lang="en-US" altLang="cs-CZ" sz="2000" i="1" dirty="0">
                <a:sym typeface="Symbol" panose="05050102010706020507" pitchFamily="18" charset="2"/>
              </a:rPr>
              <a:t>x z</a:t>
            </a:r>
            <a:r>
              <a:rPr lang="en-US" altLang="cs-CZ" sz="2000" dirty="0">
                <a:sym typeface="Symbol" panose="05050102010706020507" pitchFamily="18" charset="2"/>
              </a:rPr>
              <a:t>]]] </a:t>
            </a:r>
            <a:r>
              <a:rPr lang="en-US" altLang="cs-CZ" sz="2000" baseline="30000" dirty="0">
                <a:sym typeface="Symbol" panose="05050102010706020507" pitchFamily="18" charset="2"/>
              </a:rPr>
              <a:t>0</a:t>
            </a:r>
            <a:r>
              <a:rPr lang="en-US" altLang="cs-CZ" sz="2000" dirty="0">
                <a:sym typeface="Symbol" panose="05050102010706020507" pitchFamily="18" charset="2"/>
              </a:rPr>
              <a:t>0]		-abstraction</a:t>
            </a:r>
          </a:p>
          <a:p>
            <a:pPr marL="1090613" lvl="2" indent="-4191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cs-CZ" sz="1800" dirty="0">
                <a:sym typeface="Symbol" panose="05050102010706020507" pitchFamily="18" charset="2"/>
              </a:rPr>
              <a:t>	</a:t>
            </a:r>
            <a:r>
              <a:rPr lang="en-US" altLang="cs-CZ" sz="1600" dirty="0">
                <a:sym typeface="Symbol" panose="05050102010706020507" pitchFamily="18" charset="2"/>
              </a:rPr>
              <a:t>(constructs </a:t>
            </a:r>
            <a:r>
              <a:rPr lang="en-US" altLang="cs-CZ" sz="1600" b="1" dirty="0">
                <a:sym typeface="Symbol" panose="05050102010706020507" pitchFamily="18" charset="2"/>
              </a:rPr>
              <a:t>T</a:t>
            </a:r>
            <a:r>
              <a:rPr lang="en-US" altLang="cs-CZ" sz="1600" dirty="0">
                <a:sym typeface="Symbol" panose="05050102010706020507" pitchFamily="18" charset="2"/>
              </a:rPr>
              <a:t>, because [</a:t>
            </a:r>
            <a:r>
              <a:rPr lang="en-US" altLang="cs-CZ" sz="1600" baseline="30000" dirty="0">
                <a:sym typeface="Symbol" panose="05050102010706020507" pitchFamily="18" charset="2"/>
              </a:rPr>
              <a:t>0</a:t>
            </a:r>
            <a:r>
              <a:rPr lang="en-US" altLang="cs-CZ" sz="1600" i="1" dirty="0">
                <a:sym typeface="Symbol" panose="05050102010706020507" pitchFamily="18" charset="2"/>
              </a:rPr>
              <a:t>Sub </a:t>
            </a:r>
            <a:r>
              <a:rPr lang="en-US" altLang="cs-CZ" sz="1600" dirty="0">
                <a:sym typeface="Symbol" panose="05050102010706020507" pitchFamily="18" charset="2"/>
              </a:rPr>
              <a:t>[</a:t>
            </a:r>
            <a:r>
              <a:rPr lang="en-US" altLang="cs-CZ" sz="1600" baseline="30000" dirty="0">
                <a:sym typeface="Symbol" panose="05050102010706020507" pitchFamily="18" charset="2"/>
              </a:rPr>
              <a:t>0</a:t>
            </a:r>
            <a:r>
              <a:rPr lang="en-US" altLang="cs-CZ" sz="1600" i="1" dirty="0">
                <a:sym typeface="Symbol" panose="05050102010706020507" pitchFamily="18" charset="2"/>
              </a:rPr>
              <a:t>Tr y</a:t>
            </a:r>
            <a:r>
              <a:rPr lang="en-US" altLang="cs-CZ" sz="1600" dirty="0">
                <a:sym typeface="Symbol" panose="05050102010706020507" pitchFamily="18" charset="2"/>
              </a:rPr>
              <a:t>]</a:t>
            </a:r>
            <a:r>
              <a:rPr lang="en-US" altLang="cs-CZ" sz="1600" baseline="30000" dirty="0">
                <a:sym typeface="Symbol" panose="05050102010706020507" pitchFamily="18" charset="2"/>
              </a:rPr>
              <a:t> 0</a:t>
            </a:r>
            <a:r>
              <a:rPr lang="en-US" altLang="cs-CZ" sz="1600" i="1" dirty="0">
                <a:sym typeface="Symbol" panose="05050102010706020507" pitchFamily="18" charset="2"/>
              </a:rPr>
              <a:t>z</a:t>
            </a:r>
            <a:r>
              <a:rPr lang="en-US" altLang="cs-CZ" sz="1600" baseline="30000" dirty="0">
                <a:sym typeface="Symbol" panose="05050102010706020507" pitchFamily="18" charset="2"/>
              </a:rPr>
              <a:t> 0</a:t>
            </a:r>
            <a:r>
              <a:rPr lang="en-US" altLang="cs-CZ" sz="1600" dirty="0">
                <a:sym typeface="Symbol" panose="05050102010706020507" pitchFamily="18" charset="2"/>
              </a:rPr>
              <a:t>[</a:t>
            </a:r>
            <a:r>
              <a:rPr lang="en-US" altLang="cs-CZ" sz="1600" baseline="30000" dirty="0">
                <a:sym typeface="Symbol" panose="05050102010706020507" pitchFamily="18" charset="2"/>
              </a:rPr>
              <a:t>0</a:t>
            </a:r>
            <a:r>
              <a:rPr lang="en-US" altLang="cs-CZ" sz="1600" dirty="0">
                <a:sym typeface="Symbol" panose="05050102010706020507" pitchFamily="18" charset="2"/>
              </a:rPr>
              <a:t>: </a:t>
            </a:r>
            <a:r>
              <a:rPr lang="en-US" altLang="cs-CZ" sz="1600" i="1" dirty="0">
                <a:sym typeface="Symbol" panose="05050102010706020507" pitchFamily="18" charset="2"/>
              </a:rPr>
              <a:t>x z</a:t>
            </a:r>
            <a:r>
              <a:rPr lang="en-US" altLang="cs-CZ" sz="1600" dirty="0">
                <a:sym typeface="Symbol" panose="05050102010706020507" pitchFamily="18" charset="2"/>
              </a:rPr>
              <a:t>]] </a:t>
            </a:r>
            <a:r>
              <a:rPr lang="en-US" altLang="cs-CZ" sz="1600" i="1" dirty="0">
                <a:sym typeface="Symbol" panose="05050102010706020507" pitchFamily="18" charset="2"/>
              </a:rPr>
              <a:t>v(0/y)-constructs the construction </a:t>
            </a:r>
            <a:r>
              <a:rPr lang="en-US" altLang="cs-CZ" sz="1600" dirty="0">
                <a:sym typeface="Symbol" panose="05050102010706020507" pitchFamily="18" charset="2"/>
              </a:rPr>
              <a:t>[</a:t>
            </a:r>
            <a:r>
              <a:rPr lang="en-US" altLang="cs-CZ" sz="1600" baseline="30000" dirty="0">
                <a:sym typeface="Symbol" panose="05050102010706020507" pitchFamily="18" charset="2"/>
              </a:rPr>
              <a:t>0</a:t>
            </a:r>
            <a:r>
              <a:rPr lang="en-US" altLang="cs-CZ" sz="1600" dirty="0">
                <a:sym typeface="Symbol" panose="05050102010706020507" pitchFamily="18" charset="2"/>
              </a:rPr>
              <a:t>: </a:t>
            </a:r>
            <a:r>
              <a:rPr lang="en-US" altLang="cs-CZ" sz="1600" i="1" dirty="0">
                <a:sym typeface="Symbol" panose="05050102010706020507" pitchFamily="18" charset="2"/>
              </a:rPr>
              <a:t>x </a:t>
            </a:r>
            <a:r>
              <a:rPr lang="en-US" altLang="cs-CZ" sz="1600" baseline="30000" dirty="0">
                <a:sym typeface="Symbol" panose="05050102010706020507" pitchFamily="18" charset="2"/>
              </a:rPr>
              <a:t>0</a:t>
            </a:r>
            <a:r>
              <a:rPr lang="en-US" altLang="cs-CZ" sz="1600" dirty="0">
                <a:sym typeface="Symbol" panose="05050102010706020507" pitchFamily="18" charset="2"/>
              </a:rPr>
              <a:t>0])</a:t>
            </a:r>
            <a:endParaRPr lang="en-US" altLang="cs-CZ" sz="1600" b="1" dirty="0">
              <a:sym typeface="Symbol" panose="05050102010706020507" pitchFamily="18" charset="2"/>
            </a:endParaRPr>
          </a:p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altLang="cs-CZ" sz="2000" dirty="0">
                <a:sym typeface="Symbol" panose="05050102010706020507" pitchFamily="18" charset="2"/>
              </a:rPr>
              <a:t>[</a:t>
            </a:r>
            <a:r>
              <a:rPr lang="en-US" altLang="cs-CZ" sz="2000" baseline="30000" dirty="0">
                <a:sym typeface="Symbol" panose="05050102010706020507" pitchFamily="18" charset="2"/>
              </a:rPr>
              <a:t>0</a:t>
            </a:r>
            <a:r>
              <a:rPr lang="en-US" altLang="cs-CZ" sz="2000" i="1" dirty="0">
                <a:sym typeface="Symbol" panose="05050102010706020507" pitchFamily="18" charset="2"/>
              </a:rPr>
              <a:t>Empty</a:t>
            </a:r>
            <a:r>
              <a:rPr lang="en-US" altLang="cs-CZ" sz="2000" dirty="0">
                <a:sym typeface="Symbol" panose="05050102010706020507" pitchFamily="18" charset="2"/>
              </a:rPr>
              <a:t> </a:t>
            </a:r>
            <a:r>
              <a:rPr lang="en-US" altLang="cs-CZ" sz="2000" i="1" dirty="0">
                <a:sym typeface="Symbol" panose="05050102010706020507" pitchFamily="18" charset="2"/>
              </a:rPr>
              <a:t>y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en-US" altLang="cs-CZ" sz="2000" baseline="30000" dirty="0">
                <a:sym typeface="Symbol" panose="05050102010706020507" pitchFamily="18" charset="2"/>
              </a:rPr>
              <a:t>0</a:t>
            </a:r>
            <a:r>
              <a:rPr lang="en-US" altLang="cs-CZ" sz="2000" i="1" dirty="0">
                <a:sym typeface="Symbol" panose="05050102010706020507" pitchFamily="18" charset="2"/>
              </a:rPr>
              <a:t>Improper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en-US" altLang="cs-CZ" sz="2000" baseline="30000" dirty="0">
                <a:sym typeface="Symbol" panose="05050102010706020507" pitchFamily="18" charset="2"/>
              </a:rPr>
              <a:t>0</a:t>
            </a:r>
            <a:r>
              <a:rPr lang="en-US" altLang="cs-CZ" sz="2000" i="1" dirty="0">
                <a:sym typeface="Symbol" panose="05050102010706020507" pitchFamily="18" charset="2"/>
              </a:rPr>
              <a:t>Sub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en-US" altLang="cs-CZ" sz="2000" baseline="30000" dirty="0">
                <a:sym typeface="Symbol" panose="05050102010706020507" pitchFamily="18" charset="2"/>
              </a:rPr>
              <a:t>0</a:t>
            </a:r>
            <a:r>
              <a:rPr lang="en-US" altLang="cs-CZ" sz="2000" i="1" dirty="0">
                <a:sym typeface="Symbol" panose="05050102010706020507" pitchFamily="18" charset="2"/>
              </a:rPr>
              <a:t>Tr y</a:t>
            </a:r>
            <a:r>
              <a:rPr lang="en-US" altLang="cs-CZ" sz="2000" dirty="0">
                <a:sym typeface="Symbol" panose="05050102010706020507" pitchFamily="18" charset="2"/>
              </a:rPr>
              <a:t>]</a:t>
            </a:r>
            <a:r>
              <a:rPr lang="en-US" altLang="cs-CZ" sz="2000" baseline="30000" dirty="0">
                <a:sym typeface="Symbol" panose="05050102010706020507" pitchFamily="18" charset="2"/>
              </a:rPr>
              <a:t> 0</a:t>
            </a:r>
            <a:r>
              <a:rPr lang="en-US" altLang="cs-CZ" sz="2000" i="1" dirty="0">
                <a:sym typeface="Symbol" panose="05050102010706020507" pitchFamily="18" charset="2"/>
              </a:rPr>
              <a:t>z</a:t>
            </a:r>
            <a:r>
              <a:rPr lang="en-US" altLang="cs-CZ" sz="2000" baseline="30000" dirty="0">
                <a:sym typeface="Symbol" panose="05050102010706020507" pitchFamily="18" charset="2"/>
              </a:rPr>
              <a:t> 0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en-US" altLang="cs-CZ" sz="2000" baseline="30000" dirty="0">
                <a:sym typeface="Symbol" panose="05050102010706020507" pitchFamily="18" charset="2"/>
              </a:rPr>
              <a:t>0</a:t>
            </a:r>
            <a:r>
              <a:rPr lang="en-US" altLang="cs-CZ" sz="2000" dirty="0">
                <a:sym typeface="Symbol" panose="05050102010706020507" pitchFamily="18" charset="2"/>
              </a:rPr>
              <a:t>: </a:t>
            </a:r>
            <a:r>
              <a:rPr lang="en-US" altLang="cs-CZ" sz="2000" i="1" dirty="0">
                <a:sym typeface="Symbol" panose="05050102010706020507" pitchFamily="18" charset="2"/>
              </a:rPr>
              <a:t>x z</a:t>
            </a:r>
            <a:r>
              <a:rPr lang="en-US" altLang="cs-CZ" sz="2000" dirty="0">
                <a:sym typeface="Symbol" panose="05050102010706020507" pitchFamily="18" charset="2"/>
              </a:rPr>
              <a:t>]]]]</a:t>
            </a:r>
          </a:p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en-US" altLang="cs-CZ" sz="2000" baseline="30000" dirty="0">
                <a:sym typeface="Symbol" panose="05050102010706020507" pitchFamily="18" charset="2"/>
              </a:rPr>
              <a:t>0</a:t>
            </a:r>
            <a:r>
              <a:rPr lang="en-US" altLang="cs-CZ" sz="2000" dirty="0">
                <a:sym typeface="Symbol" panose="05050102010706020507" pitchFamily="18" charset="2"/>
              </a:rPr>
              <a:t></a:t>
            </a:r>
            <a:r>
              <a:rPr lang="en-US" altLang="cs-CZ" sz="2000" i="1" dirty="0">
                <a:sym typeface="Symbol" panose="05050102010706020507" pitchFamily="18" charset="2"/>
              </a:rPr>
              <a:t>y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en-US" altLang="cs-CZ" sz="2000" baseline="30000" dirty="0">
                <a:sym typeface="Symbol" panose="05050102010706020507" pitchFamily="18" charset="2"/>
              </a:rPr>
              <a:t>0</a:t>
            </a:r>
            <a:r>
              <a:rPr lang="en-US" altLang="cs-CZ" sz="2000" i="1" dirty="0">
                <a:sym typeface="Symbol" panose="05050102010706020507" pitchFamily="18" charset="2"/>
              </a:rPr>
              <a:t>Improper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en-US" altLang="cs-CZ" sz="2000" baseline="30000" dirty="0">
                <a:sym typeface="Symbol" panose="05050102010706020507" pitchFamily="18" charset="2"/>
              </a:rPr>
              <a:t>0</a:t>
            </a:r>
            <a:r>
              <a:rPr lang="en-US" altLang="cs-CZ" sz="2000" i="1" dirty="0">
                <a:sym typeface="Symbol" panose="05050102010706020507" pitchFamily="18" charset="2"/>
              </a:rPr>
              <a:t>Sub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en-US" altLang="cs-CZ" sz="2000" baseline="30000" dirty="0">
                <a:sym typeface="Symbol" panose="05050102010706020507" pitchFamily="18" charset="2"/>
              </a:rPr>
              <a:t>0</a:t>
            </a:r>
            <a:r>
              <a:rPr lang="en-US" altLang="cs-CZ" sz="2000" i="1" dirty="0">
                <a:sym typeface="Symbol" panose="05050102010706020507" pitchFamily="18" charset="2"/>
              </a:rPr>
              <a:t>Tr y</a:t>
            </a:r>
            <a:r>
              <a:rPr lang="en-US" altLang="cs-CZ" sz="2000" dirty="0">
                <a:sym typeface="Symbol" panose="05050102010706020507" pitchFamily="18" charset="2"/>
              </a:rPr>
              <a:t>]</a:t>
            </a:r>
            <a:r>
              <a:rPr lang="en-US" altLang="cs-CZ" sz="2000" baseline="30000" dirty="0">
                <a:sym typeface="Symbol" panose="05050102010706020507" pitchFamily="18" charset="2"/>
              </a:rPr>
              <a:t> 0</a:t>
            </a:r>
            <a:r>
              <a:rPr lang="en-US" altLang="cs-CZ" sz="2000" i="1" dirty="0">
                <a:sym typeface="Symbol" panose="05050102010706020507" pitchFamily="18" charset="2"/>
              </a:rPr>
              <a:t>z</a:t>
            </a:r>
            <a:r>
              <a:rPr lang="en-US" altLang="cs-CZ" sz="2000" baseline="30000" dirty="0">
                <a:sym typeface="Symbol" panose="05050102010706020507" pitchFamily="18" charset="2"/>
              </a:rPr>
              <a:t> 0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en-US" altLang="cs-CZ" sz="2000" baseline="30000" dirty="0">
                <a:sym typeface="Symbol" panose="05050102010706020507" pitchFamily="18" charset="2"/>
              </a:rPr>
              <a:t>0</a:t>
            </a:r>
            <a:r>
              <a:rPr lang="en-US" altLang="cs-CZ" sz="2000" dirty="0">
                <a:sym typeface="Symbol" panose="05050102010706020507" pitchFamily="18" charset="2"/>
              </a:rPr>
              <a:t>: </a:t>
            </a:r>
            <a:r>
              <a:rPr lang="en-US" altLang="cs-CZ" sz="2000" i="1" dirty="0">
                <a:sym typeface="Symbol" panose="05050102010706020507" pitchFamily="18" charset="2"/>
              </a:rPr>
              <a:t>x z</a:t>
            </a:r>
            <a:r>
              <a:rPr lang="en-US" altLang="cs-CZ" sz="2000" dirty="0">
                <a:sym typeface="Symbol" panose="05050102010706020507" pitchFamily="18" charset="2"/>
              </a:rPr>
              <a:t>]]]]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9246B5C-D5CC-4FB8-A034-D3304E90E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10</a:t>
            </a:fld>
            <a:endParaRPr lang="cs-CZ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en-US" altLang="cs-CZ" i="1" dirty="0"/>
              <a:t>Exercise</a:t>
            </a:r>
            <a:r>
              <a:rPr lang="cs-CZ" altLang="cs-CZ" i="1" dirty="0"/>
              <a:t>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9487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a) 	</a:t>
            </a:r>
            <a:r>
              <a:rPr lang="en-US" dirty="0">
                <a:solidFill>
                  <a:srgbClr val="990000"/>
                </a:solidFill>
              </a:rPr>
              <a:t>[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i="1" dirty="0">
                <a:solidFill>
                  <a:srgbClr val="990000"/>
                </a:solidFill>
              </a:rPr>
              <a:t>Sub </a:t>
            </a:r>
            <a:r>
              <a:rPr lang="en-US" dirty="0">
                <a:solidFill>
                  <a:srgbClr val="990000"/>
                </a:solidFill>
              </a:rPr>
              <a:t>[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i="1" dirty="0">
                <a:solidFill>
                  <a:srgbClr val="990000"/>
                </a:solidFill>
              </a:rPr>
              <a:t>Tr x</a:t>
            </a:r>
            <a:r>
              <a:rPr lang="en-US" dirty="0">
                <a:solidFill>
                  <a:srgbClr val="990000"/>
                </a:solidFill>
              </a:rPr>
              <a:t>] 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i="1" dirty="0">
                <a:solidFill>
                  <a:srgbClr val="990000"/>
                </a:solidFill>
              </a:rPr>
              <a:t>y 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dirty="0">
                <a:solidFill>
                  <a:srgbClr val="990000"/>
                </a:solidFill>
              </a:rPr>
              <a:t>[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i="1" dirty="0">
                <a:solidFill>
                  <a:srgbClr val="990000"/>
                </a:solidFill>
              </a:rPr>
              <a:t>Sin y</a:t>
            </a:r>
            <a:r>
              <a:rPr lang="en-US" dirty="0">
                <a:solidFill>
                  <a:srgbClr val="990000"/>
                </a:solidFill>
              </a:rPr>
              <a:t>]] </a:t>
            </a:r>
            <a:r>
              <a:rPr lang="cs-CZ" b="1" dirty="0"/>
              <a:t> </a:t>
            </a:r>
            <a:endParaRPr lang="cs-CZ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b) 	</a:t>
            </a:r>
            <a:r>
              <a:rPr lang="en-US" baseline="30000" dirty="0">
                <a:solidFill>
                  <a:srgbClr val="990000"/>
                </a:solidFill>
              </a:rPr>
              <a:t>2</a:t>
            </a:r>
            <a:r>
              <a:rPr lang="en-US" dirty="0">
                <a:solidFill>
                  <a:srgbClr val="990000"/>
                </a:solidFill>
              </a:rPr>
              <a:t>[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i="1" dirty="0">
                <a:solidFill>
                  <a:srgbClr val="990000"/>
                </a:solidFill>
              </a:rPr>
              <a:t>Sub </a:t>
            </a:r>
            <a:r>
              <a:rPr lang="en-US" dirty="0">
                <a:solidFill>
                  <a:srgbClr val="990000"/>
                </a:solidFill>
              </a:rPr>
              <a:t>[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i="1" dirty="0">
                <a:solidFill>
                  <a:srgbClr val="990000"/>
                </a:solidFill>
              </a:rPr>
              <a:t>Tr x</a:t>
            </a:r>
            <a:r>
              <a:rPr lang="en-US" dirty="0">
                <a:solidFill>
                  <a:srgbClr val="990000"/>
                </a:solidFill>
              </a:rPr>
              <a:t>] 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i="1" dirty="0">
                <a:solidFill>
                  <a:srgbClr val="990000"/>
                </a:solidFill>
              </a:rPr>
              <a:t>y 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dirty="0">
                <a:solidFill>
                  <a:srgbClr val="990000"/>
                </a:solidFill>
              </a:rPr>
              <a:t>[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i="1" dirty="0">
                <a:solidFill>
                  <a:srgbClr val="990000"/>
                </a:solidFill>
              </a:rPr>
              <a:t>Sin y</a:t>
            </a:r>
            <a:r>
              <a:rPr lang="en-US" dirty="0">
                <a:solidFill>
                  <a:srgbClr val="990000"/>
                </a:solidFill>
              </a:rPr>
              <a:t>]]</a:t>
            </a:r>
            <a:endParaRPr lang="cs-CZ" dirty="0">
              <a:solidFill>
                <a:srgbClr val="9900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i="1" dirty="0"/>
              <a:t>Sub</a:t>
            </a:r>
            <a:r>
              <a:rPr lang="cs-CZ" dirty="0"/>
              <a:t>/(</a:t>
            </a:r>
            <a:r>
              <a:rPr lang="en-US" dirty="0">
                <a:sym typeface="Symbol" panose="05050102010706020507" pitchFamily="18" charset="2"/>
              </a:rPr>
              <a:t></a:t>
            </a:r>
            <a:r>
              <a:rPr lang="en-US" i="1" baseline="-25000" dirty="0" err="1">
                <a:sym typeface="Symbol" panose="05050102010706020507" pitchFamily="18" charset="2"/>
              </a:rPr>
              <a:t>n</a:t>
            </a:r>
            <a:r>
              <a:rPr lang="en-US" dirty="0" err="1">
                <a:sym typeface="Symbol" panose="05050102010706020507" pitchFamily="18" charset="2"/>
              </a:rPr>
              <a:t></a:t>
            </a:r>
            <a:r>
              <a:rPr lang="en-US" i="1" baseline="-25000" dirty="0" err="1">
                <a:sym typeface="Symbol" panose="05050102010706020507" pitchFamily="18" charset="2"/>
              </a:rPr>
              <a:t>n</a:t>
            </a:r>
            <a:r>
              <a:rPr lang="en-US" dirty="0" err="1">
                <a:sym typeface="Symbol" panose="05050102010706020507" pitchFamily="18" charset="2"/>
              </a:rPr>
              <a:t></a:t>
            </a:r>
            <a:r>
              <a:rPr lang="en-US" i="1" baseline="-25000" dirty="0" err="1">
                <a:sym typeface="Symbol" panose="05050102010706020507" pitchFamily="18" charset="2"/>
              </a:rPr>
              <a:t>n</a:t>
            </a:r>
            <a:r>
              <a:rPr lang="en-US" dirty="0" err="1">
                <a:sym typeface="Symbol" panose="05050102010706020507" pitchFamily="18" charset="2"/>
              </a:rPr>
              <a:t></a:t>
            </a:r>
            <a:r>
              <a:rPr lang="en-US" i="1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); </a:t>
            </a:r>
            <a:r>
              <a:rPr lang="en-US" i="1" dirty="0" err="1">
                <a:sym typeface="Symbol" panose="05050102010706020507" pitchFamily="18" charset="2"/>
              </a:rPr>
              <a:t>Tr</a:t>
            </a:r>
            <a:r>
              <a:rPr lang="en-US" dirty="0">
                <a:sym typeface="Symbol" panose="05050102010706020507" pitchFamily="18" charset="2"/>
              </a:rPr>
              <a:t>/(</a:t>
            </a:r>
            <a:r>
              <a:rPr lang="en-US" i="1" baseline="-25000" dirty="0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); </a:t>
            </a:r>
            <a:r>
              <a:rPr lang="en-US" i="1" dirty="0">
                <a:sym typeface="Symbol" panose="05050102010706020507" pitchFamily="18" charset="2"/>
              </a:rPr>
              <a:t>Sin</a:t>
            </a:r>
            <a:r>
              <a:rPr lang="en-US" dirty="0">
                <a:sym typeface="Symbol" panose="05050102010706020507" pitchFamily="18" charset="2"/>
              </a:rPr>
              <a:t>/(); </a:t>
            </a:r>
            <a:r>
              <a:rPr lang="en-US" i="1" dirty="0">
                <a:sym typeface="Symbol" panose="05050102010706020507" pitchFamily="18" charset="2"/>
              </a:rPr>
              <a:t>x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i="1" dirty="0">
                <a:sym typeface="Symbol" panose="05050102010706020507" pitchFamily="18" charset="2"/>
              </a:rPr>
              <a:t>y 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i="1" baseline="-25000" dirty="0">
                <a:sym typeface="Symbol" panose="05050102010706020507" pitchFamily="18" charset="2"/>
              </a:rPr>
              <a:t>v</a:t>
            </a:r>
            <a:r>
              <a:rPr lang="en-US" i="1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.</a:t>
            </a:r>
            <a:endParaRPr lang="cs-CZ" dirty="0"/>
          </a:p>
          <a:p>
            <a:pPr lvl="1" eaLnBrk="1" hangingPunct="1">
              <a:defRPr/>
            </a:pPr>
            <a:r>
              <a:rPr lang="cs-CZ" dirty="0" err="1"/>
              <a:t>Valua</a:t>
            </a:r>
            <a:r>
              <a:rPr lang="en-US" dirty="0" err="1"/>
              <a:t>tion</a:t>
            </a:r>
            <a:r>
              <a:rPr lang="cs-CZ" dirty="0"/>
              <a:t> </a:t>
            </a:r>
            <a:r>
              <a:rPr lang="cs-CZ" i="1" dirty="0"/>
              <a:t>v(</a:t>
            </a:r>
            <a:r>
              <a:rPr lang="cs-CZ" dirty="0">
                <a:sym typeface="Symbol" panose="05050102010706020507" pitchFamily="18" charset="2"/>
              </a:rPr>
              <a:t></a:t>
            </a:r>
            <a:r>
              <a:rPr lang="cs-CZ" dirty="0"/>
              <a:t>/</a:t>
            </a:r>
            <a:r>
              <a:rPr lang="cs-CZ" i="1" dirty="0"/>
              <a:t>x</a:t>
            </a:r>
            <a:r>
              <a:rPr lang="cs-CZ" dirty="0"/>
              <a:t>), </a:t>
            </a:r>
            <a:r>
              <a:rPr lang="en-US" dirty="0"/>
              <a:t>i.e.</a:t>
            </a:r>
            <a:r>
              <a:rPr lang="cs-CZ" dirty="0"/>
              <a:t> </a:t>
            </a:r>
            <a:r>
              <a:rPr lang="cs-CZ" dirty="0" err="1"/>
              <a:t>valua</a:t>
            </a:r>
            <a:r>
              <a:rPr lang="en-US" dirty="0" err="1"/>
              <a:t>tion</a:t>
            </a:r>
            <a:r>
              <a:rPr lang="en-US" dirty="0"/>
              <a:t> that assigns the number </a:t>
            </a:r>
            <a:r>
              <a:rPr lang="cs-CZ" dirty="0">
                <a:sym typeface="Symbol" panose="05050102010706020507" pitchFamily="18" charset="2"/>
              </a:rPr>
              <a:t></a:t>
            </a:r>
            <a:r>
              <a:rPr lang="en-US" dirty="0">
                <a:sym typeface="Symbol" panose="05050102010706020507" pitchFamily="18" charset="2"/>
              </a:rPr>
              <a:t> to the variable </a:t>
            </a:r>
            <a:r>
              <a:rPr lang="en-US" i="1" dirty="0">
                <a:sym typeface="Symbol" panose="05050102010706020507" pitchFamily="18" charset="2"/>
              </a:rPr>
              <a:t>x</a:t>
            </a:r>
            <a:endParaRPr lang="cs-CZ" dirty="0">
              <a:sym typeface="Symbol" panose="05050102010706020507" pitchFamily="18" charset="2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i="1" dirty="0"/>
              <a:t>ad </a:t>
            </a:r>
            <a:r>
              <a:rPr lang="en-US" dirty="0"/>
              <a:t>a)	  </a:t>
            </a:r>
            <a:r>
              <a:rPr lang="en-US" dirty="0">
                <a:solidFill>
                  <a:srgbClr val="990000"/>
                </a:solidFill>
              </a:rPr>
              <a:t>[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i="1" dirty="0">
                <a:solidFill>
                  <a:srgbClr val="990000"/>
                </a:solidFill>
              </a:rPr>
              <a:t>Sub </a:t>
            </a:r>
            <a:r>
              <a:rPr lang="en-US" dirty="0">
                <a:solidFill>
                  <a:srgbClr val="990000"/>
                </a:solidFill>
              </a:rPr>
              <a:t>[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i="1" dirty="0">
                <a:solidFill>
                  <a:srgbClr val="990000"/>
                </a:solidFill>
              </a:rPr>
              <a:t>Tr x</a:t>
            </a:r>
            <a:r>
              <a:rPr lang="en-US" dirty="0">
                <a:solidFill>
                  <a:srgbClr val="990000"/>
                </a:solidFill>
              </a:rPr>
              <a:t>] 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i="1" dirty="0">
                <a:solidFill>
                  <a:srgbClr val="990000"/>
                </a:solidFill>
              </a:rPr>
              <a:t>y 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dirty="0">
                <a:solidFill>
                  <a:srgbClr val="990000"/>
                </a:solidFill>
              </a:rPr>
              <a:t>[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i="1" dirty="0">
                <a:solidFill>
                  <a:srgbClr val="990000"/>
                </a:solidFill>
              </a:rPr>
              <a:t>Sin y</a:t>
            </a:r>
            <a:r>
              <a:rPr lang="en-US" dirty="0">
                <a:solidFill>
                  <a:srgbClr val="990000"/>
                </a:solidFill>
              </a:rPr>
              <a:t>]]</a:t>
            </a:r>
            <a:r>
              <a:rPr lang="cs-CZ" dirty="0">
                <a:solidFill>
                  <a:srgbClr val="990000"/>
                </a:solidFill>
              </a:rPr>
              <a:t> =</a:t>
            </a:r>
            <a:r>
              <a:rPr lang="en-US" dirty="0">
                <a:solidFill>
                  <a:srgbClr val="990000"/>
                </a:solidFill>
              </a:rPr>
              <a:t>*</a:t>
            </a:r>
            <a:r>
              <a:rPr lang="cs-CZ" dirty="0">
                <a:solidFill>
                  <a:srgbClr val="990000"/>
                </a:solidFill>
              </a:rPr>
              <a:t> 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dirty="0">
                <a:solidFill>
                  <a:srgbClr val="990000"/>
                </a:solidFill>
              </a:rPr>
              <a:t>[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i="1" dirty="0">
                <a:solidFill>
                  <a:srgbClr val="990000"/>
                </a:solidFill>
              </a:rPr>
              <a:t>Sin 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cs-CZ" dirty="0">
                <a:solidFill>
                  <a:srgbClr val="990000"/>
                </a:solidFill>
                <a:sym typeface="Symbol" panose="05050102010706020507" pitchFamily="18" charset="2"/>
              </a:rPr>
              <a:t></a:t>
            </a:r>
            <a:r>
              <a:rPr lang="en-US" dirty="0">
                <a:solidFill>
                  <a:srgbClr val="990000"/>
                </a:solidFill>
              </a:rPr>
              <a:t>]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i="1" dirty="0"/>
              <a:t>ad</a:t>
            </a:r>
            <a:r>
              <a:rPr lang="en-US" dirty="0"/>
              <a:t> b)	  </a:t>
            </a:r>
            <a:r>
              <a:rPr lang="en-US" baseline="30000" dirty="0">
                <a:solidFill>
                  <a:srgbClr val="990000"/>
                </a:solidFill>
              </a:rPr>
              <a:t>2</a:t>
            </a:r>
            <a:r>
              <a:rPr lang="en-US" dirty="0">
                <a:solidFill>
                  <a:srgbClr val="990000"/>
                </a:solidFill>
              </a:rPr>
              <a:t>[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i="1" dirty="0">
                <a:solidFill>
                  <a:srgbClr val="990000"/>
                </a:solidFill>
              </a:rPr>
              <a:t>Sub </a:t>
            </a:r>
            <a:r>
              <a:rPr lang="en-US" dirty="0">
                <a:solidFill>
                  <a:srgbClr val="990000"/>
                </a:solidFill>
              </a:rPr>
              <a:t>[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i="1" dirty="0">
                <a:solidFill>
                  <a:srgbClr val="990000"/>
                </a:solidFill>
              </a:rPr>
              <a:t>Tr x</a:t>
            </a:r>
            <a:r>
              <a:rPr lang="en-US" dirty="0">
                <a:solidFill>
                  <a:srgbClr val="990000"/>
                </a:solidFill>
              </a:rPr>
              <a:t>] 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i="1" dirty="0">
                <a:solidFill>
                  <a:srgbClr val="990000"/>
                </a:solidFill>
              </a:rPr>
              <a:t>y 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dirty="0">
                <a:solidFill>
                  <a:srgbClr val="990000"/>
                </a:solidFill>
              </a:rPr>
              <a:t>[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i="1" dirty="0">
                <a:solidFill>
                  <a:srgbClr val="990000"/>
                </a:solidFill>
              </a:rPr>
              <a:t>Sin y</a:t>
            </a:r>
            <a:r>
              <a:rPr lang="en-US" dirty="0">
                <a:solidFill>
                  <a:srgbClr val="990000"/>
                </a:solidFill>
              </a:rPr>
              <a:t>]]</a:t>
            </a:r>
            <a:r>
              <a:rPr lang="cs-CZ" dirty="0">
                <a:solidFill>
                  <a:srgbClr val="990000"/>
                </a:solidFill>
              </a:rPr>
              <a:t> =</a:t>
            </a:r>
            <a:r>
              <a:rPr lang="cs-CZ" baseline="30000" dirty="0">
                <a:solidFill>
                  <a:srgbClr val="990000"/>
                </a:solidFill>
                <a:sym typeface="Symbol" panose="05050102010706020507" pitchFamily="18" charset="2"/>
              </a:rPr>
              <a:t></a:t>
            </a:r>
            <a:r>
              <a:rPr lang="cs-CZ" dirty="0">
                <a:solidFill>
                  <a:srgbClr val="990000"/>
                </a:solidFill>
              </a:rPr>
              <a:t> </a:t>
            </a:r>
            <a:r>
              <a:rPr lang="en-US" baseline="30000" dirty="0">
                <a:solidFill>
                  <a:srgbClr val="990000"/>
                </a:solidFill>
              </a:rPr>
              <a:t>20</a:t>
            </a:r>
            <a:r>
              <a:rPr lang="en-US" dirty="0">
                <a:solidFill>
                  <a:srgbClr val="990000"/>
                </a:solidFill>
              </a:rPr>
              <a:t>[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i="1" dirty="0">
                <a:solidFill>
                  <a:srgbClr val="990000"/>
                </a:solidFill>
              </a:rPr>
              <a:t>Sin 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cs-CZ" dirty="0">
                <a:solidFill>
                  <a:srgbClr val="990000"/>
                </a:solidFill>
                <a:sym typeface="Symbol" panose="05050102010706020507" pitchFamily="18" charset="2"/>
              </a:rPr>
              <a:t></a:t>
            </a:r>
            <a:r>
              <a:rPr lang="en-US" dirty="0">
                <a:solidFill>
                  <a:srgbClr val="990000"/>
                </a:solidFill>
              </a:rPr>
              <a:t>] = </a:t>
            </a:r>
            <a:br>
              <a:rPr lang="en-US" dirty="0">
                <a:solidFill>
                  <a:srgbClr val="990000"/>
                </a:solidFill>
              </a:rPr>
            </a:br>
            <a:r>
              <a:rPr lang="en-US" dirty="0">
                <a:solidFill>
                  <a:srgbClr val="990000"/>
                </a:solidFill>
              </a:rPr>
              <a:t> 		[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i="1" dirty="0">
                <a:solidFill>
                  <a:srgbClr val="990000"/>
                </a:solidFill>
              </a:rPr>
              <a:t>Sin 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cs-CZ" dirty="0">
                <a:solidFill>
                  <a:srgbClr val="990000"/>
                </a:solidFill>
                <a:sym typeface="Symbol" panose="05050102010706020507" pitchFamily="18" charset="2"/>
              </a:rPr>
              <a:t></a:t>
            </a:r>
            <a:r>
              <a:rPr lang="en-US" dirty="0">
                <a:solidFill>
                  <a:srgbClr val="990000"/>
                </a:solidFill>
              </a:rPr>
              <a:t>] = </a:t>
            </a:r>
            <a:r>
              <a:rPr lang="en-US" baseline="30000" dirty="0">
                <a:solidFill>
                  <a:srgbClr val="990000"/>
                </a:solidFill>
              </a:rPr>
              <a:t>0</a:t>
            </a:r>
            <a:r>
              <a:rPr lang="en-US" dirty="0">
                <a:solidFill>
                  <a:srgbClr val="990000"/>
                </a:solidFill>
              </a:rPr>
              <a:t>0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=*/(</a:t>
            </a:r>
            <a:r>
              <a:rPr lang="en-US" dirty="0">
                <a:sym typeface="Symbol" panose="05050102010706020507" pitchFamily="18" charset="2"/>
              </a:rPr>
              <a:t></a:t>
            </a:r>
            <a:r>
              <a:rPr lang="en-US" i="1" baseline="-25000" dirty="0" err="1">
                <a:sym typeface="Symbol" panose="05050102010706020507" pitchFamily="18" charset="2"/>
              </a:rPr>
              <a:t>n</a:t>
            </a:r>
            <a:r>
              <a:rPr lang="en-US" dirty="0" err="1">
                <a:sym typeface="Symbol" panose="05050102010706020507" pitchFamily="18" charset="2"/>
              </a:rPr>
              <a:t></a:t>
            </a:r>
            <a:r>
              <a:rPr lang="en-US" i="1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): equivalence of constructions</a:t>
            </a:r>
            <a:endParaRPr lang="cs-CZ" i="1" dirty="0">
              <a:sym typeface="Symbol" panose="05050102010706020507" pitchFamily="18" charset="2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=</a:t>
            </a:r>
            <a:r>
              <a:rPr lang="cs-CZ" baseline="30000" dirty="0">
                <a:sym typeface="Symbol" panose="05050102010706020507" pitchFamily="18" charset="2"/>
              </a:rPr>
              <a:t></a:t>
            </a:r>
            <a:r>
              <a:rPr lang="en-US" dirty="0"/>
              <a:t>/(</a:t>
            </a:r>
            <a:r>
              <a:rPr lang="en-US" dirty="0">
                <a:sym typeface="Symbol" panose="05050102010706020507" pitchFamily="18" charset="2"/>
              </a:rPr>
              <a:t>): identity of numbers</a:t>
            </a:r>
            <a:endParaRPr lang="cs-CZ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dirty="0">
              <a:sym typeface="Symbol" panose="05050102010706020507" pitchFamily="18" charset="2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dirty="0">
              <a:sym typeface="Symbol" panose="05050102010706020507" pitchFamily="18" charset="2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19BA283-1366-4913-98EA-18871817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11</a:t>
            </a:fld>
            <a:endParaRPr lang="cs-CZ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576263"/>
          </a:xfrm>
        </p:spPr>
        <p:txBody>
          <a:bodyPr/>
          <a:lstStyle/>
          <a:p>
            <a:pPr eaLnBrk="1" hangingPunct="1"/>
            <a:r>
              <a:rPr lang="en-US" altLang="cs-CZ" sz="3800" i="1" dirty="0"/>
              <a:t>De dicto (</a:t>
            </a:r>
            <a:r>
              <a:rPr lang="en-US" altLang="cs-CZ" sz="3800" i="1" dirty="0" err="1"/>
              <a:t>intensional</a:t>
            </a:r>
            <a:r>
              <a:rPr lang="en-US" altLang="cs-CZ" sz="3800" i="1" dirty="0"/>
              <a:t>) </a:t>
            </a:r>
            <a:r>
              <a:rPr lang="en-US" altLang="cs-CZ" sz="3800" dirty="0"/>
              <a:t>vs. </a:t>
            </a:r>
            <a:r>
              <a:rPr lang="en-US" altLang="cs-CZ" sz="3800" i="1" dirty="0"/>
              <a:t>de re (extensional)</a:t>
            </a:r>
            <a:endParaRPr lang="cs-CZ" altLang="cs-CZ" sz="3800" i="1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9487"/>
          </a:xfrm>
        </p:spPr>
        <p:txBody>
          <a:bodyPr/>
          <a:lstStyle/>
          <a:p>
            <a:pPr eaLnBrk="1" hangingPunct="1">
              <a:spcBef>
                <a:spcPct val="100000"/>
              </a:spcBef>
              <a:defRPr/>
            </a:pPr>
            <a:r>
              <a:rPr lang="cs-CZ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sz="2600" i="1" dirty="0" err="1">
                <a:solidFill>
                  <a:schemeClr val="tx2"/>
                </a:solidFill>
                <a:sym typeface="Symbol" panose="05050102010706020507" pitchFamily="18" charset="2"/>
              </a:rPr>
              <a:t>w</a:t>
            </a:r>
            <a:r>
              <a:rPr lang="cs-CZ" altLang="cs-CZ" sz="2600" dirty="0" err="1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sz="2600" i="1" dirty="0" err="1">
                <a:solidFill>
                  <a:schemeClr val="tx2"/>
                </a:solidFill>
                <a:sym typeface="Symbol" panose="05050102010706020507" pitchFamily="18" charset="2"/>
              </a:rPr>
              <a:t>t</a:t>
            </a:r>
            <a:r>
              <a:rPr lang="cs-CZ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pl-PL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pl-PL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i="1" dirty="0" err="1">
                <a:solidFill>
                  <a:schemeClr val="tx2"/>
                </a:solidFill>
                <a:sym typeface="Symbol" panose="05050102010706020507" pitchFamily="18" charset="2"/>
              </a:rPr>
              <a:t>Want_to_be</a:t>
            </a:r>
            <a:r>
              <a:rPr lang="pl-PL" altLang="cs-CZ" sz="2600" i="1" baseline="-25000" dirty="0">
                <a:solidFill>
                  <a:schemeClr val="tx2"/>
                </a:solidFill>
                <a:sym typeface="Symbol" panose="05050102010706020507" pitchFamily="18" charset="2"/>
              </a:rPr>
              <a:t>wt</a:t>
            </a:r>
            <a:r>
              <a:rPr lang="pl-PL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pl-PL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cs-CZ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Tom</a:t>
            </a:r>
            <a:r>
              <a:rPr lang="en-US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Pope</a:t>
            </a:r>
            <a:r>
              <a:rPr lang="pl-PL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]</a:t>
            </a:r>
            <a:endParaRPr lang="en-US" altLang="cs-CZ" sz="2600" dirty="0">
              <a:solidFill>
                <a:schemeClr val="tx2"/>
              </a:solidFill>
              <a:sym typeface="Symbol" panose="05050102010706020507" pitchFamily="18" charset="2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					</a:t>
            </a:r>
            <a:r>
              <a:rPr lang="cs-CZ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   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   </a:t>
            </a:r>
            <a:r>
              <a:rPr lang="en-US" altLang="cs-CZ" sz="2600" i="1" dirty="0">
                <a:sym typeface="Symbol" panose="05050102010706020507" pitchFamily="18" charset="2"/>
              </a:rPr>
              <a:t>de </a:t>
            </a:r>
            <a:r>
              <a:rPr lang="en-US" altLang="cs-CZ" sz="2600" i="1" dirty="0" err="1">
                <a:sym typeface="Symbol" panose="05050102010706020507" pitchFamily="18" charset="2"/>
              </a:rPr>
              <a:t>dicto</a:t>
            </a:r>
            <a:endParaRPr lang="pl-PL" altLang="cs-CZ" sz="2600" dirty="0">
              <a:solidFill>
                <a:schemeClr val="tx2"/>
              </a:solidFill>
              <a:sym typeface="Symbol" panose="05050102010706020507" pitchFamily="18" charset="2"/>
            </a:endParaRPr>
          </a:p>
          <a:p>
            <a:pPr eaLnBrk="1" hangingPunct="1">
              <a:spcBef>
                <a:spcPct val="70000"/>
              </a:spcBef>
              <a:defRPr/>
            </a:pPr>
            <a:r>
              <a:rPr lang="cs-CZ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sz="2600" i="1" dirty="0" err="1">
                <a:solidFill>
                  <a:schemeClr val="tx2"/>
                </a:solidFill>
                <a:sym typeface="Symbol" panose="05050102010706020507" pitchFamily="18" charset="2"/>
              </a:rPr>
              <a:t>w</a:t>
            </a:r>
            <a:r>
              <a:rPr lang="cs-CZ" altLang="cs-CZ" sz="2600" dirty="0" err="1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sz="2600" i="1" dirty="0" err="1">
                <a:solidFill>
                  <a:schemeClr val="tx2"/>
                </a:solidFill>
                <a:sym typeface="Symbol" panose="05050102010706020507" pitchFamily="18" charset="2"/>
              </a:rPr>
              <a:t>t</a:t>
            </a:r>
            <a:r>
              <a:rPr lang="cs-CZ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pl-PL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pl-PL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pl-PL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= 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Pope</a:t>
            </a:r>
            <a:r>
              <a:rPr lang="cs-CZ" altLang="cs-CZ" sz="2600" b="1" i="1" baseline="-25000" dirty="0" err="1">
                <a:solidFill>
                  <a:srgbClr val="990000"/>
                </a:solidFill>
                <a:sym typeface="Symbol" panose="05050102010706020507" pitchFamily="18" charset="2"/>
              </a:rPr>
              <a:t>wt</a:t>
            </a:r>
            <a:r>
              <a:rPr lang="cs-CZ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cs-CZ" altLang="cs-CZ" sz="2600" i="1" dirty="0" err="1">
                <a:solidFill>
                  <a:schemeClr val="tx2"/>
                </a:solidFill>
                <a:sym typeface="Symbol" panose="05050102010706020507" pitchFamily="18" charset="2"/>
              </a:rPr>
              <a:t>Fran</a:t>
            </a:r>
            <a:r>
              <a:rPr lang="en-US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cisco</a:t>
            </a:r>
            <a:r>
              <a:rPr lang="pl-PL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]</a:t>
            </a:r>
            <a:endParaRPr lang="en-US" altLang="cs-CZ" sz="2600" dirty="0">
              <a:solidFill>
                <a:schemeClr val="tx2"/>
              </a:solidFill>
              <a:sym typeface="Symbol" panose="05050102010706020507" pitchFamily="18" charset="2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		         </a:t>
            </a:r>
            <a:r>
              <a:rPr lang="en-US" altLang="cs-CZ" sz="2600" i="1" dirty="0">
                <a:sym typeface="Symbol" panose="05050102010706020507" pitchFamily="18" charset="2"/>
              </a:rPr>
              <a:t>de re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600" i="1" dirty="0">
                <a:solidFill>
                  <a:srgbClr val="990000"/>
                </a:solidFill>
                <a:sym typeface="Symbol" panose="05050102010706020507" pitchFamily="18" charset="2"/>
              </a:rPr>
              <a:t>De </a:t>
            </a:r>
            <a:r>
              <a:rPr lang="cs-CZ" altLang="cs-CZ" sz="2600" i="1" dirty="0" err="1">
                <a:solidFill>
                  <a:srgbClr val="990000"/>
                </a:solidFill>
                <a:sym typeface="Symbol" panose="05050102010706020507" pitchFamily="18" charset="2"/>
              </a:rPr>
              <a:t>dicto</a:t>
            </a:r>
            <a:r>
              <a:rPr lang="cs-CZ" altLang="cs-CZ" sz="2600" i="1" dirty="0">
                <a:sym typeface="Symbol" panose="05050102010706020507" pitchFamily="18" charset="2"/>
              </a:rPr>
              <a:t> </a:t>
            </a:r>
            <a:r>
              <a:rPr lang="en-US" altLang="cs-CZ" sz="2600" i="1" dirty="0">
                <a:sym typeface="Symbol" panose="05050102010706020507" pitchFamily="18" charset="2"/>
              </a:rPr>
              <a:t>is a special case of an</a:t>
            </a:r>
            <a:r>
              <a:rPr lang="cs-CZ" altLang="cs-CZ" sz="2600" i="1" dirty="0">
                <a:sym typeface="Symbol" panose="05050102010706020507" pitchFamily="18" charset="2"/>
              </a:rPr>
              <a:t> </a:t>
            </a:r>
            <a:r>
              <a:rPr lang="cs-CZ" altLang="cs-CZ" sz="26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intension</a:t>
            </a:r>
            <a:r>
              <a:rPr lang="en-US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al </a:t>
            </a:r>
            <a:r>
              <a:rPr lang="en-US" altLang="cs-CZ" sz="2600" i="1" dirty="0" err="1">
                <a:sym typeface="Symbol" panose="05050102010706020507" pitchFamily="18" charset="2"/>
              </a:rPr>
              <a:t>occurence</a:t>
            </a:r>
            <a:r>
              <a:rPr lang="cs-CZ" altLang="cs-CZ" sz="2600" i="1" dirty="0">
                <a:sym typeface="Symbol" panose="05050102010706020507" pitchFamily="18" charset="2"/>
              </a:rPr>
              <a:t> (</a:t>
            </a:r>
            <a:r>
              <a:rPr lang="en-US" altLang="cs-CZ" sz="2600" i="1" dirty="0">
                <a:sym typeface="Symbol" panose="05050102010706020507" pitchFamily="18" charset="2"/>
              </a:rPr>
              <a:t>of </a:t>
            </a:r>
            <a:r>
              <a:rPr lang="cs-CZ" altLang="cs-CZ" sz="2600" i="1" dirty="0" err="1">
                <a:sym typeface="Symbol" panose="05050102010706020507" pitchFamily="18" charset="2"/>
              </a:rPr>
              <a:t>empiric</a:t>
            </a:r>
            <a:r>
              <a:rPr lang="en-US" altLang="cs-CZ" sz="2600" i="1" dirty="0">
                <a:sym typeface="Symbol" panose="05050102010706020507" pitchFamily="18" charset="2"/>
              </a:rPr>
              <a:t>al notions</a:t>
            </a:r>
            <a:r>
              <a:rPr lang="cs-CZ" altLang="cs-CZ" sz="2600" i="1" dirty="0">
                <a:sym typeface="Symbol" panose="05050102010706020507" pitchFamily="18" charset="2"/>
              </a:rPr>
              <a:t>)</a:t>
            </a:r>
          </a:p>
          <a:p>
            <a:pPr eaLnBrk="1" hangingPunct="1">
              <a:buNone/>
              <a:defRPr/>
            </a:pPr>
            <a:r>
              <a:rPr lang="cs-CZ" altLang="cs-CZ" sz="2600" i="1" dirty="0">
                <a:solidFill>
                  <a:srgbClr val="990000"/>
                </a:solidFill>
                <a:sym typeface="Symbol" panose="05050102010706020507" pitchFamily="18" charset="2"/>
              </a:rPr>
              <a:t>De re</a:t>
            </a:r>
            <a:r>
              <a:rPr lang="cs-CZ" altLang="cs-CZ" sz="2600" i="1" dirty="0">
                <a:sym typeface="Symbol" panose="05050102010706020507" pitchFamily="18" charset="2"/>
              </a:rPr>
              <a:t> </a:t>
            </a:r>
            <a:r>
              <a:rPr lang="en-US" altLang="cs-CZ" sz="2600" i="1" dirty="0">
                <a:sym typeface="Symbol" panose="05050102010706020507" pitchFamily="18" charset="2"/>
              </a:rPr>
              <a:t>is a special case of an</a:t>
            </a:r>
            <a:r>
              <a:rPr lang="cs-CZ" altLang="cs-CZ" sz="2600" i="1" dirty="0">
                <a:sym typeface="Symbol" panose="05050102010706020507" pitchFamily="18" charset="2"/>
              </a:rPr>
              <a:t> </a:t>
            </a:r>
            <a:r>
              <a:rPr lang="en-US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ex</a:t>
            </a:r>
            <a:r>
              <a:rPr lang="cs-CZ" altLang="cs-CZ" sz="26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tension</a:t>
            </a:r>
            <a:r>
              <a:rPr lang="en-US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al </a:t>
            </a:r>
            <a:r>
              <a:rPr lang="en-US" altLang="cs-CZ" sz="2600" i="1" dirty="0" err="1">
                <a:sym typeface="Symbol" panose="05050102010706020507" pitchFamily="18" charset="2"/>
              </a:rPr>
              <a:t>occurence</a:t>
            </a:r>
            <a:r>
              <a:rPr lang="cs-CZ" altLang="cs-CZ" sz="2600" i="1" dirty="0">
                <a:sym typeface="Symbol" panose="05050102010706020507" pitchFamily="18" charset="2"/>
              </a:rPr>
              <a:t> (</a:t>
            </a:r>
            <a:r>
              <a:rPr lang="en-US" altLang="cs-CZ" sz="2600" i="1" dirty="0">
                <a:sym typeface="Symbol" panose="05050102010706020507" pitchFamily="18" charset="2"/>
              </a:rPr>
              <a:t>of </a:t>
            </a:r>
            <a:r>
              <a:rPr lang="cs-CZ" altLang="cs-CZ" sz="2600" i="1" dirty="0" err="1">
                <a:sym typeface="Symbol" panose="05050102010706020507" pitchFamily="18" charset="2"/>
              </a:rPr>
              <a:t>empiric</a:t>
            </a:r>
            <a:r>
              <a:rPr lang="en-US" altLang="cs-CZ" sz="2600" i="1" dirty="0">
                <a:sym typeface="Symbol" panose="05050102010706020507" pitchFamily="18" charset="2"/>
              </a:rPr>
              <a:t>al notions</a:t>
            </a:r>
            <a:r>
              <a:rPr lang="cs-CZ" altLang="cs-CZ" sz="2600" i="1" dirty="0">
                <a:sym typeface="Symbol" panose="05050102010706020507" pitchFamily="18" charset="2"/>
              </a:rPr>
              <a:t>)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5656F31-DC49-4465-805A-A8D4D729C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12</a:t>
            </a:fld>
            <a:endParaRPr lang="cs-CZ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eaLnBrk="1" hangingPunct="1"/>
            <a:r>
              <a:rPr lang="en-US" altLang="cs-CZ" sz="3800" dirty="0"/>
              <a:t>A </a:t>
            </a:r>
            <a:r>
              <a:rPr lang="en-US" altLang="cs-CZ" sz="3800" dirty="0" err="1"/>
              <a:t>hyperintensional</a:t>
            </a:r>
            <a:r>
              <a:rPr lang="en-US" altLang="cs-CZ" sz="3800" dirty="0"/>
              <a:t> context</a:t>
            </a:r>
            <a:endParaRPr lang="cs-CZ" altLang="cs-CZ" sz="3800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07818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cs-CZ" sz="2100" dirty="0"/>
              <a:t>Let </a:t>
            </a:r>
            <a:r>
              <a:rPr lang="en-US" altLang="cs-CZ" sz="2100" i="1" dirty="0"/>
              <a:t>C </a:t>
            </a:r>
            <a:r>
              <a:rPr lang="en-US" altLang="cs-CZ" sz="2100" dirty="0"/>
              <a:t>be a sub-construction of  </a:t>
            </a:r>
            <a:r>
              <a:rPr lang="en-US" altLang="cs-CZ" sz="2100" i="1" dirty="0"/>
              <a:t>D. </a:t>
            </a:r>
            <a:r>
              <a:rPr lang="en-US" altLang="cs-CZ" sz="2100" dirty="0"/>
              <a:t>Then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100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occurrence of </a:t>
            </a:r>
            <a:r>
              <a:rPr lang="en-US" altLang="cs-CZ" sz="2100" i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</a:t>
            </a:r>
            <a:r>
              <a:rPr lang="en-US" altLang="cs-CZ" sz="2100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</a:t>
            </a:r>
            <a:r>
              <a:rPr lang="en-US" altLang="cs-CZ" sz="2100" i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altLang="cs-CZ" sz="2100" i="1" dirty="0"/>
              <a:t> </a:t>
            </a:r>
            <a:r>
              <a:rPr lang="en-US" altLang="cs-CZ" sz="2100" dirty="0"/>
              <a:t>is </a:t>
            </a:r>
            <a:r>
              <a:rPr lang="en-US" altLang="cs-CZ" sz="2400" i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hyperintensional</a:t>
            </a:r>
            <a:r>
              <a:rPr lang="en-US" altLang="cs-CZ" sz="2100" dirty="0"/>
              <a:t>, if the whole construction </a:t>
            </a:r>
            <a:r>
              <a:rPr lang="en-US" altLang="cs-CZ" sz="2100" i="1" dirty="0"/>
              <a:t>C occurs within the scope of Trivialization </a:t>
            </a:r>
            <a:r>
              <a:rPr lang="en-US" altLang="cs-CZ" sz="2100" dirty="0"/>
              <a:t>within </a:t>
            </a:r>
            <a:r>
              <a:rPr lang="en-US" altLang="cs-CZ" sz="2100" i="1" dirty="0"/>
              <a:t>D. </a:t>
            </a:r>
            <a:r>
              <a:rPr lang="en-US" altLang="cs-CZ" sz="2100" dirty="0"/>
              <a:t>Moreover, the effect of Trivialization is not cancelled by Double Execution. Such an occurrence of </a:t>
            </a:r>
            <a:r>
              <a:rPr lang="en-US" altLang="cs-CZ" sz="2100" i="1" dirty="0">
                <a:solidFill>
                  <a:schemeClr val="tx2"/>
                </a:solidFill>
              </a:rPr>
              <a:t>C </a:t>
            </a:r>
            <a:r>
              <a:rPr lang="en-US" altLang="cs-CZ" sz="2100" dirty="0">
                <a:solidFill>
                  <a:schemeClr val="tx2"/>
                </a:solidFill>
              </a:rPr>
              <a:t>is </a:t>
            </a:r>
            <a:r>
              <a:rPr lang="cs-CZ" altLang="cs-CZ" sz="2100" dirty="0">
                <a:solidFill>
                  <a:schemeClr val="tx2"/>
                </a:solidFill>
              </a:rPr>
              <a:t>in </a:t>
            </a:r>
            <a:r>
              <a:rPr lang="en-US" altLang="cs-CZ" sz="21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displayed</a:t>
            </a:r>
            <a:r>
              <a:rPr lang="cs-CZ" altLang="cs-CZ" sz="21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mode</a:t>
            </a:r>
            <a:r>
              <a:rPr lang="en-US" altLang="cs-CZ" sz="2100" dirty="0">
                <a:solidFill>
                  <a:schemeClr val="tx2"/>
                </a:solidFill>
              </a:rPr>
              <a:t> in </a:t>
            </a:r>
            <a:r>
              <a:rPr lang="en-US" altLang="cs-CZ" sz="2100" i="1" dirty="0">
                <a:solidFill>
                  <a:schemeClr val="tx2"/>
                </a:solidFill>
              </a:rPr>
              <a:t>D</a:t>
            </a:r>
            <a:r>
              <a:rPr lang="en-US" altLang="cs-CZ" sz="2100" dirty="0"/>
              <a:t>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100" dirty="0"/>
              <a:t>Then all the sub-constructions of this occurrence of </a:t>
            </a:r>
            <a:r>
              <a:rPr lang="en-US" altLang="cs-CZ" sz="2100" i="1" dirty="0"/>
              <a:t>C </a:t>
            </a:r>
            <a:r>
              <a:rPr lang="en-US" altLang="cs-CZ" sz="2100" dirty="0"/>
              <a:t>have also a </a:t>
            </a:r>
            <a:r>
              <a:rPr lang="en-US" altLang="cs-CZ" sz="2100" dirty="0" err="1"/>
              <a:t>hyperintensional</a:t>
            </a:r>
            <a:r>
              <a:rPr lang="en-US" altLang="cs-CZ" sz="2100" dirty="0"/>
              <a:t> occurrence.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  <a:defRPr/>
            </a:pPr>
            <a:r>
              <a:rPr lang="en-US" altLang="cs-CZ" sz="2100" i="1" dirty="0"/>
              <a:t>Ex</a:t>
            </a:r>
            <a:r>
              <a:rPr lang="cs-CZ" altLang="cs-CZ" sz="2100" i="1" dirty="0"/>
              <a:t>a</a:t>
            </a:r>
            <a:r>
              <a:rPr lang="en-US" altLang="cs-CZ" sz="2100" i="1" dirty="0" err="1"/>
              <a:t>mple</a:t>
            </a:r>
            <a:r>
              <a:rPr lang="en-US" altLang="cs-CZ" sz="2100" dirty="0"/>
              <a:t>. Tom calculates </a:t>
            </a:r>
            <a:r>
              <a:rPr lang="en-US" altLang="cs-CZ" sz="2100" i="1" dirty="0"/>
              <a:t>Sin(</a:t>
            </a:r>
            <a:r>
              <a:rPr lang="en-US" altLang="cs-CZ" sz="2100" dirty="0">
                <a:sym typeface="Symbol" panose="05050102010706020507" pitchFamily="18" charset="2"/>
              </a:rPr>
              <a:t></a:t>
            </a:r>
            <a:r>
              <a:rPr lang="en-US" altLang="cs-CZ" sz="2100" i="1" dirty="0">
                <a:sym typeface="Symbol" panose="05050102010706020507" pitchFamily="18" charset="2"/>
              </a:rPr>
              <a:t>).</a:t>
            </a:r>
            <a:endParaRPr lang="en-US" altLang="cs-CZ" sz="21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	</a:t>
            </a:r>
            <a:r>
              <a:rPr lang="en-US" altLang="cs-CZ" sz="2100" i="1" dirty="0" err="1">
                <a:solidFill>
                  <a:schemeClr val="tx2"/>
                </a:solidFill>
                <a:sym typeface="Symbol" panose="05050102010706020507" pitchFamily="18" charset="2"/>
              </a:rPr>
              <a:t>w</a:t>
            </a:r>
            <a:r>
              <a:rPr lang="en-US" altLang="cs-CZ" sz="2100" dirty="0" err="1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en-US" altLang="cs-CZ" sz="2100" i="1" dirty="0" err="1">
                <a:solidFill>
                  <a:schemeClr val="tx2"/>
                </a:solidFill>
                <a:sym typeface="Symbol" panose="05050102010706020507" pitchFamily="18" charset="2"/>
              </a:rPr>
              <a:t>t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 [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Calculate</a:t>
            </a:r>
            <a:r>
              <a:rPr lang="en-US" altLang="cs-CZ" sz="2100" i="1" baseline="-25000" dirty="0">
                <a:solidFill>
                  <a:schemeClr val="tx2"/>
                </a:solidFill>
                <a:sym typeface="Symbol" panose="05050102010706020507" pitchFamily="18" charset="2"/>
              </a:rPr>
              <a:t>wt 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Tom 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Sin 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]]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cs-CZ" sz="2100" dirty="0"/>
              <a:t>					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cs-CZ" sz="2100" dirty="0"/>
              <a:t>				       </a:t>
            </a:r>
            <a:r>
              <a:rPr lang="en-US" altLang="cs-CZ" sz="2100" i="1" dirty="0" err="1"/>
              <a:t>hyperint</a:t>
            </a:r>
            <a:r>
              <a:rPr lang="en-US" altLang="cs-CZ" sz="2100" dirty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cs-CZ" sz="2100" dirty="0"/>
              <a:t>	</a:t>
            </a:r>
            <a:r>
              <a:rPr lang="en-US" altLang="cs-CZ" sz="2100" i="1" dirty="0"/>
              <a:t>Calculate</a:t>
            </a:r>
            <a:r>
              <a:rPr lang="en-US" altLang="cs-CZ" sz="2100" dirty="0"/>
              <a:t>/(</a:t>
            </a:r>
            <a:r>
              <a:rPr lang="en-US" altLang="cs-CZ" sz="2100" dirty="0">
                <a:sym typeface="Symbol" panose="05050102010706020507" pitchFamily="18" charset="2"/>
              </a:rPr>
              <a:t></a:t>
            </a:r>
            <a:r>
              <a:rPr lang="en-US" altLang="cs-CZ" sz="2100" b="1" dirty="0">
                <a:sym typeface="Symbol" panose="05050102010706020507" pitchFamily="18" charset="2"/>
              </a:rPr>
              <a:t></a:t>
            </a:r>
            <a:r>
              <a:rPr lang="en-US" altLang="cs-CZ" sz="2100" b="1" baseline="-25000" dirty="0">
                <a:sym typeface="Symbol" panose="05050102010706020507" pitchFamily="18" charset="2"/>
              </a:rPr>
              <a:t>1</a:t>
            </a:r>
            <a:r>
              <a:rPr lang="en-US" altLang="cs-CZ" sz="2100" dirty="0"/>
              <a:t>)</a:t>
            </a:r>
            <a:r>
              <a:rPr lang="en-US" altLang="cs-CZ" sz="2100" baseline="-25000" dirty="0">
                <a:sym typeface="Symbol" panose="05050102010706020507" pitchFamily="18" charset="2"/>
              </a:rPr>
              <a:t></a:t>
            </a:r>
          </a:p>
          <a:p>
            <a:pPr eaLnBrk="1" hangingPunct="1">
              <a:lnSpc>
                <a:spcPct val="110000"/>
              </a:lnSpc>
              <a:spcBef>
                <a:spcPct val="70000"/>
              </a:spcBef>
              <a:buFont typeface="Wingdings" panose="05000000000000000000" pitchFamily="2" charset="2"/>
              <a:buNone/>
              <a:defRPr/>
            </a:pPr>
            <a:r>
              <a:rPr lang="en-US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Trivialization of a construction </a:t>
            </a:r>
            <a:r>
              <a:rPr lang="en-US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C</a:t>
            </a:r>
            <a:r>
              <a:rPr lang="en-US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(</a:t>
            </a:r>
            <a:r>
              <a:rPr lang="en-US" altLang="cs-CZ" sz="21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C</a:t>
            </a:r>
            <a:r>
              <a:rPr lang="en-US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) </a:t>
            </a:r>
            <a:r>
              <a:rPr lang="cs-CZ" altLang="cs-CZ" sz="21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displays</a:t>
            </a:r>
            <a:r>
              <a:rPr lang="cs-CZ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cs-CZ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C</a:t>
            </a:r>
            <a:r>
              <a:rPr lang="cs-CZ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, </a:t>
            </a:r>
            <a:r>
              <a:rPr lang="cs-CZ" altLang="cs-CZ" sz="21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i.e</a:t>
            </a:r>
            <a:r>
              <a:rPr lang="cs-CZ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. </a:t>
            </a:r>
            <a:r>
              <a:rPr lang="en-US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raises the context up to the </a:t>
            </a:r>
            <a:r>
              <a:rPr lang="en-US" altLang="cs-CZ" sz="21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hyperintensional</a:t>
            </a:r>
            <a:r>
              <a:rPr lang="en-US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level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  <a:defRPr/>
            </a:pPr>
            <a:r>
              <a:rPr lang="en-US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Dually, Double Execution </a:t>
            </a:r>
            <a:r>
              <a:rPr lang="cs-CZ" altLang="cs-CZ" sz="21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get</a:t>
            </a:r>
            <a:r>
              <a:rPr lang="en-US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s the context down to </a:t>
            </a:r>
            <a:r>
              <a:rPr lang="cs-CZ" altLang="cs-CZ" sz="21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executed</a:t>
            </a:r>
            <a:r>
              <a:rPr lang="cs-CZ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mode, </a:t>
            </a:r>
            <a:r>
              <a:rPr lang="cs-CZ" altLang="cs-CZ" sz="21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i.e</a:t>
            </a:r>
            <a:r>
              <a:rPr lang="cs-CZ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. to </a:t>
            </a:r>
            <a:r>
              <a:rPr lang="en-US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an </a:t>
            </a:r>
            <a:r>
              <a:rPr lang="en-US" altLang="cs-CZ" sz="21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intensional</a:t>
            </a:r>
            <a:r>
              <a:rPr lang="en-US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or extensional level: </a:t>
            </a:r>
            <a:r>
              <a:rPr lang="en-US" altLang="cs-CZ" sz="2100" baseline="30000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20</a:t>
            </a:r>
            <a:r>
              <a:rPr lang="en-US" altLang="cs-CZ" sz="2100" i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C = C</a:t>
            </a:r>
          </a:p>
        </p:txBody>
      </p:sp>
      <p:sp>
        <p:nvSpPr>
          <p:cNvPr id="15364" name="AutoShape 4"/>
          <p:cNvSpPr>
            <a:spLocks/>
          </p:cNvSpPr>
          <p:nvPr/>
        </p:nvSpPr>
        <p:spPr bwMode="auto">
          <a:xfrm rot="5400000">
            <a:off x="4175770" y="3298708"/>
            <a:ext cx="215900" cy="863600"/>
          </a:xfrm>
          <a:prstGeom prst="righ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7C7A447-E2DA-4389-AB7A-BD38F067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13</a:t>
            </a:fld>
            <a:endParaRPr lang="cs-CZ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eaLnBrk="1" hangingPunct="1"/>
            <a:r>
              <a:rPr lang="en-US" altLang="cs-CZ" sz="3800" dirty="0" err="1"/>
              <a:t>Intensional</a:t>
            </a:r>
            <a:r>
              <a:rPr lang="en-US" altLang="cs-CZ" sz="3800" dirty="0"/>
              <a:t> and ex</a:t>
            </a:r>
            <a:r>
              <a:rPr lang="cs-CZ" altLang="cs-CZ" sz="3800"/>
              <a:t>t</a:t>
            </a:r>
            <a:r>
              <a:rPr lang="en-US" altLang="cs-CZ" sz="3800"/>
              <a:t>ensional</a:t>
            </a:r>
            <a:r>
              <a:rPr lang="en-US" altLang="cs-CZ" sz="3800" dirty="0"/>
              <a:t> context</a:t>
            </a:r>
            <a:endParaRPr lang="cs-CZ" altLang="cs-CZ" sz="3800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>
            <a:normAutofit fontScale="92500"/>
          </a:bodyPr>
          <a:lstStyle/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500" dirty="0" err="1">
                <a:sym typeface="Symbol" panose="05050102010706020507" pitchFamily="18" charset="2"/>
              </a:rPr>
              <a:t>If</a:t>
            </a:r>
            <a:r>
              <a:rPr lang="cs-CZ" altLang="cs-CZ" sz="2500" dirty="0">
                <a:sym typeface="Symbol" panose="05050102010706020507" pitchFamily="18" charset="2"/>
              </a:rPr>
              <a:t> </a:t>
            </a:r>
            <a:r>
              <a:rPr lang="cs-CZ" altLang="cs-CZ" sz="2500" dirty="0" err="1">
                <a:sym typeface="Symbol" panose="05050102010706020507" pitchFamily="18" charset="2"/>
              </a:rPr>
              <a:t>an</a:t>
            </a:r>
            <a:r>
              <a:rPr lang="cs-CZ" altLang="cs-CZ" sz="2500" dirty="0">
                <a:sym typeface="Symbol" panose="05050102010706020507" pitchFamily="18" charset="2"/>
              </a:rPr>
              <a:t> </a:t>
            </a:r>
            <a:r>
              <a:rPr lang="cs-CZ" altLang="cs-CZ" sz="2500" dirty="0" err="1">
                <a:sym typeface="Symbol" panose="05050102010706020507" pitchFamily="18" charset="2"/>
              </a:rPr>
              <a:t>occurence</a:t>
            </a:r>
            <a:r>
              <a:rPr lang="cs-CZ" altLang="cs-CZ" sz="2500" dirty="0">
                <a:sym typeface="Symbol" panose="05050102010706020507" pitchFamily="18" charset="2"/>
              </a:rPr>
              <a:t> </a:t>
            </a:r>
            <a:r>
              <a:rPr lang="cs-CZ" altLang="cs-CZ" sz="2500" dirty="0" err="1">
                <a:sym typeface="Symbol" panose="05050102010706020507" pitchFamily="18" charset="2"/>
              </a:rPr>
              <a:t>of</a:t>
            </a:r>
            <a:r>
              <a:rPr lang="cs-CZ" altLang="cs-CZ" sz="2500" dirty="0">
                <a:sym typeface="Symbol" panose="05050102010706020507" pitchFamily="18" charset="2"/>
              </a:rPr>
              <a:t> </a:t>
            </a:r>
            <a:r>
              <a:rPr lang="cs-CZ" altLang="cs-CZ" sz="2500" i="1" dirty="0">
                <a:sym typeface="Symbol" panose="05050102010706020507" pitchFamily="18" charset="2"/>
              </a:rPr>
              <a:t>C</a:t>
            </a:r>
            <a:r>
              <a:rPr lang="cs-CZ" altLang="cs-CZ" sz="2500" dirty="0">
                <a:sym typeface="Symbol" panose="05050102010706020507" pitchFamily="18" charset="2"/>
              </a:rPr>
              <a:t> in </a:t>
            </a:r>
            <a:r>
              <a:rPr lang="cs-CZ" altLang="cs-CZ" sz="2500" i="1" dirty="0">
                <a:sym typeface="Symbol" panose="05050102010706020507" pitchFamily="18" charset="2"/>
              </a:rPr>
              <a:t>D</a:t>
            </a:r>
            <a:r>
              <a:rPr lang="cs-CZ" altLang="cs-CZ" sz="2500" dirty="0">
                <a:sym typeface="Symbol" panose="05050102010706020507" pitchFamily="18" charset="2"/>
              </a:rPr>
              <a:t> </a:t>
            </a:r>
            <a:r>
              <a:rPr lang="cs-CZ" altLang="cs-CZ" sz="2500" i="1" dirty="0" err="1">
                <a:sym typeface="Symbol" panose="05050102010706020507" pitchFamily="18" charset="2"/>
              </a:rPr>
              <a:t>is</a:t>
            </a:r>
            <a:r>
              <a:rPr lang="cs-CZ" altLang="cs-CZ" sz="2500" i="1" dirty="0">
                <a:sym typeface="Symbol" panose="05050102010706020507" pitchFamily="18" charset="2"/>
              </a:rPr>
              <a:t> not </a:t>
            </a:r>
            <a:r>
              <a:rPr lang="cs-CZ" altLang="cs-CZ" sz="2500" i="1" dirty="0" err="1">
                <a:sym typeface="Symbol" panose="05050102010706020507" pitchFamily="18" charset="2"/>
              </a:rPr>
              <a:t>hyperintensional</a:t>
            </a:r>
            <a:r>
              <a:rPr lang="cs-CZ" altLang="cs-CZ" sz="2500" dirty="0">
                <a:sym typeface="Symbol" panose="05050102010706020507" pitchFamily="18" charset="2"/>
              </a:rPr>
              <a:t>, </a:t>
            </a:r>
            <a:r>
              <a:rPr lang="cs-CZ" altLang="cs-CZ" sz="2500" dirty="0" err="1">
                <a:sym typeface="Symbol" panose="05050102010706020507" pitchFamily="18" charset="2"/>
              </a:rPr>
              <a:t>then</a:t>
            </a:r>
            <a:r>
              <a:rPr lang="cs-CZ" altLang="cs-CZ" sz="2500" dirty="0">
                <a:sym typeface="Symbol" panose="05050102010706020507" pitchFamily="18" charset="2"/>
              </a:rPr>
              <a:t> </a:t>
            </a:r>
            <a:r>
              <a:rPr lang="cs-CZ" altLang="cs-CZ" sz="2500" dirty="0" err="1">
                <a:sym typeface="Symbol" panose="05050102010706020507" pitchFamily="18" charset="2"/>
              </a:rPr>
              <a:t>the</a:t>
            </a:r>
            <a:r>
              <a:rPr lang="cs-CZ" altLang="cs-CZ" sz="2500" dirty="0">
                <a:sym typeface="Symbol" panose="05050102010706020507" pitchFamily="18" charset="2"/>
              </a:rPr>
              <a:t> </a:t>
            </a:r>
            <a:r>
              <a:rPr lang="cs-CZ" altLang="cs-CZ" sz="25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construction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C </a:t>
            </a:r>
            <a:r>
              <a:rPr lang="cs-CZ" altLang="cs-CZ" sz="25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occurs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in </a:t>
            </a:r>
            <a:r>
              <a:rPr lang="cs-CZ" altLang="cs-CZ" sz="25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the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cs-CZ" altLang="cs-CZ" sz="25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execution</a:t>
            </a:r>
            <a:r>
              <a:rPr lang="cs-CZ" altLang="cs-CZ" sz="25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mode</a:t>
            </a:r>
            <a:r>
              <a:rPr lang="en-US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;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en-US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we say that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C </a:t>
            </a:r>
            <a:r>
              <a:rPr lang="en-US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is a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en-US" altLang="cs-CZ" sz="25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c</a:t>
            </a:r>
            <a:r>
              <a:rPr lang="cs-CZ" altLang="cs-CZ" sz="25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onstituent</a:t>
            </a:r>
            <a:r>
              <a:rPr lang="en-US" altLang="cs-CZ" sz="25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of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D. </a:t>
            </a:r>
            <a:endParaRPr lang="en-US" altLang="cs-CZ" sz="2500" i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sym typeface="Symbol" panose="05050102010706020507" pitchFamily="18" charset="2"/>
            </a:endParaRPr>
          </a:p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r>
              <a:rPr lang="en-US" altLang="cs-CZ" sz="2500" dirty="0">
                <a:sym typeface="Symbol" panose="05050102010706020507" pitchFamily="18" charset="2"/>
              </a:rPr>
              <a:t>A constituent</a:t>
            </a:r>
            <a:r>
              <a:rPr lang="cs-CZ" altLang="cs-CZ" sz="2500" dirty="0">
                <a:sym typeface="Symbol" panose="05050102010706020507" pitchFamily="18" charset="2"/>
              </a:rPr>
              <a:t> </a:t>
            </a:r>
            <a:r>
              <a:rPr lang="cs-CZ" altLang="cs-CZ" sz="2500" i="1" dirty="0">
                <a:sym typeface="Symbol" panose="05050102010706020507" pitchFamily="18" charset="2"/>
              </a:rPr>
              <a:t>C</a:t>
            </a:r>
            <a:r>
              <a:rPr lang="cs-CZ" altLang="cs-CZ" sz="2500" dirty="0">
                <a:sym typeface="Symbol" panose="05050102010706020507" pitchFamily="18" charset="2"/>
              </a:rPr>
              <a:t> </a:t>
            </a:r>
            <a:r>
              <a:rPr lang="en-US" altLang="cs-CZ" sz="2500" dirty="0">
                <a:sym typeface="Symbol" panose="05050102010706020507" pitchFamily="18" charset="2"/>
              </a:rPr>
              <a:t>of</a:t>
            </a:r>
            <a:r>
              <a:rPr lang="cs-CZ" altLang="cs-CZ" sz="2500" dirty="0">
                <a:sym typeface="Symbol" panose="05050102010706020507" pitchFamily="18" charset="2"/>
              </a:rPr>
              <a:t> </a:t>
            </a:r>
            <a:r>
              <a:rPr lang="cs-CZ" altLang="cs-CZ" sz="2500" i="1" dirty="0">
                <a:sym typeface="Symbol" panose="05050102010706020507" pitchFamily="18" charset="2"/>
              </a:rPr>
              <a:t>D</a:t>
            </a:r>
            <a:r>
              <a:rPr lang="en-US" altLang="cs-CZ" sz="2500" dirty="0">
                <a:sym typeface="Symbol" panose="05050102010706020507" pitchFamily="18" charset="2"/>
              </a:rPr>
              <a:t> can occur </a:t>
            </a:r>
            <a:r>
              <a:rPr lang="cs-CZ" altLang="cs-CZ" sz="25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inten</a:t>
            </a:r>
            <a:r>
              <a:rPr lang="en-US" altLang="cs-CZ" sz="25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sionally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en-US" altLang="cs-CZ" sz="2500" dirty="0">
                <a:sym typeface="Symbol" panose="05050102010706020507" pitchFamily="18" charset="2"/>
              </a:rPr>
              <a:t>or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cs-CZ" altLang="cs-CZ" sz="25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exten</a:t>
            </a:r>
            <a:r>
              <a:rPr lang="en-US" altLang="cs-CZ" sz="25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sionally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. </a:t>
            </a:r>
          </a:p>
          <a:p>
            <a:pPr marL="571500" indent="-571500" eaLnBrk="1" hangingPunct="1">
              <a:buFont typeface="Wingdings" panose="05000000000000000000" pitchFamily="2" charset="2"/>
              <a:buAutoNum type="alphaLcParenR"/>
              <a:defRPr/>
            </a:pPr>
            <a:r>
              <a:rPr lang="cs-CZ" altLang="cs-CZ" sz="2500" b="1" i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Inten</a:t>
            </a:r>
            <a:r>
              <a:rPr lang="en-US" altLang="cs-CZ" sz="2500" b="1" i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s</a:t>
            </a:r>
            <a:r>
              <a:rPr lang="cs-CZ" altLang="cs-CZ" sz="2500" b="1" i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ion</a:t>
            </a:r>
            <a:r>
              <a:rPr lang="en-US" altLang="cs-CZ" sz="2500" b="1" i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al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en-US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occurrence of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C </a:t>
            </a:r>
            <a:r>
              <a:rPr lang="cs-CZ" altLang="cs-CZ" sz="25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</a:t>
            </a:r>
            <a:r>
              <a:rPr lang="cs-CZ" altLang="cs-CZ" sz="2500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v 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f</a:t>
            </a:r>
            <a:r>
              <a:rPr lang="cs-CZ" altLang="cs-CZ" sz="25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: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en-US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the whole </a:t>
            </a:r>
            <a:r>
              <a:rPr lang="en-US" altLang="cs-CZ" sz="2500" i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function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f </a:t>
            </a:r>
            <a:r>
              <a:rPr lang="cs-CZ" altLang="cs-CZ" sz="2500" i="1" dirty="0">
                <a:sym typeface="Symbol" panose="05050102010706020507" pitchFamily="18" charset="2"/>
              </a:rPr>
              <a:t>v-</a:t>
            </a:r>
            <a:r>
              <a:rPr lang="en-US" altLang="cs-CZ" sz="2500" i="1" dirty="0">
                <a:sym typeface="Symbol" panose="05050102010706020507" pitchFamily="18" charset="2"/>
              </a:rPr>
              <a:t>constructed by</a:t>
            </a:r>
            <a:r>
              <a:rPr lang="cs-CZ" altLang="cs-CZ" sz="2500" i="1" dirty="0">
                <a:sym typeface="Symbol" panose="05050102010706020507" pitchFamily="18" charset="2"/>
              </a:rPr>
              <a:t> C (</a:t>
            </a:r>
            <a:r>
              <a:rPr lang="en-US" altLang="cs-CZ" sz="2500" i="1" dirty="0">
                <a:sym typeface="Symbol" panose="05050102010706020507" pitchFamily="18" charset="2"/>
              </a:rPr>
              <a:t>f can be even a nullary function, i.e., an atomic object like a number or an individual</a:t>
            </a:r>
            <a:r>
              <a:rPr lang="cs-CZ" altLang="cs-CZ" sz="2500" i="1" dirty="0">
                <a:sym typeface="Symbol" panose="05050102010706020507" pitchFamily="18" charset="2"/>
              </a:rPr>
              <a:t>)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en-US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is an object of predication/argument of another function constructed within D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. </a:t>
            </a:r>
            <a:endParaRPr lang="cs-CZ" altLang="cs-CZ" sz="2100" i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sym typeface="Symbol" panose="05050102010706020507" pitchFamily="18" charset="2"/>
            </a:endParaRPr>
          </a:p>
          <a:p>
            <a:pPr marL="571500" indent="-571500" eaLnBrk="1" hangingPunct="1">
              <a:buFont typeface="Wingdings" panose="05000000000000000000" pitchFamily="2" charset="2"/>
              <a:buAutoNum type="alphaLcParenR"/>
              <a:defRPr/>
            </a:pPr>
            <a:r>
              <a:rPr lang="cs-CZ" altLang="cs-CZ" sz="2500" b="1" i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Exten</a:t>
            </a:r>
            <a:r>
              <a:rPr lang="en-US" altLang="cs-CZ" sz="2500" b="1" i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sional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en-US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occurrence of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C </a:t>
            </a:r>
            <a:r>
              <a:rPr lang="cs-CZ" altLang="cs-CZ" sz="25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</a:t>
            </a:r>
            <a:r>
              <a:rPr lang="cs-CZ" altLang="cs-CZ" sz="2500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v 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f</a:t>
            </a:r>
            <a:r>
              <a:rPr lang="cs-CZ" altLang="cs-CZ" sz="25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/():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cs-CZ" altLang="cs-CZ" sz="25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-</a:t>
            </a:r>
            <a:r>
              <a:rPr lang="en-US" altLang="cs-CZ" sz="2500" i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value</a:t>
            </a:r>
            <a:r>
              <a:rPr lang="en-US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of the function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f </a:t>
            </a:r>
            <a:r>
              <a:rPr lang="cs-CZ" altLang="cs-CZ" sz="2500" i="1" dirty="0">
                <a:sym typeface="Symbol" panose="05050102010706020507" pitchFamily="18" charset="2"/>
              </a:rPr>
              <a:t>v-</a:t>
            </a:r>
            <a:r>
              <a:rPr lang="en-US" altLang="cs-CZ" sz="2500" i="1" dirty="0">
                <a:sym typeface="Symbol" panose="05050102010706020507" pitchFamily="18" charset="2"/>
              </a:rPr>
              <a:t>constructed by</a:t>
            </a:r>
            <a:r>
              <a:rPr lang="cs-CZ" altLang="cs-CZ" sz="2500" i="1" dirty="0">
                <a:sym typeface="Symbol" panose="05050102010706020507" pitchFamily="18" charset="2"/>
              </a:rPr>
              <a:t> C (</a:t>
            </a:r>
            <a:r>
              <a:rPr lang="en-US" altLang="cs-CZ" sz="2500" i="1" dirty="0">
                <a:sym typeface="Symbol" panose="05050102010706020507" pitchFamily="18" charset="2"/>
              </a:rPr>
              <a:t>where</a:t>
            </a:r>
            <a:r>
              <a:rPr lang="cs-CZ" altLang="cs-CZ" sz="2500" i="1" dirty="0">
                <a:sym typeface="Symbol" panose="05050102010706020507" pitchFamily="18" charset="2"/>
              </a:rPr>
              <a:t> f </a:t>
            </a:r>
            <a:r>
              <a:rPr lang="en-US" altLang="cs-CZ" sz="2500" i="1" dirty="0">
                <a:sym typeface="Symbol" panose="05050102010706020507" pitchFamily="18" charset="2"/>
              </a:rPr>
              <a:t>is at least</a:t>
            </a:r>
            <a:r>
              <a:rPr lang="cs-CZ" altLang="cs-CZ" sz="2500" i="1" dirty="0">
                <a:sym typeface="Symbol" panose="05050102010706020507" pitchFamily="18" charset="2"/>
              </a:rPr>
              <a:t> </a:t>
            </a:r>
            <a:r>
              <a:rPr lang="cs-CZ" altLang="cs-CZ" sz="2500" i="1" dirty="0" err="1">
                <a:sym typeface="Symbol" panose="05050102010706020507" pitchFamily="18" charset="2"/>
              </a:rPr>
              <a:t>un</a:t>
            </a:r>
            <a:r>
              <a:rPr lang="en-US" altLang="cs-CZ" sz="2500" i="1" dirty="0" err="1">
                <a:sym typeface="Symbol" panose="05050102010706020507" pitchFamily="18" charset="2"/>
              </a:rPr>
              <a:t>ary</a:t>
            </a:r>
            <a:r>
              <a:rPr lang="cs-CZ" altLang="cs-CZ" sz="2500" i="1" dirty="0">
                <a:sym typeface="Symbol" panose="05050102010706020507" pitchFamily="18" charset="2"/>
              </a:rPr>
              <a:t>)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en-US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is an object of predication/argument of another function constructed within D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.</a:t>
            </a:r>
            <a:r>
              <a:rPr lang="en-US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cs-CZ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896F4B6-0A92-4E34-B5EC-0FEB22F47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14</a:t>
            </a:fld>
            <a:endParaRPr lang="cs-CZ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eaLnBrk="1" hangingPunct="1"/>
            <a:r>
              <a:rPr lang="en-US" altLang="cs-CZ" sz="3800" dirty="0"/>
              <a:t>Three kinds of context</a:t>
            </a:r>
            <a:endParaRPr lang="cs-CZ" altLang="cs-CZ" sz="3800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 marL="571500" indent="-571500" algn="ctr" eaLnBrk="1" hangingPunct="1">
              <a:lnSpc>
                <a:spcPct val="80000"/>
              </a:lnSpc>
              <a:buNone/>
              <a:defRPr/>
            </a:pPr>
            <a:r>
              <a:rPr lang="cs-CZ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cs-CZ" altLang="cs-CZ" sz="21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w</a:t>
            </a:r>
            <a:r>
              <a:rPr lang="cs-CZ" altLang="cs-CZ" sz="21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cs-CZ" altLang="cs-CZ" sz="21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t</a:t>
            </a:r>
            <a:r>
              <a:rPr lang="cs-CZ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cs-CZ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cs-CZ" altLang="cs-CZ" sz="21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Calculate</a:t>
            </a:r>
            <a:r>
              <a:rPr lang="cs-CZ" altLang="cs-CZ" sz="21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wt</a:t>
            </a:r>
            <a:r>
              <a:rPr lang="cs-CZ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cs-CZ" altLang="cs-CZ" sz="21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cs-CZ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Tom </a:t>
            </a:r>
            <a:r>
              <a:rPr lang="cs-CZ" altLang="cs-CZ" sz="21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en-US" altLang="cs-CZ" sz="24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Sine </a:t>
            </a:r>
            <a:r>
              <a:rPr lang="en-US" altLang="cs-CZ" sz="24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]</a:t>
            </a:r>
            <a:r>
              <a:rPr lang="cs-CZ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]</a:t>
            </a:r>
          </a:p>
          <a:p>
            <a:pPr marL="0" indent="0" eaLnBrk="1" hangingPunct="1">
              <a:lnSpc>
                <a:spcPct val="80000"/>
              </a:lnSpc>
              <a:spcBef>
                <a:spcPct val="70000"/>
              </a:spcBef>
              <a:buNone/>
              <a:defRPr/>
            </a:pPr>
            <a:r>
              <a:rPr lang="en-US" altLang="cs-CZ" sz="2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Constituents</a:t>
            </a:r>
            <a:r>
              <a:rPr lang="en-US" altLang="cs-CZ" sz="2100" dirty="0">
                <a:sym typeface="Symbol" panose="05050102010706020507" pitchFamily="18" charset="2"/>
              </a:rPr>
              <a:t> of</a:t>
            </a:r>
            <a:r>
              <a:rPr lang="cs-CZ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cs-CZ" altLang="cs-CZ" sz="21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cs-CZ" altLang="cs-CZ" sz="2100" baseline="300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cs-CZ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Calculate</a:t>
            </a:r>
            <a:r>
              <a:rPr lang="cs-CZ" altLang="cs-CZ" sz="2100" i="1" baseline="-250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wt</a:t>
            </a:r>
            <a:r>
              <a:rPr lang="cs-CZ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cs-CZ" altLang="cs-CZ" sz="2100" baseline="300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cs-CZ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Tom </a:t>
            </a:r>
            <a:r>
              <a:rPr lang="cs-CZ" altLang="cs-CZ" sz="2100" baseline="300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Sine </a:t>
            </a:r>
            <a:r>
              <a:rPr lang="en-US" altLang="cs-CZ" sz="2100" baseline="300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]</a:t>
            </a:r>
            <a:r>
              <a:rPr lang="cs-CZ" altLang="cs-CZ" sz="21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]</a:t>
            </a:r>
            <a:r>
              <a:rPr lang="en-US" altLang="cs-CZ" sz="2100" dirty="0">
                <a:sym typeface="Symbol" panose="05050102010706020507" pitchFamily="18" charset="2"/>
              </a:rPr>
              <a:t> are these</a:t>
            </a:r>
            <a:r>
              <a:rPr lang="cs-CZ" altLang="cs-CZ" sz="2100" dirty="0">
                <a:sym typeface="Symbol" panose="05050102010706020507" pitchFamily="18" charset="2"/>
              </a:rPr>
              <a:t>: </a:t>
            </a:r>
          </a:p>
          <a:p>
            <a:pPr marL="571500" indent="-571500"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cs-CZ" altLang="cs-CZ" sz="21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Calculate</a:t>
            </a:r>
            <a:r>
              <a:rPr lang="cs-CZ" altLang="cs-CZ" sz="21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wt</a:t>
            </a:r>
            <a:r>
              <a:rPr lang="cs-CZ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cs-CZ" altLang="cs-CZ" sz="21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cs-CZ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Tom</a:t>
            </a:r>
            <a:r>
              <a:rPr lang="cs-CZ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cs-CZ" altLang="cs-CZ" sz="2100" baseline="300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Sine </a:t>
            </a:r>
            <a:r>
              <a:rPr lang="en-US" altLang="cs-CZ" sz="2100" baseline="300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]</a:t>
            </a:r>
            <a:r>
              <a:rPr lang="cs-CZ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]</a:t>
            </a:r>
            <a:r>
              <a:rPr lang="en-US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endParaRPr lang="en-US" altLang="cs-CZ" sz="2100" dirty="0">
              <a:effectLst>
                <a:outerShdw blurRad="38100" dist="38100" dir="2700000" algn="tl">
                  <a:srgbClr val="C0C0C0"/>
                </a:outerShdw>
              </a:effectLst>
              <a:sym typeface="Symbol" panose="05050102010706020507" pitchFamily="18" charset="2"/>
            </a:endParaRPr>
          </a:p>
          <a:p>
            <a:pPr marL="571500" indent="-571500" eaLnBrk="1" hangingPunct="1">
              <a:lnSpc>
                <a:spcPct val="80000"/>
              </a:lnSpc>
              <a:defRPr/>
            </a:pPr>
            <a:r>
              <a:rPr lang="en-US" altLang="cs-CZ" sz="21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[[</a:t>
            </a:r>
            <a:r>
              <a:rPr lang="cs-CZ" altLang="cs-CZ" sz="2100" baseline="300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Calculate </a:t>
            </a:r>
            <a:r>
              <a:rPr lang="cs-CZ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w</a:t>
            </a:r>
            <a:r>
              <a:rPr lang="en-US" altLang="cs-CZ" sz="21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]</a:t>
            </a:r>
            <a:r>
              <a:rPr lang="cs-CZ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t</a:t>
            </a:r>
            <a:r>
              <a:rPr lang="cs-CZ" altLang="cs-CZ" sz="21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]</a:t>
            </a:r>
            <a:r>
              <a:rPr lang="cs-CZ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</a:p>
          <a:p>
            <a:pPr marL="571500" indent="-571500" eaLnBrk="1" hangingPunct="1">
              <a:lnSpc>
                <a:spcPct val="80000"/>
              </a:lnSpc>
              <a:defRPr/>
            </a:pPr>
            <a:r>
              <a:rPr lang="cs-CZ" altLang="cs-CZ" sz="21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cs-CZ" altLang="cs-CZ" sz="2100" baseline="300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Calculate</a:t>
            </a:r>
            <a:r>
              <a:rPr lang="cs-CZ" altLang="cs-CZ" sz="21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w],</a:t>
            </a:r>
            <a:r>
              <a:rPr lang="cs-CZ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</a:p>
          <a:p>
            <a:pPr marL="571500" indent="-571500" eaLnBrk="1" hangingPunct="1">
              <a:lnSpc>
                <a:spcPct val="80000"/>
              </a:lnSpc>
              <a:defRPr/>
            </a:pPr>
            <a:r>
              <a:rPr lang="cs-CZ" altLang="cs-CZ" sz="2100" baseline="300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Calculate</a:t>
            </a:r>
            <a:r>
              <a:rPr lang="cs-CZ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, </a:t>
            </a:r>
          </a:p>
          <a:p>
            <a:pPr marL="571500" indent="-571500" eaLnBrk="1" hangingPunct="1">
              <a:lnSpc>
                <a:spcPct val="80000"/>
              </a:lnSpc>
              <a:defRPr/>
            </a:pPr>
            <a:r>
              <a:rPr lang="cs-CZ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w, </a:t>
            </a:r>
          </a:p>
          <a:p>
            <a:pPr marL="571500" indent="-571500" eaLnBrk="1" hangingPunct="1">
              <a:lnSpc>
                <a:spcPct val="80000"/>
              </a:lnSpc>
              <a:defRPr/>
            </a:pPr>
            <a:r>
              <a:rPr lang="cs-CZ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t, </a:t>
            </a:r>
          </a:p>
          <a:p>
            <a:pPr marL="571500" indent="-571500" eaLnBrk="1" hangingPunct="1">
              <a:lnSpc>
                <a:spcPct val="80000"/>
              </a:lnSpc>
              <a:defRPr/>
            </a:pPr>
            <a:r>
              <a:rPr lang="cs-CZ" altLang="cs-CZ" sz="2100" baseline="300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cs-CZ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Tom, </a:t>
            </a:r>
          </a:p>
          <a:p>
            <a:pPr marL="571500" indent="-571500" eaLnBrk="1" hangingPunct="1">
              <a:lnSpc>
                <a:spcPct val="80000"/>
              </a:lnSpc>
              <a:defRPr/>
            </a:pPr>
            <a:r>
              <a:rPr lang="cs-CZ" altLang="cs-CZ" sz="2100" baseline="300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Sine </a:t>
            </a:r>
            <a:r>
              <a:rPr lang="en-US" altLang="cs-CZ" sz="2100" baseline="300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]</a:t>
            </a:r>
            <a:r>
              <a:rPr lang="cs-CZ" altLang="cs-CZ" sz="21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.</a:t>
            </a:r>
            <a:r>
              <a:rPr lang="cs-CZ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spcBef>
                <a:spcPts val="1200"/>
              </a:spcBef>
              <a:buNone/>
              <a:defRPr/>
            </a:pPr>
            <a:r>
              <a:rPr lang="en-US" altLang="cs-CZ" sz="2100" i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The </a:t>
            </a:r>
            <a:r>
              <a:rPr lang="en-US" altLang="cs-CZ" sz="2100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subconstruction</a:t>
            </a:r>
            <a:r>
              <a:rPr lang="cs-CZ" altLang="cs-CZ" sz="2100" i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cs-CZ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en-US" altLang="cs-CZ" sz="21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Sine </a:t>
            </a:r>
            <a:r>
              <a:rPr lang="en-US" altLang="cs-CZ" sz="2100" baseline="300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]</a:t>
            </a:r>
            <a:r>
              <a:rPr lang="cs-CZ" altLang="cs-CZ" sz="2100" i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en-US" altLang="cs-CZ" sz="2100" i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is not a constituent, it is just an object of which we predicate that Tom wants to find out what this construction produces</a:t>
            </a:r>
            <a:r>
              <a:rPr lang="cs-CZ" altLang="cs-CZ" sz="2100" i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.</a:t>
            </a:r>
            <a:r>
              <a:rPr lang="cs-CZ" altLang="cs-CZ" sz="2100" dirty="0">
                <a:solidFill>
                  <a:srgbClr val="00B050"/>
                </a:solidFill>
                <a:sym typeface="Symbol" panose="05050102010706020507" pitchFamily="18" charset="2"/>
              </a:rPr>
              <a:t> </a:t>
            </a:r>
            <a:r>
              <a:rPr lang="en-US" altLang="cs-CZ" sz="2100" dirty="0">
                <a:solidFill>
                  <a:srgbClr val="00B050"/>
                </a:solidFill>
                <a:sym typeface="Symbol" panose="05050102010706020507" pitchFamily="18" charset="2"/>
              </a:rPr>
              <a:t>The Composition </a:t>
            </a:r>
            <a:r>
              <a:rPr lang="en-US" altLang="cs-CZ" sz="21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Sine </a:t>
            </a:r>
            <a:r>
              <a:rPr lang="en-US" altLang="cs-CZ" sz="2100" baseline="300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] occurs</a:t>
            </a:r>
            <a:r>
              <a:rPr lang="cs-CZ" altLang="cs-CZ" sz="21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in </a:t>
            </a:r>
            <a:r>
              <a:rPr lang="cs-CZ" altLang="cs-CZ" sz="2100" dirty="0" err="1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displayed</a:t>
            </a:r>
            <a:r>
              <a:rPr lang="cs-CZ" altLang="cs-CZ" sz="21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mode, </a:t>
            </a:r>
            <a:r>
              <a:rPr lang="cs-CZ" altLang="cs-CZ" sz="2100" dirty="0" err="1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i.e</a:t>
            </a:r>
            <a:r>
              <a:rPr lang="cs-CZ" altLang="cs-CZ" sz="21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.</a:t>
            </a:r>
            <a:r>
              <a:rPr lang="en-US" altLang="cs-CZ" sz="21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en-US" altLang="cs-CZ" sz="2100" b="1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hyper-</a:t>
            </a:r>
            <a:r>
              <a:rPr lang="en-US" altLang="cs-CZ" sz="2100" b="1" i="1" dirty="0" err="1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intensionally</a:t>
            </a:r>
            <a:r>
              <a:rPr lang="en-US" altLang="cs-CZ" sz="2100" b="1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en-US" altLang="cs-CZ" sz="2100" i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in the above Closure</a:t>
            </a:r>
            <a:r>
              <a:rPr lang="en-US" altLang="cs-CZ" sz="2100" dirty="0">
                <a:solidFill>
                  <a:srgbClr val="00B050"/>
                </a:solidFill>
                <a:sym typeface="Symbol" panose="05050102010706020507" pitchFamily="18" charset="2"/>
              </a:rPr>
              <a:t> </a:t>
            </a:r>
            <a:endParaRPr lang="cs-CZ" altLang="cs-CZ" sz="2100" dirty="0">
              <a:solidFill>
                <a:srgbClr val="00B050"/>
              </a:solidFill>
              <a:sym typeface="Symbol" panose="05050102010706020507" pitchFamily="18" charset="2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C698B81-E0F8-4021-8AB5-DFE648EAE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15</a:t>
            </a:fld>
            <a:endParaRPr lang="cs-CZ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eaLnBrk="1" hangingPunct="1"/>
            <a:r>
              <a:rPr lang="en-US" altLang="cs-CZ" sz="3800" dirty="0"/>
              <a:t>Three kinds of context</a:t>
            </a:r>
            <a:endParaRPr lang="cs-CZ" altLang="cs-CZ" sz="3800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cs-CZ" sz="2900" dirty="0">
                <a:sym typeface="Symbol" panose="05050102010706020507" pitchFamily="18" charset="2"/>
              </a:rPr>
              <a:t>Example</a:t>
            </a:r>
            <a:r>
              <a:rPr lang="cs-CZ" altLang="cs-CZ" sz="2900" dirty="0">
                <a:sym typeface="Symbol" panose="05050102010706020507" pitchFamily="18" charset="2"/>
              </a:rPr>
              <a:t>.</a:t>
            </a:r>
          </a:p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9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Sin</a:t>
            </a:r>
            <a:r>
              <a:rPr lang="en-US" altLang="cs-CZ" sz="29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e</a:t>
            </a:r>
            <a:r>
              <a:rPr lang="cs-CZ" altLang="cs-CZ" sz="29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en-US" altLang="cs-CZ" sz="29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is a periodic function</a:t>
            </a:r>
            <a:r>
              <a:rPr lang="cs-CZ" altLang="cs-CZ" sz="29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.</a:t>
            </a:r>
          </a:p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9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Typ</a:t>
            </a:r>
            <a:r>
              <a:rPr lang="en-US" altLang="cs-CZ" sz="2900" i="1" dirty="0" err="1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es</a:t>
            </a:r>
            <a:r>
              <a:rPr lang="en-US" altLang="cs-CZ" sz="2900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.</a:t>
            </a:r>
            <a:r>
              <a:rPr lang="cs-CZ" altLang="cs-CZ" sz="29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Period</a:t>
            </a:r>
            <a:r>
              <a:rPr lang="en-US" altLang="cs-CZ" sz="29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ic</a:t>
            </a:r>
            <a:r>
              <a:rPr lang="cs-CZ" altLang="cs-CZ" sz="2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/(</a:t>
            </a:r>
            <a:r>
              <a:rPr lang="en-US" altLang="cs-CZ" sz="2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(</a:t>
            </a:r>
            <a:r>
              <a:rPr lang="cs-CZ" altLang="cs-CZ" sz="2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</a:t>
            </a:r>
            <a:r>
              <a:rPr lang="en-US" altLang="cs-CZ" sz="2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)</a:t>
            </a:r>
            <a:r>
              <a:rPr lang="cs-CZ" altLang="cs-CZ" sz="2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): </a:t>
            </a:r>
            <a:r>
              <a:rPr lang="en-US" altLang="cs-CZ" sz="2900" dirty="0">
                <a:sym typeface="Symbol" panose="05050102010706020507" pitchFamily="18" charset="2"/>
              </a:rPr>
              <a:t>the set of periodic unary functions</a:t>
            </a:r>
            <a:r>
              <a:rPr lang="cs-CZ" altLang="cs-CZ" sz="2900" dirty="0">
                <a:sym typeface="Symbol" panose="05050102010706020507" pitchFamily="18" charset="2"/>
              </a:rPr>
              <a:t>,</a:t>
            </a:r>
            <a:r>
              <a:rPr lang="cs-CZ" altLang="cs-CZ" sz="2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cs-CZ" altLang="cs-CZ" sz="29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Sin</a:t>
            </a:r>
            <a:r>
              <a:rPr lang="en-US" altLang="cs-CZ" sz="29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e</a:t>
            </a:r>
            <a:r>
              <a:rPr lang="cs-CZ" altLang="cs-CZ" sz="2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/().</a:t>
            </a:r>
          </a:p>
          <a:p>
            <a:pPr marL="571500" indent="-57150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cs-CZ" sz="2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	[</a:t>
            </a:r>
            <a:r>
              <a:rPr lang="en-US" altLang="cs-CZ" sz="29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9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Periodic </a:t>
            </a:r>
            <a:r>
              <a:rPr lang="en-US" altLang="cs-CZ" sz="29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9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Sine</a:t>
            </a:r>
            <a:r>
              <a:rPr lang="en-US" altLang="cs-CZ" sz="2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]</a:t>
            </a:r>
            <a:endParaRPr lang="cs-CZ" altLang="cs-CZ" sz="29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sym typeface="Symbol" panose="05050102010706020507" pitchFamily="18" charset="2"/>
            </a:endParaRPr>
          </a:p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cs-CZ" sz="29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sym typeface="Symbol" panose="05050102010706020507" pitchFamily="18" charset="2"/>
            </a:endParaRPr>
          </a:p>
          <a:p>
            <a:pPr marL="571500" indent="-571500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cs-CZ" sz="2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			    			 </a:t>
            </a:r>
            <a:r>
              <a:rPr lang="en-US" altLang="cs-CZ" sz="2900" dirty="0" err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intens</a:t>
            </a:r>
            <a:r>
              <a:rPr lang="cs-CZ" altLang="cs-CZ" sz="2900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ion</a:t>
            </a:r>
            <a:r>
              <a:rPr lang="en-US" altLang="cs-CZ" sz="2900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al</a:t>
            </a:r>
          </a:p>
          <a:p>
            <a:pPr marL="571500" indent="-571500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defRPr/>
            </a:pPr>
            <a:r>
              <a:rPr lang="en-US" altLang="cs-CZ" sz="2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Sin()=0:	[</a:t>
            </a:r>
            <a:r>
              <a:rPr lang="en-US" altLang="cs-CZ" sz="29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= [</a:t>
            </a:r>
            <a:r>
              <a:rPr lang="en-US" altLang="cs-CZ" sz="29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9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Sine </a:t>
            </a:r>
            <a:r>
              <a:rPr lang="en-US" altLang="cs-CZ" sz="29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] </a:t>
            </a:r>
            <a:r>
              <a:rPr lang="en-US" altLang="cs-CZ" sz="29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0] </a:t>
            </a:r>
          </a:p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cs-CZ" sz="29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sym typeface="Symbol" panose="05050102010706020507" pitchFamily="18" charset="2"/>
            </a:endParaRPr>
          </a:p>
          <a:p>
            <a:pPr marL="571500" indent="-571500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cs-CZ" sz="2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			     </a:t>
            </a:r>
            <a:r>
              <a:rPr lang="en-US" altLang="cs-CZ" sz="2900" dirty="0" err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extens</a:t>
            </a:r>
            <a:r>
              <a:rPr lang="cs-CZ" altLang="cs-CZ" sz="2900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ion</a:t>
            </a:r>
            <a:r>
              <a:rPr lang="en-US" altLang="cs-CZ" sz="2900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al</a:t>
            </a:r>
          </a:p>
        </p:txBody>
      </p:sp>
      <p:sp>
        <p:nvSpPr>
          <p:cNvPr id="18436" name="AutoShape 4"/>
          <p:cNvSpPr>
            <a:spLocks/>
          </p:cNvSpPr>
          <p:nvPr/>
        </p:nvSpPr>
        <p:spPr bwMode="auto">
          <a:xfrm rot="5400000">
            <a:off x="5553569" y="3330453"/>
            <a:ext cx="197099" cy="864096"/>
          </a:xfrm>
          <a:prstGeom prst="rightBrace">
            <a:avLst>
              <a:gd name="adj1" fmla="val 2359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6" name="AutoShape 4"/>
          <p:cNvSpPr>
            <a:spLocks/>
          </p:cNvSpPr>
          <p:nvPr/>
        </p:nvSpPr>
        <p:spPr bwMode="auto">
          <a:xfrm rot="5400000">
            <a:off x="3393330" y="4895702"/>
            <a:ext cx="197099" cy="864096"/>
          </a:xfrm>
          <a:prstGeom prst="rightBrace">
            <a:avLst>
              <a:gd name="adj1" fmla="val 2359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CB8A003-12E2-4956-B158-21A032D10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16</a:t>
            </a:fld>
            <a:endParaRPr lang="cs-CZ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en-US" altLang="cs-CZ" sz="3800" dirty="0" err="1"/>
              <a:t>Intensional</a:t>
            </a:r>
            <a:r>
              <a:rPr lang="cs-CZ" altLang="cs-CZ" sz="3800" dirty="0"/>
              <a:t> vs. </a:t>
            </a:r>
            <a:r>
              <a:rPr lang="cs-CZ" altLang="cs-CZ" sz="3800" dirty="0" err="1"/>
              <a:t>exten</a:t>
            </a:r>
            <a:r>
              <a:rPr lang="en-US" altLang="cs-CZ" sz="3800" dirty="0" err="1"/>
              <a:t>sional</a:t>
            </a:r>
            <a:r>
              <a:rPr lang="en-US" altLang="cs-CZ" sz="3800" dirty="0"/>
              <a:t> c</a:t>
            </a:r>
            <a:r>
              <a:rPr lang="cs-CZ" altLang="cs-CZ" sz="3800" dirty="0" err="1"/>
              <a:t>ontext</a:t>
            </a:r>
            <a:endParaRPr lang="cs-CZ" altLang="cs-CZ" sz="3800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68413"/>
            <a:ext cx="8435280" cy="4862512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alt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US" alt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-Closure</a:t>
            </a:r>
            <a:r>
              <a:rPr lang="en-US" altLang="cs-CZ" sz="2600" dirty="0"/>
              <a:t> constitutes a </a:t>
            </a:r>
            <a:r>
              <a:rPr lang="en-US" alt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US" alt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altLang="cs-CZ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generic </a:t>
            </a:r>
            <a:r>
              <a:rPr lang="en-US" altLang="cs-CZ" sz="2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intensional</a:t>
            </a:r>
            <a:r>
              <a:rPr lang="en-US" altLang="cs-CZ" sz="2600" dirty="0"/>
              <a:t> context; it raises the context up to the </a:t>
            </a:r>
            <a:r>
              <a:rPr lang="en-US" altLang="cs-CZ" sz="2600" dirty="0" err="1"/>
              <a:t>intensional</a:t>
            </a:r>
            <a:r>
              <a:rPr lang="en-US" altLang="cs-CZ" sz="2600" dirty="0"/>
              <a:t> level.</a:t>
            </a:r>
          </a:p>
          <a:p>
            <a:pPr eaLnBrk="1" hangingPunct="1">
              <a:defRPr/>
            </a:pPr>
            <a:r>
              <a:rPr lang="en-US" altLang="cs-CZ" sz="2600" dirty="0"/>
              <a:t>D</a:t>
            </a:r>
            <a:r>
              <a:rPr lang="cs-CZ" altLang="cs-CZ" sz="2600" dirty="0" err="1"/>
              <a:t>ually</a:t>
            </a:r>
            <a:r>
              <a:rPr lang="cs-CZ" altLang="cs-CZ" sz="2600" dirty="0"/>
              <a:t>, </a:t>
            </a:r>
            <a:r>
              <a:rPr lang="en-US" alt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Composition</a:t>
            </a:r>
            <a:r>
              <a:rPr lang="en-US" altLang="cs-CZ" sz="2600" dirty="0"/>
              <a:t> brings the context down to the extensional level. </a:t>
            </a:r>
          </a:p>
          <a:p>
            <a:pPr lvl="1" eaLnBrk="1" hangingPunct="1">
              <a:defRPr/>
            </a:pPr>
            <a:r>
              <a:rPr lang="en-US" altLang="cs-CZ" sz="2200" dirty="0"/>
              <a:t>Higher context is dominant over a lower one.</a:t>
            </a:r>
          </a:p>
          <a:p>
            <a:pPr eaLnBrk="1" hangingPunct="1">
              <a:defRPr/>
            </a:pPr>
            <a:r>
              <a:rPr lang="en-US" altLang="cs-CZ" sz="2600" dirty="0">
                <a:solidFill>
                  <a:schemeClr val="tx2"/>
                </a:solidFill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</a:rPr>
              <a:t>0</a:t>
            </a:r>
            <a:r>
              <a:rPr lang="en-US" altLang="cs-CZ" sz="2600" dirty="0">
                <a:solidFill>
                  <a:schemeClr val="tx2"/>
                </a:solidFill>
              </a:rPr>
              <a:t>: </a:t>
            </a:r>
            <a:r>
              <a:rPr lang="en-US" altLang="cs-CZ" sz="2600" i="1" dirty="0">
                <a:solidFill>
                  <a:schemeClr val="tx2"/>
                </a:solidFill>
              </a:rPr>
              <a:t>x </a:t>
            </a:r>
            <a:r>
              <a:rPr lang="en-US" altLang="cs-CZ" sz="2600" baseline="30000" dirty="0">
                <a:solidFill>
                  <a:schemeClr val="tx2"/>
                </a:solidFill>
              </a:rPr>
              <a:t>0</a:t>
            </a:r>
            <a:r>
              <a:rPr lang="en-US" altLang="cs-CZ" sz="2600" dirty="0">
                <a:solidFill>
                  <a:schemeClr val="tx2"/>
                </a:solidFill>
              </a:rPr>
              <a:t>0]</a:t>
            </a:r>
            <a:r>
              <a:rPr lang="en-US" altLang="cs-CZ" sz="2600" dirty="0"/>
              <a:t> </a:t>
            </a:r>
          </a:p>
          <a:p>
            <a:pPr lvl="1" eaLnBrk="1" hangingPunct="1">
              <a:defRPr/>
            </a:pPr>
            <a:r>
              <a:rPr lang="en-US" altLang="cs-CZ" sz="2200" dirty="0"/>
              <a:t>constituent </a:t>
            </a:r>
            <a:r>
              <a:rPr lang="en-US" altLang="cs-CZ" sz="2200" baseline="30000" dirty="0"/>
              <a:t>0</a:t>
            </a:r>
            <a:r>
              <a:rPr lang="en-US" altLang="cs-CZ" sz="2200" dirty="0"/>
              <a:t>: occurs here </a:t>
            </a:r>
            <a:r>
              <a:rPr lang="en-US" altLang="cs-CZ" sz="2200" i="1" dirty="0">
                <a:solidFill>
                  <a:srgbClr val="990000"/>
                </a:solidFill>
              </a:rPr>
              <a:t>extensionally</a:t>
            </a:r>
            <a:r>
              <a:rPr lang="en-US" altLang="cs-CZ" sz="2200" dirty="0"/>
              <a:t>; </a:t>
            </a:r>
            <a:br>
              <a:rPr lang="en-US" altLang="cs-CZ" sz="2200" dirty="0"/>
            </a:br>
            <a:r>
              <a:rPr lang="en-US" altLang="cs-CZ" sz="2200" dirty="0"/>
              <a:t>the Composition is </a:t>
            </a:r>
            <a:r>
              <a:rPr lang="en-US" altLang="cs-CZ" sz="2200" i="1" dirty="0"/>
              <a:t>v-</a:t>
            </a:r>
            <a:r>
              <a:rPr lang="en-US" altLang="cs-CZ" sz="2200" dirty="0"/>
              <a:t>improper for any valuation </a:t>
            </a:r>
            <a:r>
              <a:rPr lang="en-US" altLang="cs-CZ" sz="2200" i="1" dirty="0"/>
              <a:t>v</a:t>
            </a:r>
          </a:p>
          <a:p>
            <a:pPr eaLnBrk="1" hangingPunct="1">
              <a:defRPr/>
            </a:pP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en-US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x</a:t>
            </a:r>
            <a:r>
              <a:rPr lang="en-US" altLang="cs-CZ" sz="2600" i="1" dirty="0">
                <a:solidFill>
                  <a:schemeClr val="tx2"/>
                </a:solidFill>
              </a:rPr>
              <a:t> </a:t>
            </a:r>
            <a:r>
              <a:rPr lang="en-US" altLang="cs-CZ" sz="2600" dirty="0">
                <a:solidFill>
                  <a:schemeClr val="tx2"/>
                </a:solidFill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</a:rPr>
              <a:t>0</a:t>
            </a:r>
            <a:r>
              <a:rPr lang="en-US" altLang="cs-CZ" sz="2600" dirty="0">
                <a:solidFill>
                  <a:schemeClr val="tx2"/>
                </a:solidFill>
              </a:rPr>
              <a:t>: </a:t>
            </a:r>
            <a:r>
              <a:rPr lang="en-US" altLang="cs-CZ" sz="2600" i="1" dirty="0">
                <a:solidFill>
                  <a:schemeClr val="tx2"/>
                </a:solidFill>
              </a:rPr>
              <a:t>x </a:t>
            </a:r>
            <a:r>
              <a:rPr lang="en-US" altLang="cs-CZ" sz="2600" baseline="30000" dirty="0">
                <a:solidFill>
                  <a:schemeClr val="tx2"/>
                </a:solidFill>
              </a:rPr>
              <a:t>0</a:t>
            </a:r>
            <a:r>
              <a:rPr lang="en-US" altLang="cs-CZ" sz="2600" dirty="0">
                <a:solidFill>
                  <a:schemeClr val="tx2"/>
                </a:solidFill>
              </a:rPr>
              <a:t>0]</a:t>
            </a:r>
            <a:r>
              <a:rPr lang="en-US" altLang="cs-CZ" sz="2600" dirty="0"/>
              <a:t>  </a:t>
            </a:r>
          </a:p>
          <a:p>
            <a:pPr lvl="1" eaLnBrk="1" hangingPunct="1">
              <a:defRPr/>
            </a:pPr>
            <a:r>
              <a:rPr lang="en-US" altLang="cs-CZ" sz="2200" dirty="0"/>
              <a:t>constituent </a:t>
            </a:r>
            <a:r>
              <a:rPr lang="en-US" altLang="cs-CZ" sz="2200" baseline="30000" dirty="0"/>
              <a:t>0</a:t>
            </a:r>
            <a:r>
              <a:rPr lang="en-US" altLang="cs-CZ" sz="2200" dirty="0"/>
              <a:t>: occurs here </a:t>
            </a:r>
            <a:r>
              <a:rPr lang="en-US" altLang="cs-CZ" sz="2200" i="1" dirty="0" err="1">
                <a:solidFill>
                  <a:srgbClr val="990000"/>
                </a:solidFill>
              </a:rPr>
              <a:t>intensionally</a:t>
            </a:r>
            <a:r>
              <a:rPr lang="en-US" altLang="cs-CZ" sz="2200" dirty="0"/>
              <a:t>; Closure is </a:t>
            </a:r>
            <a:r>
              <a:rPr lang="en-US" altLang="cs-CZ" sz="2200" i="1" dirty="0"/>
              <a:t>not</a:t>
            </a:r>
            <a:r>
              <a:rPr lang="en-US" altLang="cs-CZ" sz="2200" dirty="0"/>
              <a:t> </a:t>
            </a:r>
            <a:r>
              <a:rPr lang="en-US" altLang="cs-CZ" sz="2200" i="1" dirty="0"/>
              <a:t>v</a:t>
            </a:r>
            <a:r>
              <a:rPr lang="en-US" altLang="cs-CZ" sz="2200" dirty="0"/>
              <a:t>-improper for any valuation</a:t>
            </a:r>
            <a:r>
              <a:rPr lang="en-US" altLang="cs-CZ" sz="2200" i="1" dirty="0"/>
              <a:t>; it constructs a </a:t>
            </a:r>
            <a:r>
              <a:rPr lang="en-US" altLang="cs-CZ" sz="2200" i="1" dirty="0">
                <a:solidFill>
                  <a:schemeClr val="tx2"/>
                </a:solidFill>
              </a:rPr>
              <a:t>degenerate function</a:t>
            </a:r>
            <a:endParaRPr lang="en-US" altLang="cs-CZ" sz="2200" dirty="0">
              <a:solidFill>
                <a:schemeClr val="tx2"/>
              </a:solidFill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AEF6268-7890-4A15-B750-EB140717F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17</a:t>
            </a:fld>
            <a:endParaRPr lang="cs-CZ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F8E388-10BE-4CD5-B093-C464D5A9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74923"/>
          </a:xfrm>
        </p:spPr>
        <p:txBody>
          <a:bodyPr/>
          <a:lstStyle/>
          <a:p>
            <a:r>
              <a:rPr lang="en-US" dirty="0"/>
              <a:t>Dominancy of a higher context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A306F3-4A01-4230-9777-1E93AD78A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3417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[</a:t>
            </a:r>
            <a:r>
              <a:rPr lang="en-US" baseline="30000" dirty="0">
                <a:solidFill>
                  <a:srgbClr val="00B050"/>
                </a:solidFill>
              </a:rPr>
              <a:t>0</a:t>
            </a:r>
            <a:r>
              <a:rPr lang="en-US" i="1" dirty="0">
                <a:solidFill>
                  <a:srgbClr val="00B050"/>
                </a:solidFill>
              </a:rPr>
              <a:t>Cotg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i="1" dirty="0">
                <a:solidFill>
                  <a:srgbClr val="00B050"/>
                </a:solidFill>
                <a:sym typeface="Symbol" panose="05050102010706020507" pitchFamily="18" charset="2"/>
              </a:rPr>
              <a:t>x</a:t>
            </a:r>
            <a:r>
              <a:rPr lang="en-US" dirty="0">
                <a:solidFill>
                  <a:srgbClr val="00B050"/>
                </a:solidFill>
                <a:sym typeface="Symbol" panose="05050102010706020507" pitchFamily="18" charset="2"/>
              </a:rPr>
              <a:t>]</a:t>
            </a:r>
            <a:r>
              <a:rPr lang="en-US" dirty="0">
                <a:sym typeface="Symbol" panose="05050102010706020507" pitchFamily="18" charset="2"/>
              </a:rPr>
              <a:t>	</a:t>
            </a:r>
            <a:r>
              <a:rPr lang="en-US" baseline="30000" dirty="0"/>
              <a:t> 	0</a:t>
            </a:r>
            <a:r>
              <a:rPr lang="en-US" i="1" dirty="0"/>
              <a:t>Cotg </a:t>
            </a:r>
            <a:r>
              <a:rPr lang="en-US" dirty="0"/>
              <a:t>occurs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</a:t>
            </a:r>
            <a:r>
              <a:rPr lang="en-US" i="1" dirty="0">
                <a:solidFill>
                  <a:srgbClr val="0070C0"/>
                </a:solidFill>
              </a:rPr>
              <a:t>tensionally</a:t>
            </a:r>
            <a:r>
              <a:rPr lang="en-US" dirty="0"/>
              <a:t>; </a:t>
            </a:r>
          </a:p>
          <a:p>
            <a:pPr lvl="1"/>
            <a:r>
              <a:rPr lang="en-US" i="1" dirty="0"/>
              <a:t>Composition is v(</a:t>
            </a:r>
            <a:r>
              <a:rPr lang="en-US" sz="2400" i="1" dirty="0"/>
              <a:t>n</a:t>
            </a:r>
            <a:r>
              <a:rPr lang="en-US" i="1" dirty="0"/>
              <a:t>.</a:t>
            </a:r>
            <a:r>
              <a:rPr lang="en-US" dirty="0">
                <a:sym typeface="Symbol" panose="05050102010706020507" pitchFamily="18" charset="2"/>
              </a:rPr>
              <a:t>/</a:t>
            </a:r>
            <a:r>
              <a:rPr lang="en-US" i="1" dirty="0">
                <a:sym typeface="Symbol" panose="05050102010706020507" pitchFamily="18" charset="2"/>
              </a:rPr>
              <a:t>x)-improper;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x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is free</a:t>
            </a:r>
            <a:endParaRPr lang="en-US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anose="05050102010706020507" pitchFamily="18" charset="2"/>
            </a:endParaRPr>
          </a:p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</a:t>
            </a:r>
            <a:r>
              <a:rPr lang="en-US" i="1" dirty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[</a:t>
            </a:r>
            <a:r>
              <a:rPr lang="en-US" baseline="30000" dirty="0">
                <a:solidFill>
                  <a:srgbClr val="00B050"/>
                </a:solidFill>
              </a:rPr>
              <a:t>0</a:t>
            </a:r>
            <a:r>
              <a:rPr lang="en-US" i="1" dirty="0">
                <a:solidFill>
                  <a:srgbClr val="00B050"/>
                </a:solidFill>
              </a:rPr>
              <a:t>Cotg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i="1" dirty="0">
                <a:solidFill>
                  <a:srgbClr val="00B050"/>
                </a:solidFill>
                <a:sym typeface="Symbol" panose="05050102010706020507" pitchFamily="18" charset="2"/>
              </a:rPr>
              <a:t>x</a:t>
            </a:r>
            <a:r>
              <a:rPr lang="en-US" dirty="0">
                <a:solidFill>
                  <a:srgbClr val="00B050"/>
                </a:solidFill>
                <a:sym typeface="Symbol" panose="05050102010706020507" pitchFamily="18" charset="2"/>
              </a:rPr>
              <a:t>]</a:t>
            </a:r>
            <a:r>
              <a:rPr lang="en-US" dirty="0">
                <a:sym typeface="Symbol" panose="05050102010706020507" pitchFamily="18" charset="2"/>
              </a:rPr>
              <a:t>	</a:t>
            </a:r>
            <a:r>
              <a:rPr lang="en-US" baseline="30000" dirty="0"/>
              <a:t>0</a:t>
            </a:r>
            <a:r>
              <a:rPr lang="en-US" i="1" dirty="0"/>
              <a:t>Cotg </a:t>
            </a:r>
            <a:r>
              <a:rPr lang="en-US" dirty="0"/>
              <a:t>occurs 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  <a:r>
              <a:rPr lang="en-US" i="1" dirty="0" err="1"/>
              <a:t>tensionally</a:t>
            </a:r>
            <a:r>
              <a:rPr lang="en-US" i="1" dirty="0"/>
              <a:t> </a:t>
            </a:r>
            <a:r>
              <a:rPr lang="en-US" dirty="0"/>
              <a:t>(due to </a:t>
            </a:r>
            <a:r>
              <a:rPr lang="en-US" dirty="0">
                <a:sym typeface="Symbol" panose="05050102010706020507" pitchFamily="18" charset="2"/>
              </a:rPr>
              <a:t>-generic context); the Closure is not </a:t>
            </a:r>
            <a:r>
              <a:rPr lang="en-US" i="1" dirty="0">
                <a:sym typeface="Symbol" panose="05050102010706020507" pitchFamily="18" charset="2"/>
              </a:rPr>
              <a:t>v-</a:t>
            </a:r>
            <a:r>
              <a:rPr lang="en-US" dirty="0">
                <a:sym typeface="Symbol" panose="05050102010706020507" pitchFamily="18" charset="2"/>
              </a:rPr>
              <a:t>improper for any </a:t>
            </a:r>
            <a:r>
              <a:rPr lang="en-US" i="1" dirty="0">
                <a:sym typeface="Symbol" panose="05050102010706020507" pitchFamily="18" charset="2"/>
              </a:rPr>
              <a:t>v</a:t>
            </a:r>
            <a:r>
              <a:rPr lang="en-US" dirty="0">
                <a:sym typeface="Symbol" panose="05050102010706020507" pitchFamily="18" charset="2"/>
              </a:rPr>
              <a:t>;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-bound</a:t>
            </a:r>
            <a:endParaRPr lang="en-US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anose="05050102010706020507" pitchFamily="18" charset="2"/>
            </a:endParaRPr>
          </a:p>
          <a:p>
            <a:r>
              <a:rPr lang="en-US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dirty="0">
                <a:solidFill>
                  <a:srgbClr val="00B050"/>
                </a:solidFill>
              </a:rPr>
              <a:t>[</a:t>
            </a:r>
            <a:r>
              <a:rPr lang="en-US" baseline="30000" dirty="0">
                <a:solidFill>
                  <a:srgbClr val="00B050"/>
                </a:solidFill>
              </a:rPr>
              <a:t>0</a:t>
            </a:r>
            <a:r>
              <a:rPr lang="en-US" i="1" dirty="0">
                <a:solidFill>
                  <a:srgbClr val="00B050"/>
                </a:solidFill>
              </a:rPr>
              <a:t>Cotg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i="1" dirty="0">
                <a:solidFill>
                  <a:srgbClr val="00B050"/>
                </a:solidFill>
                <a:sym typeface="Symbol" panose="05050102010706020507" pitchFamily="18" charset="2"/>
              </a:rPr>
              <a:t>x</a:t>
            </a:r>
            <a:r>
              <a:rPr lang="en-US" dirty="0">
                <a:solidFill>
                  <a:srgbClr val="00B050"/>
                </a:solidFill>
                <a:sym typeface="Symbol" panose="05050102010706020507" pitchFamily="18" charset="2"/>
              </a:rPr>
              <a:t>]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dirty="0">
                <a:solidFill>
                  <a:srgbClr val="00B050"/>
                </a:solidFill>
              </a:rPr>
              <a:t>[</a:t>
            </a:r>
            <a:r>
              <a:rPr lang="en-US" dirty="0">
                <a:solidFill>
                  <a:srgbClr val="00B050"/>
                </a:solidFill>
                <a:sym typeface="Symbol" panose="05050102010706020507" pitchFamily="18" charset="2"/>
              </a:rPr>
              <a:t></a:t>
            </a:r>
            <a:r>
              <a:rPr lang="en-US" i="1" dirty="0">
                <a:solidFill>
                  <a:srgbClr val="00B050"/>
                </a:solidFill>
                <a:sym typeface="Symbol" panose="05050102010706020507" pitchFamily="18" charset="2"/>
              </a:rPr>
              <a:t>x</a:t>
            </a:r>
            <a:r>
              <a:rPr lang="en-US" dirty="0">
                <a:solidFill>
                  <a:srgbClr val="00B050"/>
                </a:solidFill>
              </a:rPr>
              <a:t> [</a:t>
            </a:r>
            <a:r>
              <a:rPr lang="en-US" baseline="30000" dirty="0">
                <a:solidFill>
                  <a:srgbClr val="00B050"/>
                </a:solidFill>
              </a:rPr>
              <a:t>0</a:t>
            </a:r>
            <a:r>
              <a:rPr lang="en-US" i="1" dirty="0">
                <a:solidFill>
                  <a:srgbClr val="00B050"/>
                </a:solidFill>
              </a:rPr>
              <a:t>Cotg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i="1" dirty="0">
                <a:solidFill>
                  <a:srgbClr val="00B050"/>
                </a:solidFill>
                <a:sym typeface="Symbol" panose="05050102010706020507" pitchFamily="18" charset="2"/>
              </a:rPr>
              <a:t>x</a:t>
            </a:r>
            <a:r>
              <a:rPr lang="en-US" dirty="0">
                <a:solidFill>
                  <a:srgbClr val="00B050"/>
                </a:solidFill>
                <a:sym typeface="Symbol" panose="05050102010706020507" pitchFamily="18" charset="2"/>
              </a:rPr>
              <a:t>]]</a:t>
            </a:r>
          </a:p>
          <a:p>
            <a:pPr lvl="1"/>
            <a:r>
              <a:rPr lang="en-US" baseline="30000" dirty="0"/>
              <a:t>0</a:t>
            </a:r>
            <a:r>
              <a:rPr lang="en-US" i="1" dirty="0"/>
              <a:t>Cotg </a:t>
            </a:r>
            <a:r>
              <a:rPr lang="en-US" dirty="0"/>
              <a:t>(and all the other sub-constructions of the Closure and Composition) occur </a:t>
            </a:r>
            <a:r>
              <a:rPr lang="en-US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hyperin</a:t>
            </a:r>
            <a:r>
              <a:rPr lang="en-US" i="1" dirty="0" err="1">
                <a:solidFill>
                  <a:srgbClr val="0070C0"/>
                </a:solidFill>
              </a:rPr>
              <a:t>tensionally</a:t>
            </a:r>
            <a:r>
              <a:rPr lang="en-US" i="1" dirty="0"/>
              <a:t>; </a:t>
            </a:r>
            <a:r>
              <a:rPr lang="en-US" dirty="0"/>
              <a:t>valuation of </a:t>
            </a:r>
            <a:r>
              <a:rPr lang="en-US" i="1" dirty="0"/>
              <a:t>x </a:t>
            </a:r>
            <a:r>
              <a:rPr lang="en-US" dirty="0"/>
              <a:t>is irrelevant, the variable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o-bound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19744F0-9224-4EED-94F7-312A9C3D2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18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8000793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2915"/>
          </a:xfrm>
        </p:spPr>
        <p:txBody>
          <a:bodyPr/>
          <a:lstStyle/>
          <a:p>
            <a:pPr eaLnBrk="1" hangingPunct="1"/>
            <a:r>
              <a:rPr lang="en-US" altLang="cs-CZ" sz="3800" dirty="0" err="1"/>
              <a:t>Intensional</a:t>
            </a:r>
            <a:r>
              <a:rPr lang="cs-CZ" altLang="cs-CZ" sz="3800" dirty="0"/>
              <a:t> vs. </a:t>
            </a:r>
            <a:r>
              <a:rPr lang="cs-CZ" altLang="cs-CZ" sz="3800" dirty="0" err="1"/>
              <a:t>exten</a:t>
            </a:r>
            <a:r>
              <a:rPr lang="en-US" altLang="cs-CZ" sz="3800" dirty="0" err="1"/>
              <a:t>sional</a:t>
            </a:r>
            <a:r>
              <a:rPr lang="en-US" altLang="cs-CZ" sz="3800" dirty="0"/>
              <a:t> c</a:t>
            </a:r>
            <a:r>
              <a:rPr lang="cs-CZ" altLang="cs-CZ" sz="3800" dirty="0" err="1"/>
              <a:t>ontext</a:t>
            </a:r>
            <a:endParaRPr lang="cs-CZ" altLang="cs-CZ" sz="38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5387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cs-CZ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cs-CZ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x </a:t>
            </a:r>
            <a:r>
              <a:rPr lang="cs-CZ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cs-CZ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y </a:t>
            </a:r>
            <a:r>
              <a:rPr lang="en-US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: </a:t>
            </a:r>
            <a:r>
              <a:rPr lang="en-US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x y</a:t>
            </a:r>
            <a:r>
              <a:rPr lang="en-US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] [</a:t>
            </a:r>
            <a:r>
              <a:rPr lang="en-US" altLang="cs-CZ" sz="21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Cotg</a:t>
            </a:r>
            <a:r>
              <a:rPr lang="en-US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en-US" altLang="cs-CZ" sz="21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]] </a:t>
            </a:r>
            <a:endParaRPr lang="cs-CZ" altLang="cs-CZ" sz="21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altLang="cs-CZ" sz="2100" dirty="0">
                <a:sym typeface="Symbol" panose="05050102010706020507" pitchFamily="18" charset="2"/>
              </a:rPr>
              <a:t>The occurrence of</a:t>
            </a:r>
            <a:r>
              <a:rPr lang="cs-CZ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Cotg</a:t>
            </a:r>
            <a:r>
              <a:rPr lang="cs-CZ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2100" dirty="0">
                <a:sym typeface="Symbol" panose="05050102010706020507" pitchFamily="18" charset="2"/>
              </a:rPr>
              <a:t>is here</a:t>
            </a:r>
            <a:r>
              <a:rPr lang="cs-CZ" altLang="cs-CZ" sz="2100" dirty="0">
                <a:sym typeface="Symbol" panose="05050102010706020507" pitchFamily="18" charset="2"/>
              </a:rPr>
              <a:t> </a:t>
            </a:r>
            <a:r>
              <a:rPr lang="cs-CZ" altLang="cs-CZ" sz="21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exten</a:t>
            </a:r>
            <a:r>
              <a:rPr lang="en-US" altLang="cs-CZ" sz="2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s</a:t>
            </a:r>
            <a:r>
              <a:rPr lang="cs-CZ" altLang="cs-CZ" sz="2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ion</a:t>
            </a:r>
            <a:r>
              <a:rPr lang="en-US" altLang="cs-CZ" sz="2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al</a:t>
            </a:r>
            <a:r>
              <a:rPr lang="cs-CZ" altLang="cs-CZ" sz="2100" dirty="0">
                <a:sym typeface="Symbol" panose="05050102010706020507" pitchFamily="18" charset="2"/>
              </a:rPr>
              <a:t>. </a:t>
            </a:r>
            <a:r>
              <a:rPr lang="en-US" altLang="cs-CZ" sz="2100" dirty="0">
                <a:sym typeface="Symbol" panose="05050102010706020507" pitchFamily="18" charset="2"/>
              </a:rPr>
              <a:t>The Composition is improper</a:t>
            </a:r>
            <a:r>
              <a:rPr lang="cs-CZ" altLang="cs-CZ" sz="2100" dirty="0">
                <a:sym typeface="Symbol" panose="05050102010706020507" pitchFamily="18" charset="2"/>
              </a:rPr>
              <a:t>, </a:t>
            </a:r>
            <a:r>
              <a:rPr lang="en-US" altLang="cs-CZ" sz="2100" dirty="0">
                <a:sym typeface="Symbol" panose="05050102010706020507" pitchFamily="18" charset="2"/>
              </a:rPr>
              <a:t>it fails to construct anything</a:t>
            </a:r>
            <a:r>
              <a:rPr lang="cs-CZ" altLang="cs-CZ" sz="2100" dirty="0">
                <a:sym typeface="Symbol" panose="05050102010706020507" pitchFamily="18" charset="2"/>
              </a:rPr>
              <a:t>, </a:t>
            </a:r>
            <a:r>
              <a:rPr lang="en-US" altLang="cs-CZ" sz="2100" dirty="0">
                <a:sym typeface="Symbol" panose="05050102010706020507" pitchFamily="18" charset="2"/>
              </a:rPr>
              <a:t>because</a:t>
            </a:r>
            <a:r>
              <a:rPr lang="cs-CZ" altLang="cs-CZ" sz="2100" dirty="0">
                <a:sym typeface="Symbol" panose="05050102010706020507" pitchFamily="18" charset="2"/>
              </a:rPr>
              <a:t> 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Cotg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]</a:t>
            </a:r>
            <a:r>
              <a:rPr lang="cs-CZ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2100" dirty="0">
                <a:sym typeface="Symbol" panose="05050102010706020507" pitchFamily="18" charset="2"/>
              </a:rPr>
              <a:t>is improper;</a:t>
            </a:r>
            <a:r>
              <a:rPr lang="cs-CZ" altLang="cs-CZ" sz="2100" dirty="0">
                <a:sym typeface="Symbol" panose="05050102010706020507" pitchFamily="18" charset="2"/>
              </a:rPr>
              <a:t> </a:t>
            </a:r>
            <a:r>
              <a:rPr lang="en-US" altLang="cs-CZ" sz="2100" dirty="0">
                <a:sym typeface="Symbol" panose="05050102010706020507" pitchFamily="18" charset="2"/>
              </a:rPr>
              <a:t>the function</a:t>
            </a:r>
            <a:r>
              <a:rPr lang="cs-CZ" altLang="cs-CZ" sz="2100" dirty="0">
                <a:sym typeface="Symbol" panose="05050102010706020507" pitchFamily="18" charset="2"/>
              </a:rPr>
              <a:t> </a:t>
            </a:r>
            <a:r>
              <a:rPr lang="cs-CZ" altLang="cs-CZ" sz="2100" i="1" dirty="0">
                <a:sym typeface="Symbol" panose="05050102010706020507" pitchFamily="18" charset="2"/>
              </a:rPr>
              <a:t>Cotg </a:t>
            </a:r>
            <a:r>
              <a:rPr lang="en-US" altLang="cs-CZ" sz="2100" dirty="0">
                <a:sym typeface="Symbol" panose="05050102010706020507" pitchFamily="18" charset="2"/>
              </a:rPr>
              <a:t>is not defined at the argument</a:t>
            </a:r>
            <a:r>
              <a:rPr lang="cs-CZ" altLang="cs-CZ" sz="2100" dirty="0">
                <a:sym typeface="Symbol" panose="05050102010706020507" pitchFamily="18" charset="2"/>
              </a:rPr>
              <a:t> .</a:t>
            </a:r>
          </a:p>
          <a:p>
            <a:pPr lvl="1" eaLnBrk="1" hangingPunct="1">
              <a:lnSpc>
                <a:spcPct val="90000"/>
              </a:lnSpc>
              <a:spcBef>
                <a:spcPct val="90000"/>
              </a:spcBef>
              <a:defRPr/>
            </a:pPr>
            <a:r>
              <a:rPr lang="cs-CZ" altLang="cs-CZ" sz="2000" b="1" dirty="0">
                <a:sym typeface="Symbol" panose="05050102010706020507" pitchFamily="18" charset="2"/>
              </a:rPr>
              <a:t>-</a:t>
            </a:r>
            <a:r>
              <a:rPr lang="cs-CZ" altLang="cs-CZ" sz="2000" b="1" dirty="0" err="1">
                <a:sym typeface="Symbol" panose="05050102010706020507" pitchFamily="18" charset="2"/>
              </a:rPr>
              <a:t>redu</a:t>
            </a:r>
            <a:r>
              <a:rPr lang="en-US" altLang="cs-CZ" sz="2000" b="1" dirty="0" err="1">
                <a:sym typeface="Symbol" panose="05050102010706020507" pitchFamily="18" charset="2"/>
              </a:rPr>
              <a:t>ction</a:t>
            </a:r>
            <a:r>
              <a:rPr lang="en-US" altLang="cs-CZ" sz="2000" b="1" dirty="0">
                <a:sym typeface="Symbol" panose="05050102010706020507" pitchFamily="18" charset="2"/>
              </a:rPr>
              <a:t> by name</a:t>
            </a:r>
            <a:r>
              <a:rPr lang="cs-CZ" altLang="cs-CZ" sz="2000" dirty="0">
                <a:sym typeface="Symbol" panose="05050102010706020507" pitchFamily="18" charset="2"/>
              </a:rPr>
              <a:t> </a:t>
            </a:r>
            <a:r>
              <a:rPr lang="en-US" altLang="cs-CZ" sz="2000" dirty="0">
                <a:sym typeface="Symbol" panose="05050102010706020507" pitchFamily="18" charset="2"/>
              </a:rPr>
              <a:t>is </a:t>
            </a:r>
            <a:r>
              <a:rPr lang="en-US" altLang="cs-CZ" sz="2000" b="1" i="1" dirty="0">
                <a:sym typeface="Symbol" panose="05050102010706020507" pitchFamily="18" charset="2"/>
              </a:rPr>
              <a:t>not</a:t>
            </a:r>
            <a:r>
              <a:rPr lang="en-US" altLang="cs-CZ" sz="2000" dirty="0">
                <a:sym typeface="Symbol" panose="05050102010706020507" pitchFamily="18" charset="2"/>
              </a:rPr>
              <a:t> strictly equivalent</a:t>
            </a:r>
            <a:r>
              <a:rPr lang="cs-CZ" altLang="cs-CZ" sz="2000" dirty="0">
                <a:sym typeface="Symbol" panose="05050102010706020507" pitchFamily="18" charset="2"/>
              </a:rPr>
              <a:t> !!!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cs-CZ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y 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: [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Cotg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]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 y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]]</a:t>
            </a:r>
            <a:r>
              <a:rPr lang="cs-CZ" altLang="cs-CZ" sz="2100" dirty="0"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altLang="cs-CZ" sz="2100" dirty="0">
                <a:sym typeface="Symbol" panose="05050102010706020507" pitchFamily="18" charset="2"/>
              </a:rPr>
              <a:t>The occurrence of</a:t>
            </a:r>
            <a:r>
              <a:rPr lang="cs-CZ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Cotg</a:t>
            </a:r>
            <a:r>
              <a:rPr lang="cs-CZ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2100" dirty="0">
                <a:sym typeface="Symbol" panose="05050102010706020507" pitchFamily="18" charset="2"/>
              </a:rPr>
              <a:t>is here</a:t>
            </a:r>
            <a:r>
              <a:rPr lang="cs-CZ" altLang="cs-CZ" sz="2100" dirty="0">
                <a:sym typeface="Symbol" panose="05050102010706020507" pitchFamily="18" charset="2"/>
              </a:rPr>
              <a:t> </a:t>
            </a:r>
            <a:r>
              <a:rPr lang="cs-CZ" altLang="cs-CZ" sz="21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inten</a:t>
            </a:r>
            <a:r>
              <a:rPr lang="en-US" altLang="cs-CZ" sz="21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sional</a:t>
            </a:r>
            <a:r>
              <a:rPr lang="en-US" altLang="cs-CZ" sz="2100" dirty="0">
                <a:sym typeface="Symbol" panose="05050102010706020507" pitchFamily="18" charset="2"/>
              </a:rPr>
              <a:t> due to -generic context (</a:t>
            </a:r>
            <a:r>
              <a:rPr lang="cs-CZ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y</a:t>
            </a:r>
            <a:r>
              <a:rPr lang="en-US" altLang="cs-CZ" sz="2100" dirty="0">
                <a:sym typeface="Symbol" panose="05050102010706020507" pitchFamily="18" charset="2"/>
              </a:rPr>
              <a:t>);</a:t>
            </a:r>
            <a:r>
              <a:rPr lang="cs-CZ" altLang="cs-CZ" sz="2100" dirty="0">
                <a:sym typeface="Symbol" panose="05050102010706020507" pitchFamily="18" charset="2"/>
              </a:rPr>
              <a:t> </a:t>
            </a:r>
            <a:r>
              <a:rPr lang="en-US" altLang="cs-CZ" sz="2100" dirty="0">
                <a:sym typeface="Symbol" panose="05050102010706020507" pitchFamily="18" charset="2"/>
              </a:rPr>
              <a:t>the C</a:t>
            </a:r>
            <a:r>
              <a:rPr lang="cs-CZ" altLang="cs-CZ" sz="2100" dirty="0" err="1">
                <a:sym typeface="Symbol" panose="05050102010706020507" pitchFamily="18" charset="2"/>
              </a:rPr>
              <a:t>ompo</a:t>
            </a:r>
            <a:r>
              <a:rPr lang="en-US" altLang="cs-CZ" sz="2100" dirty="0" err="1">
                <a:sym typeface="Symbol" panose="05050102010706020507" pitchFamily="18" charset="2"/>
              </a:rPr>
              <a:t>sition</a:t>
            </a:r>
            <a:r>
              <a:rPr lang="en-US" altLang="cs-CZ" sz="2100" dirty="0">
                <a:sym typeface="Symbol" panose="05050102010706020507" pitchFamily="18" charset="2"/>
              </a:rPr>
              <a:t> produces  a degenerate function; it is not improper </a:t>
            </a:r>
            <a:endParaRPr lang="cs-CZ" altLang="cs-CZ" sz="2100" dirty="0">
              <a:sym typeface="Symbol" panose="05050102010706020507" pitchFamily="18" charset="2"/>
            </a:endParaRPr>
          </a:p>
          <a:p>
            <a:pPr lvl="1" eaLnBrk="1" hangingPunct="1">
              <a:lnSpc>
                <a:spcPct val="90000"/>
              </a:lnSpc>
              <a:spcBef>
                <a:spcPct val="90000"/>
              </a:spcBef>
              <a:defRPr/>
            </a:pPr>
            <a:r>
              <a:rPr lang="cs-CZ" altLang="cs-CZ" sz="2000" b="1" dirty="0">
                <a:sym typeface="Symbol" panose="05050102010706020507" pitchFamily="18" charset="2"/>
              </a:rPr>
              <a:t>-</a:t>
            </a:r>
            <a:r>
              <a:rPr lang="en-US" altLang="cs-CZ" sz="2000" b="1" dirty="0">
                <a:sym typeface="Symbol" panose="05050102010706020507" pitchFamily="18" charset="2"/>
              </a:rPr>
              <a:t>reduction by value </a:t>
            </a:r>
            <a:r>
              <a:rPr lang="en-US" altLang="cs-CZ" sz="2000" dirty="0">
                <a:sym typeface="Symbol" panose="05050102010706020507" pitchFamily="18" charset="2"/>
              </a:rPr>
              <a:t>is strictly equivalent</a:t>
            </a:r>
            <a:r>
              <a:rPr lang="cs-CZ" altLang="cs-CZ" sz="2000" dirty="0">
                <a:sym typeface="Symbol" panose="05050102010706020507" pitchFamily="18" charset="2"/>
              </a:rPr>
              <a:t> (</a:t>
            </a:r>
            <a:r>
              <a:rPr lang="cs-CZ" altLang="cs-CZ" sz="2000" dirty="0" err="1">
                <a:sym typeface="Symbol" panose="05050102010706020507" pitchFamily="18" charset="2"/>
              </a:rPr>
              <a:t>for</a:t>
            </a:r>
            <a:r>
              <a:rPr lang="cs-CZ" altLang="cs-CZ" sz="2000" dirty="0">
                <a:sym typeface="Symbol" panose="05050102010706020507" pitchFamily="18" charset="2"/>
              </a:rPr>
              <a:t> </a:t>
            </a:r>
            <a:r>
              <a:rPr lang="cs-CZ" altLang="cs-CZ" sz="2000" dirty="0" err="1">
                <a:sym typeface="Symbol" panose="05050102010706020507" pitchFamily="18" charset="2"/>
              </a:rPr>
              <a:t>closed</a:t>
            </a:r>
            <a:r>
              <a:rPr lang="cs-CZ" altLang="cs-CZ" sz="2000" dirty="0">
                <a:sym typeface="Symbol" panose="05050102010706020507" pitchFamily="18" charset="2"/>
              </a:rPr>
              <a:t> </a:t>
            </a:r>
            <a:r>
              <a:rPr lang="cs-CZ" altLang="cs-CZ" sz="2000" dirty="0" err="1">
                <a:sym typeface="Symbol" panose="05050102010706020507" pitchFamily="18" charset="2"/>
              </a:rPr>
              <a:t>constructions</a:t>
            </a:r>
            <a:r>
              <a:rPr lang="cs-CZ" altLang="cs-CZ" sz="2000" dirty="0">
                <a:sym typeface="Symbol" panose="05050102010706020507" pitchFamily="18" charset="2"/>
              </a:rPr>
              <a:t>) 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2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Sub 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Tr 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Cotg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]] 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x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cs-CZ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y 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: 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x y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]]</a:t>
            </a:r>
            <a:r>
              <a:rPr lang="cs-CZ" altLang="cs-CZ" sz="2100" dirty="0"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sz="2100" dirty="0">
                <a:sym typeface="Symbol" panose="05050102010706020507" pitchFamily="18" charset="2"/>
              </a:rPr>
              <a:t>The occurrence of</a:t>
            </a:r>
            <a:r>
              <a:rPr lang="cs-CZ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Cotg</a:t>
            </a:r>
            <a:r>
              <a:rPr lang="cs-CZ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2100" dirty="0">
                <a:sym typeface="Symbol" panose="05050102010706020507" pitchFamily="18" charset="2"/>
              </a:rPr>
              <a:t>is here</a:t>
            </a:r>
            <a:r>
              <a:rPr lang="cs-CZ" altLang="cs-CZ" sz="2100" dirty="0">
                <a:sym typeface="Symbol" panose="05050102010706020507" pitchFamily="18" charset="2"/>
              </a:rPr>
              <a:t> </a:t>
            </a:r>
            <a:r>
              <a:rPr lang="en-US" altLang="cs-CZ" sz="2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ex</a:t>
            </a:r>
            <a:r>
              <a:rPr lang="cs-CZ" altLang="cs-CZ" sz="2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ten</a:t>
            </a:r>
            <a:r>
              <a:rPr lang="en-US" altLang="cs-CZ" sz="21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sional</a:t>
            </a:r>
            <a:r>
              <a:rPr lang="en-US" altLang="cs-CZ" sz="2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.</a:t>
            </a:r>
            <a:r>
              <a:rPr lang="cs-CZ" altLang="cs-CZ" sz="2100" dirty="0">
                <a:sym typeface="Symbol" panose="05050102010706020507" pitchFamily="18" charset="2"/>
              </a:rPr>
              <a:t> </a:t>
            </a:r>
            <a:r>
              <a:rPr lang="en-US" altLang="cs-CZ" sz="2100" dirty="0">
                <a:sym typeface="Symbol" panose="05050102010706020507" pitchFamily="18" charset="2"/>
              </a:rPr>
              <a:t>The Composition is improper</a:t>
            </a:r>
            <a:r>
              <a:rPr lang="cs-CZ" altLang="cs-CZ" sz="2100" dirty="0">
                <a:sym typeface="Symbol" panose="05050102010706020507" pitchFamily="18" charset="2"/>
              </a:rPr>
              <a:t>, </a:t>
            </a:r>
            <a:r>
              <a:rPr lang="en-US" altLang="cs-CZ" sz="2100" dirty="0">
                <a:sym typeface="Symbol" panose="05050102010706020507" pitchFamily="18" charset="2"/>
              </a:rPr>
              <a:t>it fails to construct anything</a:t>
            </a:r>
            <a:r>
              <a:rPr lang="cs-CZ" altLang="cs-CZ" sz="2100" dirty="0">
                <a:sym typeface="Symbol" panose="05050102010706020507" pitchFamily="18" charset="2"/>
              </a:rPr>
              <a:t>, </a:t>
            </a:r>
            <a:r>
              <a:rPr lang="en-US" altLang="cs-CZ" sz="2100" dirty="0">
                <a:sym typeface="Symbol" panose="05050102010706020507" pitchFamily="18" charset="2"/>
              </a:rPr>
              <a:t>as the Composition</a:t>
            </a:r>
            <a:br>
              <a:rPr lang="en-US" altLang="cs-CZ" sz="2100" dirty="0">
                <a:sym typeface="Symbol" panose="05050102010706020507" pitchFamily="18" charset="2"/>
              </a:rPr>
            </a:b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Cotg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]</a:t>
            </a:r>
            <a:r>
              <a:rPr lang="cs-CZ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2100" dirty="0">
                <a:sym typeface="Symbol" panose="05050102010706020507" pitchFamily="18" charset="2"/>
              </a:rPr>
              <a:t>is improper; partiality is </a:t>
            </a:r>
            <a:r>
              <a:rPr lang="cs-CZ" altLang="cs-CZ" sz="2100" dirty="0">
                <a:sym typeface="Symbol" panose="05050102010706020507" pitchFamily="18" charset="2"/>
              </a:rPr>
              <a:t>„</a:t>
            </a:r>
            <a:r>
              <a:rPr lang="en-US" altLang="cs-CZ" sz="2100" dirty="0">
                <a:sym typeface="Symbol" panose="05050102010706020507" pitchFamily="18" charset="2"/>
              </a:rPr>
              <a:t>propagated up</a:t>
            </a:r>
            <a:r>
              <a:rPr lang="cs-CZ" altLang="cs-CZ" sz="2100" dirty="0">
                <a:sym typeface="Symbol" panose="05050102010706020507" pitchFamily="18" charset="2"/>
              </a:rPr>
              <a:t>“.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D894F48-9314-458F-8F43-F4A825D21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19</a:t>
            </a:fld>
            <a:endParaRPr lang="cs-CZ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7362"/>
          </a:xfrm>
        </p:spPr>
        <p:txBody>
          <a:bodyPr/>
          <a:lstStyle/>
          <a:p>
            <a:pPr eaLnBrk="1" hangingPunct="1"/>
            <a:r>
              <a:rPr lang="en-US" altLang="cs-CZ" sz="2800" i="1" dirty="0"/>
              <a:t>Exercise</a:t>
            </a:r>
            <a:r>
              <a:rPr lang="cs-CZ" altLang="cs-CZ" sz="2800" i="1" dirty="0"/>
              <a:t> 3</a:t>
            </a:r>
            <a:r>
              <a:rPr lang="en-US" altLang="cs-CZ" sz="2800" i="1" dirty="0"/>
              <a:t> - examples</a:t>
            </a:r>
            <a:endParaRPr lang="cs-CZ" altLang="cs-CZ" sz="2800" i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13787" cy="5112791"/>
          </a:xfrm>
        </p:spPr>
        <p:txBody>
          <a:bodyPr>
            <a:normAutofit fontScale="85000" lnSpcReduction="20000"/>
          </a:bodyPr>
          <a:lstStyle/>
          <a:p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temperature</a:t>
            </a:r>
            <a:r>
              <a:rPr lang="cs-CZ" sz="2200" dirty="0"/>
              <a:t> in Amsterdam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rising</a:t>
            </a:r>
            <a:r>
              <a:rPr lang="cs-CZ" sz="2200" dirty="0"/>
              <a:t>.</a:t>
            </a:r>
          </a:p>
          <a:p>
            <a:r>
              <a:rPr lang="en-US" sz="2200" dirty="0"/>
              <a:t>The temperature in Amsterdam = The temperature in Prague.</a:t>
            </a:r>
          </a:p>
          <a:p>
            <a:pPr marL="0" indent="0">
              <a:buNone/>
            </a:pPr>
            <a:r>
              <a:rPr lang="en-US" sz="2200" dirty="0"/>
              <a:t>     </a:t>
            </a:r>
            <a:r>
              <a:rPr lang="cs-CZ" sz="2200" dirty="0"/>
              <a:t>––––––––––––––––––––––––––––––––––––––––––––––––––</a:t>
            </a:r>
          </a:p>
          <a:p>
            <a:r>
              <a:rPr lang="en-US" sz="2200" dirty="0"/>
              <a:t>The temperature in Prague is rising. </a:t>
            </a:r>
          </a:p>
          <a:p>
            <a:pPr>
              <a:spcBef>
                <a:spcPts val="1200"/>
              </a:spcBef>
            </a:pPr>
            <a:r>
              <a:rPr lang="cs-CZ" altLang="cs-CZ" sz="1900" i="1" dirty="0"/>
              <a:t>Typ</a:t>
            </a:r>
            <a:r>
              <a:rPr lang="en-US" altLang="cs-CZ" sz="1900" i="1" dirty="0" err="1"/>
              <a:t>es</a:t>
            </a:r>
            <a:r>
              <a:rPr lang="en-US" altLang="cs-CZ" sz="1900" i="1" dirty="0"/>
              <a:t>.</a:t>
            </a:r>
            <a:r>
              <a:rPr lang="cs-CZ" altLang="cs-CZ" sz="1900" dirty="0"/>
              <a:t> </a:t>
            </a:r>
            <a:r>
              <a:rPr lang="en-US" altLang="cs-CZ" sz="1900" dirty="0"/>
              <a:t>Terms</a:t>
            </a:r>
            <a:r>
              <a:rPr lang="cs-CZ" altLang="cs-CZ" sz="1900" dirty="0"/>
              <a:t>  </a:t>
            </a:r>
            <a:r>
              <a:rPr lang="en-US" altLang="cs-CZ" sz="1900" dirty="0"/>
              <a:t>‘</a:t>
            </a:r>
            <a:r>
              <a:rPr lang="en-US" altLang="cs-CZ" sz="1900" dirty="0">
                <a:solidFill>
                  <a:schemeClr val="tx2"/>
                </a:solidFill>
              </a:rPr>
              <a:t>temperature in Amsterdam’</a:t>
            </a:r>
            <a:r>
              <a:rPr lang="cs-CZ" altLang="cs-CZ" sz="1900" dirty="0"/>
              <a:t> a</a:t>
            </a:r>
            <a:r>
              <a:rPr lang="en-US" altLang="cs-CZ" sz="1900" dirty="0" err="1"/>
              <a:t>nd</a:t>
            </a:r>
            <a:r>
              <a:rPr lang="cs-CZ" altLang="cs-CZ" sz="1900" dirty="0"/>
              <a:t> </a:t>
            </a:r>
            <a:r>
              <a:rPr lang="en-US" altLang="cs-CZ" sz="1900" dirty="0"/>
              <a:t>‘</a:t>
            </a:r>
            <a:r>
              <a:rPr lang="en-US" altLang="cs-CZ" sz="1900" dirty="0">
                <a:solidFill>
                  <a:schemeClr val="tx2"/>
                </a:solidFill>
              </a:rPr>
              <a:t>temperature in Prague</a:t>
            </a:r>
            <a:r>
              <a:rPr lang="en-US" altLang="cs-CZ" sz="1900" dirty="0"/>
              <a:t>’</a:t>
            </a:r>
            <a:r>
              <a:rPr lang="cs-CZ" altLang="cs-CZ" sz="1900" dirty="0"/>
              <a:t> </a:t>
            </a:r>
            <a:r>
              <a:rPr lang="en-US" altLang="cs-CZ" sz="1900" dirty="0"/>
              <a:t>denote</a:t>
            </a:r>
            <a:r>
              <a:rPr lang="cs-CZ" altLang="cs-CZ" sz="1900" dirty="0"/>
              <a:t> </a:t>
            </a:r>
            <a:r>
              <a:rPr lang="en-US" altLang="cs-CZ" sz="1900" i="1" dirty="0">
                <a:solidFill>
                  <a:schemeClr val="tx2"/>
                </a:solidFill>
              </a:rPr>
              <a:t>magnitudes</a:t>
            </a:r>
            <a:r>
              <a:rPr lang="cs-CZ" altLang="cs-CZ" sz="1900" dirty="0"/>
              <a:t> </a:t>
            </a:r>
            <a:r>
              <a:rPr lang="en-US" altLang="cs-CZ" sz="1900" dirty="0"/>
              <a:t>of </a:t>
            </a:r>
            <a:r>
              <a:rPr lang="cs-CZ" altLang="cs-CZ" sz="1900" dirty="0"/>
              <a:t>typ</a:t>
            </a:r>
            <a:r>
              <a:rPr lang="en-US" altLang="cs-CZ" sz="1900" dirty="0"/>
              <a:t>e</a:t>
            </a:r>
            <a:r>
              <a:rPr lang="cs-CZ" altLang="cs-CZ" sz="1900" dirty="0"/>
              <a:t> </a:t>
            </a:r>
            <a:r>
              <a:rPr lang="cs-CZ" altLang="cs-CZ" sz="1900" dirty="0">
                <a:solidFill>
                  <a:schemeClr val="tx2"/>
                </a:solidFill>
                <a:sym typeface="Symbol" panose="05050102010706020507" pitchFamily="18" charset="2"/>
              </a:rPr>
              <a:t></a:t>
            </a:r>
            <a:r>
              <a:rPr lang="cs-CZ" altLang="cs-CZ" sz="1900" baseline="-25000" dirty="0">
                <a:solidFill>
                  <a:schemeClr val="tx2"/>
                </a:solidFill>
                <a:sym typeface="Symbol" panose="05050102010706020507" pitchFamily="18" charset="2"/>
              </a:rPr>
              <a:t></a:t>
            </a:r>
            <a:r>
              <a:rPr lang="en-US" altLang="cs-CZ" sz="1900" dirty="0">
                <a:sym typeface="Symbol" panose="05050102010706020507" pitchFamily="18" charset="2"/>
              </a:rPr>
              <a:t>.</a:t>
            </a:r>
            <a:r>
              <a:rPr lang="cs-CZ" altLang="cs-CZ" sz="1900" dirty="0">
                <a:sym typeface="Symbol" panose="05050102010706020507" pitchFamily="18" charset="2"/>
              </a:rPr>
              <a:t> </a:t>
            </a:r>
            <a:r>
              <a:rPr lang="en-US" altLang="cs-CZ" sz="1900" i="1" dirty="0" err="1"/>
              <a:t>Temperature_in</a:t>
            </a:r>
            <a:r>
              <a:rPr lang="cs-CZ" altLang="cs-CZ" sz="1900" dirty="0"/>
              <a:t>/(</a:t>
            </a:r>
            <a:r>
              <a:rPr lang="cs-CZ" altLang="cs-CZ" sz="1900" dirty="0">
                <a:sym typeface="Symbol" panose="05050102010706020507" pitchFamily="18" charset="2"/>
              </a:rPr>
              <a:t></a:t>
            </a:r>
            <a:r>
              <a:rPr lang="cs-CZ" altLang="cs-CZ" sz="1900" dirty="0"/>
              <a:t>)</a:t>
            </a:r>
            <a:r>
              <a:rPr lang="cs-CZ" altLang="cs-CZ" sz="1900" baseline="-25000" dirty="0">
                <a:sym typeface="Symbol" panose="05050102010706020507" pitchFamily="18" charset="2"/>
              </a:rPr>
              <a:t></a:t>
            </a:r>
            <a:r>
              <a:rPr lang="cs-CZ" altLang="cs-CZ" sz="1900" dirty="0"/>
              <a:t>, </a:t>
            </a:r>
            <a:r>
              <a:rPr lang="cs-CZ" altLang="cs-CZ" sz="1900" i="1" dirty="0" err="1"/>
              <a:t>Pr</a:t>
            </a:r>
            <a:r>
              <a:rPr lang="en-US" altLang="cs-CZ" sz="1900" i="1" dirty="0"/>
              <a:t>ague</a:t>
            </a:r>
            <a:r>
              <a:rPr lang="cs-CZ" altLang="cs-CZ" sz="1900" dirty="0"/>
              <a:t>, </a:t>
            </a:r>
            <a:r>
              <a:rPr lang="cs-CZ" altLang="cs-CZ" sz="1900" i="1" dirty="0"/>
              <a:t>Amsterdam</a:t>
            </a:r>
            <a:r>
              <a:rPr lang="cs-CZ" altLang="cs-CZ" sz="1900" dirty="0"/>
              <a:t>/</a:t>
            </a:r>
            <a:r>
              <a:rPr lang="cs-CZ" altLang="cs-CZ" sz="1900" dirty="0">
                <a:sym typeface="Symbol" panose="05050102010706020507" pitchFamily="18" charset="2"/>
              </a:rPr>
              <a:t>, =/(), </a:t>
            </a:r>
            <a:r>
              <a:rPr lang="en-US" altLang="cs-CZ" sz="1900" i="1" dirty="0">
                <a:solidFill>
                  <a:srgbClr val="C00000"/>
                </a:solidFill>
                <a:sym typeface="Symbol" panose="05050102010706020507" pitchFamily="18" charset="2"/>
              </a:rPr>
              <a:t>Rising</a:t>
            </a:r>
            <a:r>
              <a:rPr lang="cs-CZ" altLang="cs-CZ" sz="1900" dirty="0">
                <a:solidFill>
                  <a:srgbClr val="C00000"/>
                </a:solidFill>
                <a:sym typeface="Symbol" panose="05050102010706020507" pitchFamily="18" charset="2"/>
              </a:rPr>
              <a:t>/</a:t>
            </a:r>
            <a:r>
              <a:rPr lang="cs-CZ" altLang="cs-CZ" sz="1900" b="1" dirty="0">
                <a:solidFill>
                  <a:srgbClr val="C00000"/>
                </a:solidFill>
                <a:sym typeface="Symbol" panose="05050102010706020507" pitchFamily="18" charset="2"/>
              </a:rPr>
              <a:t>(</a:t>
            </a:r>
            <a:r>
              <a:rPr lang="cs-CZ" altLang="cs-CZ" sz="1900" b="1" baseline="-25000" dirty="0">
                <a:solidFill>
                  <a:srgbClr val="C00000"/>
                </a:solidFill>
                <a:sym typeface="Symbol" panose="05050102010706020507" pitchFamily="18" charset="2"/>
              </a:rPr>
              <a:t></a:t>
            </a:r>
            <a:r>
              <a:rPr lang="cs-CZ" altLang="cs-CZ" sz="1900" b="1" dirty="0">
                <a:solidFill>
                  <a:srgbClr val="C00000"/>
                </a:solidFill>
                <a:sym typeface="Symbol" panose="05050102010706020507" pitchFamily="18" charset="2"/>
              </a:rPr>
              <a:t>)</a:t>
            </a:r>
            <a:r>
              <a:rPr lang="cs-CZ" altLang="cs-CZ" sz="1900" b="1" baseline="-25000" dirty="0">
                <a:solidFill>
                  <a:srgbClr val="C00000"/>
                </a:solidFill>
                <a:sym typeface="Symbol" panose="05050102010706020507" pitchFamily="18" charset="2"/>
              </a:rPr>
              <a:t></a:t>
            </a:r>
            <a:r>
              <a:rPr lang="cs-CZ" altLang="cs-CZ" sz="1900" dirty="0">
                <a:solidFill>
                  <a:srgbClr val="C00000"/>
                </a:solidFill>
              </a:rPr>
              <a:t>: a </a:t>
            </a:r>
            <a:r>
              <a:rPr lang="en-US" altLang="cs-CZ" sz="1900" dirty="0">
                <a:solidFill>
                  <a:srgbClr val="C00000"/>
                </a:solidFill>
              </a:rPr>
              <a:t>property of a function (here magnitude)</a:t>
            </a:r>
            <a:r>
              <a:rPr lang="cs-CZ" altLang="cs-CZ" sz="1900" dirty="0"/>
              <a:t>, </a:t>
            </a:r>
            <a:r>
              <a:rPr lang="en-US" altLang="cs-CZ" sz="1900" dirty="0"/>
              <a:t>that it is rising at a given argument, i.e., its derivative has a positive value, </a:t>
            </a:r>
            <a:endParaRPr lang="cs-CZ" altLang="cs-CZ" sz="1900" dirty="0"/>
          </a:p>
          <a:p>
            <a:pPr>
              <a:spcBef>
                <a:spcPts val="1200"/>
              </a:spcBef>
            </a:pPr>
            <a:r>
              <a:rPr lang="cs-CZ" altLang="cs-CZ" sz="1900" dirty="0">
                <a:sym typeface="Symbol" panose="05050102010706020507" pitchFamily="18" charset="2"/>
              </a:rPr>
              <a:t></a:t>
            </a:r>
            <a:r>
              <a:rPr lang="cs-CZ" altLang="cs-CZ" sz="1900" i="1" dirty="0" err="1"/>
              <a:t>w</a:t>
            </a:r>
            <a:r>
              <a:rPr lang="cs-CZ" altLang="cs-CZ" sz="1900" dirty="0" err="1">
                <a:sym typeface="Symbol" panose="05050102010706020507" pitchFamily="18" charset="2"/>
              </a:rPr>
              <a:t></a:t>
            </a:r>
            <a:r>
              <a:rPr lang="cs-CZ" altLang="cs-CZ" sz="1900" i="1" dirty="0" err="1"/>
              <a:t>t</a:t>
            </a:r>
            <a:r>
              <a:rPr lang="cs-CZ" altLang="cs-CZ" sz="1900" dirty="0"/>
              <a:t> [</a:t>
            </a:r>
            <a:r>
              <a:rPr lang="cs-CZ" altLang="cs-CZ" sz="1900" baseline="30000" dirty="0"/>
              <a:t>0</a:t>
            </a:r>
            <a:r>
              <a:rPr lang="cs-CZ" altLang="cs-CZ" sz="1900" i="1" dirty="0"/>
              <a:t>T</a:t>
            </a:r>
            <a:r>
              <a:rPr lang="en-US" altLang="cs-CZ" sz="1900" i="1" dirty="0" err="1"/>
              <a:t>emperature_in</a:t>
            </a:r>
            <a:r>
              <a:rPr lang="cs-CZ" altLang="cs-CZ" sz="1900" i="1" baseline="-25000" dirty="0" err="1"/>
              <a:t>wt</a:t>
            </a:r>
            <a:r>
              <a:rPr lang="cs-CZ" altLang="cs-CZ" sz="1900" i="1" dirty="0"/>
              <a:t> </a:t>
            </a:r>
            <a:r>
              <a:rPr lang="cs-CZ" altLang="cs-CZ" sz="1900" baseline="30000" dirty="0"/>
              <a:t>0</a:t>
            </a:r>
            <a:r>
              <a:rPr lang="cs-CZ" altLang="cs-CZ" sz="1900" i="1" dirty="0"/>
              <a:t>Amsterdam</a:t>
            </a:r>
            <a:r>
              <a:rPr lang="cs-CZ" altLang="cs-CZ" sz="1900" dirty="0"/>
              <a:t>] </a:t>
            </a:r>
            <a:r>
              <a:rPr lang="cs-CZ" altLang="cs-CZ" sz="1900" dirty="0">
                <a:sym typeface="Symbol" panose="05050102010706020507" pitchFamily="18" charset="2"/>
              </a:rPr>
              <a:t></a:t>
            </a:r>
            <a:r>
              <a:rPr lang="cs-CZ" altLang="cs-CZ" sz="1900" dirty="0"/>
              <a:t> </a:t>
            </a:r>
            <a:r>
              <a:rPr lang="cs-CZ" altLang="cs-CZ" sz="1900" dirty="0">
                <a:solidFill>
                  <a:schemeClr val="tx2"/>
                </a:solidFill>
                <a:sym typeface="Symbol" panose="05050102010706020507" pitchFamily="18" charset="2"/>
              </a:rPr>
              <a:t></a:t>
            </a:r>
            <a:r>
              <a:rPr lang="cs-CZ" altLang="cs-CZ" sz="1900" baseline="-25000" dirty="0">
                <a:solidFill>
                  <a:schemeClr val="tx2"/>
                </a:solidFill>
                <a:sym typeface="Symbol" panose="05050102010706020507" pitchFamily="18" charset="2"/>
              </a:rPr>
              <a:t></a:t>
            </a:r>
            <a:r>
              <a:rPr lang="cs-CZ" altLang="cs-CZ" sz="1900" dirty="0"/>
              <a:t>, </a:t>
            </a:r>
            <a:r>
              <a:rPr lang="cs-CZ" altLang="cs-CZ" sz="1900" dirty="0">
                <a:sym typeface="Symbol" panose="05050102010706020507" pitchFamily="18" charset="2"/>
              </a:rPr>
              <a:t></a:t>
            </a:r>
            <a:r>
              <a:rPr lang="cs-CZ" altLang="cs-CZ" sz="1900" i="1" dirty="0" err="1"/>
              <a:t>w</a:t>
            </a:r>
            <a:r>
              <a:rPr lang="cs-CZ" altLang="cs-CZ" sz="1900" dirty="0" err="1">
                <a:sym typeface="Symbol" panose="05050102010706020507" pitchFamily="18" charset="2"/>
              </a:rPr>
              <a:t></a:t>
            </a:r>
            <a:r>
              <a:rPr lang="cs-CZ" altLang="cs-CZ" sz="1900" i="1" dirty="0" err="1"/>
              <a:t>t</a:t>
            </a:r>
            <a:r>
              <a:rPr lang="cs-CZ" altLang="cs-CZ" sz="1900" dirty="0"/>
              <a:t> [</a:t>
            </a:r>
            <a:r>
              <a:rPr lang="cs-CZ" altLang="cs-CZ" sz="1900" baseline="30000" dirty="0"/>
              <a:t>0</a:t>
            </a:r>
            <a:r>
              <a:rPr lang="cs-CZ" altLang="cs-CZ" sz="1900" i="1" dirty="0"/>
              <a:t>T</a:t>
            </a:r>
            <a:r>
              <a:rPr lang="en-US" altLang="cs-CZ" sz="1900" i="1" dirty="0" err="1"/>
              <a:t>emperature_in</a:t>
            </a:r>
            <a:r>
              <a:rPr lang="cs-CZ" altLang="cs-CZ" sz="1900" i="1" baseline="-25000" dirty="0" err="1"/>
              <a:t>wt</a:t>
            </a:r>
            <a:r>
              <a:rPr lang="cs-CZ" altLang="cs-CZ" sz="1900" i="1" dirty="0"/>
              <a:t> </a:t>
            </a:r>
            <a:r>
              <a:rPr lang="cs-CZ" altLang="cs-CZ" sz="1900" baseline="30000" dirty="0"/>
              <a:t>0</a:t>
            </a:r>
            <a:r>
              <a:rPr lang="cs-CZ" altLang="cs-CZ" sz="1900" i="1" dirty="0"/>
              <a:t>Pr</a:t>
            </a:r>
            <a:r>
              <a:rPr lang="en-US" altLang="cs-CZ" sz="1900" i="1" dirty="0"/>
              <a:t>ague</a:t>
            </a:r>
            <a:r>
              <a:rPr lang="cs-CZ" altLang="cs-CZ" sz="1900" dirty="0"/>
              <a:t>] </a:t>
            </a:r>
            <a:r>
              <a:rPr lang="cs-CZ" altLang="cs-CZ" sz="1900" dirty="0">
                <a:sym typeface="Symbol" panose="05050102010706020507" pitchFamily="18" charset="2"/>
              </a:rPr>
              <a:t></a:t>
            </a:r>
            <a:r>
              <a:rPr lang="cs-CZ" altLang="cs-CZ" sz="1900" dirty="0"/>
              <a:t> </a:t>
            </a:r>
            <a:r>
              <a:rPr lang="cs-CZ" altLang="cs-CZ" sz="1900" dirty="0">
                <a:solidFill>
                  <a:schemeClr val="tx2"/>
                </a:solidFill>
                <a:sym typeface="Symbol" panose="05050102010706020507" pitchFamily="18" charset="2"/>
              </a:rPr>
              <a:t></a:t>
            </a:r>
            <a:r>
              <a:rPr lang="cs-CZ" altLang="cs-CZ" sz="1900" baseline="-25000" dirty="0">
                <a:solidFill>
                  <a:schemeClr val="tx2"/>
                </a:solidFill>
                <a:sym typeface="Symbol" panose="05050102010706020507" pitchFamily="18" charset="2"/>
              </a:rPr>
              <a:t></a:t>
            </a:r>
            <a:r>
              <a:rPr lang="cs-CZ" altLang="cs-CZ" sz="1900" dirty="0"/>
              <a:t> </a:t>
            </a:r>
          </a:p>
          <a:p>
            <a:pPr marL="571500" indent="-571500" eaLnBrk="1" hangingPunct="1">
              <a:lnSpc>
                <a:spcPct val="90000"/>
              </a:lnSpc>
              <a:spcBef>
                <a:spcPct val="90000"/>
              </a:spcBef>
              <a:buFont typeface="Wingdings" panose="05000000000000000000" pitchFamily="2" charset="2"/>
              <a:buNone/>
            </a:pPr>
            <a:r>
              <a:rPr lang="cs-CZ" altLang="cs-CZ" sz="1900" dirty="0">
                <a:solidFill>
                  <a:schemeClr val="tx2"/>
                </a:solidFill>
                <a:sym typeface="Symbol" panose="05050102010706020507" pitchFamily="18" charset="2"/>
              </a:rPr>
              <a:t>	</a:t>
            </a:r>
            <a:r>
              <a:rPr lang="cs-CZ" altLang="cs-CZ" sz="1900" i="1" dirty="0" err="1">
                <a:solidFill>
                  <a:schemeClr val="tx2"/>
                </a:solidFill>
              </a:rPr>
              <a:t>w</a:t>
            </a:r>
            <a:r>
              <a:rPr lang="cs-CZ" altLang="cs-CZ" sz="1900" dirty="0" err="1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sz="1900" i="1" dirty="0" err="1">
                <a:solidFill>
                  <a:schemeClr val="tx2"/>
                </a:solidFill>
              </a:rPr>
              <a:t>t</a:t>
            </a:r>
            <a:r>
              <a:rPr lang="cs-CZ" altLang="zh-CN" sz="1900" dirty="0">
                <a:solidFill>
                  <a:schemeClr val="tx2"/>
                </a:solidFill>
                <a:sym typeface="Symbol" panose="05050102010706020507" pitchFamily="18" charset="2"/>
              </a:rPr>
              <a:t> [</a:t>
            </a:r>
            <a:r>
              <a:rPr lang="cs-CZ" altLang="zh-CN" sz="19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zh-CN" sz="1900" i="1" dirty="0">
                <a:solidFill>
                  <a:schemeClr val="tx2"/>
                </a:solidFill>
                <a:sym typeface="Symbol" panose="05050102010706020507" pitchFamily="18" charset="2"/>
              </a:rPr>
              <a:t>Rising</a:t>
            </a:r>
            <a:r>
              <a:rPr lang="cs-CZ" altLang="zh-CN" sz="1900" i="1" baseline="-25000" dirty="0" err="1">
                <a:solidFill>
                  <a:schemeClr val="tx2"/>
                </a:solidFill>
                <a:sym typeface="Symbol" panose="05050102010706020507" pitchFamily="18" charset="2"/>
              </a:rPr>
              <a:t>wt</a:t>
            </a:r>
            <a:r>
              <a:rPr lang="cs-CZ" altLang="zh-CN" sz="1900" i="1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cs-CZ" altLang="cs-CZ" sz="1900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sz="1900" i="1" dirty="0" err="1">
                <a:solidFill>
                  <a:schemeClr val="tx2"/>
                </a:solidFill>
              </a:rPr>
              <a:t>w</a:t>
            </a:r>
            <a:r>
              <a:rPr lang="cs-CZ" altLang="cs-CZ" sz="1900" dirty="0" err="1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sz="1900" i="1" dirty="0" err="1">
                <a:solidFill>
                  <a:schemeClr val="tx2"/>
                </a:solidFill>
              </a:rPr>
              <a:t>t</a:t>
            </a:r>
            <a:r>
              <a:rPr lang="cs-CZ" altLang="cs-CZ" sz="1900" dirty="0">
                <a:solidFill>
                  <a:schemeClr val="tx2"/>
                </a:solidFill>
              </a:rPr>
              <a:t> [</a:t>
            </a:r>
            <a:r>
              <a:rPr lang="cs-CZ" altLang="cs-CZ" sz="1900" baseline="30000" dirty="0">
                <a:solidFill>
                  <a:schemeClr val="tx2"/>
                </a:solidFill>
              </a:rPr>
              <a:t>0</a:t>
            </a:r>
            <a:r>
              <a:rPr lang="cs-CZ" altLang="cs-CZ" sz="1900" i="1" dirty="0">
                <a:solidFill>
                  <a:schemeClr val="tx2"/>
                </a:solidFill>
              </a:rPr>
              <a:t>T</a:t>
            </a:r>
            <a:r>
              <a:rPr lang="en-US" altLang="cs-CZ" sz="1900" i="1" dirty="0" err="1">
                <a:solidFill>
                  <a:schemeClr val="tx2"/>
                </a:solidFill>
              </a:rPr>
              <a:t>emperature_in</a:t>
            </a:r>
            <a:r>
              <a:rPr lang="cs-CZ" altLang="cs-CZ" sz="1900" i="1" baseline="-25000" dirty="0" err="1">
                <a:solidFill>
                  <a:schemeClr val="tx2"/>
                </a:solidFill>
              </a:rPr>
              <a:t>wt</a:t>
            </a:r>
            <a:r>
              <a:rPr lang="cs-CZ" altLang="cs-CZ" sz="1900" i="1" dirty="0">
                <a:solidFill>
                  <a:schemeClr val="tx2"/>
                </a:solidFill>
              </a:rPr>
              <a:t> </a:t>
            </a:r>
            <a:r>
              <a:rPr lang="cs-CZ" altLang="cs-CZ" sz="1900" baseline="30000" dirty="0">
                <a:solidFill>
                  <a:schemeClr val="tx2"/>
                </a:solidFill>
              </a:rPr>
              <a:t>0</a:t>
            </a:r>
            <a:r>
              <a:rPr lang="cs-CZ" altLang="cs-CZ" sz="1900" i="1" dirty="0">
                <a:solidFill>
                  <a:schemeClr val="tx2"/>
                </a:solidFill>
              </a:rPr>
              <a:t>Amsterdam</a:t>
            </a:r>
            <a:r>
              <a:rPr lang="cs-CZ" altLang="cs-CZ" sz="1900" dirty="0">
                <a:solidFill>
                  <a:schemeClr val="tx2"/>
                </a:solidFill>
              </a:rPr>
              <a:t>]</a:t>
            </a:r>
            <a:r>
              <a:rPr lang="cs-CZ" altLang="zh-CN" sz="1900" dirty="0">
                <a:solidFill>
                  <a:schemeClr val="tx2"/>
                </a:solidFill>
                <a:sym typeface="Symbol" panose="05050102010706020507" pitchFamily="18" charset="2"/>
              </a:rPr>
              <a:t>]</a:t>
            </a:r>
          </a:p>
          <a:p>
            <a:pPr marL="571500" indent="-571500" eaLnBrk="1" hangingPunct="1">
              <a:lnSpc>
                <a:spcPct val="90000"/>
              </a:lnSpc>
              <a:buNone/>
            </a:pPr>
            <a:r>
              <a:rPr lang="cs-CZ" altLang="cs-CZ" sz="1900" dirty="0">
                <a:solidFill>
                  <a:schemeClr val="tx2"/>
                </a:solidFill>
                <a:sym typeface="Symbol" panose="05050102010706020507" pitchFamily="18" charset="2"/>
              </a:rPr>
              <a:t>	</a:t>
            </a:r>
            <a:r>
              <a:rPr lang="cs-CZ" altLang="cs-CZ" sz="1900" i="1" dirty="0" err="1">
                <a:solidFill>
                  <a:schemeClr val="tx2"/>
                </a:solidFill>
              </a:rPr>
              <a:t>w</a:t>
            </a:r>
            <a:r>
              <a:rPr lang="cs-CZ" altLang="cs-CZ" sz="1900" dirty="0" err="1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sz="1900" i="1" dirty="0" err="1">
                <a:solidFill>
                  <a:schemeClr val="tx2"/>
                </a:solidFill>
              </a:rPr>
              <a:t>t</a:t>
            </a:r>
            <a:r>
              <a:rPr lang="cs-CZ" altLang="zh-CN" sz="1900" i="1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cs-CZ" altLang="zh-CN" sz="19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cs-CZ" altLang="zh-CN" sz="19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cs-CZ" altLang="zh-CN" sz="1900" i="1" dirty="0">
                <a:solidFill>
                  <a:schemeClr val="tx2"/>
                </a:solidFill>
                <a:sym typeface="Symbol" panose="05050102010706020507" pitchFamily="18" charset="2"/>
              </a:rPr>
              <a:t>= </a:t>
            </a:r>
            <a:r>
              <a:rPr lang="cs-CZ" altLang="cs-CZ" sz="1900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sz="1900" i="1" dirty="0" err="1">
                <a:solidFill>
                  <a:schemeClr val="tx2"/>
                </a:solidFill>
              </a:rPr>
              <a:t>w</a:t>
            </a:r>
            <a:r>
              <a:rPr lang="cs-CZ" altLang="cs-CZ" sz="1900" dirty="0" err="1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sz="1900" i="1" dirty="0" err="1">
                <a:solidFill>
                  <a:schemeClr val="tx2"/>
                </a:solidFill>
              </a:rPr>
              <a:t>t</a:t>
            </a:r>
            <a:r>
              <a:rPr lang="cs-CZ" altLang="cs-CZ" sz="1900" dirty="0">
                <a:solidFill>
                  <a:schemeClr val="tx2"/>
                </a:solidFill>
              </a:rPr>
              <a:t> [</a:t>
            </a:r>
            <a:r>
              <a:rPr lang="cs-CZ" altLang="cs-CZ" sz="1900" baseline="30000" dirty="0">
                <a:solidFill>
                  <a:schemeClr val="tx2"/>
                </a:solidFill>
              </a:rPr>
              <a:t>0</a:t>
            </a:r>
            <a:r>
              <a:rPr lang="cs-CZ" altLang="cs-CZ" sz="1900" i="1" dirty="0">
                <a:solidFill>
                  <a:schemeClr val="tx2"/>
                </a:solidFill>
              </a:rPr>
              <a:t>T</a:t>
            </a:r>
            <a:r>
              <a:rPr lang="en-US" altLang="cs-CZ" sz="1900" i="1" dirty="0" err="1">
                <a:solidFill>
                  <a:schemeClr val="tx2"/>
                </a:solidFill>
              </a:rPr>
              <a:t>emperature_in</a:t>
            </a:r>
            <a:r>
              <a:rPr lang="cs-CZ" altLang="cs-CZ" sz="1900" i="1" baseline="-25000" dirty="0" err="1">
                <a:solidFill>
                  <a:schemeClr val="tx2"/>
                </a:solidFill>
              </a:rPr>
              <a:t>wt</a:t>
            </a:r>
            <a:r>
              <a:rPr lang="cs-CZ" altLang="cs-CZ" sz="1900" i="1" dirty="0">
                <a:solidFill>
                  <a:schemeClr val="tx2"/>
                </a:solidFill>
              </a:rPr>
              <a:t> </a:t>
            </a:r>
            <a:r>
              <a:rPr lang="cs-CZ" altLang="cs-CZ" sz="1900" baseline="30000" dirty="0">
                <a:solidFill>
                  <a:schemeClr val="tx2"/>
                </a:solidFill>
              </a:rPr>
              <a:t>0</a:t>
            </a:r>
            <a:r>
              <a:rPr lang="cs-CZ" altLang="cs-CZ" sz="1900" i="1" dirty="0">
                <a:solidFill>
                  <a:schemeClr val="tx2"/>
                </a:solidFill>
              </a:rPr>
              <a:t>Amsterdam</a:t>
            </a:r>
            <a:r>
              <a:rPr lang="cs-CZ" altLang="cs-CZ" sz="1900" dirty="0">
                <a:solidFill>
                  <a:schemeClr val="tx2"/>
                </a:solidFill>
              </a:rPr>
              <a:t>]</a:t>
            </a:r>
            <a:r>
              <a:rPr lang="cs-CZ" altLang="zh-CN" sz="1900" b="1" i="1" baseline="-25000" dirty="0" err="1">
                <a:solidFill>
                  <a:schemeClr val="hlink"/>
                </a:solidFill>
                <a:sym typeface="Symbol" panose="05050102010706020507" pitchFamily="18" charset="2"/>
              </a:rPr>
              <a:t>wt</a:t>
            </a:r>
            <a:r>
              <a:rPr lang="cs-CZ" altLang="zh-CN" sz="1900" i="1" dirty="0">
                <a:sym typeface="Symbol" panose="05050102010706020507" pitchFamily="18" charset="2"/>
              </a:rPr>
              <a:t> </a:t>
            </a:r>
            <a:r>
              <a:rPr lang="cs-CZ" altLang="cs-CZ" sz="1900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sz="1900" i="1" dirty="0" err="1">
                <a:solidFill>
                  <a:schemeClr val="tx2"/>
                </a:solidFill>
              </a:rPr>
              <a:t>w</a:t>
            </a:r>
            <a:r>
              <a:rPr lang="cs-CZ" altLang="cs-CZ" sz="1900" dirty="0" err="1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sz="1900" i="1" dirty="0" err="1">
                <a:solidFill>
                  <a:schemeClr val="tx2"/>
                </a:solidFill>
              </a:rPr>
              <a:t>t</a:t>
            </a:r>
            <a:r>
              <a:rPr lang="cs-CZ" altLang="cs-CZ" sz="1900" dirty="0">
                <a:solidFill>
                  <a:schemeClr val="tx2"/>
                </a:solidFill>
              </a:rPr>
              <a:t> [</a:t>
            </a:r>
            <a:r>
              <a:rPr lang="cs-CZ" altLang="cs-CZ" sz="1900" baseline="30000" dirty="0">
                <a:solidFill>
                  <a:schemeClr val="tx2"/>
                </a:solidFill>
              </a:rPr>
              <a:t>0</a:t>
            </a:r>
            <a:r>
              <a:rPr lang="cs-CZ" altLang="cs-CZ" sz="1900" i="1" dirty="0">
                <a:solidFill>
                  <a:schemeClr val="tx2"/>
                </a:solidFill>
              </a:rPr>
              <a:t>T</a:t>
            </a:r>
            <a:r>
              <a:rPr lang="en-US" altLang="cs-CZ" sz="1900" i="1" dirty="0" err="1">
                <a:solidFill>
                  <a:schemeClr val="tx2"/>
                </a:solidFill>
              </a:rPr>
              <a:t>emperature_in</a:t>
            </a:r>
            <a:r>
              <a:rPr lang="cs-CZ" altLang="cs-CZ" sz="1900" i="1" baseline="-25000" dirty="0" err="1">
                <a:solidFill>
                  <a:schemeClr val="tx2"/>
                </a:solidFill>
              </a:rPr>
              <a:t>wt</a:t>
            </a:r>
            <a:r>
              <a:rPr lang="cs-CZ" altLang="cs-CZ" sz="1900" i="1" dirty="0">
                <a:solidFill>
                  <a:schemeClr val="tx2"/>
                </a:solidFill>
              </a:rPr>
              <a:t> </a:t>
            </a:r>
            <a:r>
              <a:rPr lang="cs-CZ" altLang="cs-CZ" sz="1900" baseline="30000" dirty="0">
                <a:solidFill>
                  <a:schemeClr val="tx2"/>
                </a:solidFill>
              </a:rPr>
              <a:t>0</a:t>
            </a:r>
            <a:r>
              <a:rPr lang="cs-CZ" altLang="cs-CZ" sz="1900" i="1" dirty="0">
                <a:solidFill>
                  <a:schemeClr val="tx2"/>
                </a:solidFill>
              </a:rPr>
              <a:t>Pra</a:t>
            </a:r>
            <a:r>
              <a:rPr lang="en-US" altLang="cs-CZ" sz="1900" i="1" dirty="0" err="1">
                <a:solidFill>
                  <a:schemeClr val="tx2"/>
                </a:solidFill>
              </a:rPr>
              <a:t>gue</a:t>
            </a:r>
            <a:r>
              <a:rPr lang="cs-CZ" altLang="cs-CZ" sz="1900" dirty="0">
                <a:solidFill>
                  <a:schemeClr val="tx2"/>
                </a:solidFill>
              </a:rPr>
              <a:t>]</a:t>
            </a:r>
            <a:r>
              <a:rPr lang="cs-CZ" altLang="zh-CN" sz="1900" b="1" i="1" baseline="-25000" dirty="0" err="1">
                <a:solidFill>
                  <a:schemeClr val="hlink"/>
                </a:solidFill>
                <a:sym typeface="Symbol" panose="05050102010706020507" pitchFamily="18" charset="2"/>
              </a:rPr>
              <a:t>wt</a:t>
            </a:r>
            <a:r>
              <a:rPr lang="cs-CZ" altLang="zh-CN" sz="1900" dirty="0">
                <a:solidFill>
                  <a:schemeClr val="tx2"/>
                </a:solidFill>
                <a:sym typeface="Symbol" panose="05050102010706020507" pitchFamily="18" charset="2"/>
              </a:rPr>
              <a:t>]</a:t>
            </a:r>
          </a:p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zh-CN" sz="1900" dirty="0">
                <a:sym typeface="Symbol" panose="05050102010706020507" pitchFamily="18" charset="2"/>
              </a:rPr>
              <a:t>	–––––––––––––––––––––––––––––––––––––––––––––––––––––––––––</a:t>
            </a:r>
          </a:p>
          <a:p>
            <a:pPr marL="571500" indent="-571500" eaLnBrk="1" hangingPunct="1">
              <a:lnSpc>
                <a:spcPct val="90000"/>
              </a:lnSpc>
              <a:buNone/>
            </a:pPr>
            <a:r>
              <a:rPr lang="cs-CZ" altLang="cs-CZ" sz="1900" dirty="0">
                <a:solidFill>
                  <a:schemeClr val="tx2"/>
                </a:solidFill>
                <a:sym typeface="Symbol" panose="05050102010706020507" pitchFamily="18" charset="2"/>
              </a:rPr>
              <a:t>	</a:t>
            </a:r>
            <a:r>
              <a:rPr lang="cs-CZ" altLang="cs-CZ" sz="1900" i="1" dirty="0" err="1">
                <a:solidFill>
                  <a:schemeClr val="tx2"/>
                </a:solidFill>
              </a:rPr>
              <a:t>w</a:t>
            </a:r>
            <a:r>
              <a:rPr lang="cs-CZ" altLang="cs-CZ" sz="1900" dirty="0" err="1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sz="1900" i="1" dirty="0" err="1">
                <a:solidFill>
                  <a:schemeClr val="tx2"/>
                </a:solidFill>
              </a:rPr>
              <a:t>t</a:t>
            </a:r>
            <a:r>
              <a:rPr lang="cs-CZ" altLang="zh-CN" sz="1900" dirty="0">
                <a:solidFill>
                  <a:schemeClr val="tx2"/>
                </a:solidFill>
                <a:sym typeface="Symbol" panose="05050102010706020507" pitchFamily="18" charset="2"/>
              </a:rPr>
              <a:t> [</a:t>
            </a:r>
            <a:r>
              <a:rPr lang="cs-CZ" altLang="zh-CN" sz="19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zh-CN" sz="1900" i="1" dirty="0">
                <a:solidFill>
                  <a:schemeClr val="tx2"/>
                </a:solidFill>
                <a:sym typeface="Symbol" panose="05050102010706020507" pitchFamily="18" charset="2"/>
              </a:rPr>
              <a:t>Rising</a:t>
            </a:r>
            <a:r>
              <a:rPr lang="cs-CZ" altLang="zh-CN" sz="1900" i="1" baseline="-25000" dirty="0" err="1">
                <a:solidFill>
                  <a:schemeClr val="tx2"/>
                </a:solidFill>
                <a:sym typeface="Symbol" panose="05050102010706020507" pitchFamily="18" charset="2"/>
              </a:rPr>
              <a:t>wt</a:t>
            </a:r>
            <a:r>
              <a:rPr lang="cs-CZ" altLang="zh-CN" sz="1900" i="1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cs-CZ" altLang="cs-CZ" sz="1900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sz="1900" i="1" dirty="0" err="1">
                <a:solidFill>
                  <a:schemeClr val="tx2"/>
                </a:solidFill>
              </a:rPr>
              <a:t>w</a:t>
            </a:r>
            <a:r>
              <a:rPr lang="cs-CZ" altLang="cs-CZ" sz="1900" dirty="0" err="1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sz="1900" i="1" dirty="0" err="1">
                <a:solidFill>
                  <a:schemeClr val="tx2"/>
                </a:solidFill>
              </a:rPr>
              <a:t>t</a:t>
            </a:r>
            <a:r>
              <a:rPr lang="cs-CZ" altLang="cs-CZ" sz="1900" dirty="0">
                <a:solidFill>
                  <a:schemeClr val="tx2"/>
                </a:solidFill>
              </a:rPr>
              <a:t> [</a:t>
            </a:r>
            <a:r>
              <a:rPr lang="cs-CZ" altLang="cs-CZ" sz="1900" baseline="30000" dirty="0">
                <a:solidFill>
                  <a:schemeClr val="tx2"/>
                </a:solidFill>
              </a:rPr>
              <a:t>0</a:t>
            </a:r>
            <a:r>
              <a:rPr lang="cs-CZ" altLang="cs-CZ" sz="1900" i="1" dirty="0">
                <a:solidFill>
                  <a:schemeClr val="tx2"/>
                </a:solidFill>
              </a:rPr>
              <a:t>T</a:t>
            </a:r>
            <a:r>
              <a:rPr lang="en-US" altLang="cs-CZ" sz="1900" i="1" dirty="0" err="1">
                <a:solidFill>
                  <a:schemeClr val="tx2"/>
                </a:solidFill>
              </a:rPr>
              <a:t>emperature_in</a:t>
            </a:r>
            <a:r>
              <a:rPr lang="cs-CZ" altLang="cs-CZ" sz="1900" i="1" baseline="-25000" dirty="0" err="1">
                <a:solidFill>
                  <a:schemeClr val="tx2"/>
                </a:solidFill>
              </a:rPr>
              <a:t>wt</a:t>
            </a:r>
            <a:r>
              <a:rPr lang="cs-CZ" altLang="cs-CZ" sz="1900" i="1" dirty="0">
                <a:solidFill>
                  <a:schemeClr val="tx2"/>
                </a:solidFill>
              </a:rPr>
              <a:t> </a:t>
            </a:r>
            <a:r>
              <a:rPr lang="cs-CZ" altLang="cs-CZ" sz="1900" baseline="30000" dirty="0">
                <a:solidFill>
                  <a:schemeClr val="tx2"/>
                </a:solidFill>
              </a:rPr>
              <a:t>0</a:t>
            </a:r>
            <a:r>
              <a:rPr lang="cs-CZ" altLang="cs-CZ" sz="1900" i="1" dirty="0">
                <a:solidFill>
                  <a:schemeClr val="tx2"/>
                </a:solidFill>
              </a:rPr>
              <a:t>Pra</a:t>
            </a:r>
            <a:r>
              <a:rPr lang="en-US" altLang="cs-CZ" sz="1900" i="1" dirty="0" err="1">
                <a:solidFill>
                  <a:schemeClr val="tx2"/>
                </a:solidFill>
              </a:rPr>
              <a:t>gue</a:t>
            </a:r>
            <a:r>
              <a:rPr lang="cs-CZ" altLang="cs-CZ" sz="1900" dirty="0">
                <a:solidFill>
                  <a:schemeClr val="tx2"/>
                </a:solidFill>
              </a:rPr>
              <a:t>]</a:t>
            </a:r>
            <a:r>
              <a:rPr lang="cs-CZ" altLang="zh-CN" sz="1900" dirty="0">
                <a:solidFill>
                  <a:schemeClr val="tx2"/>
                </a:solidFill>
                <a:sym typeface="Symbol" panose="05050102010706020507" pitchFamily="18" charset="2"/>
              </a:rPr>
              <a:t>]</a:t>
            </a:r>
          </a:p>
          <a:p>
            <a:pPr marL="571500" indent="-571500" eaLnBrk="1" hangingPunct="1">
              <a:lnSpc>
                <a:spcPct val="90000"/>
              </a:lnSpc>
              <a:spcBef>
                <a:spcPct val="90000"/>
              </a:spcBef>
            </a:pPr>
            <a:r>
              <a:rPr lang="en-US" altLang="zh-CN" sz="1900" dirty="0">
                <a:sym typeface="Symbol" panose="05050102010706020507" pitchFamily="18" charset="2"/>
              </a:rPr>
              <a:t>The argument is</a:t>
            </a:r>
            <a:r>
              <a:rPr lang="cs-CZ" altLang="zh-CN" sz="1900" dirty="0">
                <a:sym typeface="Symbol" panose="05050102010706020507" pitchFamily="18" charset="2"/>
              </a:rPr>
              <a:t> </a:t>
            </a:r>
            <a:r>
              <a:rPr lang="en-US" altLang="zh-CN" sz="1900" b="1" i="1" dirty="0">
                <a:sym typeface="Symbol" panose="05050102010706020507" pitchFamily="18" charset="2"/>
              </a:rPr>
              <a:t>invalid</a:t>
            </a:r>
            <a:r>
              <a:rPr lang="cs-CZ" altLang="zh-CN" sz="1900" dirty="0">
                <a:sym typeface="Symbol" panose="05050102010706020507" pitchFamily="18" charset="2"/>
              </a:rPr>
              <a:t>, </a:t>
            </a:r>
            <a:r>
              <a:rPr lang="en-US" altLang="zh-CN" sz="1900" dirty="0">
                <a:sym typeface="Symbol" panose="05050102010706020507" pitchFamily="18" charset="2"/>
              </a:rPr>
              <a:t>because the second premise specifies a contingent identity of the</a:t>
            </a:r>
            <a:r>
              <a:rPr lang="cs-CZ" altLang="zh-CN" sz="1900" dirty="0">
                <a:sym typeface="Symbol" panose="05050102010706020507" pitchFamily="18" charset="2"/>
              </a:rPr>
              <a:t> </a:t>
            </a:r>
            <a:r>
              <a:rPr lang="en-US" altLang="zh-CN" sz="1900" b="1" i="1" dirty="0">
                <a:sym typeface="Symbol" panose="05050102010706020507" pitchFamily="18" charset="2"/>
              </a:rPr>
              <a:t>values</a:t>
            </a:r>
            <a:r>
              <a:rPr lang="cs-CZ" altLang="zh-CN" sz="1900" b="1" i="1" dirty="0">
                <a:sym typeface="Symbol" panose="05050102010706020507" pitchFamily="18" charset="2"/>
              </a:rPr>
              <a:t> </a:t>
            </a:r>
            <a:r>
              <a:rPr lang="en-US" altLang="zh-CN" sz="1900" dirty="0">
                <a:sym typeface="Symbol" panose="05050102010706020507" pitchFamily="18" charset="2"/>
              </a:rPr>
              <a:t>of the two (distinct) magnitude</a:t>
            </a:r>
            <a:r>
              <a:rPr lang="cs-CZ" altLang="zh-CN" sz="1900" dirty="0">
                <a:sym typeface="Symbol" panose="05050102010706020507" pitchFamily="18" charset="2"/>
              </a:rPr>
              <a:t>s</a:t>
            </a:r>
            <a:r>
              <a:rPr lang="en-US" altLang="zh-CN" sz="1900" dirty="0">
                <a:sym typeface="Symbol" panose="05050102010706020507" pitchFamily="18" charset="2"/>
              </a:rPr>
              <a:t>;</a:t>
            </a:r>
            <a:r>
              <a:rPr lang="cs-CZ" altLang="zh-CN" sz="1900" dirty="0">
                <a:sym typeface="Symbol" panose="05050102010706020507" pitchFamily="18" charset="2"/>
              </a:rPr>
              <a:t> </a:t>
            </a:r>
            <a:r>
              <a:rPr lang="en-US" altLang="zh-CN" sz="1900" dirty="0">
                <a:sym typeface="Symbol" panose="05050102010706020507" pitchFamily="18" charset="2"/>
              </a:rPr>
              <a:t>however,</a:t>
            </a:r>
            <a:r>
              <a:rPr lang="cs-CZ" altLang="zh-CN" sz="1900" dirty="0">
                <a:sym typeface="Symbol" panose="05050102010706020507" pitchFamily="18" charset="2"/>
              </a:rPr>
              <a:t> </a:t>
            </a:r>
            <a:r>
              <a:rPr lang="en-US" altLang="zh-CN" sz="1900" i="1" dirty="0">
                <a:sym typeface="Symbol" panose="05050102010706020507" pitchFamily="18" charset="2"/>
              </a:rPr>
              <a:t>Rising</a:t>
            </a:r>
            <a:r>
              <a:rPr lang="cs-CZ" altLang="zh-CN" sz="1900" i="1" dirty="0">
                <a:sym typeface="Symbol" panose="05050102010706020507" pitchFamily="18" charset="2"/>
              </a:rPr>
              <a:t> </a:t>
            </a:r>
            <a:r>
              <a:rPr lang="en-US" altLang="zh-CN" sz="1900" dirty="0">
                <a:sym typeface="Symbol" panose="05050102010706020507" pitchFamily="18" charset="2"/>
              </a:rPr>
              <a:t>is a property of</a:t>
            </a:r>
            <a:r>
              <a:rPr lang="cs-CZ" altLang="zh-CN" sz="1900" dirty="0">
                <a:sym typeface="Symbol" panose="05050102010706020507" pitchFamily="18" charset="2"/>
              </a:rPr>
              <a:t> </a:t>
            </a:r>
            <a:r>
              <a:rPr lang="en-US" altLang="zh-CN" sz="1900" b="1" i="1" dirty="0">
                <a:sym typeface="Symbol" panose="05050102010706020507" pitchFamily="18" charset="2"/>
              </a:rPr>
              <a:t>the whole magnitude</a:t>
            </a:r>
            <a:r>
              <a:rPr lang="cs-CZ" altLang="zh-CN" sz="1900" b="1" i="1" dirty="0">
                <a:sym typeface="Symbol" panose="05050102010706020507" pitchFamily="18" charset="2"/>
              </a:rPr>
              <a:t>. </a:t>
            </a:r>
            <a:r>
              <a:rPr lang="en-US" altLang="zh-CN" sz="1900" dirty="0">
                <a:sym typeface="Symbol" panose="05050102010706020507" pitchFamily="18" charset="2"/>
              </a:rPr>
              <a:t>We could </a:t>
            </a:r>
            <a:r>
              <a:rPr lang="en-US" altLang="zh-CN" sz="1900" dirty="0" err="1">
                <a:sym typeface="Symbol" panose="05050102010706020507" pitchFamily="18" charset="2"/>
              </a:rPr>
              <a:t>sbstitude</a:t>
            </a:r>
            <a:r>
              <a:rPr lang="en-US" altLang="zh-CN" sz="1900" dirty="0">
                <a:sym typeface="Symbol" panose="05050102010706020507" pitchFamily="18" charset="2"/>
              </a:rPr>
              <a:t> only if the second premise specified the identity of magnitudes, which is not so. </a:t>
            </a:r>
            <a:r>
              <a:rPr lang="cs-CZ" altLang="zh-CN" sz="1900" dirty="0">
                <a:sym typeface="Symbol" panose="05050102010706020507" pitchFamily="18" charset="2"/>
              </a:rPr>
              <a:t> </a:t>
            </a:r>
          </a:p>
          <a:p>
            <a:pPr marL="571500" indent="-571500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altLang="zh-CN" sz="1900" dirty="0">
                <a:sym typeface="Symbol" panose="05050102010706020507" pitchFamily="18" charset="2"/>
              </a:rPr>
              <a:t>The Closures</a:t>
            </a:r>
            <a:r>
              <a:rPr lang="cs-CZ" altLang="zh-CN" sz="1900" dirty="0">
                <a:sym typeface="Symbol" panose="05050102010706020507" pitchFamily="18" charset="2"/>
              </a:rPr>
              <a:t> </a:t>
            </a:r>
            <a:r>
              <a:rPr lang="cs-CZ" altLang="cs-CZ" sz="1900" dirty="0">
                <a:sym typeface="Symbol" panose="05050102010706020507" pitchFamily="18" charset="2"/>
              </a:rPr>
              <a:t></a:t>
            </a:r>
            <a:r>
              <a:rPr lang="cs-CZ" altLang="cs-CZ" sz="1900" i="1" dirty="0" err="1"/>
              <a:t>w</a:t>
            </a:r>
            <a:r>
              <a:rPr lang="cs-CZ" altLang="cs-CZ" sz="1900" dirty="0" err="1">
                <a:sym typeface="Symbol" panose="05050102010706020507" pitchFamily="18" charset="2"/>
              </a:rPr>
              <a:t></a:t>
            </a:r>
            <a:r>
              <a:rPr lang="cs-CZ" altLang="cs-CZ" sz="1900" i="1" dirty="0" err="1"/>
              <a:t>t</a:t>
            </a:r>
            <a:r>
              <a:rPr lang="cs-CZ" altLang="cs-CZ" sz="1900" dirty="0"/>
              <a:t> [</a:t>
            </a:r>
            <a:r>
              <a:rPr lang="cs-CZ" altLang="cs-CZ" sz="1900" baseline="30000" dirty="0"/>
              <a:t>0</a:t>
            </a:r>
            <a:r>
              <a:rPr lang="cs-CZ" altLang="cs-CZ" sz="1900" i="1" dirty="0"/>
              <a:t>Te</a:t>
            </a:r>
            <a:r>
              <a:rPr lang="en-US" altLang="cs-CZ" sz="1900" i="1" dirty="0" err="1"/>
              <a:t>mperature_in</a:t>
            </a:r>
            <a:r>
              <a:rPr lang="cs-CZ" altLang="cs-CZ" sz="1900" i="1" baseline="-25000" dirty="0" err="1"/>
              <a:t>wt</a:t>
            </a:r>
            <a:r>
              <a:rPr lang="cs-CZ" altLang="cs-CZ" sz="1900" i="1" dirty="0"/>
              <a:t> </a:t>
            </a:r>
            <a:r>
              <a:rPr lang="cs-CZ" altLang="cs-CZ" sz="1900" baseline="30000" dirty="0"/>
              <a:t>0</a:t>
            </a:r>
            <a:r>
              <a:rPr lang="cs-CZ" altLang="cs-CZ" sz="1900" i="1" dirty="0"/>
              <a:t>Amsterdam</a:t>
            </a:r>
            <a:r>
              <a:rPr lang="cs-CZ" altLang="cs-CZ" sz="1900" dirty="0"/>
              <a:t>] a</a:t>
            </a:r>
            <a:r>
              <a:rPr lang="en-US" altLang="cs-CZ" sz="1900" dirty="0" err="1"/>
              <a:t>nd</a:t>
            </a:r>
            <a:r>
              <a:rPr lang="cs-CZ" altLang="cs-CZ" sz="1900" dirty="0"/>
              <a:t> </a:t>
            </a:r>
            <a:r>
              <a:rPr lang="cs-CZ" altLang="cs-CZ" sz="1900" dirty="0">
                <a:sym typeface="Symbol" panose="05050102010706020507" pitchFamily="18" charset="2"/>
              </a:rPr>
              <a:t></a:t>
            </a:r>
            <a:r>
              <a:rPr lang="cs-CZ" altLang="cs-CZ" sz="1900" i="1" dirty="0" err="1"/>
              <a:t>w</a:t>
            </a:r>
            <a:r>
              <a:rPr lang="cs-CZ" altLang="cs-CZ" sz="1900" dirty="0" err="1">
                <a:sym typeface="Symbol" panose="05050102010706020507" pitchFamily="18" charset="2"/>
              </a:rPr>
              <a:t></a:t>
            </a:r>
            <a:r>
              <a:rPr lang="cs-CZ" altLang="cs-CZ" sz="1900" i="1" dirty="0" err="1"/>
              <a:t>t</a:t>
            </a:r>
            <a:r>
              <a:rPr lang="cs-CZ" altLang="cs-CZ" sz="1900" dirty="0"/>
              <a:t> [</a:t>
            </a:r>
            <a:r>
              <a:rPr lang="cs-CZ" altLang="cs-CZ" sz="1900" baseline="30000" dirty="0"/>
              <a:t>0</a:t>
            </a:r>
            <a:r>
              <a:rPr lang="cs-CZ" altLang="cs-CZ" sz="1900" i="1" dirty="0"/>
              <a:t>Te</a:t>
            </a:r>
            <a:r>
              <a:rPr lang="en-US" altLang="cs-CZ" sz="1900" i="1" dirty="0" err="1"/>
              <a:t>mperature_in</a:t>
            </a:r>
            <a:r>
              <a:rPr lang="cs-CZ" altLang="cs-CZ" sz="1900" i="1" baseline="-25000" dirty="0" err="1"/>
              <a:t>wt</a:t>
            </a:r>
            <a:r>
              <a:rPr lang="cs-CZ" altLang="cs-CZ" sz="1900" i="1" dirty="0"/>
              <a:t> </a:t>
            </a:r>
            <a:r>
              <a:rPr lang="cs-CZ" altLang="cs-CZ" sz="1900" baseline="30000" dirty="0"/>
              <a:t>0</a:t>
            </a:r>
            <a:r>
              <a:rPr lang="cs-CZ" altLang="cs-CZ" sz="1900" i="1" dirty="0"/>
              <a:t>Pra</a:t>
            </a:r>
            <a:r>
              <a:rPr lang="en-US" altLang="cs-CZ" sz="1900" i="1" dirty="0" err="1"/>
              <a:t>gue</a:t>
            </a:r>
            <a:r>
              <a:rPr lang="cs-CZ" altLang="cs-CZ" sz="1900" dirty="0"/>
              <a:t>]</a:t>
            </a:r>
            <a:r>
              <a:rPr lang="cs-CZ" altLang="zh-CN" sz="1900" dirty="0">
                <a:sym typeface="Symbol" panose="05050102010706020507" pitchFamily="18" charset="2"/>
              </a:rPr>
              <a:t> </a:t>
            </a:r>
            <a:r>
              <a:rPr lang="en-US" altLang="zh-CN" sz="1900" dirty="0">
                <a:sym typeface="Symbol" panose="05050102010706020507" pitchFamily="18" charset="2"/>
              </a:rPr>
              <a:t>occur in the first premise and in the conclusion with</a:t>
            </a:r>
            <a:r>
              <a:rPr lang="cs-CZ" altLang="zh-CN" sz="1900" dirty="0">
                <a:sym typeface="Symbol" panose="05050102010706020507" pitchFamily="18" charset="2"/>
              </a:rPr>
              <a:t> </a:t>
            </a:r>
            <a:r>
              <a:rPr lang="cs-CZ" altLang="zh-CN" sz="1900" b="1" i="1" dirty="0">
                <a:sym typeface="Symbol" panose="05050102010706020507" pitchFamily="18" charset="2"/>
              </a:rPr>
              <a:t>de </a:t>
            </a:r>
            <a:r>
              <a:rPr lang="cs-CZ" altLang="zh-CN" sz="1900" b="1" i="1" dirty="0" err="1">
                <a:sym typeface="Symbol" panose="05050102010706020507" pitchFamily="18" charset="2"/>
              </a:rPr>
              <a:t>dicto</a:t>
            </a:r>
            <a:r>
              <a:rPr lang="en-US" altLang="zh-CN" sz="1900" dirty="0">
                <a:sym typeface="Symbol" panose="05050102010706020507" pitchFamily="18" charset="2"/>
              </a:rPr>
              <a:t> supposition,</a:t>
            </a:r>
            <a:r>
              <a:rPr lang="cs-CZ" altLang="zh-CN" sz="1900" dirty="0">
                <a:sym typeface="Symbol" panose="05050102010706020507" pitchFamily="18" charset="2"/>
              </a:rPr>
              <a:t> </a:t>
            </a:r>
            <a:r>
              <a:rPr lang="en-US" altLang="zh-CN" sz="1900" dirty="0">
                <a:sym typeface="Symbol" panose="05050102010706020507" pitchFamily="18" charset="2"/>
              </a:rPr>
              <a:t>while in the second premise with</a:t>
            </a:r>
            <a:r>
              <a:rPr lang="cs-CZ" altLang="zh-CN" sz="1900" dirty="0">
                <a:sym typeface="Symbol" panose="05050102010706020507" pitchFamily="18" charset="2"/>
              </a:rPr>
              <a:t> </a:t>
            </a:r>
            <a:r>
              <a:rPr lang="cs-CZ" altLang="zh-CN" sz="1900" b="1" i="1" dirty="0">
                <a:sym typeface="Symbol" panose="05050102010706020507" pitchFamily="18" charset="2"/>
              </a:rPr>
              <a:t>de re</a:t>
            </a:r>
            <a:r>
              <a:rPr lang="en-US" altLang="zh-CN" sz="1900" i="1" dirty="0">
                <a:sym typeface="Symbol" panose="05050102010706020507" pitchFamily="18" charset="2"/>
              </a:rPr>
              <a:t> supposition. </a:t>
            </a:r>
            <a:endParaRPr lang="en-US" altLang="cs-CZ" sz="1900" dirty="0">
              <a:sym typeface="Symbol" panose="05050102010706020507" pitchFamily="18" charset="2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AD6DD04-2BA7-4601-B69E-EA3E2C6E1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2</a:t>
            </a:fld>
            <a:endParaRPr lang="cs-CZ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/>
            <a:r>
              <a:rPr lang="cs-CZ" altLang="cs-CZ" i="1" dirty="0" err="1"/>
              <a:t>Substitu</a:t>
            </a:r>
            <a:r>
              <a:rPr lang="en-US" altLang="cs-CZ" i="1" dirty="0" err="1"/>
              <a:t>tion</a:t>
            </a:r>
            <a:endParaRPr lang="cs-CZ" altLang="cs-CZ" i="1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752"/>
            <a:ext cx="8229600" cy="4891311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altLang="cs-CZ" sz="26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Intensional</a:t>
            </a:r>
            <a:r>
              <a:rPr lang="en-US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2600" dirty="0"/>
              <a:t>context:</a:t>
            </a:r>
            <a:r>
              <a:rPr lang="en-US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lvl="1" eaLnBrk="1" hangingPunct="1">
              <a:defRPr/>
            </a:pPr>
            <a:r>
              <a:rPr lang="en-US" altLang="cs-CZ" sz="2200" i="1" dirty="0"/>
              <a:t>The whole </a:t>
            </a:r>
            <a:r>
              <a:rPr lang="en-US" altLang="cs-CZ" sz="2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 (intension) f </a:t>
            </a:r>
            <a:r>
              <a:rPr lang="en-US" altLang="cs-CZ" sz="2200" i="1" dirty="0"/>
              <a:t>is an object of predication</a:t>
            </a:r>
          </a:p>
          <a:p>
            <a:pPr lvl="1" eaLnBrk="1" hangingPunct="1">
              <a:defRPr/>
            </a:pPr>
            <a:r>
              <a:rPr lang="en-US" altLang="cs-CZ" sz="2200" i="1" dirty="0"/>
              <a:t>For an </a:t>
            </a:r>
            <a:r>
              <a:rPr lang="en-US" altLang="cs-CZ" sz="2200" i="1" dirty="0" err="1"/>
              <a:t>intensional</a:t>
            </a:r>
            <a:r>
              <a:rPr lang="en-US" altLang="cs-CZ" sz="2200" i="1" dirty="0"/>
              <a:t> </a:t>
            </a:r>
            <a:r>
              <a:rPr lang="en-US" altLang="cs-CZ" sz="2200" i="1" dirty="0" err="1"/>
              <a:t>occurence</a:t>
            </a:r>
            <a:r>
              <a:rPr lang="en-US" altLang="cs-CZ" sz="2200" i="1" dirty="0"/>
              <a:t> of C that v-constructs a function f we can substitute a construction D such that D v-constructs the same function f</a:t>
            </a:r>
            <a:r>
              <a:rPr lang="en-US" altLang="cs-CZ" sz="2200" dirty="0"/>
              <a:t>.</a:t>
            </a:r>
          </a:p>
          <a:p>
            <a:pPr lvl="1" eaLnBrk="1" hangingPunct="1">
              <a:defRPr/>
            </a:pPr>
            <a:r>
              <a:rPr lang="en-US" altLang="cs-CZ" sz="2200" dirty="0"/>
              <a:t>Hence </a:t>
            </a:r>
            <a:r>
              <a:rPr lang="en-US" altLang="cs-CZ" sz="2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 </a:t>
            </a:r>
            <a:r>
              <a:rPr lang="en-US" altLang="cs-CZ" sz="2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en-US" altLang="cs-CZ" sz="2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altLang="cs-CZ" sz="2200" dirty="0"/>
              <a:t>, i.e. </a:t>
            </a:r>
            <a:r>
              <a:rPr lang="en-US" altLang="cs-CZ" sz="2200" i="1" dirty="0"/>
              <a:t>C</a:t>
            </a:r>
            <a:r>
              <a:rPr lang="en-US" altLang="cs-CZ" sz="2200" dirty="0"/>
              <a:t> and </a:t>
            </a:r>
            <a:r>
              <a:rPr lang="en-US" altLang="cs-CZ" sz="2200" i="1" dirty="0"/>
              <a:t>D</a:t>
            </a:r>
            <a:r>
              <a:rPr lang="en-US" altLang="cs-CZ" sz="2200" dirty="0"/>
              <a:t> are </a:t>
            </a:r>
            <a:r>
              <a:rPr lang="en-US" altLang="cs-CZ" sz="2200" i="1" dirty="0">
                <a:solidFill>
                  <a:schemeClr val="tx2"/>
                </a:solidFill>
              </a:rPr>
              <a:t>equivalent</a:t>
            </a:r>
            <a:r>
              <a:rPr lang="en-US" altLang="cs-CZ" sz="2200" dirty="0"/>
              <a:t>, i.e. </a:t>
            </a:r>
            <a:r>
              <a:rPr lang="en-US" altLang="cs-CZ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v-</a:t>
            </a:r>
            <a:r>
              <a:rPr lang="en-US" alt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congruent for every valuation </a:t>
            </a:r>
            <a:r>
              <a:rPr lang="en-US" altLang="cs-CZ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altLang="cs-CZ" sz="2200" dirty="0"/>
              <a:t> 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Extensional </a:t>
            </a:r>
            <a:r>
              <a:rPr lang="en-US" altLang="cs-CZ" sz="2600" dirty="0"/>
              <a:t>context</a:t>
            </a:r>
            <a:r>
              <a:rPr lang="en-US" altLang="cs-CZ" sz="2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lvl="1" eaLnBrk="1" hangingPunct="1">
              <a:defRPr/>
            </a:pPr>
            <a:r>
              <a:rPr lang="en-US" altLang="cs-CZ" sz="22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value</a:t>
            </a:r>
            <a:r>
              <a:rPr lang="en-US" altLang="cs-CZ" sz="2200" i="1" dirty="0"/>
              <a:t> (if any) of the v-constructed </a:t>
            </a:r>
            <a:r>
              <a:rPr lang="en-US" altLang="cs-CZ" sz="2200" i="1" dirty="0">
                <a:solidFill>
                  <a:schemeClr val="tx2"/>
                </a:solidFill>
              </a:rPr>
              <a:t>function (intension) f </a:t>
            </a:r>
            <a:r>
              <a:rPr lang="en-US" altLang="cs-CZ" sz="2200" i="1" dirty="0"/>
              <a:t>at a given argument is an object of predication</a:t>
            </a:r>
          </a:p>
          <a:p>
            <a:pPr lvl="1" eaLnBrk="1" hangingPunct="1">
              <a:defRPr/>
            </a:pPr>
            <a:r>
              <a:rPr lang="en-US" altLang="cs-CZ" sz="2200" i="1" dirty="0"/>
              <a:t>For an extensional occurrence of C we can substitute a construction D such that D v-constructs the same value (even of a different function) at a given argument a</a:t>
            </a:r>
            <a:r>
              <a:rPr lang="en-US" altLang="cs-CZ" sz="2200" dirty="0"/>
              <a:t>.</a:t>
            </a:r>
          </a:p>
          <a:p>
            <a:pPr lvl="1" eaLnBrk="1" hangingPunct="1">
              <a:defRPr/>
            </a:pPr>
            <a:r>
              <a:rPr lang="en-US" altLang="cs-CZ" sz="2200" dirty="0"/>
              <a:t>Hence </a:t>
            </a:r>
            <a:r>
              <a:rPr lang="en-US" altLang="cs-CZ" sz="2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 </a:t>
            </a:r>
            <a:r>
              <a:rPr lang="en-US" altLang="cs-CZ" sz="2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en-US" altLang="cs-CZ" sz="2200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altLang="cs-CZ" sz="2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2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altLang="cs-CZ" sz="2200" dirty="0"/>
              <a:t>, i.e. </a:t>
            </a:r>
            <a:r>
              <a:rPr lang="en-US" altLang="cs-CZ" sz="2200" i="1" dirty="0"/>
              <a:t>C </a:t>
            </a:r>
            <a:r>
              <a:rPr lang="en-US" altLang="cs-CZ" sz="2200" dirty="0"/>
              <a:t>and </a:t>
            </a:r>
            <a:r>
              <a:rPr lang="en-US" altLang="cs-CZ" sz="2200" i="1" dirty="0"/>
              <a:t>D </a:t>
            </a:r>
            <a:r>
              <a:rPr lang="en-US" altLang="cs-CZ" sz="2200" dirty="0"/>
              <a:t>are </a:t>
            </a:r>
            <a:r>
              <a:rPr lang="en-US" altLang="cs-CZ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v-</a:t>
            </a:r>
            <a:r>
              <a:rPr lang="en-US" alt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congruent for a certain valuation </a:t>
            </a:r>
            <a:r>
              <a:rPr lang="en-US" altLang="cs-CZ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alt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altLang="cs-CZ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altLang="cs-CZ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alt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altLang="cs-CZ" sz="2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C3AFD2F-C982-42D4-9011-02EEB6103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20</a:t>
            </a:fld>
            <a:endParaRPr lang="cs-CZ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/>
            <a:r>
              <a:rPr lang="cs-CZ" altLang="cs-CZ" i="1" dirty="0" err="1"/>
              <a:t>Substitu</a:t>
            </a:r>
            <a:r>
              <a:rPr lang="en-US" altLang="cs-CZ" i="1" dirty="0" err="1"/>
              <a:t>tion</a:t>
            </a:r>
            <a:endParaRPr lang="cs-CZ" altLang="cs-CZ" i="1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746625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cs-CZ" altLang="cs-CZ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Hyperintension</a:t>
            </a:r>
            <a:r>
              <a:rPr lang="en-US" altLang="cs-CZ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al</a:t>
            </a:r>
            <a:r>
              <a:rPr lang="cs-CZ" altLang="cs-CZ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/>
              <a:t>c</a:t>
            </a:r>
            <a:r>
              <a:rPr lang="cs-CZ" altLang="cs-CZ" dirty="0" err="1"/>
              <a:t>ontext</a:t>
            </a:r>
            <a:r>
              <a:rPr lang="cs-CZ" altLang="cs-CZ" dirty="0"/>
              <a:t>:</a:t>
            </a:r>
            <a:r>
              <a:rPr lang="cs-CZ" altLang="cs-CZ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lvl="1" eaLnBrk="1" hangingPunct="1">
              <a:defRPr/>
            </a:pPr>
            <a:r>
              <a:rPr lang="en-US" altLang="cs-CZ" i="1" dirty="0"/>
              <a:t>The whole construction</a:t>
            </a:r>
            <a:r>
              <a:rPr lang="cs-CZ" altLang="cs-CZ" i="1" dirty="0"/>
              <a:t> C</a:t>
            </a:r>
            <a:r>
              <a:rPr lang="cs-CZ" altLang="cs-CZ" i="1" dirty="0">
                <a:solidFill>
                  <a:schemeClr val="tx2"/>
                </a:solidFill>
              </a:rPr>
              <a:t> </a:t>
            </a:r>
            <a:r>
              <a:rPr lang="en-US" altLang="cs-CZ" i="1" dirty="0"/>
              <a:t>is an object of predication</a:t>
            </a:r>
            <a:endParaRPr lang="cs-CZ" altLang="cs-CZ" i="1" dirty="0"/>
          </a:p>
          <a:p>
            <a:pPr lvl="1" eaLnBrk="1" hangingPunct="1">
              <a:defRPr/>
            </a:pPr>
            <a:r>
              <a:rPr lang="en-US" altLang="cs-CZ" i="1" dirty="0"/>
              <a:t>For a </a:t>
            </a:r>
            <a:r>
              <a:rPr lang="en-US" altLang="cs-CZ" i="1" dirty="0" err="1"/>
              <a:t>hyperintensional</a:t>
            </a:r>
            <a:r>
              <a:rPr lang="en-US" altLang="cs-CZ" i="1" dirty="0"/>
              <a:t> occurrence of</a:t>
            </a:r>
            <a:r>
              <a:rPr lang="cs-CZ" altLang="cs-CZ" i="1" dirty="0"/>
              <a:t> C </a:t>
            </a:r>
            <a:r>
              <a:rPr lang="en-US" altLang="cs-CZ" i="1" dirty="0"/>
              <a:t>we can substitute the same construction</a:t>
            </a:r>
            <a:r>
              <a:rPr lang="cs-CZ" altLang="cs-CZ" i="1" dirty="0"/>
              <a:t> C</a:t>
            </a:r>
            <a:r>
              <a:rPr lang="cs-CZ" altLang="cs-CZ" dirty="0"/>
              <a:t>.</a:t>
            </a:r>
          </a:p>
          <a:p>
            <a:pPr lvl="1" eaLnBrk="1" hangingPunct="1">
              <a:defRPr/>
            </a:pPr>
            <a:r>
              <a:rPr lang="en-US" altLang="cs-CZ" dirty="0"/>
              <a:t>Only the same construction</a:t>
            </a:r>
            <a:r>
              <a:rPr lang="cs-CZ" altLang="cs-CZ" dirty="0"/>
              <a:t> </a:t>
            </a:r>
            <a:r>
              <a:rPr lang="cs-CZ" altLang="cs-CZ" i="1" dirty="0"/>
              <a:t>C</a:t>
            </a:r>
            <a:r>
              <a:rPr lang="cs-CZ" altLang="cs-CZ" dirty="0"/>
              <a:t>? </a:t>
            </a:r>
            <a:r>
              <a:rPr lang="en-US" altLang="cs-CZ" dirty="0"/>
              <a:t>But then we don’t substitute, it turns out to be a too strong demand</a:t>
            </a:r>
            <a:endParaRPr lang="cs-CZ" altLang="cs-CZ" dirty="0"/>
          </a:p>
          <a:p>
            <a:pPr lvl="1" eaLnBrk="1" hangingPunct="1">
              <a:defRPr/>
            </a:pPr>
            <a:r>
              <a:rPr lang="en-US" altLang="cs-CZ" dirty="0"/>
              <a:t>We can substitute a construction</a:t>
            </a:r>
            <a:r>
              <a:rPr lang="cs-CZ" altLang="cs-CZ" dirty="0"/>
              <a:t> </a:t>
            </a:r>
            <a:r>
              <a:rPr lang="cs-CZ" altLang="cs-CZ" i="1" dirty="0"/>
              <a:t>D</a:t>
            </a:r>
            <a:r>
              <a:rPr lang="en-US" altLang="cs-CZ" dirty="0"/>
              <a:t> that is </a:t>
            </a:r>
            <a:r>
              <a:rPr lang="cs-CZ" altLang="cs-CZ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procedur</a:t>
            </a:r>
            <a:r>
              <a:rPr lang="en-US" altLang="cs-CZ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ally isomorphic </a:t>
            </a:r>
            <a:r>
              <a:rPr lang="en-US" altLang="cs-CZ" dirty="0"/>
              <a:t>with </a:t>
            </a:r>
            <a:r>
              <a:rPr lang="cs-CZ" altLang="cs-CZ" i="1" dirty="0"/>
              <a:t>C</a:t>
            </a:r>
            <a:endParaRPr lang="cs-CZ" altLang="cs-CZ" i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defRPr/>
            </a:pPr>
            <a:r>
              <a:rPr lang="en-US" altLang="cs-CZ" dirty="0"/>
              <a:t>Hence</a:t>
            </a:r>
            <a:r>
              <a:rPr lang="cs-CZ" altLang="cs-CZ" dirty="0"/>
              <a:t> </a:t>
            </a:r>
            <a:r>
              <a:rPr lang="cs-CZ" altLang="cs-CZ" baseline="30000" dirty="0"/>
              <a:t>0</a:t>
            </a:r>
            <a:r>
              <a:rPr lang="cs-CZ" altLang="cs-CZ" i="1" dirty="0">
                <a:solidFill>
                  <a:schemeClr val="tx2"/>
                </a:solidFill>
              </a:rPr>
              <a:t>C </a:t>
            </a:r>
            <a:r>
              <a:rPr lang="cs-CZ" altLang="cs-CZ" dirty="0">
                <a:solidFill>
                  <a:schemeClr val="tx2"/>
                </a:solidFill>
              </a:rPr>
              <a:t>=</a:t>
            </a:r>
            <a:r>
              <a:rPr lang="cs-CZ" altLang="cs-CZ" baseline="-25000" dirty="0">
                <a:solidFill>
                  <a:schemeClr val="tx2"/>
                </a:solidFill>
              </a:rPr>
              <a:t>i</a:t>
            </a:r>
            <a:r>
              <a:rPr lang="cs-CZ" altLang="cs-CZ" dirty="0">
                <a:solidFill>
                  <a:schemeClr val="tx2"/>
                </a:solidFill>
              </a:rPr>
              <a:t> </a:t>
            </a:r>
            <a:r>
              <a:rPr lang="cs-CZ" altLang="cs-CZ" baseline="30000" dirty="0">
                <a:solidFill>
                  <a:schemeClr val="tx2"/>
                </a:solidFill>
              </a:rPr>
              <a:t>0</a:t>
            </a:r>
            <a:r>
              <a:rPr lang="cs-CZ" altLang="cs-CZ" i="1" dirty="0">
                <a:solidFill>
                  <a:schemeClr val="tx2"/>
                </a:solidFill>
              </a:rPr>
              <a:t>D</a:t>
            </a:r>
            <a:r>
              <a:rPr lang="cs-CZ" altLang="cs-CZ" dirty="0"/>
              <a:t>, </a:t>
            </a:r>
            <a:r>
              <a:rPr lang="en-US" altLang="cs-CZ" dirty="0"/>
              <a:t>where =</a:t>
            </a:r>
            <a:r>
              <a:rPr lang="en-US" altLang="cs-CZ" baseline="-25000" dirty="0" err="1">
                <a:sym typeface="Symbol" panose="05050102010706020507" pitchFamily="18" charset="2"/>
              </a:rPr>
              <a:t>i</a:t>
            </a:r>
            <a:r>
              <a:rPr lang="en-US" altLang="cs-CZ" dirty="0"/>
              <a:t>/(</a:t>
            </a:r>
            <a:r>
              <a:rPr lang="en-US" altLang="cs-CZ" dirty="0">
                <a:sym typeface="Symbol" panose="05050102010706020507" pitchFamily="18" charset="2"/>
              </a:rPr>
              <a:t></a:t>
            </a:r>
            <a:r>
              <a:rPr lang="en-US" altLang="cs-CZ" i="1" baseline="-25000" dirty="0" err="1">
                <a:sym typeface="Symbol" panose="05050102010706020507" pitchFamily="18" charset="2"/>
              </a:rPr>
              <a:t>n</a:t>
            </a:r>
            <a:r>
              <a:rPr lang="en-US" altLang="cs-CZ" dirty="0" err="1">
                <a:sym typeface="Symbol" panose="05050102010706020507" pitchFamily="18" charset="2"/>
              </a:rPr>
              <a:t></a:t>
            </a:r>
            <a:r>
              <a:rPr lang="en-US" altLang="cs-CZ" i="1" baseline="-25000" dirty="0" err="1">
                <a:sym typeface="Symbol" panose="05050102010706020507" pitchFamily="18" charset="2"/>
              </a:rPr>
              <a:t>n</a:t>
            </a:r>
            <a:r>
              <a:rPr lang="en-US" altLang="cs-CZ" dirty="0"/>
              <a:t>)</a:t>
            </a:r>
            <a:r>
              <a:rPr lang="cs-CZ" altLang="cs-CZ" dirty="0"/>
              <a:t> </a:t>
            </a:r>
            <a:r>
              <a:rPr lang="en-US" altLang="cs-CZ" dirty="0"/>
              <a:t>is the relation of </a:t>
            </a:r>
            <a:r>
              <a:rPr lang="cs-CZ" altLang="cs-CZ" dirty="0">
                <a:solidFill>
                  <a:schemeClr val="tx2"/>
                </a:solidFill>
              </a:rPr>
              <a:t>procedur</a:t>
            </a:r>
            <a:r>
              <a:rPr lang="en-US" altLang="cs-CZ" dirty="0">
                <a:solidFill>
                  <a:schemeClr val="tx2"/>
                </a:solidFill>
              </a:rPr>
              <a:t>al isomorphism</a:t>
            </a:r>
          </a:p>
          <a:p>
            <a:pPr lvl="1" eaLnBrk="1" hangingPunct="1">
              <a:defRPr/>
            </a:pPr>
            <a:r>
              <a:rPr lang="en-US" altLang="cs-CZ" dirty="0"/>
              <a:t>How to define this relation?</a:t>
            </a:r>
            <a:endParaRPr lang="cs-CZ" altLang="cs-CZ" i="1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4F42E44-863A-426F-AE38-85455E6BF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21</a:t>
            </a:fld>
            <a:endParaRPr lang="cs-CZ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923"/>
          </a:xfrm>
        </p:spPr>
        <p:txBody>
          <a:bodyPr/>
          <a:lstStyle/>
          <a:p>
            <a:pPr eaLnBrk="1" hangingPunct="1"/>
            <a:r>
              <a:rPr lang="cs-CZ" altLang="cs-CZ" i="1" dirty="0" err="1"/>
              <a:t>How</a:t>
            </a:r>
            <a:r>
              <a:rPr lang="cs-CZ" altLang="cs-CZ" i="1" dirty="0"/>
              <a:t> hyper </a:t>
            </a:r>
            <a:r>
              <a:rPr lang="cs-CZ" altLang="cs-CZ" i="1" dirty="0" err="1"/>
              <a:t>is</a:t>
            </a:r>
            <a:r>
              <a:rPr lang="cs-CZ" altLang="cs-CZ" i="1" dirty="0"/>
              <a:t> hyper?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006181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cs-CZ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Identity of procedures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  <a:defRPr/>
            </a:pPr>
            <a:r>
              <a:rPr lang="en-US" altLang="cs-CZ" sz="1800" i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Functions in extension</a:t>
            </a:r>
            <a:r>
              <a:rPr lang="en-US" altLang="cs-CZ" sz="1800" dirty="0"/>
              <a:t> (sets, mappings, PWS-intensions) are extensionally individuated: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cs-CZ" sz="2000" dirty="0">
                <a:sym typeface="Symbol" panose="05050102010706020507" pitchFamily="18" charset="2"/>
              </a:rPr>
              <a:t></a:t>
            </a:r>
            <a:r>
              <a:rPr lang="en-US" altLang="cs-CZ" sz="2000" i="1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en-US" altLang="cs-CZ" sz="2000" i="1" dirty="0">
                <a:sym typeface="Symbol" panose="05050102010706020507" pitchFamily="18" charset="2"/>
              </a:rPr>
              <a:t>f</a:t>
            </a:r>
            <a:r>
              <a:rPr lang="en-US" altLang="cs-CZ" sz="2000" dirty="0">
                <a:sym typeface="Symbol" panose="05050102010706020507" pitchFamily="18" charset="2"/>
              </a:rPr>
              <a:t>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 = </a:t>
            </a:r>
            <a:r>
              <a:rPr lang="en-US" altLang="cs-CZ" sz="2000" i="1" dirty="0">
                <a:sym typeface="Symbol" panose="05050102010706020507" pitchFamily="18" charset="2"/>
              </a:rPr>
              <a:t>g</a:t>
            </a:r>
            <a:r>
              <a:rPr lang="en-US" altLang="cs-CZ" sz="2000" dirty="0">
                <a:sym typeface="Symbol" panose="05050102010706020507" pitchFamily="18" charset="2"/>
              </a:rPr>
              <a:t>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)]  </a:t>
            </a:r>
            <a:r>
              <a:rPr lang="en-US" altLang="cs-CZ" sz="2000" i="1" dirty="0">
                <a:sym typeface="Symbol" panose="05050102010706020507" pitchFamily="18" charset="2"/>
              </a:rPr>
              <a:t>f = g </a:t>
            </a:r>
            <a:endParaRPr lang="en-US" altLang="cs-CZ" sz="2000" i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sz="2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Procedures </a:t>
            </a:r>
            <a:r>
              <a:rPr lang="en-US" altLang="cs-CZ" sz="2000" dirty="0"/>
              <a:t>are (hyper)</a:t>
            </a:r>
            <a:r>
              <a:rPr lang="en-US" altLang="cs-CZ" sz="2000" dirty="0" err="1"/>
              <a:t>intensionally</a:t>
            </a:r>
            <a:r>
              <a:rPr lang="en-US" altLang="cs-CZ" sz="2000" dirty="0"/>
              <a:t> individuated; Church’s ‘</a:t>
            </a:r>
            <a:r>
              <a:rPr lang="en-US" altLang="cs-CZ" sz="1900" i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functions in intension</a:t>
            </a:r>
            <a:r>
              <a:rPr lang="en-US" altLang="cs-CZ" sz="2000" dirty="0"/>
              <a:t>’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cs-CZ" sz="1800" dirty="0"/>
              <a:t>Procedures are </a:t>
            </a:r>
            <a:r>
              <a:rPr lang="en-US" altLang="cs-CZ" sz="18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equivalent</a:t>
            </a:r>
            <a:r>
              <a:rPr lang="en-US" altLang="cs-CZ" sz="1800" dirty="0"/>
              <a:t> </a:t>
            </a:r>
            <a:r>
              <a:rPr lang="en-US" altLang="cs-CZ" sz="1800" dirty="0">
                <a:sym typeface="Symbol" panose="05050102010706020507" pitchFamily="18" charset="2"/>
              </a:rPr>
              <a:t> produce the same object</a:t>
            </a:r>
            <a:endParaRPr lang="en-US" altLang="cs-CZ" sz="18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cs-CZ" sz="1800" dirty="0"/>
              <a:t>Procedures are </a:t>
            </a:r>
            <a:r>
              <a:rPr lang="en-US" altLang="cs-CZ" sz="18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identical</a:t>
            </a:r>
            <a:r>
              <a:rPr lang="en-US" altLang="cs-CZ" sz="1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cs-CZ" sz="1800" dirty="0">
                <a:sym typeface="Symbol" panose="05050102010706020507" pitchFamily="18" charset="2"/>
              </a:rPr>
              <a:t> </a:t>
            </a:r>
            <a:r>
              <a:rPr lang="en-US" altLang="cs-CZ" sz="1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consist of the same constituents </a:t>
            </a:r>
            <a:r>
              <a:rPr lang="en-US" altLang="cs-CZ" sz="18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organised</a:t>
            </a:r>
            <a:r>
              <a:rPr lang="en-US" altLang="cs-CZ" sz="1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 the same way</a:t>
            </a:r>
            <a:endParaRPr lang="en-US" altLang="cs-CZ" sz="1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sz="19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But</a:t>
            </a:r>
            <a:r>
              <a:rPr lang="en-US" altLang="cs-CZ" sz="2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each procedure can be refined, </a:t>
            </a:r>
            <a:r>
              <a:rPr lang="en-US" altLang="cs-CZ" sz="20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 infinitum, when are the procedures identical ???</a:t>
            </a:r>
            <a:endParaRPr lang="en-US" altLang="cs-CZ" sz="2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cs-CZ" sz="2000" dirty="0">
                <a:sym typeface="Symbol" panose="05050102010706020507" pitchFamily="18" charset="2"/>
              </a:rPr>
              <a:t>Does it matter?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sz="19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Hyperintensional</a:t>
            </a:r>
            <a:r>
              <a:rPr lang="en-US" altLang="cs-CZ" sz="1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contexts – </a:t>
            </a:r>
            <a:r>
              <a:rPr lang="en-US" altLang="cs-CZ" sz="1900" dirty="0"/>
              <a:t>only </a:t>
            </a:r>
            <a:r>
              <a:rPr lang="en-US" altLang="cs-CZ" sz="19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synonymous terms</a:t>
            </a:r>
            <a:r>
              <a:rPr lang="en-US" altLang="cs-CZ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1900" dirty="0"/>
              <a:t>can be substituted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sz="1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Synonymous terms </a:t>
            </a:r>
            <a:r>
              <a:rPr lang="en-US" altLang="cs-CZ" sz="2000" dirty="0">
                <a:sym typeface="Symbol" panose="05050102010706020507" pitchFamily="18" charset="2"/>
              </a:rPr>
              <a:t> have the same meaning, are assigned the same meaning procedure </a:t>
            </a:r>
            <a:endParaRPr lang="en-US" altLang="cs-CZ" sz="2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425F0F2-597D-4B17-AD96-1067A2B17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22</a:t>
            </a:fld>
            <a:endParaRPr lang="cs-CZ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2915"/>
          </a:xfrm>
        </p:spPr>
        <p:txBody>
          <a:bodyPr/>
          <a:lstStyle/>
          <a:p>
            <a:pPr algn="r" eaLnBrk="1" hangingPunct="1"/>
            <a:r>
              <a:rPr lang="cs-CZ" altLang="cs-CZ" sz="3800" i="1" dirty="0" err="1"/>
              <a:t>How</a:t>
            </a:r>
            <a:r>
              <a:rPr lang="cs-CZ" altLang="cs-CZ" sz="3800" i="1" dirty="0"/>
              <a:t> hyper </a:t>
            </a:r>
            <a:r>
              <a:rPr lang="cs-CZ" altLang="cs-CZ" sz="3800" i="1" dirty="0" err="1"/>
              <a:t>is</a:t>
            </a:r>
            <a:r>
              <a:rPr lang="cs-CZ" altLang="cs-CZ" sz="3800" i="1" dirty="0"/>
              <a:t> hyper?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5019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GB" altLang="cs-CZ" sz="1900" dirty="0" err="1"/>
              <a:t>Carnap’s</a:t>
            </a:r>
            <a:r>
              <a:rPr lang="en-GB" altLang="cs-CZ" sz="1900" dirty="0"/>
              <a:t> </a:t>
            </a:r>
            <a:r>
              <a:rPr lang="en-GB" altLang="cs-CZ" sz="1900" i="1" dirty="0" err="1">
                <a:solidFill>
                  <a:schemeClr val="tx2"/>
                </a:solidFill>
              </a:rPr>
              <a:t>intensional</a:t>
            </a:r>
            <a:r>
              <a:rPr lang="en-GB" altLang="cs-CZ" sz="1900" i="1" dirty="0">
                <a:solidFill>
                  <a:schemeClr val="tx2"/>
                </a:solidFill>
              </a:rPr>
              <a:t> isomorphism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GB" altLang="cs-CZ" sz="1900" dirty="0"/>
              <a:t>Church’s </a:t>
            </a:r>
            <a:r>
              <a:rPr lang="en-GB" altLang="cs-CZ" sz="1900" i="1" dirty="0">
                <a:solidFill>
                  <a:schemeClr val="tx2"/>
                </a:solidFill>
              </a:rPr>
              <a:t>synonymous isomorphism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GB" altLang="cs-CZ" sz="1700" dirty="0"/>
              <a:t>	Any two terms or expressions whose respective meanings are procedurally isomorphic are deemed semantically indistinguishable, hence synonymous. Thus procedurally isomorphic constructions can be mutually substituted in any context, including </a:t>
            </a:r>
            <a:r>
              <a:rPr lang="en-GB" altLang="cs-CZ" sz="1700" dirty="0" err="1"/>
              <a:t>hyperintensional</a:t>
            </a:r>
            <a:r>
              <a:rPr lang="en-GB" altLang="cs-CZ" sz="1700" dirty="0"/>
              <a:t> ones.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cs-CZ" sz="1900" dirty="0"/>
              <a:t>Church’s Alternatives;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altLang="cs-CZ" sz="1700" dirty="0"/>
              <a:t>(A2) logical equivalence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altLang="cs-CZ" sz="1700" dirty="0"/>
              <a:t>(A1) includes </a:t>
            </a:r>
            <a:r>
              <a:rPr lang="en-GB" altLang="cs-CZ" sz="1700" dirty="0">
                <a:sym typeface="Symbol" panose="05050102010706020507" pitchFamily="18" charset="2"/>
              </a:rPr>
              <a:t></a:t>
            </a:r>
            <a:r>
              <a:rPr lang="en-GB" altLang="cs-CZ" sz="1700" dirty="0"/>
              <a:t>- and </a:t>
            </a:r>
            <a:r>
              <a:rPr lang="en-GB" altLang="cs-CZ" sz="1700" dirty="0">
                <a:sym typeface="Symbol" panose="05050102010706020507" pitchFamily="18" charset="2"/>
              </a:rPr>
              <a:t></a:t>
            </a:r>
            <a:r>
              <a:rPr lang="en-GB" altLang="cs-CZ" sz="1700" dirty="0"/>
              <a:t>-conversion; (A1’) + </a:t>
            </a:r>
            <a:r>
              <a:rPr lang="en-GB" altLang="cs-CZ" sz="1700" dirty="0">
                <a:sym typeface="Symbol" panose="05050102010706020507" pitchFamily="18" charset="2"/>
              </a:rPr>
              <a:t>-conversion</a:t>
            </a:r>
            <a:r>
              <a:rPr lang="en-GB" altLang="cs-CZ" sz="170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altLang="cs-CZ" sz="1700" dirty="0"/>
              <a:t>(A0) includes </a:t>
            </a:r>
            <a:r>
              <a:rPr lang="en-GB" altLang="cs-CZ" sz="1700" dirty="0">
                <a:sym typeface="Symbol" panose="05050102010706020507" pitchFamily="18" charset="2"/>
              </a:rPr>
              <a:t></a:t>
            </a:r>
            <a:r>
              <a:rPr lang="en-GB" altLang="cs-CZ" sz="1700" dirty="0"/>
              <a:t>-conversion and meaning postulates for atomic constants such as ‘bachelor’, ‘fortnight’, ‘prime’.</a:t>
            </a:r>
            <a:r>
              <a:rPr lang="cs-CZ" altLang="cs-CZ" sz="1700" dirty="0"/>
              <a:t> </a:t>
            </a:r>
            <a:endParaRPr lang="en-US" altLang="cs-CZ" sz="17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cs-CZ" sz="17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Procedural isomorphism</a:t>
            </a:r>
            <a:r>
              <a:rPr lang="en-US" altLang="cs-CZ" sz="1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700" dirty="0"/>
              <a:t>(</a:t>
            </a:r>
            <a:r>
              <a:rPr lang="en-GB" altLang="cs-CZ" sz="1700" dirty="0"/>
              <a:t>A½)</a:t>
            </a:r>
            <a:r>
              <a:rPr lang="en-US" altLang="cs-CZ" sz="1600" dirty="0"/>
              <a:t> Quid-relation (</a:t>
            </a:r>
            <a:r>
              <a:rPr lang="en-US" altLang="cs-CZ" sz="1600" dirty="0" err="1"/>
              <a:t>Materna</a:t>
            </a:r>
            <a:r>
              <a:rPr lang="en-US" altLang="cs-CZ" sz="1600" dirty="0"/>
              <a:t>); </a:t>
            </a:r>
            <a:r>
              <a:rPr lang="en-GB" altLang="cs-CZ" sz="1700" dirty="0">
                <a:sym typeface="Symbol" panose="05050102010706020507" pitchFamily="18" charset="2"/>
              </a:rPr>
              <a:t></a:t>
            </a:r>
            <a:r>
              <a:rPr lang="en-GB" altLang="cs-CZ" sz="1700" dirty="0"/>
              <a:t>- and </a:t>
            </a:r>
            <a:r>
              <a:rPr lang="en-GB" altLang="cs-CZ" sz="1700" dirty="0">
                <a:sym typeface="Symbol" panose="05050102010706020507" pitchFamily="18" charset="2"/>
              </a:rPr>
              <a:t></a:t>
            </a:r>
            <a:r>
              <a:rPr lang="en-GB" altLang="cs-CZ" sz="1700" dirty="0"/>
              <a:t>-conversion </a:t>
            </a:r>
            <a:br>
              <a:rPr lang="en-GB" altLang="cs-CZ" sz="1700" dirty="0"/>
            </a:br>
            <a:r>
              <a:rPr lang="en-GB" altLang="cs-CZ" sz="1700" dirty="0"/>
              <a:t> 				(Du</a:t>
            </a:r>
            <a:r>
              <a:rPr lang="cs-CZ" altLang="cs-CZ" sz="1700" dirty="0" err="1"/>
              <a:t>ží</a:t>
            </a:r>
            <a:r>
              <a:rPr lang="cs-CZ" altLang="cs-CZ" sz="1700" dirty="0"/>
              <a:t>, </a:t>
            </a:r>
            <a:r>
              <a:rPr lang="cs-CZ" altLang="cs-CZ" sz="1700" dirty="0" err="1"/>
              <a:t>Jespersen</a:t>
            </a:r>
            <a:r>
              <a:rPr lang="en-US" altLang="cs-CZ" sz="1700" dirty="0"/>
              <a:t>, </a:t>
            </a:r>
            <a:r>
              <a:rPr lang="en-US" altLang="cs-CZ" sz="1700" dirty="0" err="1"/>
              <a:t>Materna</a:t>
            </a:r>
            <a:r>
              <a:rPr lang="cs-CZ" altLang="cs-CZ" sz="1700" dirty="0"/>
              <a:t> 201</a:t>
            </a:r>
            <a:r>
              <a:rPr lang="en-US" altLang="cs-CZ" sz="1700" dirty="0"/>
              <a:t>0</a:t>
            </a:r>
            <a:r>
              <a:rPr lang="cs-CZ" altLang="cs-CZ" sz="1700" dirty="0"/>
              <a:t>)</a:t>
            </a:r>
            <a:endParaRPr lang="en-GB" altLang="cs-CZ" sz="17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(</a:t>
            </a:r>
            <a:r>
              <a:rPr lang="en-GB" altLang="cs-CZ" sz="1800" dirty="0"/>
              <a:t>A¾); </a:t>
            </a:r>
            <a:r>
              <a:rPr lang="en-GB" altLang="cs-CZ" sz="1700" dirty="0">
                <a:sym typeface="Symbol" panose="05050102010706020507" pitchFamily="18" charset="2"/>
              </a:rPr>
              <a:t></a:t>
            </a:r>
            <a:r>
              <a:rPr lang="en-GB" altLang="cs-CZ" sz="1700" dirty="0"/>
              <a:t>-, </a:t>
            </a:r>
            <a:r>
              <a:rPr lang="en-GB" altLang="cs-CZ" sz="1700" dirty="0">
                <a:sym typeface="Symbol" panose="05050102010706020507" pitchFamily="18" charset="2"/>
              </a:rPr>
              <a:t></a:t>
            </a:r>
            <a:r>
              <a:rPr lang="en-GB" altLang="cs-CZ" sz="1700" dirty="0"/>
              <a:t>-conversion</a:t>
            </a:r>
            <a:r>
              <a:rPr lang="en-GB" altLang="cs-CZ" sz="1800" dirty="0"/>
              <a:t> </a:t>
            </a:r>
            <a:r>
              <a:rPr lang="en-GB" altLang="cs-CZ" sz="1700" dirty="0"/>
              <a:t>and </a:t>
            </a:r>
            <a:r>
              <a:rPr lang="en-GB" altLang="cs-CZ" sz="17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restricted</a:t>
            </a:r>
            <a:r>
              <a:rPr lang="en-GB" altLang="cs-CZ" sz="1700" dirty="0"/>
              <a:t> </a:t>
            </a:r>
            <a:r>
              <a:rPr lang="en-GB" altLang="cs-CZ" sz="1700" dirty="0">
                <a:sym typeface="Symbol" panose="05050102010706020507" pitchFamily="18" charset="2"/>
              </a:rPr>
              <a:t></a:t>
            </a:r>
            <a:r>
              <a:rPr lang="en-GB" altLang="cs-CZ" sz="1700" dirty="0"/>
              <a:t>-conversion (Du</a:t>
            </a:r>
            <a:r>
              <a:rPr lang="cs-CZ" altLang="cs-CZ" sz="1700" dirty="0" err="1"/>
              <a:t>ží</a:t>
            </a:r>
            <a:r>
              <a:rPr lang="cs-CZ" altLang="cs-CZ" sz="1700" dirty="0"/>
              <a:t>, </a:t>
            </a:r>
            <a:r>
              <a:rPr lang="cs-CZ" altLang="cs-CZ" sz="1700" dirty="0" err="1"/>
              <a:t>Jespersen</a:t>
            </a:r>
            <a:r>
              <a:rPr lang="cs-CZ" altLang="cs-CZ" sz="1700" dirty="0"/>
              <a:t> 2013)</a:t>
            </a:r>
            <a:endParaRPr lang="en-GB" altLang="cs-CZ" sz="17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cs-CZ" sz="1700" dirty="0"/>
              <a:t>(A1’’); modification of Church’s (A1), </a:t>
            </a:r>
            <a:r>
              <a:rPr lang="en-GB" altLang="cs-CZ" sz="1700" dirty="0">
                <a:sym typeface="Symbol" panose="05050102010706020507" pitchFamily="18" charset="2"/>
              </a:rPr>
              <a:t></a:t>
            </a:r>
            <a:r>
              <a:rPr lang="en-GB" altLang="cs-CZ" sz="1700" dirty="0"/>
              <a:t>-conversion</a:t>
            </a:r>
            <a:r>
              <a:rPr lang="en-US" altLang="cs-CZ" sz="1700" dirty="0"/>
              <a:t> ‘</a:t>
            </a:r>
            <a:r>
              <a:rPr lang="en-US" altLang="cs-CZ" sz="17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by value</a:t>
            </a:r>
            <a:r>
              <a:rPr lang="en-US" altLang="cs-CZ" sz="1700" dirty="0"/>
              <a:t>’ (</a:t>
            </a:r>
            <a:r>
              <a:rPr lang="en-GB" altLang="cs-CZ" sz="1700" dirty="0"/>
              <a:t>Du</a:t>
            </a:r>
            <a:r>
              <a:rPr lang="cs-CZ" altLang="cs-CZ" sz="1700" dirty="0" err="1"/>
              <a:t>ží</a:t>
            </a:r>
            <a:r>
              <a:rPr lang="cs-CZ" altLang="cs-CZ" sz="1700" dirty="0"/>
              <a:t>, </a:t>
            </a:r>
            <a:r>
              <a:rPr lang="cs-CZ" altLang="cs-CZ" sz="1700" dirty="0" err="1"/>
              <a:t>Jespersen</a:t>
            </a:r>
            <a:r>
              <a:rPr lang="cs-CZ" altLang="cs-CZ" sz="1700" dirty="0"/>
              <a:t> 201</a:t>
            </a:r>
            <a:r>
              <a:rPr lang="en-US" altLang="cs-CZ" sz="1700" dirty="0"/>
              <a:t>4)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cs-CZ" sz="1700" dirty="0"/>
              <a:t>(A0’) </a:t>
            </a:r>
            <a:r>
              <a:rPr lang="en-GB" altLang="cs-CZ" sz="1700" dirty="0">
                <a:sym typeface="Symbol" panose="05050102010706020507" pitchFamily="18" charset="2"/>
              </a:rPr>
              <a:t></a:t>
            </a:r>
            <a:r>
              <a:rPr lang="en-GB" altLang="cs-CZ" sz="1700" dirty="0"/>
              <a:t>-conversion</a:t>
            </a:r>
            <a:r>
              <a:rPr lang="en-GB" altLang="cs-CZ" sz="1800" dirty="0"/>
              <a:t>,</a:t>
            </a:r>
            <a:r>
              <a:rPr lang="en-GB" altLang="cs-CZ" sz="1700" dirty="0"/>
              <a:t> </a:t>
            </a:r>
            <a:r>
              <a:rPr lang="en-GB" altLang="cs-CZ" sz="17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restricted</a:t>
            </a:r>
            <a:r>
              <a:rPr lang="en-GB" altLang="cs-CZ" sz="1700" dirty="0"/>
              <a:t> </a:t>
            </a:r>
            <a:r>
              <a:rPr lang="en-GB" altLang="cs-CZ" sz="1700" dirty="0">
                <a:sym typeface="Symbol" panose="05050102010706020507" pitchFamily="18" charset="2"/>
              </a:rPr>
              <a:t></a:t>
            </a:r>
            <a:r>
              <a:rPr lang="en-GB" altLang="cs-CZ" sz="1700" dirty="0"/>
              <a:t>-conversion and meaning postulates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altLang="cs-CZ" sz="1700" dirty="0" err="1"/>
              <a:t>Synthese</a:t>
            </a:r>
            <a:r>
              <a:rPr lang="en-GB" altLang="cs-CZ" sz="1700" dirty="0"/>
              <a:t>, </a:t>
            </a:r>
            <a:r>
              <a:rPr lang="en-US" altLang="cs-CZ" sz="1700" dirty="0"/>
              <a:t>(</a:t>
            </a:r>
            <a:r>
              <a:rPr lang="en-GB" altLang="cs-CZ" sz="1700" dirty="0"/>
              <a:t>Du</a:t>
            </a:r>
            <a:r>
              <a:rPr lang="cs-CZ" altLang="cs-CZ" sz="1700" dirty="0" err="1"/>
              <a:t>ží</a:t>
            </a:r>
            <a:r>
              <a:rPr lang="en-US" altLang="cs-CZ" sz="1700" dirty="0"/>
              <a:t> 2019): </a:t>
            </a:r>
            <a:r>
              <a:rPr lang="en-US" altLang="cs-CZ" sz="1700" b="1" i="1" dirty="0">
                <a:solidFill>
                  <a:srgbClr val="990000"/>
                </a:solidFill>
              </a:rPr>
              <a:t>lattice of criteria</a:t>
            </a:r>
            <a:endParaRPr lang="en-GB" altLang="cs-CZ" sz="1700" b="1" i="1" dirty="0">
              <a:solidFill>
                <a:srgbClr val="99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cs-CZ" sz="2100" dirty="0"/>
              <a:t>There is no universal criterion of synonymy for any language </a:t>
            </a:r>
            <a:endParaRPr lang="cs-CZ" altLang="cs-CZ" sz="2100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EC738B1-3969-4382-9759-E1FF9342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23</a:t>
            </a:fld>
            <a:endParaRPr lang="cs-CZ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8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8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8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8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80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80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80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80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80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80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cs-CZ" altLang="cs-CZ" i="1"/>
              <a:t>Procedural isomorfismus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573587"/>
          </a:xfrm>
        </p:spPr>
        <p:txBody>
          <a:bodyPr/>
          <a:lstStyle/>
          <a:p>
            <a:pPr eaLnBrk="1" hangingPunct="1"/>
            <a:r>
              <a:rPr lang="en-US" altLang="cs-CZ" dirty="0"/>
              <a:t>General criterion:</a:t>
            </a:r>
          </a:p>
          <a:p>
            <a:pPr eaLnBrk="1" hangingPunct="1"/>
            <a:r>
              <a:rPr lang="en-US" altLang="cs-CZ" dirty="0"/>
              <a:t>We exclude </a:t>
            </a:r>
            <a:r>
              <a:rPr lang="cs-CZ" altLang="cs-CZ" dirty="0">
                <a:sym typeface="Symbol" panose="05050102010706020507" pitchFamily="18" charset="2"/>
              </a:rPr>
              <a:t>-</a:t>
            </a:r>
            <a:r>
              <a:rPr lang="en-US" altLang="cs-CZ" dirty="0">
                <a:sym typeface="Symbol" panose="05050102010706020507" pitchFamily="18" charset="2"/>
              </a:rPr>
              <a:t>conversion</a:t>
            </a:r>
            <a:r>
              <a:rPr lang="cs-CZ" altLang="cs-CZ" dirty="0">
                <a:sym typeface="Symbol" panose="05050102010706020507" pitchFamily="18" charset="2"/>
              </a:rPr>
              <a:t> a</a:t>
            </a:r>
            <a:r>
              <a:rPr lang="en-US" altLang="cs-CZ" dirty="0" err="1">
                <a:sym typeface="Symbol" panose="05050102010706020507" pitchFamily="18" charset="2"/>
              </a:rPr>
              <a:t>nd</a:t>
            </a:r>
            <a:r>
              <a:rPr lang="en-US" altLang="cs-CZ" dirty="0">
                <a:sym typeface="Symbol" panose="05050102010706020507" pitchFamily="18" charset="2"/>
              </a:rPr>
              <a:t> unrestricted</a:t>
            </a:r>
            <a:br>
              <a:rPr lang="en-US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-</a:t>
            </a:r>
            <a:r>
              <a:rPr lang="en-US" altLang="cs-CZ" dirty="0">
                <a:sym typeface="Symbol" panose="05050102010706020507" pitchFamily="18" charset="2"/>
              </a:rPr>
              <a:t>conversion ‘by name’</a:t>
            </a:r>
            <a:endParaRPr lang="cs-CZ" altLang="cs-CZ" dirty="0">
              <a:sym typeface="Symbol" panose="05050102010706020507" pitchFamily="18" charset="2"/>
            </a:endParaRPr>
          </a:p>
          <a:p>
            <a:pPr lvl="1" eaLnBrk="1" hangingPunct="1">
              <a:spcBef>
                <a:spcPct val="60000"/>
              </a:spcBef>
            </a:pPr>
            <a:r>
              <a:rPr lang="en-US" altLang="cs-CZ" b="1" dirty="0">
                <a:solidFill>
                  <a:srgbClr val="990000"/>
                </a:solidFill>
              </a:rPr>
              <a:t>In the logic of </a:t>
            </a:r>
            <a:r>
              <a:rPr lang="en-US" altLang="cs-CZ" b="1" i="1" dirty="0">
                <a:solidFill>
                  <a:srgbClr val="990000"/>
                </a:solidFill>
              </a:rPr>
              <a:t>partial functions </a:t>
            </a:r>
            <a:r>
              <a:rPr lang="en-US" altLang="cs-CZ" b="1" dirty="0">
                <a:solidFill>
                  <a:srgbClr val="990000"/>
                </a:solidFill>
              </a:rPr>
              <a:t>such as TIL these conversions are not equivalent transformations</a:t>
            </a:r>
            <a:endParaRPr lang="cs-CZ" altLang="cs-CZ" b="1" dirty="0">
              <a:solidFill>
                <a:srgbClr val="990000"/>
              </a:solidFill>
            </a:endParaRPr>
          </a:p>
          <a:p>
            <a:pPr lvl="1" eaLnBrk="1" hangingPunct="1"/>
            <a:r>
              <a:rPr lang="en-US" altLang="cs-CZ" b="1" dirty="0">
                <a:solidFill>
                  <a:srgbClr val="990000"/>
                </a:solidFill>
              </a:rPr>
              <a:t>Different constituents</a:t>
            </a:r>
            <a:endParaRPr lang="cs-CZ" altLang="cs-CZ" b="1" dirty="0">
              <a:solidFill>
                <a:srgbClr val="990000"/>
              </a:solidFill>
            </a:endParaRPr>
          </a:p>
          <a:p>
            <a:pPr lvl="1" eaLnBrk="1" hangingPunct="1"/>
            <a:r>
              <a:rPr lang="en-US" altLang="cs-CZ" b="1" dirty="0">
                <a:solidFill>
                  <a:srgbClr val="990000"/>
                </a:solidFill>
              </a:rPr>
              <a:t>Loss of analytic information</a:t>
            </a:r>
            <a:endParaRPr lang="cs-CZ" altLang="cs-CZ" b="1" dirty="0">
              <a:solidFill>
                <a:srgbClr val="990000"/>
              </a:solidFill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2F0EE20-5CB5-44F9-A9AF-9A79DC0D8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24</a:t>
            </a:fld>
            <a:endParaRPr lang="cs-CZ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cs-CZ" altLang="cs-CZ" i="1"/>
              <a:t>Probl</a:t>
            </a:r>
            <a:r>
              <a:rPr lang="en-US" altLang="cs-CZ" i="1"/>
              <a:t>ems with</a:t>
            </a:r>
            <a:r>
              <a:rPr lang="cs-CZ" altLang="cs-CZ" i="1"/>
              <a:t> </a:t>
            </a:r>
            <a:r>
              <a:rPr lang="en-GB" altLang="cs-CZ">
                <a:sym typeface="Symbol" panose="05050102010706020507" pitchFamily="18" charset="2"/>
              </a:rPr>
              <a:t></a:t>
            </a:r>
            <a:r>
              <a:rPr lang="cs-CZ" altLang="cs-CZ">
                <a:sym typeface="Symbol" panose="05050102010706020507" pitchFamily="18" charset="2"/>
              </a:rPr>
              <a:t>- (/)</a:t>
            </a:r>
            <a:r>
              <a:rPr lang="en-GB" altLang="cs-CZ"/>
              <a:t>-</a:t>
            </a:r>
            <a:r>
              <a:rPr lang="en-GB" altLang="cs-CZ" i="1"/>
              <a:t>redu</a:t>
            </a:r>
            <a:r>
              <a:rPr lang="en-US" altLang="cs-CZ" i="1"/>
              <a:t>ction</a:t>
            </a:r>
            <a:endParaRPr lang="cs-CZ" altLang="cs-CZ" i="1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cs-CZ" sz="21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non</a:t>
            </a:r>
            <a:r>
              <a:rPr lang="cs-CZ" altLang="cs-CZ" sz="21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-e</a:t>
            </a:r>
            <a:r>
              <a:rPr lang="en-US" altLang="cs-CZ" sz="21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qui</a:t>
            </a:r>
            <a:r>
              <a:rPr lang="cs-CZ" altLang="cs-CZ" sz="21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valence</a:t>
            </a:r>
            <a:r>
              <a:rPr lang="cs-CZ" altLang="cs-CZ" sz="2100" dirty="0"/>
              <a:t> </a:t>
            </a:r>
            <a:r>
              <a:rPr lang="en-US" altLang="cs-CZ" sz="2100" dirty="0"/>
              <a:t>arises when drawing an extensional occurrence of a constituent into </a:t>
            </a:r>
            <a:r>
              <a:rPr lang="cs-CZ" altLang="cs-CZ" sz="2100" dirty="0"/>
              <a:t>(hyper/) </a:t>
            </a:r>
            <a:r>
              <a:rPr lang="cs-CZ" altLang="cs-CZ" sz="2100" dirty="0" err="1"/>
              <a:t>intension</a:t>
            </a:r>
            <a:r>
              <a:rPr lang="en-US" altLang="cs-CZ" sz="2100" dirty="0"/>
              <a:t>al</a:t>
            </a:r>
            <a:r>
              <a:rPr lang="cs-CZ" altLang="cs-CZ" sz="2100" dirty="0"/>
              <a:t> </a:t>
            </a:r>
            <a:r>
              <a:rPr lang="en-US" altLang="cs-CZ" sz="2100" dirty="0"/>
              <a:t>c</a:t>
            </a:r>
            <a:r>
              <a:rPr lang="cs-CZ" altLang="cs-CZ" sz="2100" dirty="0" err="1"/>
              <a:t>ontext</a:t>
            </a:r>
            <a:endParaRPr lang="cs-CZ" altLang="cs-CZ" sz="21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100" i="1" dirty="0"/>
              <a:t>Example</a:t>
            </a:r>
            <a:r>
              <a:rPr lang="cs-CZ" altLang="cs-CZ" sz="2100" dirty="0"/>
              <a:t>:</a:t>
            </a:r>
            <a:r>
              <a:rPr lang="en-GB" altLang="cs-CZ" sz="2100" dirty="0"/>
              <a:t> </a:t>
            </a:r>
            <a:endParaRPr lang="cs-CZ" altLang="cs-CZ" sz="2100" dirty="0"/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GB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en-GB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[</a:t>
            </a:r>
            <a:r>
              <a:rPr lang="en-GB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</a:t>
            </a:r>
            <a:r>
              <a:rPr lang="en-GB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[</a:t>
            </a:r>
            <a:r>
              <a:rPr lang="en-GB" altLang="cs-CZ" sz="21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GB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 y</a:t>
            </a:r>
            <a:r>
              <a:rPr lang="en-GB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]] </a:t>
            </a:r>
            <a:r>
              <a:rPr lang="en-GB" altLang="cs-CZ" sz="21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altLang="cs-CZ" sz="2100" baseline="300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cs-CZ" altLang="cs-CZ" sz="21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Cotg</a:t>
            </a:r>
            <a:r>
              <a:rPr lang="en-GB" altLang="cs-CZ" sz="21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100" baseline="300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1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</a:t>
            </a:r>
            <a:r>
              <a:rPr lang="en-GB" altLang="cs-CZ" sz="21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  <a:r>
              <a:rPr lang="en-GB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  <a:endParaRPr lang="cs-CZ" altLang="cs-CZ" sz="21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100" dirty="0"/>
              <a:t>	</a:t>
            </a:r>
            <a:r>
              <a:rPr lang="en-US" altLang="cs-CZ" sz="2100" dirty="0"/>
              <a:t>is an</a:t>
            </a:r>
            <a:r>
              <a:rPr lang="cs-CZ" altLang="cs-CZ" sz="2100" dirty="0"/>
              <a:t> </a:t>
            </a:r>
            <a:r>
              <a:rPr lang="en-US" altLang="cs-CZ" sz="2100" b="1" i="1" dirty="0"/>
              <a:t>improper </a:t>
            </a:r>
            <a:r>
              <a:rPr lang="en-US" altLang="cs-CZ" sz="2100" dirty="0"/>
              <a:t>construction;</a:t>
            </a:r>
            <a:r>
              <a:rPr lang="en-GB" altLang="cs-CZ" sz="2100" dirty="0"/>
              <a:t> it does not construct anything, because there is no value of the cotangent function at </a:t>
            </a:r>
            <a:r>
              <a:rPr lang="en-GB" altLang="cs-CZ" sz="2100" dirty="0">
                <a:sym typeface="Symbol" panose="05050102010706020507" pitchFamily="18" charset="2"/>
              </a:rPr>
              <a:t>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GB" altLang="cs-CZ" sz="2100" dirty="0"/>
              <a:t> 	</a:t>
            </a:r>
            <a:r>
              <a:rPr lang="en-US" altLang="cs-CZ" sz="2100" dirty="0"/>
              <a:t>but</a:t>
            </a:r>
            <a:r>
              <a:rPr lang="cs-CZ" altLang="cs-CZ" sz="2100" dirty="0"/>
              <a:t> </a:t>
            </a:r>
            <a:r>
              <a:rPr lang="en-US" altLang="cs-CZ" sz="2100" dirty="0"/>
              <a:t>its </a:t>
            </a:r>
            <a:r>
              <a:rPr lang="en-GB" altLang="cs-CZ" sz="2100" dirty="0">
                <a:sym typeface="Symbol" panose="05050102010706020507" pitchFamily="18" charset="2"/>
              </a:rPr>
              <a:t></a:t>
            </a:r>
            <a:r>
              <a:rPr lang="en-GB" altLang="cs-CZ" sz="2100" dirty="0"/>
              <a:t>-</a:t>
            </a:r>
            <a:r>
              <a:rPr lang="en-GB" altLang="cs-CZ" sz="2100" dirty="0" err="1"/>
              <a:t>redu</a:t>
            </a:r>
            <a:r>
              <a:rPr lang="en-US" altLang="cs-CZ" sz="2100" dirty="0" err="1"/>
              <a:t>ced</a:t>
            </a:r>
            <a:r>
              <a:rPr lang="en-GB" altLang="cs-CZ" sz="2100" dirty="0"/>
              <a:t> </a:t>
            </a:r>
            <a:r>
              <a:rPr lang="en-US" altLang="cs-CZ" sz="2100" dirty="0"/>
              <a:t>C</a:t>
            </a:r>
            <a:r>
              <a:rPr lang="cs-CZ" altLang="cs-CZ" sz="2100" dirty="0" err="1"/>
              <a:t>ompo</a:t>
            </a:r>
            <a:r>
              <a:rPr lang="en-US" altLang="cs-CZ" sz="2100" dirty="0" err="1"/>
              <a:t>sition</a:t>
            </a:r>
            <a:r>
              <a:rPr lang="en-GB" altLang="cs-CZ" sz="2100" dirty="0"/>
              <a:t> </a:t>
            </a:r>
            <a:endParaRPr lang="cs-CZ" altLang="cs-CZ" sz="2100" dirty="0"/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GB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</a:t>
            </a:r>
            <a:r>
              <a:rPr lang="en-GB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[</a:t>
            </a:r>
            <a:r>
              <a:rPr lang="en-GB" altLang="cs-CZ" sz="21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GB" altLang="cs-CZ" sz="21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altLang="cs-CZ" sz="2100" baseline="300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cs-CZ" altLang="cs-CZ" sz="21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Cotg</a:t>
            </a:r>
            <a:r>
              <a:rPr lang="en-GB" altLang="cs-CZ" sz="21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100" baseline="300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1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</a:t>
            </a:r>
            <a:r>
              <a:rPr lang="en-GB" altLang="cs-CZ" sz="21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  <a:r>
              <a:rPr lang="en-GB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</a:t>
            </a:r>
            <a:r>
              <a:rPr lang="en-GB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]]</a:t>
            </a:r>
            <a:r>
              <a:rPr lang="en-GB" altLang="cs-CZ" sz="2100" dirty="0"/>
              <a:t> </a:t>
            </a:r>
            <a:endParaRPr lang="cs-CZ" altLang="cs-CZ" sz="21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100" dirty="0"/>
              <a:t>	</a:t>
            </a:r>
            <a:r>
              <a:rPr lang="en-US" altLang="cs-CZ" sz="2100" b="1" i="1" dirty="0"/>
              <a:t>constructs</a:t>
            </a:r>
            <a:r>
              <a:rPr lang="cs-CZ" altLang="cs-CZ" sz="2100" dirty="0"/>
              <a:t> </a:t>
            </a:r>
            <a:r>
              <a:rPr lang="en-US" altLang="cs-CZ" sz="2100" dirty="0"/>
              <a:t>a </a:t>
            </a:r>
            <a:r>
              <a:rPr lang="en-GB" altLang="cs-CZ" sz="2100" dirty="0" err="1"/>
              <a:t>degener</a:t>
            </a:r>
            <a:r>
              <a:rPr lang="en-US" altLang="cs-CZ" sz="2100" dirty="0" err="1"/>
              <a:t>ated</a:t>
            </a:r>
            <a:r>
              <a:rPr lang="en-GB" altLang="cs-CZ" sz="2100" dirty="0"/>
              <a:t> fun</a:t>
            </a:r>
            <a:r>
              <a:rPr lang="en-US" altLang="cs-CZ" sz="2100" dirty="0" err="1"/>
              <a:t>ction</a:t>
            </a:r>
            <a:endParaRPr lang="cs-CZ" altLang="cs-CZ" sz="21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100" dirty="0"/>
              <a:t>The improper construction </a:t>
            </a:r>
            <a:r>
              <a:rPr lang="en-GB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altLang="cs-CZ" sz="21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cs-CZ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Cotg</a:t>
            </a:r>
            <a:r>
              <a:rPr lang="en-GB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1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</a:t>
            </a:r>
            <a:r>
              <a:rPr lang="en-GB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  <a:r>
              <a:rPr lang="en-GB" altLang="cs-CZ" sz="2100" dirty="0"/>
              <a:t> </a:t>
            </a:r>
            <a:r>
              <a:rPr lang="en-US" altLang="cs-CZ" sz="2100" dirty="0"/>
              <a:t>has been drawn into the </a:t>
            </a:r>
            <a:r>
              <a:rPr lang="en-US" altLang="cs-CZ" sz="2100" dirty="0" err="1"/>
              <a:t>intensional</a:t>
            </a:r>
            <a:r>
              <a:rPr lang="en-US" altLang="cs-CZ" sz="2100" dirty="0"/>
              <a:t> context of the Closure</a:t>
            </a:r>
            <a:r>
              <a:rPr lang="en-GB" altLang="cs-CZ" sz="2100" dirty="0"/>
              <a:t> </a:t>
            </a:r>
            <a:r>
              <a:rPr lang="en-GB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</a:t>
            </a:r>
            <a:r>
              <a:rPr lang="en-GB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[</a:t>
            </a:r>
            <a:r>
              <a:rPr lang="en-GB" altLang="cs-CZ" sz="21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GB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 y</a:t>
            </a:r>
            <a:r>
              <a:rPr lang="en-GB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]]</a:t>
            </a:r>
            <a:r>
              <a:rPr lang="en-GB" altLang="cs-CZ" sz="2100" dirty="0"/>
              <a:t>.</a:t>
            </a:r>
            <a:r>
              <a:rPr lang="cs-CZ" altLang="cs-CZ" sz="2100" dirty="0"/>
              <a:t> </a:t>
            </a:r>
            <a:endParaRPr lang="en-US" altLang="cs-CZ" sz="21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100" i="1" dirty="0"/>
              <a:t>De re </a:t>
            </a:r>
            <a:r>
              <a:rPr lang="en-US" altLang="cs-CZ" sz="2100" dirty="0"/>
              <a:t>attitudes:</a:t>
            </a:r>
            <a:endParaRPr lang="en-US" altLang="cs-CZ" sz="2100" i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cs-CZ" sz="2100" i="1" dirty="0"/>
              <a:t>	</a:t>
            </a:r>
            <a:r>
              <a:rPr lang="en-US" altLang="cs-CZ" sz="2100" i="1" dirty="0" err="1"/>
              <a:t>Tilman</a:t>
            </a:r>
            <a:r>
              <a:rPr lang="en-US" altLang="cs-CZ" sz="2100" i="1" dirty="0"/>
              <a:t> believes </a:t>
            </a:r>
            <a:r>
              <a:rPr lang="en-US" altLang="cs-CZ" sz="2100" b="1" i="1" dirty="0"/>
              <a:t>of</a:t>
            </a:r>
            <a:r>
              <a:rPr lang="en-US" altLang="cs-CZ" sz="2100" i="1" dirty="0"/>
              <a:t> the Pope that </a:t>
            </a:r>
            <a:r>
              <a:rPr lang="en-US" altLang="cs-CZ" sz="2100" b="1" i="1" dirty="0"/>
              <a:t>he</a:t>
            </a:r>
            <a:r>
              <a:rPr lang="en-US" altLang="cs-CZ" sz="2100" i="1" dirty="0"/>
              <a:t> is wise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cs-CZ" sz="2100" dirty="0">
                <a:sym typeface="Symbol" panose="05050102010706020507" pitchFamily="18" charset="2"/>
              </a:rPr>
              <a:t>	</a:t>
            </a:r>
            <a:r>
              <a:rPr lang="en-US" altLang="cs-CZ" sz="2100" i="1" dirty="0" err="1">
                <a:sym typeface="Symbol" panose="05050102010706020507" pitchFamily="18" charset="2"/>
              </a:rPr>
              <a:t>w</a:t>
            </a:r>
            <a:r>
              <a:rPr lang="en-US" altLang="cs-CZ" sz="2100" dirty="0" err="1">
                <a:sym typeface="Symbol" panose="05050102010706020507" pitchFamily="18" charset="2"/>
              </a:rPr>
              <a:t></a:t>
            </a:r>
            <a:r>
              <a:rPr lang="en-US" altLang="cs-CZ" sz="2100" i="1" dirty="0" err="1">
                <a:sym typeface="Symbol" panose="05050102010706020507" pitchFamily="18" charset="2"/>
              </a:rPr>
              <a:t>t</a:t>
            </a:r>
            <a:r>
              <a:rPr lang="en-US" altLang="cs-CZ" sz="2100" i="1" dirty="0">
                <a:sym typeface="Symbol" panose="05050102010706020507" pitchFamily="18" charset="2"/>
              </a:rPr>
              <a:t> </a:t>
            </a:r>
            <a:r>
              <a:rPr lang="en-US" altLang="cs-CZ" sz="2100" dirty="0">
                <a:sym typeface="Symbol" panose="05050102010706020507" pitchFamily="18" charset="2"/>
              </a:rPr>
              <a:t>[</a:t>
            </a:r>
            <a:r>
              <a:rPr lang="en-US" altLang="cs-CZ" sz="2100" i="1" dirty="0">
                <a:sym typeface="Symbol" panose="05050102010706020507" pitchFamily="18" charset="2"/>
              </a:rPr>
              <a:t>he</a:t>
            </a:r>
            <a:r>
              <a:rPr lang="en-US" altLang="cs-CZ" sz="2100" dirty="0">
                <a:sym typeface="Symbol" panose="05050102010706020507" pitchFamily="18" charset="2"/>
              </a:rPr>
              <a:t> [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ym typeface="Symbol" panose="05050102010706020507" pitchFamily="18" charset="2"/>
              </a:rPr>
              <a:t>Believe</a:t>
            </a:r>
            <a:r>
              <a:rPr lang="en-US" altLang="cs-CZ" sz="2100" i="1" baseline="-25000" dirty="0">
                <a:sym typeface="Symbol" panose="05050102010706020507" pitchFamily="18" charset="2"/>
              </a:rPr>
              <a:t>wt 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ym typeface="Symbol" panose="05050102010706020507" pitchFamily="18" charset="2"/>
              </a:rPr>
              <a:t>Tilman</a:t>
            </a:r>
            <a:r>
              <a:rPr lang="en-US" altLang="cs-CZ" sz="2100" i="1" dirty="0"/>
              <a:t> </a:t>
            </a:r>
            <a:r>
              <a:rPr lang="en-US" altLang="cs-CZ" sz="2100" dirty="0">
                <a:sym typeface="Symbol" panose="05050102010706020507" pitchFamily="18" charset="2"/>
              </a:rPr>
              <a:t></a:t>
            </a:r>
            <a:r>
              <a:rPr lang="en-US" altLang="cs-CZ" sz="2100" i="1" dirty="0">
                <a:sym typeface="Symbol" panose="05050102010706020507" pitchFamily="18" charset="2"/>
              </a:rPr>
              <a:t>w</a:t>
            </a:r>
            <a:r>
              <a:rPr lang="en-US" altLang="cs-CZ" sz="2100" dirty="0">
                <a:sym typeface="Symbol" panose="05050102010706020507" pitchFamily="18" charset="2"/>
              </a:rPr>
              <a:t>*</a:t>
            </a:r>
            <a:r>
              <a:rPr lang="en-US" altLang="cs-CZ" sz="2100" i="1" dirty="0">
                <a:sym typeface="Symbol" panose="05050102010706020507" pitchFamily="18" charset="2"/>
              </a:rPr>
              <a:t>t</a:t>
            </a:r>
            <a:r>
              <a:rPr lang="en-US" altLang="cs-CZ" sz="2100" dirty="0">
                <a:sym typeface="Symbol" panose="05050102010706020507" pitchFamily="18" charset="2"/>
              </a:rPr>
              <a:t>*</a:t>
            </a:r>
            <a:r>
              <a:rPr lang="en-US" altLang="cs-CZ" sz="2100" i="1" dirty="0">
                <a:sym typeface="Symbol" panose="05050102010706020507" pitchFamily="18" charset="2"/>
              </a:rPr>
              <a:t> </a:t>
            </a:r>
            <a:r>
              <a:rPr lang="en-US" altLang="cs-CZ" sz="2100" dirty="0"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ym typeface="Symbol" panose="05050102010706020507" pitchFamily="18" charset="2"/>
              </a:rPr>
              <a:t>Wise</a:t>
            </a:r>
            <a:r>
              <a:rPr lang="en-US" altLang="cs-CZ" sz="2100" i="1" baseline="-25000" dirty="0">
                <a:sym typeface="Symbol" panose="05050102010706020507" pitchFamily="18" charset="2"/>
              </a:rPr>
              <a:t>w*t* </a:t>
            </a:r>
            <a:r>
              <a:rPr lang="en-US" altLang="cs-CZ" sz="2100" i="1" dirty="0">
                <a:sym typeface="Symbol" panose="05050102010706020507" pitchFamily="18" charset="2"/>
              </a:rPr>
              <a:t>he</a:t>
            </a:r>
            <a:r>
              <a:rPr lang="en-US" altLang="cs-CZ" sz="2100" dirty="0">
                <a:sym typeface="Symbol" panose="05050102010706020507" pitchFamily="18" charset="2"/>
              </a:rPr>
              <a:t>]] </a:t>
            </a:r>
            <a:r>
              <a:rPr lang="en-US" altLang="cs-CZ" sz="2100" baseline="300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Pope</a:t>
            </a:r>
            <a:r>
              <a:rPr lang="en-US" altLang="cs-CZ" sz="2100" i="1" baseline="-250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wt</a:t>
            </a:r>
            <a:r>
              <a:rPr lang="en-US" altLang="cs-CZ" sz="2100" dirty="0">
                <a:sym typeface="Symbol" panose="05050102010706020507" pitchFamily="18" charset="2"/>
              </a:rPr>
              <a:t>] </a:t>
            </a:r>
            <a:r>
              <a:rPr lang="en-US" altLang="cs-CZ" sz="2100" dirty="0">
                <a:sym typeface="Wingdings" panose="05000000000000000000" pitchFamily="2" charset="2"/>
              </a:rPr>
              <a:t>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cs-CZ" sz="2100" dirty="0">
                <a:sym typeface="Symbol" panose="05050102010706020507" pitchFamily="18" charset="2"/>
              </a:rPr>
              <a:t>	</a:t>
            </a:r>
            <a:r>
              <a:rPr lang="en-US" altLang="cs-CZ" sz="2100" i="1" dirty="0" err="1">
                <a:sym typeface="Symbol" panose="05050102010706020507" pitchFamily="18" charset="2"/>
              </a:rPr>
              <a:t>w</a:t>
            </a:r>
            <a:r>
              <a:rPr lang="en-US" altLang="cs-CZ" sz="2100" dirty="0" err="1">
                <a:sym typeface="Symbol" panose="05050102010706020507" pitchFamily="18" charset="2"/>
              </a:rPr>
              <a:t></a:t>
            </a:r>
            <a:r>
              <a:rPr lang="en-US" altLang="cs-CZ" sz="2100" i="1" dirty="0" err="1">
                <a:sym typeface="Symbol" panose="05050102010706020507" pitchFamily="18" charset="2"/>
              </a:rPr>
              <a:t>t</a:t>
            </a:r>
            <a:r>
              <a:rPr lang="en-US" altLang="cs-CZ" sz="2100" i="1" dirty="0">
                <a:sym typeface="Symbol" panose="05050102010706020507" pitchFamily="18" charset="2"/>
              </a:rPr>
              <a:t> </a:t>
            </a:r>
            <a:r>
              <a:rPr lang="en-US" altLang="cs-CZ" sz="2100" dirty="0"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ym typeface="Symbol" panose="05050102010706020507" pitchFamily="18" charset="2"/>
              </a:rPr>
              <a:t>Believe</a:t>
            </a:r>
            <a:r>
              <a:rPr lang="en-US" altLang="cs-CZ" sz="2100" i="1" baseline="-25000" dirty="0">
                <a:sym typeface="Symbol" panose="05050102010706020507" pitchFamily="18" charset="2"/>
              </a:rPr>
              <a:t>wt 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ym typeface="Symbol" panose="05050102010706020507" pitchFamily="18" charset="2"/>
              </a:rPr>
              <a:t>Tilman</a:t>
            </a:r>
            <a:r>
              <a:rPr lang="en-US" altLang="cs-CZ" sz="2100" i="1" dirty="0"/>
              <a:t> </a:t>
            </a:r>
            <a:r>
              <a:rPr lang="en-US" altLang="cs-CZ" sz="2100" dirty="0">
                <a:sym typeface="Symbol" panose="05050102010706020507" pitchFamily="18" charset="2"/>
              </a:rPr>
              <a:t></a:t>
            </a:r>
            <a:r>
              <a:rPr lang="en-US" altLang="cs-CZ" sz="2100" i="1" dirty="0">
                <a:sym typeface="Symbol" panose="05050102010706020507" pitchFamily="18" charset="2"/>
              </a:rPr>
              <a:t>w</a:t>
            </a:r>
            <a:r>
              <a:rPr lang="en-US" altLang="cs-CZ" sz="2100" dirty="0">
                <a:sym typeface="Symbol" panose="05050102010706020507" pitchFamily="18" charset="2"/>
              </a:rPr>
              <a:t>*</a:t>
            </a:r>
            <a:r>
              <a:rPr lang="en-US" altLang="cs-CZ" sz="2100" i="1" dirty="0">
                <a:sym typeface="Symbol" panose="05050102010706020507" pitchFamily="18" charset="2"/>
              </a:rPr>
              <a:t>t</a:t>
            </a:r>
            <a:r>
              <a:rPr lang="en-US" altLang="cs-CZ" sz="2100" dirty="0">
                <a:sym typeface="Symbol" panose="05050102010706020507" pitchFamily="18" charset="2"/>
              </a:rPr>
              <a:t>*</a:t>
            </a:r>
            <a:r>
              <a:rPr lang="en-US" altLang="cs-CZ" sz="2100" i="1" dirty="0">
                <a:sym typeface="Symbol" panose="05050102010706020507" pitchFamily="18" charset="2"/>
              </a:rPr>
              <a:t> </a:t>
            </a:r>
            <a:r>
              <a:rPr lang="en-US" altLang="cs-CZ" sz="2100" dirty="0"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ym typeface="Symbol" panose="05050102010706020507" pitchFamily="18" charset="2"/>
              </a:rPr>
              <a:t>Wise</a:t>
            </a:r>
            <a:r>
              <a:rPr lang="en-US" altLang="cs-CZ" sz="2100" i="1" baseline="-25000" dirty="0">
                <a:sym typeface="Symbol" panose="05050102010706020507" pitchFamily="18" charset="2"/>
              </a:rPr>
              <a:t>w*t* </a:t>
            </a:r>
            <a:r>
              <a:rPr lang="en-US" altLang="cs-CZ" sz="2100" baseline="300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Pope</a:t>
            </a:r>
            <a:r>
              <a:rPr lang="en-US" altLang="cs-CZ" sz="2100" i="1" baseline="-250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wt</a:t>
            </a:r>
            <a:r>
              <a:rPr lang="en-US" altLang="cs-CZ" sz="2100" dirty="0">
                <a:sym typeface="Symbol" panose="05050102010706020507" pitchFamily="18" charset="2"/>
              </a:rPr>
              <a:t>]] </a:t>
            </a:r>
            <a:endParaRPr lang="cs-CZ" altLang="cs-CZ" sz="2100" dirty="0">
              <a:sym typeface="Symbol" panose="05050102010706020507" pitchFamily="18" charset="2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A409676-9145-4463-BDEB-29ACA5869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25</a:t>
            </a:fld>
            <a:endParaRPr lang="cs-CZ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cs-CZ" altLang="cs-CZ" dirty="0"/>
              <a:t>Procedur</a:t>
            </a:r>
            <a:r>
              <a:rPr lang="en-US" altLang="cs-CZ" dirty="0"/>
              <a:t>al isomorphism</a:t>
            </a:r>
            <a:endParaRPr lang="cs-CZ" altLang="cs-CZ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91512" cy="48625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-</a:t>
            </a:r>
            <a:r>
              <a:rPr lang="en-US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c</a:t>
            </a:r>
            <a:r>
              <a:rPr lang="cs-CZ" altLang="cs-CZ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onver</a:t>
            </a:r>
            <a:r>
              <a:rPr lang="en-US" altLang="cs-CZ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sion</a:t>
            </a:r>
            <a:endParaRPr lang="cs-CZ" altLang="cs-CZ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cs-CZ" dirty="0">
                <a:sym typeface="Symbol" panose="05050102010706020507" pitchFamily="18" charset="2"/>
              </a:rPr>
              <a:t>The set of positive numbers</a:t>
            </a:r>
            <a:r>
              <a:rPr lang="cs-CZ" altLang="cs-CZ" dirty="0">
                <a:sym typeface="Symbol" panose="05050102010706020507" pitchFamily="18" charset="2"/>
              </a:rPr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>
                <a:sym typeface="Symbol" panose="05050102010706020507" pitchFamily="18" charset="2"/>
              </a:rPr>
              <a:t>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en-US" altLang="cs-CZ" dirty="0">
                <a:sym typeface="Symbol" panose="05050102010706020507" pitchFamily="18" charset="2"/>
              </a:rPr>
              <a:t> [</a:t>
            </a:r>
            <a:r>
              <a:rPr lang="en-US" altLang="cs-CZ" baseline="30000" dirty="0">
                <a:sym typeface="Symbol" panose="05050102010706020507" pitchFamily="18" charset="2"/>
              </a:rPr>
              <a:t>0</a:t>
            </a:r>
            <a:r>
              <a:rPr lang="en-US" altLang="cs-CZ" dirty="0">
                <a:sym typeface="Symbol" panose="05050102010706020507" pitchFamily="18" charset="2"/>
              </a:rPr>
              <a:t>&gt; </a:t>
            </a:r>
            <a:r>
              <a:rPr lang="en-US" altLang="cs-CZ" i="1" dirty="0">
                <a:sym typeface="Symbol" panose="05050102010706020507" pitchFamily="18" charset="2"/>
              </a:rPr>
              <a:t>x </a:t>
            </a:r>
            <a:r>
              <a:rPr lang="en-US" altLang="cs-CZ" baseline="30000" dirty="0">
                <a:sym typeface="Symbol" panose="05050102010706020507" pitchFamily="18" charset="2"/>
              </a:rPr>
              <a:t>0</a:t>
            </a:r>
            <a:r>
              <a:rPr lang="en-US" altLang="cs-CZ" dirty="0">
                <a:sym typeface="Symbol" panose="05050102010706020507" pitchFamily="18" charset="2"/>
              </a:rPr>
              <a:t>0], </a:t>
            </a:r>
            <a:r>
              <a:rPr lang="cs-CZ" altLang="cs-CZ" dirty="0">
                <a:sym typeface="Symbol" panose="05050102010706020507" pitchFamily="18" charset="2"/>
              </a:rPr>
              <a:t></a:t>
            </a:r>
            <a:r>
              <a:rPr lang="en-US" altLang="cs-CZ" i="1" dirty="0">
                <a:sym typeface="Symbol" panose="05050102010706020507" pitchFamily="18" charset="2"/>
              </a:rPr>
              <a:t>y</a:t>
            </a:r>
            <a:r>
              <a:rPr lang="en-US" altLang="cs-CZ" dirty="0">
                <a:sym typeface="Symbol" panose="05050102010706020507" pitchFamily="18" charset="2"/>
              </a:rPr>
              <a:t> [</a:t>
            </a:r>
            <a:r>
              <a:rPr lang="en-US" altLang="cs-CZ" baseline="30000" dirty="0">
                <a:sym typeface="Symbol" panose="05050102010706020507" pitchFamily="18" charset="2"/>
              </a:rPr>
              <a:t>0</a:t>
            </a:r>
            <a:r>
              <a:rPr lang="en-US" altLang="cs-CZ" dirty="0">
                <a:sym typeface="Symbol" panose="05050102010706020507" pitchFamily="18" charset="2"/>
              </a:rPr>
              <a:t>&gt; </a:t>
            </a:r>
            <a:r>
              <a:rPr lang="en-US" altLang="cs-CZ" i="1" dirty="0">
                <a:sym typeface="Symbol" panose="05050102010706020507" pitchFamily="18" charset="2"/>
              </a:rPr>
              <a:t>y </a:t>
            </a:r>
            <a:r>
              <a:rPr lang="en-US" altLang="cs-CZ" baseline="30000" dirty="0">
                <a:sym typeface="Symbol" panose="05050102010706020507" pitchFamily="18" charset="2"/>
              </a:rPr>
              <a:t>0</a:t>
            </a:r>
            <a:r>
              <a:rPr lang="en-US" altLang="cs-CZ" dirty="0">
                <a:sym typeface="Symbol" panose="05050102010706020507" pitchFamily="18" charset="2"/>
              </a:rPr>
              <a:t>0], </a:t>
            </a:r>
            <a:r>
              <a:rPr lang="cs-CZ" altLang="cs-CZ" dirty="0">
                <a:sym typeface="Symbol" panose="05050102010706020507" pitchFamily="18" charset="2"/>
              </a:rPr>
              <a:t></a:t>
            </a:r>
            <a:r>
              <a:rPr lang="en-US" altLang="cs-CZ" i="1" dirty="0">
                <a:sym typeface="Symbol" panose="05050102010706020507" pitchFamily="18" charset="2"/>
              </a:rPr>
              <a:t>z</a:t>
            </a:r>
            <a:r>
              <a:rPr lang="en-US" altLang="cs-CZ" dirty="0">
                <a:sym typeface="Symbol" panose="05050102010706020507" pitchFamily="18" charset="2"/>
              </a:rPr>
              <a:t> [</a:t>
            </a:r>
            <a:r>
              <a:rPr lang="en-US" altLang="cs-CZ" baseline="30000" dirty="0">
                <a:sym typeface="Symbol" panose="05050102010706020507" pitchFamily="18" charset="2"/>
              </a:rPr>
              <a:t>0</a:t>
            </a:r>
            <a:r>
              <a:rPr lang="en-US" altLang="cs-CZ" dirty="0">
                <a:sym typeface="Symbol" panose="05050102010706020507" pitchFamily="18" charset="2"/>
              </a:rPr>
              <a:t>&gt; </a:t>
            </a:r>
            <a:r>
              <a:rPr lang="en-US" altLang="cs-CZ" i="1" dirty="0">
                <a:sym typeface="Symbol" panose="05050102010706020507" pitchFamily="18" charset="2"/>
              </a:rPr>
              <a:t>z </a:t>
            </a:r>
            <a:r>
              <a:rPr lang="en-US" altLang="cs-CZ" baseline="30000" dirty="0">
                <a:sym typeface="Symbol" panose="05050102010706020507" pitchFamily="18" charset="2"/>
              </a:rPr>
              <a:t>0</a:t>
            </a:r>
            <a:r>
              <a:rPr lang="en-US" altLang="cs-CZ" dirty="0">
                <a:sym typeface="Symbol" panose="05050102010706020507" pitchFamily="18" charset="2"/>
              </a:rPr>
              <a:t>0],… which if them? </a:t>
            </a:r>
            <a:r>
              <a:rPr lang="en-US" altLang="cs-CZ" b="1" dirty="0">
                <a:sym typeface="Symbol" panose="05050102010706020507" pitchFamily="18" charset="2"/>
              </a:rPr>
              <a:t>Any of them</a:t>
            </a:r>
            <a:r>
              <a:rPr lang="en-US" altLang="cs-CZ" dirty="0"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restricted </a:t>
            </a:r>
            <a:r>
              <a:rPr lang="cs-CZ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-</a:t>
            </a:r>
            <a:r>
              <a:rPr lang="en-US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c</a:t>
            </a:r>
            <a:r>
              <a:rPr lang="cs-CZ" altLang="cs-CZ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onver</a:t>
            </a:r>
            <a:r>
              <a:rPr lang="en-US" altLang="cs-CZ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sion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en-US" altLang="cs-CZ" dirty="0">
                <a:sym typeface="Symbol" panose="05050102010706020507" pitchFamily="18" charset="2"/>
              </a:rPr>
              <a:t>by name</a:t>
            </a:r>
            <a:r>
              <a:rPr lang="cs-CZ" altLang="cs-CZ" dirty="0">
                <a:sym typeface="Symbol" panose="05050102010706020507" pitchFamily="18" charset="2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cs-CZ" dirty="0">
                <a:sym typeface="Symbol" panose="05050102010706020507" pitchFamily="18" charset="2"/>
              </a:rPr>
              <a:t>The Mayor of Ostrava is rich</a:t>
            </a:r>
            <a:r>
              <a:rPr lang="cs-CZ" altLang="cs-CZ" dirty="0">
                <a:sym typeface="Symbol" panose="05050102010706020507" pitchFamily="18" charset="2"/>
              </a:rPr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>
                <a:sym typeface="Symbol" panose="05050102010706020507" pitchFamily="18" charset="2"/>
              </a:rPr>
              <a:t></a:t>
            </a:r>
            <a:r>
              <a:rPr lang="cs-CZ" altLang="cs-CZ" i="1" dirty="0" err="1">
                <a:sym typeface="Symbol" panose="05050102010706020507" pitchFamily="18" charset="2"/>
              </a:rPr>
              <a:t>w</a:t>
            </a:r>
            <a:r>
              <a:rPr lang="cs-CZ" altLang="cs-CZ" dirty="0" err="1">
                <a:sym typeface="Symbol" panose="05050102010706020507" pitchFamily="18" charset="2"/>
              </a:rPr>
              <a:t></a:t>
            </a:r>
            <a:r>
              <a:rPr lang="cs-CZ" altLang="cs-CZ" i="1" dirty="0" err="1">
                <a:sym typeface="Symbol" panose="05050102010706020507" pitchFamily="18" charset="2"/>
              </a:rPr>
              <a:t>t</a:t>
            </a:r>
            <a:r>
              <a:rPr lang="cs-CZ" altLang="cs-CZ" i="1" dirty="0">
                <a:sym typeface="Symbol" panose="05050102010706020507" pitchFamily="18" charset="2"/>
              </a:rPr>
              <a:t> </a:t>
            </a:r>
            <a:r>
              <a:rPr lang="en-US" altLang="cs-CZ" dirty="0">
                <a:sym typeface="Symbol" panose="05050102010706020507" pitchFamily="18" charset="2"/>
              </a:rPr>
              <a:t>[</a:t>
            </a:r>
            <a:r>
              <a:rPr lang="en-US" altLang="cs-CZ" baseline="30000" dirty="0">
                <a:sym typeface="Symbol" panose="05050102010706020507" pitchFamily="18" charset="2"/>
              </a:rPr>
              <a:t>0</a:t>
            </a:r>
            <a:r>
              <a:rPr lang="en-US" altLang="cs-CZ" i="1" dirty="0">
                <a:sym typeface="Symbol" panose="05050102010706020507" pitchFamily="18" charset="2"/>
              </a:rPr>
              <a:t>Rich</a:t>
            </a:r>
            <a:r>
              <a:rPr lang="en-US" altLang="cs-CZ" i="1" baseline="-25000" dirty="0">
                <a:sym typeface="Symbol" panose="05050102010706020507" pitchFamily="18" charset="2"/>
              </a:rPr>
              <a:t>wt </a:t>
            </a:r>
            <a:r>
              <a:rPr lang="cs-CZ" altLang="cs-CZ" dirty="0">
                <a:sym typeface="Symbol" panose="05050102010706020507" pitchFamily="18" charset="2"/>
              </a:rPr>
              <a:t></a:t>
            </a:r>
            <a:r>
              <a:rPr lang="cs-CZ" altLang="cs-CZ" i="1" dirty="0">
                <a:sym typeface="Symbol" panose="05050102010706020507" pitchFamily="18" charset="2"/>
              </a:rPr>
              <a:t>w</a:t>
            </a:r>
            <a:r>
              <a:rPr lang="en-US" altLang="cs-CZ" i="1" dirty="0">
                <a:sym typeface="Symbol" panose="05050102010706020507" pitchFamily="18" charset="2"/>
              </a:rPr>
              <a:t>’</a:t>
            </a:r>
            <a:r>
              <a:rPr lang="cs-CZ" altLang="cs-CZ" dirty="0">
                <a:sym typeface="Symbol" panose="05050102010706020507" pitchFamily="18" charset="2"/>
              </a:rPr>
              <a:t></a:t>
            </a:r>
            <a:r>
              <a:rPr lang="cs-CZ" altLang="cs-CZ" i="1" dirty="0">
                <a:sym typeface="Symbol" panose="05050102010706020507" pitchFamily="18" charset="2"/>
              </a:rPr>
              <a:t>t</a:t>
            </a:r>
            <a:r>
              <a:rPr lang="en-US" altLang="cs-CZ" i="1" dirty="0">
                <a:sym typeface="Symbol" panose="05050102010706020507" pitchFamily="18" charset="2"/>
              </a:rPr>
              <a:t>’</a:t>
            </a:r>
            <a:r>
              <a:rPr lang="cs-CZ" altLang="cs-CZ" i="1" dirty="0">
                <a:sym typeface="Symbol" panose="05050102010706020507" pitchFamily="18" charset="2"/>
              </a:rPr>
              <a:t> </a:t>
            </a:r>
            <a:r>
              <a:rPr lang="en-US" altLang="cs-CZ" dirty="0">
                <a:sym typeface="Symbol" panose="05050102010706020507" pitchFamily="18" charset="2"/>
              </a:rPr>
              <a:t>[</a:t>
            </a:r>
            <a:r>
              <a:rPr lang="en-US" altLang="cs-CZ" baseline="30000" dirty="0">
                <a:sym typeface="Symbol" panose="05050102010706020507" pitchFamily="18" charset="2"/>
              </a:rPr>
              <a:t>0</a:t>
            </a:r>
            <a:r>
              <a:rPr lang="en-US" altLang="cs-CZ" i="1" dirty="0">
                <a:sym typeface="Symbol" panose="05050102010706020507" pitchFamily="18" charset="2"/>
              </a:rPr>
              <a:t>Mayor_of</a:t>
            </a:r>
            <a:r>
              <a:rPr lang="en-US" altLang="cs-CZ" i="1" baseline="-25000" dirty="0">
                <a:sym typeface="Symbol" panose="05050102010706020507" pitchFamily="18" charset="2"/>
              </a:rPr>
              <a:t>w’t’ </a:t>
            </a:r>
            <a:r>
              <a:rPr lang="en-US" altLang="cs-CZ" baseline="30000" dirty="0">
                <a:sym typeface="Symbol" panose="05050102010706020507" pitchFamily="18" charset="2"/>
              </a:rPr>
              <a:t>0</a:t>
            </a:r>
            <a:r>
              <a:rPr lang="en-US" altLang="cs-CZ" i="1" dirty="0">
                <a:sym typeface="Symbol" panose="05050102010706020507" pitchFamily="18" charset="2"/>
              </a:rPr>
              <a:t>Ostrava</a:t>
            </a:r>
            <a:r>
              <a:rPr lang="en-US" altLang="cs-CZ" dirty="0">
                <a:sym typeface="Symbol" panose="05050102010706020507" pitchFamily="18" charset="2"/>
              </a:rPr>
              <a:t>]</a:t>
            </a:r>
            <a:r>
              <a:rPr lang="en-US" altLang="cs-CZ" b="1" i="1" baseline="-25000" dirty="0" err="1">
                <a:solidFill>
                  <a:srgbClr val="990000"/>
                </a:solidFill>
                <a:sym typeface="Symbol" panose="05050102010706020507" pitchFamily="18" charset="2"/>
              </a:rPr>
              <a:t>wt</a:t>
            </a:r>
            <a:r>
              <a:rPr lang="en-US" altLang="cs-CZ" dirty="0">
                <a:sym typeface="Symbol" panose="05050102010706020507" pitchFamily="18" charset="2"/>
              </a:rPr>
              <a:t>] </a:t>
            </a:r>
            <a:r>
              <a:rPr lang="en-US" altLang="cs-CZ" dirty="0">
                <a:solidFill>
                  <a:srgbClr val="990000"/>
                </a:solidFill>
                <a:sym typeface="Symbol" panose="05050102010706020507" pitchFamily="18" charset="2"/>
              </a:rPr>
              <a:t>=</a:t>
            </a:r>
            <a:r>
              <a:rPr lang="en-US" altLang="cs-CZ" b="1" baseline="-25000" dirty="0">
                <a:solidFill>
                  <a:srgbClr val="990000"/>
                </a:solidFill>
                <a:sym typeface="Symbol" panose="05050102010706020507" pitchFamily="18" charset="2"/>
              </a:rPr>
              <a:t>r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>
                <a:sym typeface="Symbol" panose="05050102010706020507" pitchFamily="18" charset="2"/>
              </a:rPr>
              <a:t></a:t>
            </a:r>
            <a:r>
              <a:rPr lang="cs-CZ" altLang="cs-CZ" i="1" dirty="0" err="1">
                <a:sym typeface="Symbol" panose="05050102010706020507" pitchFamily="18" charset="2"/>
              </a:rPr>
              <a:t>w</a:t>
            </a:r>
            <a:r>
              <a:rPr lang="cs-CZ" altLang="cs-CZ" dirty="0" err="1">
                <a:sym typeface="Symbol" panose="05050102010706020507" pitchFamily="18" charset="2"/>
              </a:rPr>
              <a:t></a:t>
            </a:r>
            <a:r>
              <a:rPr lang="cs-CZ" altLang="cs-CZ" i="1" dirty="0" err="1">
                <a:sym typeface="Symbol" panose="05050102010706020507" pitchFamily="18" charset="2"/>
              </a:rPr>
              <a:t>t</a:t>
            </a:r>
            <a:r>
              <a:rPr lang="cs-CZ" altLang="cs-CZ" i="1" dirty="0">
                <a:sym typeface="Symbol" panose="05050102010706020507" pitchFamily="18" charset="2"/>
              </a:rPr>
              <a:t> </a:t>
            </a:r>
            <a:r>
              <a:rPr lang="en-US" altLang="cs-CZ" dirty="0">
                <a:sym typeface="Symbol" panose="05050102010706020507" pitchFamily="18" charset="2"/>
              </a:rPr>
              <a:t>[</a:t>
            </a:r>
            <a:r>
              <a:rPr lang="en-US" altLang="cs-CZ" baseline="30000" dirty="0">
                <a:sym typeface="Symbol" panose="05050102010706020507" pitchFamily="18" charset="2"/>
              </a:rPr>
              <a:t>0</a:t>
            </a:r>
            <a:r>
              <a:rPr lang="en-US" altLang="cs-CZ" i="1" dirty="0">
                <a:sym typeface="Symbol" panose="05050102010706020507" pitchFamily="18" charset="2"/>
              </a:rPr>
              <a:t>Rich</a:t>
            </a:r>
            <a:r>
              <a:rPr lang="en-US" altLang="cs-CZ" i="1" baseline="-25000" dirty="0">
                <a:sym typeface="Symbol" panose="05050102010706020507" pitchFamily="18" charset="2"/>
              </a:rPr>
              <a:t>wt </a:t>
            </a:r>
            <a:r>
              <a:rPr lang="en-US" altLang="cs-CZ" dirty="0">
                <a:sym typeface="Symbol" panose="05050102010706020507" pitchFamily="18" charset="2"/>
              </a:rPr>
              <a:t>[</a:t>
            </a:r>
            <a:r>
              <a:rPr lang="en-US" altLang="cs-CZ" baseline="30000" dirty="0">
                <a:sym typeface="Symbol" panose="05050102010706020507" pitchFamily="18" charset="2"/>
              </a:rPr>
              <a:t>0</a:t>
            </a:r>
            <a:r>
              <a:rPr lang="en-US" altLang="cs-CZ" i="1" dirty="0">
                <a:sym typeface="Symbol" panose="05050102010706020507" pitchFamily="18" charset="2"/>
              </a:rPr>
              <a:t>Mayor_of</a:t>
            </a:r>
            <a:r>
              <a:rPr lang="en-US" altLang="cs-CZ" i="1" baseline="-25000" dirty="0">
                <a:sym typeface="Symbol" panose="05050102010706020507" pitchFamily="18" charset="2"/>
              </a:rPr>
              <a:t>wt </a:t>
            </a:r>
            <a:r>
              <a:rPr lang="en-US" altLang="cs-CZ" baseline="30000" dirty="0">
                <a:sym typeface="Symbol" panose="05050102010706020507" pitchFamily="18" charset="2"/>
              </a:rPr>
              <a:t>0</a:t>
            </a:r>
            <a:r>
              <a:rPr lang="en-US" altLang="cs-CZ" i="1" dirty="0">
                <a:sym typeface="Symbol" panose="05050102010706020507" pitchFamily="18" charset="2"/>
              </a:rPr>
              <a:t>Ostrava</a:t>
            </a:r>
            <a:r>
              <a:rPr lang="en-US" altLang="cs-CZ" dirty="0">
                <a:sym typeface="Symbol" panose="05050102010706020507" pitchFamily="18" charset="2"/>
              </a:rPr>
              <a:t>]]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dirty="0">
                <a:sym typeface="Symbol" panose="05050102010706020507" pitchFamily="18" charset="2"/>
              </a:rPr>
              <a:t>We don’t use</a:t>
            </a:r>
            <a:r>
              <a:rPr lang="cs-CZ" altLang="cs-CZ" dirty="0">
                <a:sym typeface="Symbol" panose="05050102010706020507" pitchFamily="18" charset="2"/>
              </a:rPr>
              <a:t> </a:t>
            </a:r>
            <a:r>
              <a:rPr lang="cs-CZ" altLang="cs-CZ" i="1" dirty="0">
                <a:sym typeface="Symbol" panose="05050102010706020507" pitchFamily="18" charset="2"/>
              </a:rPr>
              <a:t>-</a:t>
            </a:r>
            <a:r>
              <a:rPr lang="en-US" altLang="cs-CZ" i="1" dirty="0">
                <a:sym typeface="Symbol" panose="05050102010706020507" pitchFamily="18" charset="2"/>
              </a:rPr>
              <a:t>bound</a:t>
            </a:r>
            <a:r>
              <a:rPr lang="cs-CZ" altLang="cs-CZ" i="1" dirty="0">
                <a:sym typeface="Symbol" panose="05050102010706020507" pitchFamily="18" charset="2"/>
              </a:rPr>
              <a:t> </a:t>
            </a:r>
            <a:r>
              <a:rPr lang="en-US" altLang="cs-CZ" i="1" dirty="0">
                <a:sym typeface="Symbol" panose="05050102010706020507" pitchFamily="18" charset="2"/>
              </a:rPr>
              <a:t>variables </a:t>
            </a:r>
            <a:r>
              <a:rPr lang="en-US" altLang="cs-CZ" dirty="0">
                <a:sym typeface="Symbol" panose="05050102010706020507" pitchFamily="18" charset="2"/>
              </a:rPr>
              <a:t>in a natural language</a:t>
            </a:r>
            <a:endParaRPr lang="cs-CZ" altLang="cs-CZ" i="1" dirty="0"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-</a:t>
            </a:r>
            <a:r>
              <a:rPr lang="en-US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c</a:t>
            </a:r>
            <a:r>
              <a:rPr lang="cs-CZ" altLang="cs-CZ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onver</a:t>
            </a:r>
            <a:r>
              <a:rPr lang="en-US" altLang="cs-CZ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sion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en-US" altLang="cs-CZ" dirty="0">
                <a:sym typeface="Symbol" panose="05050102010706020507" pitchFamily="18" charset="2"/>
              </a:rPr>
              <a:t>by value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947E1CC-8426-4776-AD2C-7D10A7430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26</a:t>
            </a:fld>
            <a:endParaRPr lang="cs-CZ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Procedur</a:t>
            </a:r>
            <a:r>
              <a:rPr lang="en-US" altLang="cs-CZ" dirty="0"/>
              <a:t>al isomorphism</a:t>
            </a:r>
            <a:endParaRPr lang="cs-CZ" altLang="cs-CZ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cs-CZ" dirty="0"/>
              <a:t>Obviously it is wise to define several criteria of procedural isomorphism</a:t>
            </a:r>
            <a:r>
              <a:rPr lang="cs-CZ" altLang="cs-CZ" dirty="0"/>
              <a:t> (</a:t>
            </a:r>
            <a:r>
              <a:rPr lang="en-US" altLang="cs-CZ" dirty="0"/>
              <a:t>hence of synonymy</a:t>
            </a:r>
            <a:r>
              <a:rPr lang="cs-CZ" altLang="cs-CZ" dirty="0"/>
              <a:t>) </a:t>
            </a:r>
            <a:r>
              <a:rPr lang="en-US" altLang="cs-CZ" dirty="0"/>
              <a:t>depending on the discourse under scrutiny</a:t>
            </a: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en-US" altLang="cs-CZ" dirty="0"/>
              <a:t>Natural language</a:t>
            </a:r>
            <a:r>
              <a:rPr lang="cs-CZ" altLang="cs-CZ" dirty="0"/>
              <a:t> </a:t>
            </a:r>
            <a:r>
              <a:rPr lang="en-US" altLang="cs-CZ" dirty="0">
                <a:sym typeface="Wingdings" panose="05000000000000000000" pitchFamily="2" charset="2"/>
              </a:rPr>
              <a:t></a:t>
            </a:r>
            <a:r>
              <a:rPr lang="cs-CZ" altLang="cs-CZ" dirty="0"/>
              <a:t> </a:t>
            </a:r>
            <a:r>
              <a:rPr lang="en-US" altLang="cs-CZ" dirty="0"/>
              <a:t>we don’t use</a:t>
            </a:r>
            <a:r>
              <a:rPr lang="cs-CZ" altLang="cs-CZ" dirty="0"/>
              <a:t> </a:t>
            </a:r>
            <a:r>
              <a:rPr lang="cs-CZ" altLang="cs-CZ" dirty="0">
                <a:sym typeface="Symbol" panose="05050102010706020507" pitchFamily="18" charset="2"/>
              </a:rPr>
              <a:t>-</a:t>
            </a:r>
            <a:r>
              <a:rPr lang="en-US" altLang="cs-CZ" dirty="0">
                <a:sym typeface="Symbol" panose="05050102010706020507" pitchFamily="18" charset="2"/>
              </a:rPr>
              <a:t>bound variables</a:t>
            </a:r>
            <a:endParaRPr lang="cs-CZ" altLang="cs-CZ" dirty="0">
              <a:sym typeface="Symbol" panose="05050102010706020507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ym typeface="Symbol" panose="05050102010706020507" pitchFamily="18" charset="2"/>
              </a:rPr>
              <a:t>-</a:t>
            </a:r>
            <a:r>
              <a:rPr lang="en-US" altLang="cs-CZ" dirty="0">
                <a:sym typeface="Symbol" panose="05050102010706020507" pitchFamily="18" charset="2"/>
              </a:rPr>
              <a:t>conversion, -conversion by value, restricted -conversion by name</a:t>
            </a:r>
            <a:r>
              <a:rPr lang="cs-CZ" altLang="cs-CZ" dirty="0">
                <a:sym typeface="Symbol" panose="05050102010706020507" pitchFamily="18" charset="2"/>
              </a:rPr>
              <a:t> + </a:t>
            </a:r>
            <a:r>
              <a:rPr lang="en-US" altLang="cs-CZ" dirty="0">
                <a:sym typeface="Symbol" panose="05050102010706020507" pitchFamily="18" charset="2"/>
              </a:rPr>
              <a:t>meaning postulates for syntactically simple terms</a:t>
            </a:r>
            <a:r>
              <a:rPr lang="cs-CZ" altLang="cs-CZ" dirty="0">
                <a:sym typeface="Symbol" panose="05050102010706020507" pitchFamily="18" charset="2"/>
              </a:rPr>
              <a:t> (</a:t>
            </a:r>
            <a:r>
              <a:rPr lang="cs-CZ" altLang="cs-CZ" dirty="0" err="1">
                <a:sym typeface="Symbol" panose="05050102010706020507" pitchFamily="18" charset="2"/>
              </a:rPr>
              <a:t>Church</a:t>
            </a:r>
            <a:r>
              <a:rPr lang="en-US" altLang="cs-CZ" dirty="0">
                <a:sym typeface="Symbol" panose="05050102010706020507" pitchFamily="18" charset="2"/>
              </a:rPr>
              <a:t>’s</a:t>
            </a:r>
            <a:r>
              <a:rPr lang="cs-CZ" altLang="cs-CZ" dirty="0">
                <a:sym typeface="Symbol" panose="05050102010706020507" pitchFamily="18" charset="2"/>
              </a:rPr>
              <a:t> A0)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dirty="0">
                <a:sym typeface="Symbol" panose="05050102010706020507" pitchFamily="18" charset="2"/>
              </a:rPr>
              <a:t>In the language of mathematics and in a programming language variables can play a significant role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>
                <a:sym typeface="Symbol" panose="05050102010706020507" pitchFamily="18" charset="2"/>
              </a:rPr>
              <a:t>The most restrictive criterion</a:t>
            </a:r>
            <a:r>
              <a:rPr lang="cs-CZ" altLang="cs-CZ" dirty="0">
                <a:sym typeface="Symbol" panose="05050102010706020507" pitchFamily="18" charset="2"/>
              </a:rPr>
              <a:t>: </a:t>
            </a:r>
            <a:r>
              <a:rPr lang="en-US" altLang="cs-CZ" dirty="0">
                <a:sym typeface="Symbol" panose="05050102010706020507" pitchFamily="18" charset="2"/>
              </a:rPr>
              <a:t>only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en-US" altLang="cs-CZ" dirty="0">
                <a:sym typeface="Symbol" panose="05050102010706020507" pitchFamily="18" charset="2"/>
              </a:rPr>
              <a:t>meaning postulates for syntactically simple terms</a:t>
            </a:r>
            <a:r>
              <a:rPr lang="cs-CZ" altLang="cs-CZ" dirty="0">
                <a:sym typeface="Symbol" panose="05050102010706020507" pitchFamily="18" charset="2"/>
              </a:rPr>
              <a:t> (</a:t>
            </a:r>
            <a:r>
              <a:rPr lang="cs-CZ" altLang="cs-CZ" dirty="0" err="1">
                <a:sym typeface="Symbol" panose="05050102010706020507" pitchFamily="18" charset="2"/>
              </a:rPr>
              <a:t>Church</a:t>
            </a:r>
            <a:r>
              <a:rPr lang="en-US" altLang="cs-CZ" dirty="0">
                <a:sym typeface="Symbol" panose="05050102010706020507" pitchFamily="18" charset="2"/>
              </a:rPr>
              <a:t>’s</a:t>
            </a:r>
            <a:r>
              <a:rPr lang="cs-CZ" altLang="cs-CZ" dirty="0">
                <a:sym typeface="Symbol" panose="05050102010706020507" pitchFamily="18" charset="2"/>
              </a:rPr>
              <a:t> A0)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3C7AA85-6FD6-4031-85C0-E06D20C7F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27</a:t>
            </a:fld>
            <a:endParaRPr lang="cs-CZ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Existen</a:t>
            </a:r>
            <a:r>
              <a:rPr lang="en-US" altLang="cs-CZ" dirty="0" err="1"/>
              <a:t>tial</a:t>
            </a:r>
            <a:r>
              <a:rPr lang="en-US" altLang="cs-CZ" dirty="0"/>
              <a:t> quantification</a:t>
            </a:r>
            <a:endParaRPr lang="cs-CZ" altLang="cs-CZ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91512" cy="4718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Extension</a:t>
            </a:r>
            <a:r>
              <a:rPr lang="en-US" alt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c</a:t>
            </a:r>
            <a:r>
              <a:rPr lang="cs-CZ" alt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ontext</a:t>
            </a:r>
            <a:r>
              <a:rPr lang="cs-CZ" altLang="cs-CZ" dirty="0"/>
              <a:t> – </a:t>
            </a:r>
            <a:r>
              <a:rPr lang="en-US" altLang="cs-CZ" dirty="0"/>
              <a:t>only in this case partiality plays a crucial role</a:t>
            </a:r>
            <a:r>
              <a:rPr lang="cs-CZ" altLang="cs-CZ" dirty="0"/>
              <a:t>: </a:t>
            </a:r>
            <a:r>
              <a:rPr lang="en-US" altLang="cs-CZ" dirty="0"/>
              <a:t>the application of a function</a:t>
            </a:r>
            <a:r>
              <a:rPr lang="cs-CZ" altLang="cs-CZ" dirty="0"/>
              <a:t> </a:t>
            </a:r>
            <a:r>
              <a:rPr lang="cs-CZ" altLang="cs-CZ" i="1" dirty="0"/>
              <a:t>f</a:t>
            </a:r>
            <a:r>
              <a:rPr lang="en-US" altLang="cs-CZ" dirty="0">
                <a:sym typeface="Symbol" panose="05050102010706020507" pitchFamily="18" charset="2"/>
              </a:rPr>
              <a:t></a:t>
            </a:r>
            <a:r>
              <a:rPr lang="en-US" altLang="cs-CZ" dirty="0"/>
              <a:t>(</a:t>
            </a:r>
            <a:r>
              <a:rPr lang="en-US" altLang="cs-CZ" dirty="0">
                <a:sym typeface="Symbol" panose="05050102010706020507" pitchFamily="18" charset="2"/>
              </a:rPr>
              <a:t></a:t>
            </a:r>
            <a:r>
              <a:rPr lang="en-US" altLang="cs-CZ" dirty="0"/>
              <a:t>)</a:t>
            </a:r>
            <a:r>
              <a:rPr lang="cs-CZ" altLang="cs-CZ" i="1" dirty="0"/>
              <a:t> </a:t>
            </a:r>
            <a:r>
              <a:rPr lang="en-US" altLang="cs-CZ" dirty="0"/>
              <a:t>to the</a:t>
            </a:r>
            <a:r>
              <a:rPr lang="cs-CZ" altLang="cs-CZ" dirty="0"/>
              <a:t> argument </a:t>
            </a:r>
            <a:r>
              <a:rPr lang="cs-CZ" altLang="cs-CZ" i="1" dirty="0"/>
              <a:t>a </a:t>
            </a:r>
            <a:r>
              <a:rPr lang="en-US" altLang="cs-CZ" dirty="0">
                <a:sym typeface="Symbol" panose="05050102010706020507" pitchFamily="18" charset="2"/>
              </a:rPr>
              <a:t>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en-US" altLang="cs-CZ" dirty="0">
                <a:sym typeface="Symbol" panose="05050102010706020507" pitchFamily="18" charset="2"/>
              </a:rPr>
              <a:t></a:t>
            </a:r>
            <a:r>
              <a:rPr lang="cs-CZ" altLang="cs-CZ" dirty="0"/>
              <a:t> </a:t>
            </a:r>
            <a:r>
              <a:rPr lang="en-US" altLang="cs-CZ" dirty="0"/>
              <a:t>can fail if</a:t>
            </a:r>
            <a:r>
              <a:rPr lang="cs-CZ" altLang="cs-CZ" dirty="0"/>
              <a:t> </a:t>
            </a:r>
            <a:r>
              <a:rPr lang="cs-CZ" altLang="cs-CZ" i="1" dirty="0"/>
              <a:t>f </a:t>
            </a:r>
            <a:r>
              <a:rPr lang="en-US" altLang="cs-CZ" dirty="0"/>
              <a:t>is not defined at</a:t>
            </a:r>
            <a:r>
              <a:rPr lang="cs-CZ" altLang="cs-CZ" dirty="0"/>
              <a:t> </a:t>
            </a:r>
            <a:r>
              <a:rPr lang="cs-CZ" altLang="cs-CZ" i="1" dirty="0"/>
              <a:t>a </a:t>
            </a:r>
            <a:r>
              <a:rPr lang="en-US" altLang="cs-CZ" dirty="0"/>
              <a:t>(</a:t>
            </a:r>
            <a:r>
              <a:rPr lang="en-US" altLang="cs-CZ" i="1" dirty="0"/>
              <a:t>x </a:t>
            </a:r>
            <a:r>
              <a:rPr lang="en-US" altLang="cs-CZ" dirty="0">
                <a:sym typeface="Symbol" panose="05050102010706020507" pitchFamily="18" charset="2"/>
              </a:rPr>
              <a:t> )</a:t>
            </a:r>
            <a:r>
              <a:rPr lang="cs-CZ" altLang="cs-CZ" dirty="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>
                <a:solidFill>
                  <a:schemeClr val="tx2"/>
                </a:solidFill>
              </a:rPr>
              <a:t>[</a:t>
            </a:r>
            <a:r>
              <a:rPr lang="en-US" altLang="cs-CZ" baseline="30000" dirty="0">
                <a:solidFill>
                  <a:schemeClr val="tx2"/>
                </a:solidFill>
              </a:rPr>
              <a:t>0</a:t>
            </a:r>
            <a:r>
              <a:rPr lang="en-US" altLang="cs-CZ" i="1" dirty="0">
                <a:solidFill>
                  <a:schemeClr val="tx2"/>
                </a:solidFill>
              </a:rPr>
              <a:t>Proper</a:t>
            </a:r>
            <a:r>
              <a:rPr lang="en-US" altLang="cs-CZ" dirty="0">
                <a:solidFill>
                  <a:schemeClr val="tx2"/>
                </a:solidFill>
              </a:rPr>
              <a:t> [</a:t>
            </a:r>
            <a:r>
              <a:rPr lang="en-US" altLang="cs-CZ" i="1" dirty="0">
                <a:solidFill>
                  <a:schemeClr val="tx2"/>
                </a:solidFill>
              </a:rPr>
              <a:t>f a</a:t>
            </a:r>
            <a:r>
              <a:rPr lang="en-US" altLang="cs-CZ" dirty="0">
                <a:solidFill>
                  <a:schemeClr val="tx2"/>
                </a:solidFill>
              </a:rPr>
              <a:t>]] |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</a:t>
            </a:r>
            <a:r>
              <a:rPr lang="en-US" altLang="cs-CZ" dirty="0">
                <a:solidFill>
                  <a:schemeClr val="tx2"/>
                </a:solidFill>
              </a:rPr>
              <a:t> 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[</a:t>
            </a:r>
            <a:r>
              <a:rPr lang="en-US" altLang="cs-CZ" i="1" dirty="0">
                <a:solidFill>
                  <a:schemeClr val="tx2"/>
                </a:solidFill>
                <a:sym typeface="Symbol" panose="05050102010706020507" pitchFamily="18" charset="2"/>
              </a:rPr>
              <a:t>Empty 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en-US" altLang="cs-CZ" i="1" dirty="0">
                <a:solidFill>
                  <a:schemeClr val="tx2"/>
                </a:solidFill>
                <a:sym typeface="Symbol" panose="05050102010706020507" pitchFamily="18" charset="2"/>
              </a:rPr>
              <a:t>x </a:t>
            </a:r>
            <a:r>
              <a:rPr lang="en-US" altLang="cs-CZ" dirty="0">
                <a:solidFill>
                  <a:schemeClr val="tx2"/>
                </a:solidFill>
              </a:rPr>
              <a:t>[</a:t>
            </a:r>
            <a:r>
              <a:rPr lang="en-US" altLang="cs-CZ" i="1" dirty="0">
                <a:solidFill>
                  <a:schemeClr val="tx2"/>
                </a:solidFill>
              </a:rPr>
              <a:t>f x</a:t>
            </a:r>
            <a:r>
              <a:rPr lang="en-US" altLang="cs-CZ" dirty="0">
                <a:solidFill>
                  <a:schemeClr val="tx2"/>
                </a:solidFill>
              </a:rPr>
              <a:t>]] |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</a:t>
            </a:r>
            <a:r>
              <a:rPr lang="en-US" altLang="cs-CZ" dirty="0">
                <a:solidFill>
                  <a:schemeClr val="tx2"/>
                </a:solidFill>
              </a:rPr>
              <a:t> [</a:t>
            </a:r>
            <a:r>
              <a:rPr lang="en-US" altLang="cs-CZ" baseline="30000" dirty="0">
                <a:solidFill>
                  <a:schemeClr val="tx2"/>
                </a:solidFill>
              </a:rPr>
              <a:t>0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 </a:t>
            </a:r>
            <a:r>
              <a:rPr lang="en-US" altLang="cs-CZ" i="1" dirty="0">
                <a:solidFill>
                  <a:schemeClr val="tx2"/>
                </a:solidFill>
                <a:sym typeface="Symbol" panose="05050102010706020507" pitchFamily="18" charset="2"/>
              </a:rPr>
              <a:t>x </a:t>
            </a:r>
            <a:r>
              <a:rPr lang="en-US" altLang="cs-CZ" dirty="0">
                <a:solidFill>
                  <a:schemeClr val="tx2"/>
                </a:solidFill>
              </a:rPr>
              <a:t>[</a:t>
            </a:r>
            <a:r>
              <a:rPr lang="en-US" altLang="cs-CZ" i="1" dirty="0">
                <a:solidFill>
                  <a:schemeClr val="tx2"/>
                </a:solidFill>
              </a:rPr>
              <a:t>f x</a:t>
            </a:r>
            <a:r>
              <a:rPr lang="en-US" altLang="cs-CZ" dirty="0">
                <a:solidFill>
                  <a:schemeClr val="tx2"/>
                </a:solidFill>
              </a:rPr>
              <a:t>]]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  <a:r>
              <a:rPr lang="cs-CZ" alt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tension</a:t>
            </a:r>
            <a:r>
              <a:rPr lang="en-US" alt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c</a:t>
            </a:r>
            <a:r>
              <a:rPr lang="cs-CZ" alt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ontext</a:t>
            </a:r>
            <a:r>
              <a:rPr lang="cs-CZ" altLang="cs-CZ" dirty="0"/>
              <a:t> – </a:t>
            </a:r>
            <a:r>
              <a:rPr lang="en-US" altLang="cs-CZ" dirty="0"/>
              <a:t>we can derive that there is a</a:t>
            </a:r>
            <a:r>
              <a:rPr lang="cs-CZ" altLang="cs-CZ" dirty="0"/>
              <a:t> </a:t>
            </a:r>
            <a:r>
              <a:rPr lang="cs-CZ" altLang="cs-CZ" i="1" dirty="0" err="1"/>
              <a:t>fun</a:t>
            </a:r>
            <a:r>
              <a:rPr lang="en-US" altLang="cs-CZ" i="1" dirty="0" err="1"/>
              <a:t>ction</a:t>
            </a:r>
            <a:r>
              <a:rPr lang="cs-CZ" altLang="cs-CZ" i="1" dirty="0"/>
              <a:t> f</a:t>
            </a:r>
            <a:r>
              <a:rPr lang="en-US" altLang="cs-CZ" dirty="0"/>
              <a:t> (an object of predication) but </a:t>
            </a:r>
            <a:r>
              <a:rPr lang="en-US" altLang="cs-CZ" i="1" dirty="0"/>
              <a:t>not </a:t>
            </a:r>
            <a:r>
              <a:rPr lang="en-US" altLang="cs-CZ" dirty="0"/>
              <a:t>that there is a value of </a:t>
            </a:r>
            <a:r>
              <a:rPr lang="en-US" altLang="cs-CZ" i="1" dirty="0"/>
              <a:t>f</a:t>
            </a:r>
            <a:endParaRPr lang="cs-CZ" altLang="cs-CZ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Tom </a:t>
            </a:r>
            <a:r>
              <a:rPr lang="en-US" altLang="cs-CZ" dirty="0"/>
              <a:t>is seeking a yeti |</a:t>
            </a:r>
            <a:r>
              <a:rPr lang="en-US" altLang="cs-CZ" dirty="0">
                <a:sym typeface="Symbol" panose="05050102010706020507" pitchFamily="18" charset="2"/>
              </a:rPr>
              <a:t> yeti exist</a:t>
            </a:r>
            <a:r>
              <a:rPr lang="cs-CZ" altLang="cs-CZ" dirty="0">
                <a:sym typeface="Symbol" panose="05050102010706020507" pitchFamily="18" charset="2"/>
              </a:rPr>
              <a:t>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/>
              <a:t>Not to turn logic to magic</a:t>
            </a:r>
            <a:r>
              <a:rPr lang="cs-CZ" altLang="cs-CZ" dirty="0"/>
              <a:t> </a:t>
            </a:r>
            <a:r>
              <a:rPr lang="cs-CZ" altLang="cs-CZ" dirty="0">
                <a:sym typeface="Wingdings" panose="05000000000000000000" pitchFamily="2" charset="2"/>
              </a:rPr>
              <a:t> </a:t>
            </a:r>
            <a:r>
              <a:rPr lang="cs-CZ" altLang="cs-CZ" dirty="0"/>
              <a:t> </a:t>
            </a:r>
            <a:endParaRPr lang="en-US" alt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5268DA6-3EC3-4970-AB96-99672A203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28</a:t>
            </a:fld>
            <a:endParaRPr lang="cs-CZ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Existen</a:t>
            </a:r>
            <a:r>
              <a:rPr lang="en-US" altLang="cs-CZ" dirty="0" err="1"/>
              <a:t>tial</a:t>
            </a:r>
            <a:r>
              <a:rPr lang="cs-CZ" altLang="cs-CZ" dirty="0"/>
              <a:t> </a:t>
            </a:r>
            <a:r>
              <a:rPr lang="cs-CZ" altLang="cs-CZ" dirty="0" err="1"/>
              <a:t>generaliza</a:t>
            </a:r>
            <a:r>
              <a:rPr lang="en-US" altLang="cs-CZ" dirty="0" err="1"/>
              <a:t>tion</a:t>
            </a:r>
            <a:endParaRPr lang="cs-CZ" altLang="cs-CZ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497192" cy="47180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Tom </a:t>
            </a:r>
            <a:r>
              <a:rPr lang="en-US" altLang="cs-CZ" dirty="0"/>
              <a:t>is seeking a </a:t>
            </a:r>
            <a:r>
              <a:rPr lang="en-US" altLang="cs-CZ" dirty="0">
                <a:sym typeface="Symbol" panose="05050102010706020507" pitchFamily="18" charset="2"/>
              </a:rPr>
              <a:t>unicorn</a:t>
            </a:r>
            <a:endParaRPr lang="cs-CZ" altLang="cs-CZ" dirty="0"/>
          </a:p>
          <a:p>
            <a:pPr eaLnBrk="1" hangingPunct="1">
              <a:spcBef>
                <a:spcPct val="0"/>
              </a:spcBef>
              <a:defRPr/>
            </a:pPr>
            <a:r>
              <a:rPr lang="cs-CZ" altLang="cs-CZ" dirty="0"/>
              <a:t>------------------------------------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cs-CZ" altLang="cs-CZ" dirty="0"/>
              <a:t>Tom </a:t>
            </a:r>
            <a:r>
              <a:rPr lang="en-US" altLang="cs-CZ" dirty="0"/>
              <a:t>is seeking something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(</a:t>
            </a:r>
            <a:r>
              <a:rPr lang="en-US" altLang="cs-CZ" dirty="0"/>
              <a:t>there is something such that</a:t>
            </a:r>
            <a:r>
              <a:rPr lang="cs-CZ" altLang="cs-CZ" dirty="0"/>
              <a:t> Tom </a:t>
            </a:r>
            <a:r>
              <a:rPr lang="en-US" altLang="cs-CZ" dirty="0"/>
              <a:t>is seeking it</a:t>
            </a:r>
            <a:r>
              <a:rPr lang="cs-CZ" altLang="cs-CZ" dirty="0"/>
              <a:t>)</a:t>
            </a:r>
          </a:p>
          <a:p>
            <a:pPr eaLnBrk="1" hangingPunct="1">
              <a:defRPr/>
            </a:pP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i="1" dirty="0">
                <a:solidFill>
                  <a:schemeClr val="tx2"/>
                </a:solidFill>
                <a:sym typeface="Symbol" panose="05050102010706020507" pitchFamily="18" charset="2"/>
              </a:rPr>
              <a:t>w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i="1" dirty="0">
                <a:solidFill>
                  <a:schemeClr val="tx2"/>
                </a:solidFill>
                <a:sym typeface="Symbol" panose="05050102010706020507" pitchFamily="18" charset="2"/>
              </a:rPr>
              <a:t>t 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i="1" dirty="0">
                <a:solidFill>
                  <a:schemeClr val="tx2"/>
                </a:solidFill>
                <a:sym typeface="Symbol" panose="05050102010706020507" pitchFamily="18" charset="2"/>
              </a:rPr>
              <a:t>Seek</a:t>
            </a:r>
            <a:r>
              <a:rPr lang="en-US" altLang="cs-CZ" i="1" baseline="-25000" dirty="0">
                <a:solidFill>
                  <a:schemeClr val="tx2"/>
                </a:solidFill>
                <a:sym typeface="Symbol" panose="05050102010706020507" pitchFamily="18" charset="2"/>
              </a:rPr>
              <a:t>wt </a:t>
            </a:r>
            <a:r>
              <a:rPr lang="en-US" altLang="cs-CZ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i="1" dirty="0">
                <a:solidFill>
                  <a:schemeClr val="tx2"/>
                </a:solidFill>
                <a:sym typeface="Symbol" panose="05050102010706020507" pitchFamily="18" charset="2"/>
              </a:rPr>
              <a:t>Tom </a:t>
            </a:r>
            <a:r>
              <a:rPr lang="en-US" altLang="cs-CZ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i="1" dirty="0">
                <a:solidFill>
                  <a:schemeClr val="tx2"/>
                </a:solidFill>
                <a:sym typeface="Symbol" panose="05050102010706020507" pitchFamily="18" charset="2"/>
              </a:rPr>
              <a:t>Unicorn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]</a:t>
            </a:r>
          </a:p>
          <a:p>
            <a:pPr eaLnBrk="1" hangingPunct="1">
              <a:defRPr/>
            </a:pP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i="1" dirty="0">
                <a:solidFill>
                  <a:schemeClr val="tx2"/>
                </a:solidFill>
                <a:sym typeface="Symbol" panose="05050102010706020507" pitchFamily="18" charset="2"/>
              </a:rPr>
              <a:t>w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i="1" dirty="0">
                <a:solidFill>
                  <a:schemeClr val="tx2"/>
                </a:solidFill>
                <a:sym typeface="Symbol" panose="05050102010706020507" pitchFamily="18" charset="2"/>
              </a:rPr>
              <a:t>t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 [</a:t>
            </a:r>
            <a:r>
              <a:rPr lang="en-US" altLang="cs-CZ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</a:t>
            </a:r>
            <a:r>
              <a:rPr lang="en-US" altLang="cs-CZ" i="1" dirty="0">
                <a:solidFill>
                  <a:schemeClr val="tx2"/>
                </a:solidFill>
                <a:sym typeface="Symbol" panose="05050102010706020507" pitchFamily="18" charset="2"/>
              </a:rPr>
              <a:t>p 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i="1" dirty="0">
                <a:solidFill>
                  <a:schemeClr val="tx2"/>
                </a:solidFill>
                <a:sym typeface="Symbol" panose="05050102010706020507" pitchFamily="18" charset="2"/>
              </a:rPr>
              <a:t>Seek</a:t>
            </a:r>
            <a:r>
              <a:rPr lang="en-US" altLang="cs-CZ" i="1" baseline="-25000" dirty="0">
                <a:solidFill>
                  <a:schemeClr val="tx2"/>
                </a:solidFill>
                <a:sym typeface="Symbol" panose="05050102010706020507" pitchFamily="18" charset="2"/>
              </a:rPr>
              <a:t>wt </a:t>
            </a:r>
            <a:r>
              <a:rPr lang="en-US" altLang="cs-CZ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i="1" dirty="0">
                <a:solidFill>
                  <a:schemeClr val="tx2"/>
                </a:solidFill>
                <a:sym typeface="Symbol" panose="05050102010706020507" pitchFamily="18" charset="2"/>
              </a:rPr>
              <a:t>Tom p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]]</a:t>
            </a:r>
          </a:p>
          <a:p>
            <a:pPr lvl="1" eaLnBrk="1" hangingPunct="1">
              <a:defRPr/>
            </a:pPr>
            <a:r>
              <a:rPr lang="en-US" altLang="cs-CZ" i="1" dirty="0">
                <a:sym typeface="Symbol" panose="05050102010706020507" pitchFamily="18" charset="2"/>
              </a:rPr>
              <a:t>Seek</a:t>
            </a:r>
            <a:r>
              <a:rPr lang="en-US" altLang="cs-CZ" dirty="0">
                <a:sym typeface="Symbol" panose="05050102010706020507" pitchFamily="18" charset="2"/>
              </a:rPr>
              <a:t>/(()</a:t>
            </a:r>
            <a:r>
              <a:rPr lang="en-US" altLang="cs-CZ" baseline="-25000" dirty="0">
                <a:sym typeface="Symbol" panose="05050102010706020507" pitchFamily="18" charset="2"/>
              </a:rPr>
              <a:t></a:t>
            </a:r>
            <a:r>
              <a:rPr lang="en-US" altLang="cs-CZ" dirty="0">
                <a:sym typeface="Symbol" panose="05050102010706020507" pitchFamily="18" charset="2"/>
              </a:rPr>
              <a:t>)</a:t>
            </a:r>
            <a:r>
              <a:rPr lang="en-US" altLang="cs-CZ" baseline="-25000" dirty="0">
                <a:sym typeface="Symbol" panose="05050102010706020507" pitchFamily="18" charset="2"/>
              </a:rPr>
              <a:t> </a:t>
            </a:r>
            <a:r>
              <a:rPr lang="cs-CZ" altLang="cs-CZ" dirty="0">
                <a:sym typeface="Symbol" panose="05050102010706020507" pitchFamily="18" charset="2"/>
              </a:rPr>
              <a:t>: </a:t>
            </a:r>
            <a:r>
              <a:rPr lang="en-US" altLang="cs-CZ" dirty="0">
                <a:sym typeface="Symbol" panose="05050102010706020507" pitchFamily="18" charset="2"/>
              </a:rPr>
              <a:t>the relation-in-intension of an individual to a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en-US" altLang="cs-CZ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property</a:t>
            </a:r>
            <a:r>
              <a:rPr lang="en-US" altLang="cs-CZ" dirty="0">
                <a:sym typeface="Symbol" panose="05050102010706020507" pitchFamily="18" charset="2"/>
              </a:rPr>
              <a:t> the instances of which the individual wants to find, </a:t>
            </a:r>
            <a:r>
              <a:rPr lang="en-US" altLang="cs-CZ" i="1" dirty="0">
                <a:sym typeface="Symbol" panose="05050102010706020507" pitchFamily="18" charset="2"/>
              </a:rPr>
              <a:t>Unicorn</a:t>
            </a:r>
            <a:r>
              <a:rPr lang="cs-CZ" altLang="cs-CZ" dirty="0">
                <a:sym typeface="Symbol" panose="05050102010706020507" pitchFamily="18" charset="2"/>
              </a:rPr>
              <a:t>/</a:t>
            </a:r>
            <a:r>
              <a:rPr lang="en-US" altLang="cs-CZ" dirty="0">
                <a:sym typeface="Symbol" panose="05050102010706020507" pitchFamily="18" charset="2"/>
              </a:rPr>
              <a:t>()</a:t>
            </a:r>
            <a:r>
              <a:rPr lang="en-US" altLang="cs-CZ" baseline="-25000" dirty="0">
                <a:sym typeface="Symbol" panose="05050102010706020507" pitchFamily="18" charset="2"/>
              </a:rPr>
              <a:t></a:t>
            </a:r>
            <a:r>
              <a:rPr lang="cs-CZ" altLang="cs-CZ" dirty="0">
                <a:sym typeface="Symbol" panose="05050102010706020507" pitchFamily="18" charset="2"/>
              </a:rPr>
              <a:t>, </a:t>
            </a:r>
            <a:r>
              <a:rPr lang="cs-CZ" altLang="cs-CZ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p </a:t>
            </a:r>
            <a:r>
              <a:rPr lang="cs-CZ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</a:t>
            </a:r>
            <a:r>
              <a:rPr lang="cs-CZ" altLang="cs-CZ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v </a:t>
            </a:r>
            <a:r>
              <a:rPr lang="en-US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()</a:t>
            </a:r>
            <a:r>
              <a:rPr lang="en-US" altLang="cs-CZ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</a:t>
            </a:r>
            <a:endParaRPr lang="cs-CZ" altLang="cs-CZ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sym typeface="Symbol" panose="05050102010706020507" pitchFamily="18" charset="2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6C32602-9F67-4683-BD6A-10621BC4B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29</a:t>
            </a:fld>
            <a:endParaRPr lang="cs-CZ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8800"/>
          </a:xfrm>
        </p:spPr>
        <p:txBody>
          <a:bodyPr/>
          <a:lstStyle/>
          <a:p>
            <a:pPr algn="r" eaLnBrk="1" hangingPunct="1"/>
            <a:r>
              <a:rPr lang="en-US" altLang="cs-CZ" sz="3800" i="1" dirty="0"/>
              <a:t>Exercise</a:t>
            </a:r>
            <a:r>
              <a:rPr lang="cs-CZ" altLang="cs-CZ" sz="3800" i="1" dirty="0"/>
              <a:t> 3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18487" cy="5149850"/>
          </a:xfrm>
        </p:spPr>
        <p:txBody>
          <a:bodyPr>
            <a:normAutofit/>
          </a:bodyPr>
          <a:lstStyle/>
          <a:p>
            <a:r>
              <a:rPr lang="en-US" sz="2000" dirty="0"/>
              <a:t>The Mayor of Ostrava visited Brno.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––––––––––––––––––––––––––––––––––––––––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The Mayor of Ostrava exists.</a:t>
            </a:r>
            <a:endParaRPr lang="en-US" altLang="cs-CZ" sz="2000" dirty="0"/>
          </a:p>
          <a:p>
            <a:pPr marL="839788" lvl="1" indent="-495300" eaLnBrk="1" hangingPunct="1">
              <a:lnSpc>
                <a:spcPct val="8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en-US" altLang="cs-CZ" sz="1800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en-US" altLang="cs-CZ" sz="1800" i="1" dirty="0" err="1">
                <a:solidFill>
                  <a:schemeClr val="tx2"/>
                </a:solidFill>
                <a:sym typeface="Symbol" panose="05050102010706020507" pitchFamily="18" charset="2"/>
              </a:rPr>
              <a:t>w</a:t>
            </a:r>
            <a:r>
              <a:rPr lang="en-US" altLang="cs-CZ" sz="1800" dirty="0" err="1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en-US" altLang="cs-CZ" sz="1800" i="1" dirty="0" err="1">
                <a:solidFill>
                  <a:schemeClr val="tx2"/>
                </a:solidFill>
                <a:sym typeface="Symbol" panose="05050102010706020507" pitchFamily="18" charset="2"/>
              </a:rPr>
              <a:t>t</a:t>
            </a:r>
            <a:r>
              <a:rPr lang="en-US" altLang="cs-CZ" sz="1800" dirty="0">
                <a:solidFill>
                  <a:schemeClr val="tx2"/>
                </a:solidFill>
                <a:sym typeface="Symbol" panose="05050102010706020507" pitchFamily="18" charset="2"/>
              </a:rPr>
              <a:t> [</a:t>
            </a:r>
            <a:r>
              <a:rPr lang="en-US" altLang="cs-CZ" sz="18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1800" i="1" dirty="0">
                <a:solidFill>
                  <a:schemeClr val="tx2"/>
                </a:solidFill>
                <a:sym typeface="Symbol" panose="05050102010706020507" pitchFamily="18" charset="2"/>
              </a:rPr>
              <a:t>Visit</a:t>
            </a:r>
            <a:r>
              <a:rPr lang="en-US" altLang="cs-CZ" sz="1800" i="1" baseline="-25000" dirty="0">
                <a:solidFill>
                  <a:schemeClr val="tx2"/>
                </a:solidFill>
                <a:sym typeface="Symbol" panose="05050102010706020507" pitchFamily="18" charset="2"/>
              </a:rPr>
              <a:t>wt</a:t>
            </a:r>
            <a:r>
              <a:rPr lang="en-US" altLang="cs-CZ" sz="1800" i="1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1800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en-US" altLang="cs-CZ" sz="1800" i="1" dirty="0" err="1">
                <a:solidFill>
                  <a:schemeClr val="tx2"/>
                </a:solidFill>
                <a:sym typeface="Symbol" panose="05050102010706020507" pitchFamily="18" charset="2"/>
              </a:rPr>
              <a:t>w</a:t>
            </a:r>
            <a:r>
              <a:rPr lang="en-US" altLang="cs-CZ" sz="1800" dirty="0" err="1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en-US" altLang="cs-CZ" sz="1800" i="1" dirty="0" err="1">
                <a:solidFill>
                  <a:schemeClr val="tx2"/>
                </a:solidFill>
                <a:sym typeface="Symbol" panose="05050102010706020507" pitchFamily="18" charset="2"/>
              </a:rPr>
              <a:t>t</a:t>
            </a:r>
            <a:r>
              <a:rPr lang="en-US" altLang="cs-CZ" sz="1800" i="1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18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18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1800" i="1" dirty="0">
                <a:solidFill>
                  <a:schemeClr val="tx2"/>
                </a:solidFill>
                <a:sym typeface="Symbol" panose="05050102010706020507" pitchFamily="18" charset="2"/>
              </a:rPr>
              <a:t>Mayor_of</a:t>
            </a:r>
            <a:r>
              <a:rPr lang="en-US" altLang="cs-CZ" sz="1800" i="1" baseline="-25000" dirty="0">
                <a:solidFill>
                  <a:schemeClr val="tx2"/>
                </a:solidFill>
                <a:sym typeface="Symbol" panose="05050102010706020507" pitchFamily="18" charset="2"/>
              </a:rPr>
              <a:t>wt</a:t>
            </a:r>
            <a:r>
              <a:rPr lang="en-US" altLang="cs-CZ" sz="1800" i="1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18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1800" i="1" dirty="0">
                <a:solidFill>
                  <a:schemeClr val="tx2"/>
                </a:solidFill>
                <a:sym typeface="Symbol" panose="05050102010706020507" pitchFamily="18" charset="2"/>
              </a:rPr>
              <a:t>Ostrava</a:t>
            </a:r>
            <a:r>
              <a:rPr lang="en-US" altLang="cs-CZ" sz="1800" dirty="0">
                <a:solidFill>
                  <a:schemeClr val="tx2"/>
                </a:solidFill>
                <a:sym typeface="Symbol" panose="05050102010706020507" pitchFamily="18" charset="2"/>
              </a:rPr>
              <a:t>]</a:t>
            </a:r>
            <a:r>
              <a:rPr lang="en-US" altLang="cs-CZ" sz="1800" b="1" i="1" baseline="-25000" dirty="0" err="1">
                <a:solidFill>
                  <a:schemeClr val="hlink"/>
                </a:solidFill>
                <a:sym typeface="Symbol" panose="05050102010706020507" pitchFamily="18" charset="2"/>
              </a:rPr>
              <a:t>wt</a:t>
            </a:r>
            <a:r>
              <a:rPr lang="en-US" altLang="cs-CZ" sz="18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18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1800" i="1" dirty="0">
                <a:solidFill>
                  <a:schemeClr val="tx2"/>
                </a:solidFill>
                <a:sym typeface="Symbol" panose="05050102010706020507" pitchFamily="18" charset="2"/>
              </a:rPr>
              <a:t>Brno</a:t>
            </a:r>
            <a:r>
              <a:rPr lang="en-US" altLang="cs-CZ" sz="1800" dirty="0">
                <a:solidFill>
                  <a:schemeClr val="tx2"/>
                </a:solidFill>
                <a:sym typeface="Symbol" panose="05050102010706020507" pitchFamily="18" charset="2"/>
              </a:rPr>
              <a:t>]</a:t>
            </a:r>
          </a:p>
          <a:p>
            <a:pPr marL="839788" lvl="1" indent="-495300" eaLnBrk="1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cs-CZ" sz="1500" dirty="0"/>
              <a:t>––––––––––––––––––––––––––––––––––––––––––––––––––– </a:t>
            </a:r>
            <a:endParaRPr lang="en-US" altLang="cs-CZ" sz="1800" dirty="0"/>
          </a:p>
          <a:p>
            <a:pPr marL="839788" lvl="1" indent="-495300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cs-CZ" sz="1800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en-US" altLang="cs-CZ" sz="1800" i="1" dirty="0" err="1">
                <a:solidFill>
                  <a:schemeClr val="tx2"/>
                </a:solidFill>
                <a:sym typeface="Symbol" panose="05050102010706020507" pitchFamily="18" charset="2"/>
              </a:rPr>
              <a:t>w</a:t>
            </a:r>
            <a:r>
              <a:rPr lang="en-US" altLang="cs-CZ" sz="1800" dirty="0" err="1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en-US" altLang="cs-CZ" sz="1800" i="1" dirty="0" err="1">
                <a:solidFill>
                  <a:schemeClr val="tx2"/>
                </a:solidFill>
                <a:sym typeface="Symbol" panose="05050102010706020507" pitchFamily="18" charset="2"/>
              </a:rPr>
              <a:t>t</a:t>
            </a:r>
            <a:r>
              <a:rPr lang="en-US" altLang="cs-CZ" sz="1800" dirty="0">
                <a:solidFill>
                  <a:schemeClr val="tx2"/>
                </a:solidFill>
                <a:sym typeface="Symbol" panose="05050102010706020507" pitchFamily="18" charset="2"/>
              </a:rPr>
              <a:t> [</a:t>
            </a:r>
            <a:r>
              <a:rPr lang="en-US" altLang="cs-CZ" sz="18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1800" i="1" dirty="0">
                <a:solidFill>
                  <a:schemeClr val="tx2"/>
                </a:solidFill>
                <a:sym typeface="Symbol" panose="05050102010706020507" pitchFamily="18" charset="2"/>
              </a:rPr>
              <a:t>Exist</a:t>
            </a:r>
            <a:r>
              <a:rPr lang="en-US" altLang="cs-CZ" sz="1800" i="1" baseline="-25000" dirty="0">
                <a:solidFill>
                  <a:schemeClr val="tx2"/>
                </a:solidFill>
                <a:sym typeface="Symbol" panose="05050102010706020507" pitchFamily="18" charset="2"/>
              </a:rPr>
              <a:t>wt</a:t>
            </a:r>
            <a:r>
              <a:rPr lang="en-US" altLang="cs-CZ" sz="1800" i="1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1800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en-US" altLang="cs-CZ" sz="1800" i="1" dirty="0" err="1">
                <a:solidFill>
                  <a:schemeClr val="tx2"/>
                </a:solidFill>
                <a:sym typeface="Symbol" panose="05050102010706020507" pitchFamily="18" charset="2"/>
              </a:rPr>
              <a:t>w</a:t>
            </a:r>
            <a:r>
              <a:rPr lang="en-US" altLang="cs-CZ" sz="1800" dirty="0" err="1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en-US" altLang="cs-CZ" sz="1800" i="1" dirty="0" err="1">
                <a:solidFill>
                  <a:schemeClr val="tx2"/>
                </a:solidFill>
                <a:sym typeface="Symbol" panose="05050102010706020507" pitchFamily="18" charset="2"/>
              </a:rPr>
              <a:t>t</a:t>
            </a:r>
            <a:r>
              <a:rPr lang="en-US" altLang="cs-CZ" sz="1800" i="1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18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18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1800" i="1" dirty="0">
                <a:solidFill>
                  <a:schemeClr val="tx2"/>
                </a:solidFill>
                <a:sym typeface="Symbol" panose="05050102010706020507" pitchFamily="18" charset="2"/>
              </a:rPr>
              <a:t>Mayor_of</a:t>
            </a:r>
            <a:r>
              <a:rPr lang="en-US" altLang="cs-CZ" sz="1800" i="1" baseline="-25000" dirty="0">
                <a:solidFill>
                  <a:schemeClr val="tx2"/>
                </a:solidFill>
                <a:sym typeface="Symbol" panose="05050102010706020507" pitchFamily="18" charset="2"/>
              </a:rPr>
              <a:t>wt</a:t>
            </a:r>
            <a:r>
              <a:rPr lang="en-US" altLang="cs-CZ" sz="1800" i="1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18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1800" i="1" dirty="0">
                <a:solidFill>
                  <a:schemeClr val="tx2"/>
                </a:solidFill>
                <a:sym typeface="Symbol" panose="05050102010706020507" pitchFamily="18" charset="2"/>
              </a:rPr>
              <a:t>Ostrava</a:t>
            </a:r>
            <a:r>
              <a:rPr lang="en-US" altLang="cs-CZ" sz="1800" dirty="0">
                <a:solidFill>
                  <a:schemeClr val="tx2"/>
                </a:solidFill>
                <a:sym typeface="Symbol" panose="05050102010706020507" pitchFamily="18" charset="2"/>
              </a:rPr>
              <a:t>]]</a:t>
            </a:r>
          </a:p>
          <a:p>
            <a:pPr marL="571500" indent="-571500" eaLnBrk="1" hangingPunct="1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cs-CZ" sz="1600" i="1" dirty="0">
                <a:sym typeface="Symbol" panose="05050102010706020507" pitchFamily="18" charset="2"/>
              </a:rPr>
              <a:t>Types.</a:t>
            </a:r>
            <a:r>
              <a:rPr lang="en-US" altLang="cs-CZ" sz="1600" dirty="0">
                <a:sym typeface="Symbol" panose="05050102010706020507" pitchFamily="18" charset="2"/>
              </a:rPr>
              <a:t> </a:t>
            </a:r>
            <a:r>
              <a:rPr lang="en-US" altLang="cs-CZ" sz="1600" i="1" dirty="0">
                <a:sym typeface="Symbol" panose="05050102010706020507" pitchFamily="18" charset="2"/>
              </a:rPr>
              <a:t>Visit</a:t>
            </a:r>
            <a:r>
              <a:rPr lang="en-US" altLang="cs-CZ" sz="1600" dirty="0">
                <a:sym typeface="Symbol" panose="05050102010706020507" pitchFamily="18" charset="2"/>
              </a:rPr>
              <a:t>/()</a:t>
            </a:r>
            <a:r>
              <a:rPr lang="en-US" altLang="cs-CZ" sz="1600" baseline="-25000" dirty="0">
                <a:sym typeface="Symbol" panose="05050102010706020507" pitchFamily="18" charset="2"/>
              </a:rPr>
              <a:t></a:t>
            </a:r>
            <a:r>
              <a:rPr lang="en-US" altLang="cs-CZ" sz="1600" dirty="0">
                <a:sym typeface="Symbol" panose="05050102010706020507" pitchFamily="18" charset="2"/>
              </a:rPr>
              <a:t>; </a:t>
            </a:r>
            <a:r>
              <a:rPr lang="en-US" altLang="cs-CZ" sz="1600" i="1" dirty="0">
                <a:sym typeface="Symbol" panose="05050102010706020507" pitchFamily="18" charset="2"/>
              </a:rPr>
              <a:t>Exist</a:t>
            </a:r>
            <a:r>
              <a:rPr lang="en-US" altLang="cs-CZ" sz="1600" dirty="0">
                <a:sym typeface="Symbol" panose="05050102010706020507" pitchFamily="18" charset="2"/>
              </a:rPr>
              <a:t>/(</a:t>
            </a:r>
            <a:r>
              <a:rPr lang="en-US" altLang="cs-CZ" sz="1600" baseline="-25000" dirty="0">
                <a:sym typeface="Symbol" panose="05050102010706020507" pitchFamily="18" charset="2"/>
              </a:rPr>
              <a:t></a:t>
            </a:r>
            <a:r>
              <a:rPr lang="en-US" altLang="cs-CZ" sz="1600" dirty="0">
                <a:sym typeface="Symbol" panose="05050102010706020507" pitchFamily="18" charset="2"/>
              </a:rPr>
              <a:t>)</a:t>
            </a:r>
            <a:r>
              <a:rPr lang="en-US" altLang="cs-CZ" sz="1600" baseline="-25000" dirty="0">
                <a:sym typeface="Symbol" panose="05050102010706020507" pitchFamily="18" charset="2"/>
              </a:rPr>
              <a:t></a:t>
            </a:r>
            <a:endParaRPr lang="en-US" altLang="cs-CZ" sz="1600" dirty="0">
              <a:sym typeface="Symbol" panose="05050102010706020507" pitchFamily="18" charset="2"/>
            </a:endParaRPr>
          </a:p>
          <a:p>
            <a:pPr marL="571500" indent="-571500" eaLnBrk="1" hangingPunct="1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cs-CZ" sz="1600" i="1" dirty="0">
                <a:sym typeface="Symbol" panose="05050102010706020507" pitchFamily="18" charset="2"/>
              </a:rPr>
              <a:t>Exist = </a:t>
            </a:r>
            <a:r>
              <a:rPr lang="en-US" altLang="cs-CZ" sz="1600" dirty="0">
                <a:sym typeface="Symbol" panose="05050102010706020507" pitchFamily="18" charset="2"/>
              </a:rPr>
              <a:t></a:t>
            </a:r>
            <a:r>
              <a:rPr lang="en-US" altLang="cs-CZ" sz="1600" i="1" dirty="0" err="1">
                <a:sym typeface="Symbol" panose="05050102010706020507" pitchFamily="18" charset="2"/>
              </a:rPr>
              <a:t>w</a:t>
            </a:r>
            <a:r>
              <a:rPr lang="en-US" altLang="cs-CZ" sz="1600" dirty="0" err="1">
                <a:sym typeface="Symbol" panose="05050102010706020507" pitchFamily="18" charset="2"/>
              </a:rPr>
              <a:t></a:t>
            </a:r>
            <a:r>
              <a:rPr lang="en-US" altLang="cs-CZ" sz="1600" i="1" dirty="0" err="1">
                <a:sym typeface="Symbol" panose="05050102010706020507" pitchFamily="18" charset="2"/>
              </a:rPr>
              <a:t>t</a:t>
            </a:r>
            <a:r>
              <a:rPr lang="en-US" altLang="cs-CZ" sz="1600" i="1" dirty="0">
                <a:sym typeface="Symbol" panose="05050102010706020507" pitchFamily="18" charset="2"/>
              </a:rPr>
              <a:t> </a:t>
            </a:r>
            <a:r>
              <a:rPr lang="en-US" altLang="cs-CZ" sz="1600" dirty="0">
                <a:sym typeface="Symbol" panose="05050102010706020507" pitchFamily="18" charset="2"/>
              </a:rPr>
              <a:t></a:t>
            </a:r>
            <a:r>
              <a:rPr lang="en-US" altLang="cs-CZ" sz="1600" i="1" dirty="0">
                <a:sym typeface="Symbol" panose="05050102010706020507" pitchFamily="18" charset="2"/>
              </a:rPr>
              <a:t>u </a:t>
            </a:r>
            <a:r>
              <a:rPr lang="en-US" altLang="cs-CZ" sz="1600" dirty="0">
                <a:sym typeface="Symbol" panose="05050102010706020507" pitchFamily="18" charset="2"/>
              </a:rPr>
              <a:t>[</a:t>
            </a:r>
            <a:r>
              <a:rPr lang="en-US" altLang="cs-CZ" sz="1600" baseline="30000" dirty="0">
                <a:sym typeface="Symbol" panose="05050102010706020507" pitchFamily="18" charset="2"/>
              </a:rPr>
              <a:t>0</a:t>
            </a:r>
            <a:r>
              <a:rPr lang="en-US" altLang="cs-CZ" sz="1600" dirty="0">
                <a:sym typeface="Symbol" panose="05050102010706020507" pitchFamily="18" charset="2"/>
              </a:rPr>
              <a:t></a:t>
            </a:r>
            <a:r>
              <a:rPr lang="en-US" altLang="cs-CZ" sz="1600" i="1" dirty="0">
                <a:sym typeface="Symbol" panose="05050102010706020507" pitchFamily="18" charset="2"/>
              </a:rPr>
              <a:t>x </a:t>
            </a:r>
            <a:r>
              <a:rPr lang="en-US" altLang="cs-CZ" sz="1600" dirty="0">
                <a:sym typeface="Symbol" panose="05050102010706020507" pitchFamily="18" charset="2"/>
              </a:rPr>
              <a:t>[</a:t>
            </a:r>
            <a:r>
              <a:rPr lang="en-US" altLang="cs-CZ" sz="1600" i="1" dirty="0">
                <a:sym typeface="Symbol" panose="05050102010706020507" pitchFamily="18" charset="2"/>
              </a:rPr>
              <a:t>x = </a:t>
            </a:r>
            <a:r>
              <a:rPr lang="en-US" altLang="cs-CZ" sz="1600" i="1" dirty="0" err="1">
                <a:sym typeface="Symbol" panose="05050102010706020507" pitchFamily="18" charset="2"/>
              </a:rPr>
              <a:t>u</a:t>
            </a:r>
            <a:r>
              <a:rPr lang="en-US" altLang="cs-CZ" sz="1600" i="1" baseline="-25000" dirty="0" err="1">
                <a:sym typeface="Symbol" panose="05050102010706020507" pitchFamily="18" charset="2"/>
              </a:rPr>
              <a:t>wt</a:t>
            </a:r>
            <a:r>
              <a:rPr lang="en-US" altLang="cs-CZ" sz="1600" dirty="0">
                <a:sym typeface="Symbol" panose="05050102010706020507" pitchFamily="18" charset="2"/>
              </a:rPr>
              <a:t>]]; </a:t>
            </a:r>
            <a:r>
              <a:rPr lang="en-US" altLang="cs-CZ" sz="1600" i="1" dirty="0">
                <a:sym typeface="Symbol" panose="05050102010706020507" pitchFamily="18" charset="2"/>
              </a:rPr>
              <a:t>u </a:t>
            </a:r>
            <a:r>
              <a:rPr lang="en-US" altLang="cs-CZ" sz="1600" dirty="0">
                <a:sym typeface="Symbol" panose="05050102010706020507" pitchFamily="18" charset="2"/>
              </a:rPr>
              <a:t></a:t>
            </a:r>
            <a:r>
              <a:rPr lang="en-US" altLang="cs-CZ" sz="1600" i="1" baseline="-25000" dirty="0">
                <a:sym typeface="Symbol" panose="05050102010706020507" pitchFamily="18" charset="2"/>
              </a:rPr>
              <a:t>v</a:t>
            </a:r>
            <a:r>
              <a:rPr lang="en-US" altLang="cs-CZ" sz="1600" dirty="0">
                <a:sym typeface="Symbol" panose="05050102010706020507" pitchFamily="18" charset="2"/>
              </a:rPr>
              <a:t> </a:t>
            </a:r>
            <a:r>
              <a:rPr lang="en-US" altLang="cs-CZ" sz="1600" baseline="-25000" dirty="0">
                <a:sym typeface="Symbol" panose="05050102010706020507" pitchFamily="18" charset="2"/>
              </a:rPr>
              <a:t></a:t>
            </a:r>
            <a:r>
              <a:rPr lang="en-US" altLang="cs-CZ" sz="1600" dirty="0">
                <a:sym typeface="Symbol" panose="05050102010706020507" pitchFamily="18" charset="2"/>
              </a:rPr>
              <a:t>, </a:t>
            </a:r>
            <a:r>
              <a:rPr lang="en-US" altLang="cs-CZ" sz="1600" i="1" dirty="0">
                <a:sym typeface="Symbol" panose="05050102010706020507" pitchFamily="18" charset="2"/>
              </a:rPr>
              <a:t>x </a:t>
            </a:r>
            <a:r>
              <a:rPr lang="en-US" altLang="cs-CZ" sz="1600" dirty="0">
                <a:sym typeface="Symbol" panose="05050102010706020507" pitchFamily="18" charset="2"/>
              </a:rPr>
              <a:t></a:t>
            </a:r>
            <a:r>
              <a:rPr lang="en-US" altLang="cs-CZ" sz="1600" i="1" baseline="-25000" dirty="0">
                <a:sym typeface="Symbol" panose="05050102010706020507" pitchFamily="18" charset="2"/>
              </a:rPr>
              <a:t>v</a:t>
            </a:r>
            <a:r>
              <a:rPr lang="en-US" altLang="cs-CZ" sz="1600" dirty="0">
                <a:sym typeface="Symbol" panose="05050102010706020507" pitchFamily="18" charset="2"/>
              </a:rPr>
              <a:t> , =/(): identity of individuals</a:t>
            </a:r>
          </a:p>
          <a:p>
            <a:pPr marL="571500" indent="-571500" eaLnBrk="1" hangingPunct="1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cs-CZ" sz="1600" i="1" dirty="0">
                <a:sym typeface="Symbol" panose="05050102010706020507" pitchFamily="18" charset="2"/>
              </a:rPr>
              <a:t>Proof.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1700" dirty="0">
                <a:sym typeface="Symbol" panose="05050102010706020507" pitchFamily="18" charset="2"/>
              </a:rPr>
              <a:t>1. 	[</a:t>
            </a:r>
            <a:r>
              <a:rPr lang="en-US" altLang="zh-CN" sz="1700" baseline="30000" dirty="0">
                <a:sym typeface="Symbol" panose="05050102010706020507" pitchFamily="18" charset="2"/>
              </a:rPr>
              <a:t>0</a:t>
            </a:r>
            <a:r>
              <a:rPr lang="en-US" altLang="zh-CN" sz="1700" i="1" dirty="0">
                <a:sym typeface="Symbol" panose="05050102010706020507" pitchFamily="18" charset="2"/>
              </a:rPr>
              <a:t>Visit</a:t>
            </a:r>
            <a:r>
              <a:rPr lang="en-US" altLang="zh-CN" sz="1700" i="1" baseline="-25000" dirty="0">
                <a:sym typeface="Symbol" panose="05050102010706020507" pitchFamily="18" charset="2"/>
              </a:rPr>
              <a:t>wt</a:t>
            </a:r>
            <a:r>
              <a:rPr lang="en-US" altLang="zh-CN" sz="1700" i="1" dirty="0">
                <a:sym typeface="Symbol" panose="05050102010706020507" pitchFamily="18" charset="2"/>
              </a:rPr>
              <a:t> </a:t>
            </a:r>
            <a:r>
              <a:rPr lang="en-US" altLang="zh-CN" sz="1700" dirty="0">
                <a:sym typeface="Symbol" panose="05050102010706020507" pitchFamily="18" charset="2"/>
              </a:rPr>
              <a:t></a:t>
            </a:r>
            <a:r>
              <a:rPr lang="en-US" altLang="zh-CN" sz="1700" i="1" dirty="0" err="1">
                <a:sym typeface="Symbol" panose="05050102010706020507" pitchFamily="18" charset="2"/>
              </a:rPr>
              <a:t>w</a:t>
            </a:r>
            <a:r>
              <a:rPr lang="en-US" altLang="zh-CN" sz="1700" dirty="0" err="1">
                <a:sym typeface="Symbol" panose="05050102010706020507" pitchFamily="18" charset="2"/>
              </a:rPr>
              <a:t></a:t>
            </a:r>
            <a:r>
              <a:rPr lang="en-US" altLang="zh-CN" sz="1700" i="1" dirty="0" err="1">
                <a:sym typeface="Symbol" panose="05050102010706020507" pitchFamily="18" charset="2"/>
              </a:rPr>
              <a:t>t</a:t>
            </a:r>
            <a:r>
              <a:rPr lang="en-US" altLang="zh-CN" sz="1700" dirty="0">
                <a:sym typeface="Symbol" panose="05050102010706020507" pitchFamily="18" charset="2"/>
              </a:rPr>
              <a:t> [</a:t>
            </a:r>
            <a:r>
              <a:rPr lang="en-US" altLang="zh-CN" sz="1700" baseline="30000" dirty="0">
                <a:sym typeface="Symbol" panose="05050102010706020507" pitchFamily="18" charset="2"/>
              </a:rPr>
              <a:t>0</a:t>
            </a:r>
            <a:r>
              <a:rPr lang="en-US" altLang="zh-CN" sz="1700" i="1" dirty="0">
                <a:sym typeface="Symbol" panose="05050102010706020507" pitchFamily="18" charset="2"/>
              </a:rPr>
              <a:t>Mayor_of</a:t>
            </a:r>
            <a:r>
              <a:rPr lang="en-US" altLang="zh-CN" sz="1700" i="1" baseline="-25000" dirty="0">
                <a:sym typeface="Symbol" panose="05050102010706020507" pitchFamily="18" charset="2"/>
              </a:rPr>
              <a:t>wt</a:t>
            </a:r>
            <a:r>
              <a:rPr lang="en-US" altLang="zh-CN" sz="1700" dirty="0">
                <a:sym typeface="Symbol" panose="05050102010706020507" pitchFamily="18" charset="2"/>
              </a:rPr>
              <a:t> </a:t>
            </a:r>
            <a:r>
              <a:rPr lang="en-US" altLang="zh-CN" sz="1700" baseline="30000" dirty="0">
                <a:sym typeface="Symbol" panose="05050102010706020507" pitchFamily="18" charset="2"/>
              </a:rPr>
              <a:t>0</a:t>
            </a:r>
            <a:r>
              <a:rPr lang="en-US" altLang="zh-CN" sz="1700" i="1" dirty="0">
                <a:sym typeface="Symbol" panose="05050102010706020507" pitchFamily="18" charset="2"/>
              </a:rPr>
              <a:t>Ostrava</a:t>
            </a:r>
            <a:r>
              <a:rPr lang="en-US" altLang="zh-CN" sz="1700" dirty="0">
                <a:sym typeface="Symbol" panose="05050102010706020507" pitchFamily="18" charset="2"/>
              </a:rPr>
              <a:t>]</a:t>
            </a:r>
            <a:r>
              <a:rPr lang="en-US" altLang="zh-CN" sz="1700" b="1" i="1" baseline="-25000" dirty="0" err="1">
                <a:sym typeface="Symbol" panose="05050102010706020507" pitchFamily="18" charset="2"/>
              </a:rPr>
              <a:t>wt</a:t>
            </a:r>
            <a:r>
              <a:rPr lang="en-US" altLang="zh-CN" sz="1700" b="1" i="1" dirty="0">
                <a:sym typeface="Symbol" panose="05050102010706020507" pitchFamily="18" charset="2"/>
              </a:rPr>
              <a:t>  </a:t>
            </a:r>
            <a:r>
              <a:rPr lang="en-US" altLang="zh-CN" sz="1700" baseline="30000" dirty="0">
                <a:sym typeface="Symbol" panose="05050102010706020507" pitchFamily="18" charset="2"/>
              </a:rPr>
              <a:t>0</a:t>
            </a:r>
            <a:r>
              <a:rPr lang="en-US" altLang="zh-CN" sz="1700" i="1" dirty="0">
                <a:sym typeface="Symbol" panose="05050102010706020507" pitchFamily="18" charset="2"/>
              </a:rPr>
              <a:t>Brno</a:t>
            </a:r>
            <a:r>
              <a:rPr lang="en-US" altLang="zh-CN" sz="1700" dirty="0">
                <a:sym typeface="Symbol" panose="05050102010706020507" pitchFamily="18" charset="2"/>
              </a:rPr>
              <a:t>]	assumption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en-US" altLang="zh-CN" sz="1700" dirty="0">
                <a:sym typeface="Symbol" panose="05050102010706020507" pitchFamily="18" charset="2"/>
              </a:rPr>
              <a:t>2.	[</a:t>
            </a:r>
            <a:r>
              <a:rPr lang="en-US" altLang="zh-CN" sz="1700" baseline="30000" dirty="0">
                <a:sym typeface="Symbol" panose="05050102010706020507" pitchFamily="18" charset="2"/>
              </a:rPr>
              <a:t>0</a:t>
            </a:r>
            <a:r>
              <a:rPr lang="en-US" altLang="zh-CN" sz="1700" i="1" dirty="0">
                <a:sym typeface="Symbol" panose="05050102010706020507" pitchFamily="18" charset="2"/>
              </a:rPr>
              <a:t>Imp</a:t>
            </a:r>
            <a:r>
              <a:rPr lang="en-US" altLang="zh-CN" sz="1700" b="1" i="1" baseline="-25000" dirty="0">
                <a:sym typeface="Symbol" panose="05050102010706020507" pitchFamily="18" charset="2"/>
              </a:rPr>
              <a:t>wt</a:t>
            </a:r>
            <a:r>
              <a:rPr lang="en-US" altLang="zh-CN" sz="1700" i="1" dirty="0">
                <a:sym typeface="Symbol" panose="05050102010706020507" pitchFamily="18" charset="2"/>
              </a:rPr>
              <a:t> </a:t>
            </a:r>
            <a:r>
              <a:rPr lang="en-US" altLang="zh-CN" sz="1700" baseline="30000" dirty="0">
                <a:sym typeface="Symbol" panose="05050102010706020507" pitchFamily="18" charset="2"/>
              </a:rPr>
              <a:t>0</a:t>
            </a:r>
            <a:r>
              <a:rPr lang="en-US" altLang="zh-CN" sz="1700" dirty="0">
                <a:ea typeface="宋体" panose="02010600030101010101" pitchFamily="2" charset="-122"/>
                <a:sym typeface="Symbol" panose="05050102010706020507" pitchFamily="18" charset="2"/>
              </a:rPr>
              <a:t>[</a:t>
            </a:r>
            <a:r>
              <a:rPr lang="en-US" altLang="zh-CN" sz="1700" dirty="0">
                <a:sym typeface="Symbol" panose="05050102010706020507" pitchFamily="18" charset="2"/>
              </a:rPr>
              <a:t></a:t>
            </a:r>
            <a:r>
              <a:rPr lang="en-US" altLang="zh-CN" sz="1700" i="1" dirty="0" err="1">
                <a:sym typeface="Symbol" panose="05050102010706020507" pitchFamily="18" charset="2"/>
              </a:rPr>
              <a:t>w</a:t>
            </a:r>
            <a:r>
              <a:rPr lang="en-US" altLang="zh-CN" sz="1700" dirty="0" err="1">
                <a:sym typeface="Symbol" panose="05050102010706020507" pitchFamily="18" charset="2"/>
              </a:rPr>
              <a:t></a:t>
            </a:r>
            <a:r>
              <a:rPr lang="en-US" altLang="zh-CN" sz="1700" i="1" dirty="0" err="1">
                <a:sym typeface="Symbol" panose="05050102010706020507" pitchFamily="18" charset="2"/>
              </a:rPr>
              <a:t>t</a:t>
            </a:r>
            <a:r>
              <a:rPr lang="en-US" altLang="zh-CN" sz="1700" dirty="0">
                <a:sym typeface="Symbol" panose="05050102010706020507" pitchFamily="18" charset="2"/>
              </a:rPr>
              <a:t> [</a:t>
            </a:r>
            <a:r>
              <a:rPr lang="en-US" altLang="zh-CN" sz="1700" baseline="30000" dirty="0">
                <a:sym typeface="Symbol" panose="05050102010706020507" pitchFamily="18" charset="2"/>
              </a:rPr>
              <a:t>0</a:t>
            </a:r>
            <a:r>
              <a:rPr lang="en-US" altLang="zh-CN" sz="1700" i="1" dirty="0">
                <a:sym typeface="Symbol" panose="05050102010706020507" pitchFamily="18" charset="2"/>
              </a:rPr>
              <a:t>Mayor_of</a:t>
            </a:r>
            <a:r>
              <a:rPr lang="en-US" altLang="zh-CN" sz="1700" i="1" baseline="-25000" dirty="0">
                <a:sym typeface="Symbol" panose="05050102010706020507" pitchFamily="18" charset="2"/>
              </a:rPr>
              <a:t>wt</a:t>
            </a:r>
            <a:r>
              <a:rPr lang="en-US" altLang="zh-CN" sz="1700" dirty="0">
                <a:sym typeface="Symbol" panose="05050102010706020507" pitchFamily="18" charset="2"/>
              </a:rPr>
              <a:t> </a:t>
            </a:r>
            <a:r>
              <a:rPr lang="en-US" altLang="zh-CN" sz="1700" baseline="30000" dirty="0">
                <a:sym typeface="Symbol" panose="05050102010706020507" pitchFamily="18" charset="2"/>
              </a:rPr>
              <a:t>0</a:t>
            </a:r>
            <a:r>
              <a:rPr lang="en-US" altLang="zh-CN" sz="1700" i="1" dirty="0">
                <a:sym typeface="Symbol" panose="05050102010706020507" pitchFamily="18" charset="2"/>
              </a:rPr>
              <a:t>Ostrava</a:t>
            </a:r>
            <a:r>
              <a:rPr lang="en-US" altLang="zh-CN" sz="1700" dirty="0">
                <a:sym typeface="Symbol" panose="05050102010706020507" pitchFamily="18" charset="2"/>
              </a:rPr>
              <a:t>]</a:t>
            </a:r>
            <a:r>
              <a:rPr lang="en-US" altLang="zh-CN" sz="1700" b="1" i="1" baseline="-25000" dirty="0" err="1">
                <a:sym typeface="Symbol" panose="05050102010706020507" pitchFamily="18" charset="2"/>
              </a:rPr>
              <a:t>wt</a:t>
            </a:r>
            <a:r>
              <a:rPr lang="en-US" altLang="zh-CN" sz="1700" dirty="0">
                <a:sym typeface="Symbol" panose="05050102010706020507" pitchFamily="18" charset="2"/>
              </a:rPr>
              <a:t>]</a:t>
            </a:r>
            <a:r>
              <a:rPr lang="en-US" altLang="zh-CN" sz="1700" dirty="0">
                <a:ea typeface="宋体" panose="02010600030101010101" pitchFamily="2" charset="-122"/>
                <a:sym typeface="Symbol" panose="05050102010706020507" pitchFamily="18" charset="2"/>
              </a:rPr>
              <a:t>]</a:t>
            </a:r>
            <a:r>
              <a:rPr lang="en-US" altLang="zh-CN" sz="1700" dirty="0">
                <a:sym typeface="Symbol" panose="05050102010706020507" pitchFamily="18" charset="2"/>
              </a:rPr>
              <a:t>	</a:t>
            </a:r>
            <a:r>
              <a:rPr lang="en-US" altLang="zh-CN" sz="1700" dirty="0">
                <a:ea typeface="宋体" panose="02010600030101010101" pitchFamily="2" charset="-122"/>
                <a:sym typeface="Symbol" panose="05050102010706020507" pitchFamily="18" charset="2"/>
              </a:rPr>
              <a:t>	</a:t>
            </a:r>
            <a:r>
              <a:rPr lang="en-US" altLang="zh-CN" sz="1700" dirty="0">
                <a:sym typeface="Symbol" panose="05050102010706020507" pitchFamily="18" charset="2"/>
              </a:rPr>
              <a:t>Def. Composition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en-US" altLang="zh-CN" sz="1700" dirty="0">
                <a:sym typeface="Symbol" panose="05050102010706020507" pitchFamily="18" charset="2"/>
              </a:rPr>
              <a:t>3.	</a:t>
            </a:r>
            <a:r>
              <a:rPr lang="en-US" altLang="zh-CN" sz="1700" dirty="0">
                <a:ea typeface="宋体" panose="02010600030101010101" pitchFamily="2" charset="-122"/>
                <a:sym typeface="Symbol" panose="05050102010706020507" pitchFamily="18" charset="2"/>
              </a:rPr>
              <a:t></a:t>
            </a:r>
            <a:r>
              <a:rPr lang="en-US" altLang="zh-CN" sz="1700" dirty="0">
                <a:sym typeface="Symbol" panose="05050102010706020507" pitchFamily="18" charset="2"/>
              </a:rPr>
              <a:t>[</a:t>
            </a:r>
            <a:r>
              <a:rPr lang="en-US" altLang="zh-CN" sz="1700" baseline="30000" dirty="0">
                <a:sym typeface="Symbol" panose="05050102010706020507" pitchFamily="18" charset="2"/>
              </a:rPr>
              <a:t>0</a:t>
            </a:r>
            <a:r>
              <a:rPr lang="en-US" altLang="zh-CN" sz="1700" i="1" dirty="0">
                <a:sym typeface="Symbol" panose="05050102010706020507" pitchFamily="18" charset="2"/>
              </a:rPr>
              <a:t>Empty </a:t>
            </a:r>
            <a:r>
              <a:rPr lang="en-US" altLang="zh-CN" sz="1700" dirty="0">
                <a:ea typeface="宋体" panose="02010600030101010101" pitchFamily="2" charset="-122"/>
                <a:sym typeface="Symbol" panose="05050102010706020507" pitchFamily="18" charset="2"/>
              </a:rPr>
              <a:t></a:t>
            </a:r>
            <a:r>
              <a:rPr lang="en-US" altLang="zh-CN" sz="1700" i="1" dirty="0">
                <a:sym typeface="Symbol" panose="05050102010706020507" pitchFamily="18" charset="2"/>
              </a:rPr>
              <a:t>x</a:t>
            </a:r>
            <a:r>
              <a:rPr lang="en-US" altLang="zh-CN" sz="1700" dirty="0">
                <a:sym typeface="Symbol" panose="05050102010706020507" pitchFamily="18" charset="2"/>
              </a:rPr>
              <a:t> [</a:t>
            </a:r>
            <a:r>
              <a:rPr lang="en-US" altLang="zh-CN" sz="1700" i="1" dirty="0">
                <a:sym typeface="Symbol" panose="05050102010706020507" pitchFamily="18" charset="2"/>
              </a:rPr>
              <a:t>x = </a:t>
            </a:r>
            <a:r>
              <a:rPr lang="en-US" altLang="zh-CN" sz="1700" dirty="0">
                <a:sym typeface="Symbol" panose="05050102010706020507" pitchFamily="18" charset="2"/>
              </a:rPr>
              <a:t></a:t>
            </a:r>
            <a:r>
              <a:rPr lang="en-US" altLang="zh-CN" sz="1700" i="1" dirty="0" err="1">
                <a:sym typeface="Symbol" panose="05050102010706020507" pitchFamily="18" charset="2"/>
              </a:rPr>
              <a:t>w</a:t>
            </a:r>
            <a:r>
              <a:rPr lang="en-US" altLang="zh-CN" sz="1700" dirty="0" err="1">
                <a:sym typeface="Symbol" panose="05050102010706020507" pitchFamily="18" charset="2"/>
              </a:rPr>
              <a:t></a:t>
            </a:r>
            <a:r>
              <a:rPr lang="en-US" altLang="zh-CN" sz="1700" i="1" dirty="0" err="1">
                <a:sym typeface="Symbol" panose="05050102010706020507" pitchFamily="18" charset="2"/>
              </a:rPr>
              <a:t>t</a:t>
            </a:r>
            <a:r>
              <a:rPr lang="en-US" altLang="zh-CN" sz="1700" dirty="0">
                <a:sym typeface="Symbol" panose="05050102010706020507" pitchFamily="18" charset="2"/>
              </a:rPr>
              <a:t> [</a:t>
            </a:r>
            <a:r>
              <a:rPr lang="en-US" altLang="zh-CN" sz="1700" baseline="30000" dirty="0">
                <a:sym typeface="Symbol" panose="05050102010706020507" pitchFamily="18" charset="2"/>
              </a:rPr>
              <a:t>0</a:t>
            </a:r>
            <a:r>
              <a:rPr lang="en-US" altLang="zh-CN" sz="1700" i="1" dirty="0">
                <a:sym typeface="Symbol" panose="05050102010706020507" pitchFamily="18" charset="2"/>
              </a:rPr>
              <a:t>Mayor_of</a:t>
            </a:r>
            <a:r>
              <a:rPr lang="en-US" altLang="zh-CN" sz="1700" i="1" baseline="-25000" dirty="0">
                <a:sym typeface="Symbol" panose="05050102010706020507" pitchFamily="18" charset="2"/>
              </a:rPr>
              <a:t>wt</a:t>
            </a:r>
            <a:r>
              <a:rPr lang="en-US" altLang="zh-CN" sz="1700" dirty="0">
                <a:sym typeface="Symbol" panose="05050102010706020507" pitchFamily="18" charset="2"/>
              </a:rPr>
              <a:t> </a:t>
            </a:r>
            <a:r>
              <a:rPr lang="en-US" altLang="zh-CN" sz="1700" baseline="30000" dirty="0">
                <a:sym typeface="Symbol" panose="05050102010706020507" pitchFamily="18" charset="2"/>
              </a:rPr>
              <a:t>0</a:t>
            </a:r>
            <a:r>
              <a:rPr lang="en-US" altLang="zh-CN" sz="1700" i="1" dirty="0">
                <a:sym typeface="Symbol" panose="05050102010706020507" pitchFamily="18" charset="2"/>
              </a:rPr>
              <a:t>Ostrava</a:t>
            </a:r>
            <a:r>
              <a:rPr lang="en-US" altLang="zh-CN" sz="1700" dirty="0">
                <a:sym typeface="Symbol" panose="05050102010706020507" pitchFamily="18" charset="2"/>
              </a:rPr>
              <a:t>]</a:t>
            </a:r>
            <a:r>
              <a:rPr lang="en-US" altLang="zh-CN" sz="1700" b="1" i="1" baseline="-25000" dirty="0" err="1">
                <a:sym typeface="Symbol" panose="05050102010706020507" pitchFamily="18" charset="2"/>
              </a:rPr>
              <a:t>wt</a:t>
            </a:r>
            <a:r>
              <a:rPr lang="en-US" altLang="zh-CN" sz="1700" dirty="0">
                <a:sym typeface="Symbol" panose="05050102010706020507" pitchFamily="18" charset="2"/>
              </a:rPr>
              <a:t>]		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en-US" altLang="zh-CN" sz="1700" dirty="0">
                <a:sym typeface="Symbol" panose="05050102010706020507" pitchFamily="18" charset="2"/>
              </a:rPr>
              <a:t>4.	[</a:t>
            </a:r>
            <a:r>
              <a:rPr lang="en-US" altLang="zh-CN" sz="1700" baseline="30000" dirty="0">
                <a:sym typeface="Symbol" panose="05050102010706020507" pitchFamily="18" charset="2"/>
              </a:rPr>
              <a:t>0</a:t>
            </a:r>
            <a:r>
              <a:rPr lang="en-US" altLang="zh-CN" sz="1700" dirty="0">
                <a:sym typeface="Symbol" panose="05050102010706020507" pitchFamily="18" charset="2"/>
              </a:rPr>
              <a:t></a:t>
            </a:r>
            <a:r>
              <a:rPr lang="en-US" altLang="zh-CN" sz="1700" i="1" dirty="0">
                <a:sym typeface="Symbol" panose="05050102010706020507" pitchFamily="18" charset="2"/>
              </a:rPr>
              <a:t>x </a:t>
            </a:r>
            <a:r>
              <a:rPr lang="en-US" altLang="zh-CN" sz="1700" dirty="0">
                <a:sym typeface="Symbol" panose="05050102010706020507" pitchFamily="18" charset="2"/>
              </a:rPr>
              <a:t>[</a:t>
            </a:r>
            <a:r>
              <a:rPr lang="en-US" altLang="zh-CN" sz="1700" i="1" dirty="0">
                <a:sym typeface="Symbol" panose="05050102010706020507" pitchFamily="18" charset="2"/>
              </a:rPr>
              <a:t>x=</a:t>
            </a:r>
            <a:r>
              <a:rPr lang="en-US" altLang="zh-CN" sz="1700" dirty="0">
                <a:sym typeface="Symbol" panose="05050102010706020507" pitchFamily="18" charset="2"/>
              </a:rPr>
              <a:t></a:t>
            </a:r>
            <a:r>
              <a:rPr lang="en-US" altLang="zh-CN" sz="1700" i="1" dirty="0" err="1">
                <a:sym typeface="Symbol" panose="05050102010706020507" pitchFamily="18" charset="2"/>
              </a:rPr>
              <a:t>w</a:t>
            </a:r>
            <a:r>
              <a:rPr lang="en-US" altLang="zh-CN" sz="1700" dirty="0" err="1">
                <a:sym typeface="Symbol" panose="05050102010706020507" pitchFamily="18" charset="2"/>
              </a:rPr>
              <a:t></a:t>
            </a:r>
            <a:r>
              <a:rPr lang="en-US" altLang="zh-CN" sz="1700" i="1" dirty="0" err="1">
                <a:sym typeface="Symbol" panose="05050102010706020507" pitchFamily="18" charset="2"/>
              </a:rPr>
              <a:t>t</a:t>
            </a:r>
            <a:r>
              <a:rPr lang="en-US" altLang="zh-CN" sz="1700" dirty="0">
                <a:sym typeface="Symbol" panose="05050102010706020507" pitchFamily="18" charset="2"/>
              </a:rPr>
              <a:t> [</a:t>
            </a:r>
            <a:r>
              <a:rPr lang="en-US" altLang="zh-CN" sz="1700" baseline="30000" dirty="0">
                <a:sym typeface="Symbol" panose="05050102010706020507" pitchFamily="18" charset="2"/>
              </a:rPr>
              <a:t>0</a:t>
            </a:r>
            <a:r>
              <a:rPr lang="en-US" altLang="zh-CN" sz="1700" i="1" dirty="0">
                <a:sym typeface="Symbol" panose="05050102010706020507" pitchFamily="18" charset="2"/>
              </a:rPr>
              <a:t>Mayor_of</a:t>
            </a:r>
            <a:r>
              <a:rPr lang="en-US" altLang="zh-CN" sz="1700" i="1" baseline="-25000" dirty="0">
                <a:sym typeface="Symbol" panose="05050102010706020507" pitchFamily="18" charset="2"/>
              </a:rPr>
              <a:t>wt</a:t>
            </a:r>
            <a:r>
              <a:rPr lang="en-US" altLang="zh-CN" sz="1700" dirty="0">
                <a:sym typeface="Symbol" panose="05050102010706020507" pitchFamily="18" charset="2"/>
              </a:rPr>
              <a:t> </a:t>
            </a:r>
            <a:r>
              <a:rPr lang="en-US" altLang="zh-CN" sz="1700" baseline="30000" dirty="0">
                <a:sym typeface="Symbol" panose="05050102010706020507" pitchFamily="18" charset="2"/>
              </a:rPr>
              <a:t>0</a:t>
            </a:r>
            <a:r>
              <a:rPr lang="en-US" altLang="zh-CN" sz="1700" i="1" dirty="0">
                <a:sym typeface="Symbol" panose="05050102010706020507" pitchFamily="18" charset="2"/>
              </a:rPr>
              <a:t>Ostrava</a:t>
            </a:r>
            <a:r>
              <a:rPr lang="en-US" altLang="zh-CN" sz="1700" dirty="0">
                <a:sym typeface="Symbol" panose="05050102010706020507" pitchFamily="18" charset="2"/>
              </a:rPr>
              <a:t>]</a:t>
            </a:r>
            <a:r>
              <a:rPr lang="en-US" altLang="zh-CN" sz="1700" b="1" i="1" baseline="-25000" dirty="0" err="1">
                <a:sym typeface="Symbol" panose="05050102010706020507" pitchFamily="18" charset="2"/>
              </a:rPr>
              <a:t>wt</a:t>
            </a:r>
            <a:r>
              <a:rPr lang="en-US" altLang="zh-CN" sz="1700" dirty="0">
                <a:sym typeface="Symbol" panose="05050102010706020507" pitchFamily="18" charset="2"/>
              </a:rPr>
              <a:t>]]		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1700" dirty="0">
                <a:sym typeface="Symbol" panose="05050102010706020507" pitchFamily="18" charset="2"/>
              </a:rPr>
              <a:t>5.	</a:t>
            </a:r>
            <a:r>
              <a:rPr lang="en-US" altLang="zh-CN" sz="1700" dirty="0">
                <a:ea typeface="宋体" panose="02010600030101010101" pitchFamily="2" charset="-122"/>
                <a:sym typeface="Symbol" panose="05050102010706020507" pitchFamily="18" charset="2"/>
              </a:rPr>
              <a:t>[</a:t>
            </a:r>
            <a:r>
              <a:rPr lang="en-US" altLang="zh-CN" sz="1700" baseline="30000" dirty="0">
                <a:ea typeface="宋体" panose="02010600030101010101" pitchFamily="2" charset="-122"/>
                <a:sym typeface="Symbol" panose="05050102010706020507" pitchFamily="18" charset="2"/>
              </a:rPr>
              <a:t>0</a:t>
            </a:r>
            <a:r>
              <a:rPr lang="en-US" altLang="zh-CN" sz="1700" i="1" dirty="0">
                <a:ea typeface="宋体" panose="02010600030101010101" pitchFamily="2" charset="-122"/>
                <a:sym typeface="Symbol" panose="05050102010706020507" pitchFamily="18" charset="2"/>
              </a:rPr>
              <a:t>Exist</a:t>
            </a:r>
            <a:r>
              <a:rPr lang="en-US" altLang="zh-CN" sz="1700" i="1" baseline="-25000" dirty="0">
                <a:ea typeface="宋体" panose="02010600030101010101" pitchFamily="2" charset="-122"/>
                <a:sym typeface="Symbol" panose="05050102010706020507" pitchFamily="18" charset="2"/>
              </a:rPr>
              <a:t>wt</a:t>
            </a:r>
            <a:r>
              <a:rPr lang="en-US" altLang="zh-CN" sz="1700" i="1" dirty="0">
                <a:ea typeface="宋体" panose="02010600030101010101" pitchFamily="2" charset="-122"/>
                <a:sym typeface="Symbol" panose="05050102010706020507" pitchFamily="18" charset="2"/>
              </a:rPr>
              <a:t>  </a:t>
            </a:r>
            <a:r>
              <a:rPr lang="en-US" altLang="zh-CN" sz="1700" dirty="0">
                <a:sym typeface="Symbol" panose="05050102010706020507" pitchFamily="18" charset="2"/>
              </a:rPr>
              <a:t></a:t>
            </a:r>
            <a:r>
              <a:rPr lang="en-US" altLang="zh-CN" sz="1700" i="1" dirty="0" err="1">
                <a:sym typeface="Symbol" panose="05050102010706020507" pitchFamily="18" charset="2"/>
              </a:rPr>
              <a:t>w</a:t>
            </a:r>
            <a:r>
              <a:rPr lang="en-US" altLang="zh-CN" sz="1700" dirty="0" err="1">
                <a:sym typeface="Symbol" panose="05050102010706020507" pitchFamily="18" charset="2"/>
              </a:rPr>
              <a:t></a:t>
            </a:r>
            <a:r>
              <a:rPr lang="en-US" altLang="zh-CN" sz="1700" i="1" dirty="0" err="1">
                <a:sym typeface="Symbol" panose="05050102010706020507" pitchFamily="18" charset="2"/>
              </a:rPr>
              <a:t>t</a:t>
            </a:r>
            <a:r>
              <a:rPr lang="en-US" altLang="zh-CN" sz="1700" dirty="0">
                <a:sym typeface="Symbol" panose="05050102010706020507" pitchFamily="18" charset="2"/>
              </a:rPr>
              <a:t> [</a:t>
            </a:r>
            <a:r>
              <a:rPr lang="en-US" altLang="zh-CN" sz="1700" baseline="30000" dirty="0">
                <a:sym typeface="Symbol" panose="05050102010706020507" pitchFamily="18" charset="2"/>
              </a:rPr>
              <a:t>0</a:t>
            </a:r>
            <a:r>
              <a:rPr lang="en-US" altLang="zh-CN" sz="1700" i="1" dirty="0">
                <a:sym typeface="Symbol" panose="05050102010706020507" pitchFamily="18" charset="2"/>
              </a:rPr>
              <a:t>Mayor_of</a:t>
            </a:r>
            <a:r>
              <a:rPr lang="en-US" altLang="zh-CN" sz="1700" i="1" baseline="-25000" dirty="0">
                <a:sym typeface="Symbol" panose="05050102010706020507" pitchFamily="18" charset="2"/>
              </a:rPr>
              <a:t>wt</a:t>
            </a:r>
            <a:r>
              <a:rPr lang="en-US" altLang="zh-CN" sz="1700" dirty="0">
                <a:sym typeface="Symbol" panose="05050102010706020507" pitchFamily="18" charset="2"/>
              </a:rPr>
              <a:t> </a:t>
            </a:r>
            <a:r>
              <a:rPr lang="en-US" altLang="zh-CN" sz="1700" baseline="30000" dirty="0">
                <a:sym typeface="Symbol" panose="05050102010706020507" pitchFamily="18" charset="2"/>
              </a:rPr>
              <a:t>0</a:t>
            </a:r>
            <a:r>
              <a:rPr lang="en-US" altLang="zh-CN" sz="1700" i="1" dirty="0">
                <a:sym typeface="Symbol" panose="05050102010706020507" pitchFamily="18" charset="2"/>
              </a:rPr>
              <a:t>Ostrava</a:t>
            </a:r>
            <a:r>
              <a:rPr lang="en-US" altLang="zh-CN" sz="1700" dirty="0">
                <a:sym typeface="Symbol" panose="05050102010706020507" pitchFamily="18" charset="2"/>
              </a:rPr>
              <a:t>]]		Def. </a:t>
            </a:r>
            <a:r>
              <a:rPr lang="en-US" altLang="zh-CN" sz="1700" i="1" dirty="0">
                <a:sym typeface="Symbol" panose="05050102010706020507" pitchFamily="18" charset="2"/>
              </a:rPr>
              <a:t>Exist</a:t>
            </a:r>
          </a:p>
          <a:p>
            <a:pPr marL="571500" indent="-571500" eaLnBrk="1" hangingPunct="1"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cs-CZ" sz="1700" i="1" dirty="0">
                <a:sym typeface="Symbol" panose="05050102010706020507" pitchFamily="18" charset="2"/>
              </a:rPr>
              <a:t>Imp</a:t>
            </a:r>
            <a:r>
              <a:rPr lang="en-US" altLang="cs-CZ" sz="1700" dirty="0">
                <a:sym typeface="Symbol" panose="05050102010706020507" pitchFamily="18" charset="2"/>
              </a:rPr>
              <a:t>/()</a:t>
            </a:r>
            <a:r>
              <a:rPr lang="en-US" altLang="cs-CZ" sz="1800" baseline="-25000" dirty="0">
                <a:sym typeface="Symbol" panose="05050102010706020507" pitchFamily="18" charset="2"/>
              </a:rPr>
              <a:t></a:t>
            </a:r>
            <a:r>
              <a:rPr lang="en-US" altLang="cs-CZ" sz="1800" dirty="0">
                <a:sym typeface="Symbol" panose="05050102010706020507" pitchFamily="18" charset="2"/>
              </a:rPr>
              <a:t>: the property of a construction that it is </a:t>
            </a:r>
            <a:r>
              <a:rPr lang="en-US" altLang="cs-CZ" sz="1800" i="1" dirty="0">
                <a:sym typeface="Symbol" panose="05050102010706020507" pitchFamily="18" charset="2"/>
              </a:rPr>
              <a:t>v-</a:t>
            </a:r>
            <a:r>
              <a:rPr lang="en-US" altLang="cs-CZ" sz="1800" dirty="0">
                <a:sym typeface="Symbol" panose="05050102010706020507" pitchFamily="18" charset="2"/>
              </a:rPr>
              <a:t>improper in a given </a:t>
            </a:r>
            <a:r>
              <a:rPr lang="en-US" altLang="cs-CZ" sz="1800" i="1" dirty="0">
                <a:sym typeface="Symbol" panose="05050102010706020507" pitchFamily="18" charset="2"/>
              </a:rPr>
              <a:t>w</a:t>
            </a:r>
            <a:r>
              <a:rPr lang="en-US" altLang="cs-CZ" sz="1800" dirty="0">
                <a:sym typeface="Symbol" panose="05050102010706020507" pitchFamily="18" charset="2"/>
              </a:rPr>
              <a:t>, </a:t>
            </a:r>
            <a:r>
              <a:rPr lang="en-US" altLang="cs-CZ" sz="1800" i="1" dirty="0">
                <a:sym typeface="Symbol" panose="05050102010706020507" pitchFamily="18" charset="2"/>
              </a:rPr>
              <a:t>t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700" i="1" dirty="0">
                <a:sym typeface="Symbol" panose="05050102010706020507" pitchFamily="18" charset="2"/>
              </a:rPr>
              <a:t>Empty</a:t>
            </a:r>
            <a:r>
              <a:rPr lang="en-US" altLang="cs-CZ" sz="1700" dirty="0">
                <a:sym typeface="Symbol" panose="05050102010706020507" pitchFamily="18" charset="2"/>
              </a:rPr>
              <a:t>/((</a:t>
            </a:r>
            <a:r>
              <a:rPr lang="en-US" altLang="cs-CZ" sz="1800" dirty="0">
                <a:sym typeface="Symbol" panose="05050102010706020507" pitchFamily="18" charset="2"/>
              </a:rPr>
              <a:t></a:t>
            </a:r>
            <a:r>
              <a:rPr lang="en-US" altLang="cs-CZ" sz="1700" dirty="0">
                <a:sym typeface="Symbol" panose="05050102010706020507" pitchFamily="18" charset="2"/>
              </a:rPr>
              <a:t>)): the class of empty classes of individuals</a:t>
            </a:r>
            <a:r>
              <a:rPr lang="en-US" altLang="cs-CZ" sz="1700" i="1" dirty="0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A18B020-0782-4564-A852-365A87B4B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3</a:t>
            </a:fld>
            <a:endParaRPr lang="cs-CZ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Existen</a:t>
            </a:r>
            <a:r>
              <a:rPr lang="en-US" altLang="cs-CZ" dirty="0" err="1"/>
              <a:t>tial</a:t>
            </a:r>
            <a:r>
              <a:rPr lang="cs-CZ" altLang="cs-CZ" dirty="0"/>
              <a:t> </a:t>
            </a:r>
            <a:r>
              <a:rPr lang="cs-CZ" altLang="cs-CZ" dirty="0" err="1"/>
              <a:t>generaliza</a:t>
            </a:r>
            <a:r>
              <a:rPr lang="en-US" altLang="cs-CZ" dirty="0" err="1"/>
              <a:t>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13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Tom calculates </a:t>
            </a:r>
            <a:r>
              <a:rPr lang="en-US" dirty="0" err="1"/>
              <a:t>tg</a:t>
            </a:r>
            <a:r>
              <a:rPr lang="en-US" dirty="0"/>
              <a:t>(</a:t>
            </a:r>
            <a:r>
              <a:rPr lang="en-US" dirty="0">
                <a:sym typeface="Symbol" panose="05050102010706020507" pitchFamily="18" charset="2"/>
              </a:rPr>
              <a:t>/</a:t>
            </a:r>
            <a:r>
              <a:rPr lang="en-US" sz="2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ym typeface="Symbol" panose="05050102010706020507" pitchFamily="18" charset="2"/>
              </a:rPr>
              <a:t>-----------------------------------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ym typeface="Symbol" panose="05050102010706020507" pitchFamily="18" charset="2"/>
              </a:rPr>
              <a:t>Tom calculates something</a:t>
            </a:r>
          </a:p>
          <a:p>
            <a:pPr marL="327025" lvl="1" indent="0">
              <a:buNone/>
            </a:pPr>
            <a:r>
              <a:rPr lang="en-US" dirty="0">
                <a:sym typeface="Symbol" panose="05050102010706020507" pitchFamily="18" charset="2"/>
              </a:rPr>
              <a:t>(Tom calculates something but not a non-existing number)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i="1" dirty="0">
                <a:solidFill>
                  <a:schemeClr val="tx2"/>
                </a:solidFill>
                <a:sym typeface="Symbol" panose="05050102010706020507" pitchFamily="18" charset="2"/>
              </a:rPr>
              <a:t>w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i="1" dirty="0">
                <a:solidFill>
                  <a:schemeClr val="tx2"/>
                </a:solidFill>
                <a:sym typeface="Symbol" panose="05050102010706020507" pitchFamily="18" charset="2"/>
              </a:rPr>
              <a:t>t 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i="1" dirty="0">
                <a:solidFill>
                  <a:schemeClr val="tx2"/>
                </a:solidFill>
                <a:sym typeface="Symbol" panose="05050102010706020507" pitchFamily="18" charset="2"/>
              </a:rPr>
              <a:t>Calculate</a:t>
            </a:r>
            <a:r>
              <a:rPr lang="en-US" altLang="cs-CZ" i="1" baseline="-25000" dirty="0">
                <a:solidFill>
                  <a:schemeClr val="tx2"/>
                </a:solidFill>
                <a:sym typeface="Symbol" panose="05050102010706020507" pitchFamily="18" charset="2"/>
              </a:rPr>
              <a:t>wt </a:t>
            </a:r>
            <a:r>
              <a:rPr lang="en-US" altLang="cs-CZ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i="1" dirty="0">
                <a:solidFill>
                  <a:schemeClr val="tx2"/>
                </a:solidFill>
                <a:sym typeface="Symbol" panose="05050102010706020507" pitchFamily="18" charset="2"/>
              </a:rPr>
              <a:t>Tom </a:t>
            </a:r>
            <a:r>
              <a:rPr lang="en-US" altLang="cs-CZ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i="1" dirty="0">
                <a:solidFill>
                  <a:schemeClr val="tx2"/>
                </a:solidFill>
                <a:sym typeface="Symbol" panose="05050102010706020507" pitchFamily="18" charset="2"/>
              </a:rPr>
              <a:t>Tg 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/ </a:t>
            </a:r>
            <a:r>
              <a:rPr lang="en-US" altLang="cs-CZ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 </a:t>
            </a:r>
            <a:r>
              <a:rPr lang="en-US" altLang="cs-CZ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2]]</a:t>
            </a:r>
          </a:p>
          <a:p>
            <a:pPr eaLnBrk="1" hangingPunct="1">
              <a:defRPr/>
            </a:pP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i="1" dirty="0">
                <a:solidFill>
                  <a:schemeClr val="tx2"/>
                </a:solidFill>
                <a:sym typeface="Symbol" panose="05050102010706020507" pitchFamily="18" charset="2"/>
              </a:rPr>
              <a:t>w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cs-CZ" altLang="cs-CZ" i="1" dirty="0">
                <a:solidFill>
                  <a:schemeClr val="tx2"/>
                </a:solidFill>
                <a:sym typeface="Symbol" panose="05050102010706020507" pitchFamily="18" charset="2"/>
              </a:rPr>
              <a:t>t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 [</a:t>
            </a:r>
            <a:r>
              <a:rPr lang="en-US" altLang="cs-CZ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</a:t>
            </a:r>
            <a:r>
              <a:rPr lang="en-US" altLang="cs-CZ" i="1" dirty="0">
                <a:solidFill>
                  <a:schemeClr val="tx2"/>
                </a:solidFill>
                <a:sym typeface="Symbol" panose="05050102010706020507" pitchFamily="18" charset="2"/>
              </a:rPr>
              <a:t>c 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i="1" dirty="0">
                <a:solidFill>
                  <a:schemeClr val="tx2"/>
                </a:solidFill>
                <a:sym typeface="Symbol" panose="05050102010706020507" pitchFamily="18" charset="2"/>
              </a:rPr>
              <a:t>Calculate</a:t>
            </a:r>
            <a:r>
              <a:rPr lang="en-US" altLang="cs-CZ" i="1" baseline="-25000" dirty="0">
                <a:solidFill>
                  <a:schemeClr val="tx2"/>
                </a:solidFill>
                <a:sym typeface="Symbol" panose="05050102010706020507" pitchFamily="18" charset="2"/>
              </a:rPr>
              <a:t>wt </a:t>
            </a:r>
            <a:r>
              <a:rPr lang="en-US" altLang="cs-CZ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i="1" dirty="0">
                <a:solidFill>
                  <a:schemeClr val="tx2"/>
                </a:solidFill>
                <a:sym typeface="Symbol" panose="05050102010706020507" pitchFamily="18" charset="2"/>
              </a:rPr>
              <a:t>Tom c</a:t>
            </a:r>
            <a:r>
              <a:rPr lang="en-US" altLang="cs-CZ" dirty="0">
                <a:solidFill>
                  <a:schemeClr val="tx2"/>
                </a:solidFill>
                <a:sym typeface="Symbol" panose="05050102010706020507" pitchFamily="18" charset="2"/>
              </a:rPr>
              <a:t>]]</a:t>
            </a:r>
          </a:p>
          <a:p>
            <a:pPr lvl="1" eaLnBrk="1" hangingPunct="1">
              <a:defRPr/>
            </a:pPr>
            <a:r>
              <a:rPr lang="en-US" altLang="cs-CZ" i="1" dirty="0">
                <a:sym typeface="Symbol" panose="05050102010706020507" pitchFamily="18" charset="2"/>
              </a:rPr>
              <a:t>Calculate</a:t>
            </a:r>
            <a:r>
              <a:rPr lang="en-US" altLang="cs-CZ" dirty="0">
                <a:sym typeface="Symbol" panose="05050102010706020507" pitchFamily="18" charset="2"/>
              </a:rPr>
              <a:t>/(</a:t>
            </a:r>
            <a:r>
              <a:rPr lang="en-US" altLang="cs-CZ" baseline="-25000" dirty="0">
                <a:sym typeface="Symbol" panose="05050102010706020507" pitchFamily="18" charset="2"/>
              </a:rPr>
              <a:t>1</a:t>
            </a:r>
            <a:r>
              <a:rPr lang="en-US" altLang="cs-CZ" dirty="0">
                <a:sym typeface="Symbol" panose="05050102010706020507" pitchFamily="18" charset="2"/>
              </a:rPr>
              <a:t>)</a:t>
            </a:r>
            <a:r>
              <a:rPr lang="en-US" altLang="cs-CZ" baseline="-25000" dirty="0">
                <a:sym typeface="Symbol" panose="05050102010706020507" pitchFamily="18" charset="2"/>
              </a:rPr>
              <a:t> </a:t>
            </a:r>
            <a:r>
              <a:rPr lang="cs-CZ" altLang="cs-CZ" dirty="0">
                <a:sym typeface="Symbol" panose="05050102010706020507" pitchFamily="18" charset="2"/>
              </a:rPr>
              <a:t>: </a:t>
            </a:r>
            <a:r>
              <a:rPr lang="en-US" altLang="cs-CZ" dirty="0">
                <a:sym typeface="Symbol" panose="05050102010706020507" pitchFamily="18" charset="2"/>
              </a:rPr>
              <a:t>the relation-in-intension of an individual to a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en-US" altLang="cs-CZ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construction</a:t>
            </a:r>
            <a:r>
              <a:rPr lang="cs-CZ" altLang="cs-CZ" dirty="0">
                <a:sym typeface="Symbol" panose="05050102010706020507" pitchFamily="18" charset="2"/>
              </a:rPr>
              <a:t>, </a:t>
            </a:r>
            <a:r>
              <a:rPr lang="en-US" altLang="cs-CZ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c</a:t>
            </a:r>
            <a:r>
              <a:rPr lang="cs-CZ" altLang="cs-CZ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cs-CZ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</a:t>
            </a:r>
            <a:r>
              <a:rPr lang="cs-CZ" altLang="cs-CZ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v </a:t>
            </a:r>
            <a:r>
              <a:rPr lang="en-US" altLang="cs-CZ" dirty="0">
                <a:sym typeface="Symbol" panose="05050102010706020507" pitchFamily="18" charset="2"/>
              </a:rPr>
              <a:t></a:t>
            </a:r>
            <a:r>
              <a:rPr lang="en-US" altLang="cs-CZ" baseline="-25000" dirty="0">
                <a:sym typeface="Symbol" panose="05050102010706020507" pitchFamily="18" charset="2"/>
              </a:rPr>
              <a:t>1</a:t>
            </a:r>
            <a:endParaRPr lang="cs-CZ" altLang="cs-CZ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sym typeface="Symbol" panose="05050102010706020507" pitchFamily="18" charset="2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6CF49AB-893F-47CA-987D-0FDDCBFEC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30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533659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pPr eaLnBrk="1" hangingPunct="1"/>
            <a:r>
              <a:rPr lang="en-US" altLang="cs-CZ" dirty="0"/>
              <a:t>Two principles</a:t>
            </a:r>
            <a:r>
              <a:rPr lang="cs-CZ" altLang="cs-CZ" dirty="0"/>
              <a:t> </a:t>
            </a:r>
            <a:r>
              <a:rPr lang="cs-CZ" altLang="cs-CZ" i="1" dirty="0"/>
              <a:t>de re</a:t>
            </a:r>
            <a:r>
              <a:rPr lang="cs-CZ" alt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7931224" cy="4502125"/>
          </a:xfrm>
        </p:spPr>
        <p:txBody>
          <a:bodyPr>
            <a:normAutofit fontScale="77500" lnSpcReduction="20000"/>
          </a:bodyPr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cs-CZ" sz="3200" dirty="0"/>
              <a:t>a) </a:t>
            </a:r>
            <a:r>
              <a:rPr lang="en-US" altLang="cs-CZ" sz="3200" i="1" dirty="0">
                <a:solidFill>
                  <a:srgbClr val="C00000"/>
                </a:solidFill>
              </a:rPr>
              <a:t>Existential presupposition</a:t>
            </a:r>
          </a:p>
          <a:p>
            <a:pPr marL="571500" indent="-571500" eaLnBrk="1" hangingPunct="1">
              <a:lnSpc>
                <a:spcPct val="80000"/>
              </a:lnSpc>
              <a:spcBef>
                <a:spcPts val="2400"/>
              </a:spcBef>
              <a:defRPr/>
            </a:pPr>
            <a:r>
              <a:rPr lang="en-US" altLang="cs-CZ" sz="3200" dirty="0"/>
              <a:t>The Mayor of Ostrava did/did not visit Brno.</a:t>
            </a:r>
          </a:p>
          <a:p>
            <a:pPr marL="571500" indent="-571500" eaLnBrk="1" hangingPunct="1">
              <a:lnSpc>
                <a:spcPct val="80000"/>
              </a:lnSpc>
              <a:defRPr/>
            </a:pPr>
            <a:r>
              <a:rPr lang="en-US" altLang="cs-CZ" sz="3200" dirty="0"/>
              <a:t>–––––––––––––––––––––––––––––––––––––––</a:t>
            </a:r>
          </a:p>
          <a:p>
            <a:pPr marL="571500" indent="-571500" eaLnBrk="1" hangingPunct="1">
              <a:lnSpc>
                <a:spcPct val="80000"/>
              </a:lnSpc>
              <a:defRPr/>
            </a:pPr>
            <a:r>
              <a:rPr lang="en-US" altLang="cs-CZ" sz="3200" dirty="0"/>
              <a:t>The Mayor of Ostrava exists.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altLang="cs-CZ" sz="3200" dirty="0"/>
          </a:p>
          <a:p>
            <a:pPr marL="0" indent="0" eaLnBrk="1" hangingPunct="1">
              <a:lnSpc>
                <a:spcPct val="80000"/>
              </a:lnSpc>
              <a:spcBef>
                <a:spcPts val="3000"/>
              </a:spcBef>
              <a:buFont typeface="Wingdings" panose="05000000000000000000" pitchFamily="2" charset="2"/>
              <a:buNone/>
              <a:defRPr/>
            </a:pPr>
            <a:r>
              <a:rPr lang="en-US" altLang="cs-CZ" sz="3200" dirty="0"/>
              <a:t>b) </a:t>
            </a:r>
            <a:r>
              <a:rPr lang="en-US" altLang="cs-CZ" sz="3200" i="1" dirty="0">
                <a:solidFill>
                  <a:srgbClr val="C00000"/>
                </a:solidFill>
              </a:rPr>
              <a:t>Substitution of co-referential terms</a:t>
            </a:r>
          </a:p>
          <a:p>
            <a:pPr marL="571500" indent="-571500" eaLnBrk="1" hangingPunct="1">
              <a:lnSpc>
                <a:spcPct val="80000"/>
              </a:lnSpc>
              <a:spcBef>
                <a:spcPts val="1800"/>
              </a:spcBef>
              <a:defRPr/>
            </a:pPr>
            <a:r>
              <a:rPr lang="en-US" altLang="cs-CZ" sz="3200" dirty="0"/>
              <a:t>The Mayor of Ostrava is Mr. </a:t>
            </a:r>
            <a:r>
              <a:rPr lang="en-US" altLang="cs-CZ" sz="3200" i="1" dirty="0"/>
              <a:t>X</a:t>
            </a:r>
            <a:endParaRPr lang="en-US" altLang="cs-CZ" sz="3200" dirty="0"/>
          </a:p>
          <a:p>
            <a:pPr marL="571500" indent="-571500" eaLnBrk="1" hangingPunct="1">
              <a:lnSpc>
                <a:spcPct val="80000"/>
              </a:lnSpc>
              <a:defRPr/>
            </a:pPr>
            <a:r>
              <a:rPr lang="en-US" altLang="cs-CZ" sz="3200" dirty="0"/>
              <a:t>The Mayor of Ostrava visited Brno.</a:t>
            </a:r>
          </a:p>
          <a:p>
            <a:pPr marL="571500" indent="-571500" eaLnBrk="1" hangingPunct="1">
              <a:lnSpc>
                <a:spcPct val="80000"/>
              </a:lnSpc>
              <a:defRPr/>
            </a:pPr>
            <a:r>
              <a:rPr lang="en-US" altLang="cs-CZ" sz="3200" dirty="0"/>
              <a:t>–––––––––––––––––––––––––––––––––––––––</a:t>
            </a:r>
          </a:p>
          <a:p>
            <a:pPr marL="571500" indent="-571500" eaLnBrk="1" hangingPunct="1">
              <a:lnSpc>
                <a:spcPct val="80000"/>
              </a:lnSpc>
              <a:defRPr/>
            </a:pPr>
            <a:r>
              <a:rPr lang="en-US" altLang="cs-CZ" sz="3200" i="1" dirty="0"/>
              <a:t>X </a:t>
            </a:r>
            <a:r>
              <a:rPr lang="en-US" altLang="cs-CZ" sz="3200" dirty="0"/>
              <a:t>visited Brno</a:t>
            </a:r>
            <a:endParaRPr lang="en-US" altLang="cs-CZ" sz="3200" i="1" dirty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br>
              <a:rPr lang="en-US" altLang="cs-CZ" sz="3200" dirty="0"/>
            </a:br>
            <a:endParaRPr lang="en-US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B03462C-53AD-45E4-BB59-102B27700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4</a:t>
            </a:fld>
            <a:endParaRPr lang="cs-CZ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eaLnBrk="1" hangingPunct="1"/>
            <a:r>
              <a:rPr lang="en-US" altLang="cs-CZ" sz="3800" i="1" dirty="0"/>
              <a:t>Exercise</a:t>
            </a:r>
            <a:r>
              <a:rPr lang="cs-CZ" altLang="cs-CZ" sz="3800" i="1" dirty="0"/>
              <a:t> 3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91512" cy="4862512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defRPr/>
            </a:pPr>
            <a:r>
              <a:rPr lang="en-US" sz="2000" dirty="0"/>
              <a:t>“</a:t>
            </a:r>
            <a:r>
              <a:rPr lang="en-US" sz="2000" dirty="0">
                <a:solidFill>
                  <a:srgbClr val="0070C0"/>
                </a:solidFill>
              </a:rPr>
              <a:t>For all numbers </a:t>
            </a:r>
            <a:r>
              <a:rPr lang="en-US" sz="2000" i="1" dirty="0">
                <a:solidFill>
                  <a:srgbClr val="0070C0"/>
                </a:solidFill>
              </a:rPr>
              <a:t>x</a:t>
            </a:r>
            <a:r>
              <a:rPr lang="en-US" sz="2000" dirty="0">
                <a:solidFill>
                  <a:srgbClr val="0070C0"/>
                </a:solidFill>
              </a:rPr>
              <a:t> holds that dividing </a:t>
            </a:r>
            <a:r>
              <a:rPr lang="en-US" sz="2000" i="1" dirty="0">
                <a:solidFill>
                  <a:srgbClr val="0070C0"/>
                </a:solidFill>
              </a:rPr>
              <a:t>x</a:t>
            </a:r>
            <a:r>
              <a:rPr lang="en-US" sz="2000" dirty="0">
                <a:solidFill>
                  <a:srgbClr val="0070C0"/>
                </a:solidFill>
              </a:rPr>
              <a:t> by 0 is </a:t>
            </a:r>
            <a:r>
              <a:rPr lang="en-US" sz="2000" i="1" dirty="0">
                <a:solidFill>
                  <a:srgbClr val="0070C0"/>
                </a:solidFill>
              </a:rPr>
              <a:t>v-</a:t>
            </a:r>
            <a:r>
              <a:rPr lang="en-US" sz="2000" dirty="0">
                <a:solidFill>
                  <a:srgbClr val="0070C0"/>
                </a:solidFill>
              </a:rPr>
              <a:t>improper</a:t>
            </a:r>
            <a:r>
              <a:rPr lang="en-US" altLang="cs-CZ" sz="2000" i="1" dirty="0">
                <a:sym typeface="Symbol" panose="05050102010706020507" pitchFamily="18" charset="2"/>
              </a:rPr>
              <a:t>.”</a:t>
            </a:r>
          </a:p>
          <a:p>
            <a:pPr marL="571500" indent="-571500" eaLnBrk="1" hangingPunct="1">
              <a:lnSpc>
                <a:spcPct val="90000"/>
              </a:lnSpc>
              <a:defRPr/>
            </a:pP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Improper</a:t>
            </a:r>
            <a:r>
              <a:rPr lang="en-US" altLang="cs-CZ" sz="2100" i="1" dirty="0">
                <a:sym typeface="Symbol" panose="05050102010706020507" pitchFamily="18" charset="2"/>
              </a:rPr>
              <a:t>/</a:t>
            </a:r>
            <a:r>
              <a:rPr lang="en-US" altLang="cs-CZ" sz="2100" dirty="0">
                <a:sym typeface="Symbol" panose="05050102010706020507" pitchFamily="18" charset="2"/>
              </a:rPr>
              <a:t>(</a:t>
            </a:r>
            <a:r>
              <a:rPr lang="en-US" altLang="cs-CZ" sz="2100" baseline="-25000" dirty="0">
                <a:sym typeface="Symbol" panose="05050102010706020507" pitchFamily="18" charset="2"/>
              </a:rPr>
              <a:t>1</a:t>
            </a:r>
            <a:r>
              <a:rPr lang="en-US" altLang="cs-CZ" sz="2100" dirty="0">
                <a:sym typeface="Symbol" panose="05050102010706020507" pitchFamily="18" charset="2"/>
              </a:rPr>
              <a:t>):</a:t>
            </a:r>
            <a:r>
              <a:rPr lang="en-US" altLang="cs-CZ" sz="2100" i="1" dirty="0">
                <a:sym typeface="Symbol" panose="05050102010706020507" pitchFamily="18" charset="2"/>
              </a:rPr>
              <a:t> </a:t>
            </a:r>
            <a:r>
              <a:rPr lang="en-US" altLang="cs-CZ" sz="2100" dirty="0">
                <a:sym typeface="Symbol" panose="05050102010706020507" pitchFamily="18" charset="2"/>
              </a:rPr>
              <a:t>the class of constructions </a:t>
            </a:r>
            <a:r>
              <a:rPr lang="en-US" altLang="cs-CZ" sz="2100" i="1" dirty="0">
                <a:sym typeface="Symbol" panose="05050102010706020507" pitchFamily="18" charset="2"/>
              </a:rPr>
              <a:t>v-</a:t>
            </a:r>
            <a:r>
              <a:rPr lang="en-US" altLang="cs-CZ" sz="2100" dirty="0">
                <a:sym typeface="Symbol" panose="05050102010706020507" pitchFamily="18" charset="2"/>
              </a:rPr>
              <a:t>improper for </a:t>
            </a:r>
            <a:r>
              <a:rPr lang="en-US" altLang="cs-CZ" sz="2100" b="1" i="1" dirty="0">
                <a:sym typeface="Symbol" panose="05050102010706020507" pitchFamily="18" charset="2"/>
              </a:rPr>
              <a:t>every </a:t>
            </a:r>
            <a:r>
              <a:rPr lang="en-US" altLang="cs-CZ" sz="2100" dirty="0">
                <a:sym typeface="Symbol" panose="05050102010706020507" pitchFamily="18" charset="2"/>
              </a:rPr>
              <a:t> valuation </a:t>
            </a:r>
            <a:r>
              <a:rPr lang="en-US" altLang="cs-CZ" sz="2100" i="1" dirty="0">
                <a:sym typeface="Symbol" panose="05050102010706020507" pitchFamily="18" charset="2"/>
              </a:rPr>
              <a:t>v.</a:t>
            </a:r>
            <a:r>
              <a:rPr lang="en-US" altLang="cs-CZ" sz="2100" dirty="0">
                <a:sym typeface="Symbol" panose="05050102010706020507" pitchFamily="18" charset="2"/>
              </a:rPr>
              <a:t> </a:t>
            </a:r>
          </a:p>
          <a:p>
            <a:pPr marL="571500" indent="-571500" eaLnBrk="1" hangingPunct="1">
              <a:lnSpc>
                <a:spcPct val="90000"/>
              </a:lnSpc>
              <a:defRPr/>
            </a:pPr>
            <a:r>
              <a:rPr lang="en-US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Improper </a:t>
            </a:r>
            <a:r>
              <a:rPr lang="en-US" altLang="cs-CZ" sz="21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: </a:t>
            </a:r>
            <a:r>
              <a:rPr lang="en-US" altLang="cs-CZ" sz="21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x </a:t>
            </a:r>
            <a:r>
              <a:rPr lang="en-US" altLang="cs-CZ" sz="21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0]]</a:t>
            </a:r>
            <a:r>
              <a:rPr lang="en-US" altLang="cs-CZ" sz="2100" dirty="0">
                <a:sym typeface="Symbol" panose="05050102010706020507" pitchFamily="18" charset="2"/>
              </a:rPr>
              <a:t> – constructs </a:t>
            </a:r>
            <a:r>
              <a:rPr lang="en-US" altLang="cs-CZ" sz="2100" b="1" dirty="0">
                <a:sym typeface="Symbol" panose="05050102010706020507" pitchFamily="18" charset="2"/>
              </a:rPr>
              <a:t>T</a:t>
            </a:r>
            <a:r>
              <a:rPr lang="en-US" altLang="cs-CZ" sz="2100" dirty="0">
                <a:sym typeface="Symbol" panose="05050102010706020507" pitchFamily="18" charset="2"/>
              </a:rPr>
              <a:t> regardless of valuation of </a:t>
            </a:r>
            <a:r>
              <a:rPr lang="en-US" altLang="cs-CZ" sz="2100" i="1" dirty="0">
                <a:sym typeface="Symbol" panose="05050102010706020507" pitchFamily="18" charset="2"/>
              </a:rPr>
              <a:t>x</a:t>
            </a:r>
            <a:r>
              <a:rPr lang="en-US" altLang="cs-CZ" sz="2100" dirty="0">
                <a:sym typeface="Symbol" panose="05050102010706020507" pitchFamily="18" charset="2"/>
              </a:rPr>
              <a:t>, as the Composition 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: 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0] </a:t>
            </a:r>
            <a:r>
              <a:rPr lang="en-US" altLang="cs-CZ" sz="2100" dirty="0">
                <a:sym typeface="Symbol" panose="05050102010706020507" pitchFamily="18" charset="2"/>
              </a:rPr>
              <a:t>is </a:t>
            </a:r>
            <a:r>
              <a:rPr lang="en-US" altLang="cs-CZ" sz="2100" i="1" dirty="0">
                <a:sym typeface="Symbol" panose="05050102010706020507" pitchFamily="18" charset="2"/>
              </a:rPr>
              <a:t>v-</a:t>
            </a:r>
            <a:r>
              <a:rPr lang="en-US" altLang="cs-CZ" sz="2100" dirty="0">
                <a:sym typeface="Symbol" panose="05050102010706020507" pitchFamily="18" charset="2"/>
              </a:rPr>
              <a:t>improper for every valuation</a:t>
            </a:r>
            <a:r>
              <a:rPr lang="en-US" altLang="cs-CZ" sz="2100" i="1" dirty="0">
                <a:sym typeface="Symbol" panose="05050102010706020507" pitchFamily="18" charset="2"/>
              </a:rPr>
              <a:t>. </a:t>
            </a:r>
          </a:p>
          <a:p>
            <a:pPr marL="571500" indent="-571500" eaLnBrk="1" hangingPunct="1">
              <a:lnSpc>
                <a:spcPct val="90000"/>
              </a:lnSpc>
              <a:defRPr/>
            </a:pPr>
            <a:r>
              <a:rPr lang="en-US" altLang="cs-CZ" sz="2100" dirty="0">
                <a:sym typeface="Symbol" panose="05050102010706020507" pitchFamily="18" charset="2"/>
              </a:rPr>
              <a:t>The variable</a:t>
            </a:r>
            <a:r>
              <a:rPr lang="en-US" altLang="cs-CZ" sz="2100" i="1" dirty="0">
                <a:sym typeface="Symbol" panose="05050102010706020507" pitchFamily="18" charset="2"/>
              </a:rPr>
              <a:t> x </a:t>
            </a:r>
            <a:r>
              <a:rPr lang="en-US" altLang="cs-CZ" sz="2100" dirty="0">
                <a:sym typeface="Symbol" panose="05050102010706020507" pitchFamily="18" charset="2"/>
              </a:rPr>
              <a:t>is </a:t>
            </a:r>
            <a:r>
              <a:rPr lang="en-US" altLang="cs-CZ" sz="2100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o-bound</a:t>
            </a:r>
            <a:r>
              <a:rPr lang="en-US" altLang="cs-CZ" sz="2100" dirty="0">
                <a:sym typeface="Symbol" panose="05050102010706020507" pitchFamily="18" charset="2"/>
              </a:rPr>
              <a:t>, which is stronger than -binding, it occurs </a:t>
            </a:r>
            <a:r>
              <a:rPr lang="en-US" altLang="cs-CZ" sz="2100" i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hyperintenally</a:t>
            </a:r>
            <a:r>
              <a:rPr lang="en-US" altLang="cs-CZ" sz="2100" i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en-US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(</a:t>
            </a:r>
            <a:r>
              <a:rPr lang="en-US" altLang="cs-CZ" sz="2100" i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not in execution mode</a:t>
            </a:r>
            <a:r>
              <a:rPr lang="en-US" altLang="cs-CZ" sz="21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)</a:t>
            </a:r>
            <a:endParaRPr lang="en-US" altLang="cs-CZ" sz="2100" dirty="0">
              <a:sym typeface="Symbol" panose="05050102010706020507" pitchFamily="18" charset="2"/>
            </a:endParaRPr>
          </a:p>
          <a:p>
            <a:pPr marL="571500" indent="-571500" eaLnBrk="1" hangingPunct="1">
              <a:lnSpc>
                <a:spcPct val="90000"/>
              </a:lnSpc>
              <a:defRPr/>
            </a:pPr>
            <a:r>
              <a:rPr lang="en-US" altLang="cs-CZ" sz="2100" dirty="0">
                <a:sym typeface="Symbol" panose="05050102010706020507" pitchFamily="18" charset="2"/>
              </a:rPr>
              <a:t>Does it make sense to quantify over </a:t>
            </a:r>
            <a:r>
              <a:rPr lang="en-US" altLang="cs-CZ" sz="2100" i="1" dirty="0">
                <a:sym typeface="Symbol" panose="05050102010706020507" pitchFamily="18" charset="2"/>
              </a:rPr>
              <a:t>x </a:t>
            </a:r>
            <a:r>
              <a:rPr lang="en-US" altLang="cs-CZ" sz="2100" dirty="0">
                <a:sym typeface="Symbol" panose="05050102010706020507" pitchFamily="18" charset="2"/>
              </a:rPr>
              <a:t>occurring </a:t>
            </a:r>
            <a:r>
              <a:rPr lang="en-US" altLang="cs-CZ" sz="2100" dirty="0" err="1">
                <a:sym typeface="Symbol" panose="05050102010706020507" pitchFamily="18" charset="2"/>
              </a:rPr>
              <a:t>hyperintensionally</a:t>
            </a:r>
            <a:r>
              <a:rPr lang="en-US" altLang="cs-CZ" sz="2100" dirty="0">
                <a:sym typeface="Symbol" panose="05050102010706020507" pitchFamily="18" charset="2"/>
              </a:rPr>
              <a:t>? </a:t>
            </a:r>
          </a:p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cs-CZ" sz="2100" dirty="0">
                <a:sym typeface="Symbol" panose="05050102010706020507" pitchFamily="18" charset="2"/>
              </a:rPr>
              <a:t>	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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x</a:t>
            </a:r>
            <a:r>
              <a:rPr lang="en-US" altLang="cs-CZ" sz="2100" dirty="0">
                <a:sym typeface="Symbol" panose="05050102010706020507" pitchFamily="18" charset="2"/>
              </a:rPr>
              <a:t> 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Improper 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: 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0]]]</a:t>
            </a:r>
            <a:r>
              <a:rPr lang="en-US" altLang="cs-CZ" sz="2100" dirty="0">
                <a:sym typeface="Symbol" panose="05050102010706020507" pitchFamily="18" charset="2"/>
              </a:rPr>
              <a:t> – constructs </a:t>
            </a:r>
            <a:r>
              <a:rPr lang="en-US" altLang="cs-CZ" sz="2100" b="1" dirty="0">
                <a:sym typeface="Symbol" panose="05050102010706020507" pitchFamily="18" charset="2"/>
              </a:rPr>
              <a:t>T</a:t>
            </a:r>
            <a:r>
              <a:rPr lang="en-US" altLang="cs-CZ" sz="2100" dirty="0">
                <a:sym typeface="Symbol" panose="05050102010706020507" pitchFamily="18" charset="2"/>
              </a:rPr>
              <a:t>, OK, but for instance,</a:t>
            </a:r>
          </a:p>
          <a:p>
            <a:pPr marL="571500" indent="-571500" eaLnBrk="1" hangingPunct="1">
              <a:lnSpc>
                <a:spcPct val="90000"/>
              </a:lnSpc>
              <a:defRPr/>
            </a:pP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[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x</a:t>
            </a:r>
            <a:r>
              <a:rPr lang="en-US" altLang="cs-CZ" sz="2100" dirty="0">
                <a:sym typeface="Symbol" panose="05050102010706020507" pitchFamily="18" charset="2"/>
              </a:rPr>
              <a:t> 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Improper 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: 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0]] 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5] </a:t>
            </a:r>
            <a:r>
              <a:rPr lang="en-US" altLang="cs-CZ" sz="2100" dirty="0">
                <a:sym typeface="Symbol" panose="05050102010706020507" pitchFamily="18" charset="2"/>
              </a:rPr>
              <a:t>constructs </a:t>
            </a:r>
          </a:p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	[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Improper 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: 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0]] </a:t>
            </a:r>
            <a:r>
              <a:rPr lang="en-US" altLang="cs-CZ" sz="2100" dirty="0">
                <a:sym typeface="Symbol" panose="05050102010706020507" pitchFamily="18" charset="2"/>
              </a:rPr>
              <a:t>rather than 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Improper 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: 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5</a:t>
            </a:r>
            <a:r>
              <a:rPr lang="en-US" altLang="cs-CZ" sz="2100" i="1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21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olidFill>
                  <a:schemeClr val="tx2"/>
                </a:solidFill>
                <a:sym typeface="Symbol" panose="05050102010706020507" pitchFamily="18" charset="2"/>
              </a:rPr>
              <a:t>0]]</a:t>
            </a:r>
          </a:p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cs-CZ" sz="2100" dirty="0">
                <a:solidFill>
                  <a:srgbClr val="990000"/>
                </a:solidFill>
                <a:sym typeface="Symbol" panose="05050102010706020507" pitchFamily="18" charset="2"/>
              </a:rPr>
              <a:t>	Hence such a quantifying into </a:t>
            </a:r>
            <a:r>
              <a:rPr lang="en-US" altLang="cs-CZ" sz="2100" dirty="0" err="1">
                <a:solidFill>
                  <a:srgbClr val="990000"/>
                </a:solidFill>
                <a:sym typeface="Symbol" panose="05050102010706020507" pitchFamily="18" charset="2"/>
              </a:rPr>
              <a:t>hyperintensional</a:t>
            </a:r>
            <a:r>
              <a:rPr lang="en-US" altLang="cs-CZ" sz="2100" dirty="0">
                <a:solidFill>
                  <a:srgbClr val="990000"/>
                </a:solidFill>
                <a:sym typeface="Symbol" panose="05050102010706020507" pitchFamily="18" charset="2"/>
              </a:rPr>
              <a:t> context is of no effect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B8AFC83-FE34-498C-A52B-D83BCD9B5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5</a:t>
            </a:fld>
            <a:endParaRPr lang="cs-CZ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eaLnBrk="1" hangingPunct="1"/>
            <a:r>
              <a:rPr lang="en-US" altLang="cs-CZ" sz="3800" i="1" dirty="0"/>
              <a:t>Examples</a:t>
            </a:r>
            <a:endParaRPr lang="cs-CZ" altLang="cs-CZ" sz="3800" i="1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736"/>
            <a:ext cx="8291512" cy="5078189"/>
          </a:xfrm>
        </p:spPr>
        <p:txBody>
          <a:bodyPr>
            <a:normAutofit fontScale="85000" lnSpcReduction="20000"/>
          </a:bodyPr>
          <a:lstStyle/>
          <a:p>
            <a:pPr marL="571500" indent="-571500" eaLnBrk="1" hangingPunct="1">
              <a:lnSpc>
                <a:spcPct val="110000"/>
              </a:lnSpc>
              <a:defRPr/>
            </a:pPr>
            <a:r>
              <a:rPr lang="en-US" altLang="cs-CZ" sz="2600" i="1" dirty="0">
                <a:solidFill>
                  <a:srgbClr val="990000"/>
                </a:solidFill>
                <a:sym typeface="Symbol" panose="05050102010706020507" pitchFamily="18" charset="2"/>
              </a:rPr>
              <a:t>“There is a number y such that for any number x dividing x by y is v-improper</a:t>
            </a:r>
            <a:r>
              <a:rPr lang="cs-CZ" altLang="cs-CZ" sz="2600" i="1" dirty="0">
                <a:solidFill>
                  <a:srgbClr val="990000"/>
                </a:solidFill>
                <a:sym typeface="Symbol" panose="05050102010706020507" pitchFamily="18" charset="2"/>
              </a:rPr>
              <a:t>.</a:t>
            </a:r>
            <a:r>
              <a:rPr lang="en-US" altLang="cs-CZ" sz="2600" i="1" dirty="0">
                <a:solidFill>
                  <a:srgbClr val="990000"/>
                </a:solidFill>
                <a:sym typeface="Symbol" panose="05050102010706020507" pitchFamily="18" charset="2"/>
              </a:rPr>
              <a:t>”</a:t>
            </a:r>
            <a:endParaRPr lang="cs-CZ" altLang="cs-CZ" sz="2600" i="1" dirty="0">
              <a:solidFill>
                <a:srgbClr val="990000"/>
              </a:solidFill>
              <a:sym typeface="Symbol" panose="05050102010706020507" pitchFamily="18" charset="2"/>
            </a:endParaRPr>
          </a:p>
          <a:p>
            <a:pPr marL="571500" indent="-571500" eaLnBrk="1" hangingPunct="1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	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Improper 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: </a:t>
            </a:r>
            <a:r>
              <a:rPr lang="en-US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0]]</a:t>
            </a:r>
            <a:endParaRPr lang="cs-CZ" altLang="cs-CZ" sz="2600" dirty="0">
              <a:solidFill>
                <a:schemeClr val="tx2"/>
              </a:solidFill>
              <a:sym typeface="Symbol" panose="05050102010706020507" pitchFamily="18" charset="2"/>
            </a:endParaRPr>
          </a:p>
          <a:p>
            <a:pPr marL="571500" indent="-571500"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	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</a:t>
            </a:r>
            <a:r>
              <a:rPr lang="cs-CZ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	 </a:t>
            </a:r>
            <a:r>
              <a:rPr lang="cs-CZ" altLang="cs-CZ" sz="2600" dirty="0">
                <a:solidFill>
                  <a:srgbClr val="990000"/>
                </a:solidFill>
                <a:sym typeface="Symbol" panose="05050102010706020507" pitchFamily="18" charset="2"/>
              </a:rPr>
              <a:t>???</a:t>
            </a:r>
            <a:endParaRPr lang="cs-CZ" altLang="cs-CZ" sz="2600" dirty="0">
              <a:solidFill>
                <a:schemeClr val="tx2"/>
              </a:solidFill>
              <a:sym typeface="Symbol" panose="05050102010706020507" pitchFamily="18" charset="2"/>
            </a:endParaRPr>
          </a:p>
          <a:p>
            <a:pPr marL="571500" indent="-571500"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	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</a:t>
            </a:r>
            <a:r>
              <a:rPr lang="cs-CZ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y</a:t>
            </a:r>
            <a:r>
              <a:rPr lang="cs-CZ" altLang="cs-CZ" sz="2600" dirty="0">
                <a:sym typeface="Symbol" panose="05050102010706020507" pitchFamily="18" charset="2"/>
              </a:rPr>
              <a:t> 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Improper 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: </a:t>
            </a:r>
            <a:r>
              <a:rPr lang="en-US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x</a:t>
            </a:r>
            <a:r>
              <a:rPr lang="cs-CZ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 y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]]]</a:t>
            </a:r>
            <a:endParaRPr lang="cs-CZ" altLang="cs-CZ" sz="2600" dirty="0">
              <a:solidFill>
                <a:schemeClr val="tx2"/>
              </a:solidFill>
              <a:sym typeface="Symbol" panose="05050102010706020507" pitchFamily="18" charset="2"/>
            </a:endParaRPr>
          </a:p>
          <a:p>
            <a:pPr marL="571500" indent="-571500" eaLnBrk="1" hangingPunct="1">
              <a:lnSpc>
                <a:spcPct val="110000"/>
              </a:lnSpc>
              <a:spcBef>
                <a:spcPct val="70000"/>
              </a:spcBef>
              <a:defRPr/>
            </a:pPr>
            <a:r>
              <a:rPr lang="en-US" altLang="cs-CZ" sz="2600" dirty="0">
                <a:sym typeface="Symbol" panose="05050102010706020507" pitchFamily="18" charset="2"/>
              </a:rPr>
              <a:t>But the Composition</a:t>
            </a:r>
            <a:r>
              <a:rPr lang="cs-CZ" altLang="cs-CZ" sz="2600" dirty="0">
                <a:sym typeface="Symbol" panose="05050102010706020507" pitchFamily="18" charset="2"/>
              </a:rPr>
              <a:t> </a:t>
            </a:r>
            <a:r>
              <a:rPr lang="en-US" altLang="cs-CZ" sz="2600" dirty="0"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ym typeface="Symbol" panose="05050102010706020507" pitchFamily="18" charset="2"/>
              </a:rPr>
              <a:t>: </a:t>
            </a:r>
            <a:r>
              <a:rPr lang="en-US" altLang="cs-CZ" sz="2600" i="1" dirty="0">
                <a:sym typeface="Symbol" panose="05050102010706020507" pitchFamily="18" charset="2"/>
              </a:rPr>
              <a:t>x</a:t>
            </a:r>
            <a:r>
              <a:rPr lang="cs-CZ" altLang="cs-CZ" sz="2600" i="1" dirty="0">
                <a:sym typeface="Symbol" panose="05050102010706020507" pitchFamily="18" charset="2"/>
              </a:rPr>
              <a:t> y</a:t>
            </a:r>
            <a:r>
              <a:rPr lang="en-US" altLang="cs-CZ" sz="2600" dirty="0">
                <a:sym typeface="Symbol" panose="05050102010706020507" pitchFamily="18" charset="2"/>
              </a:rPr>
              <a:t>] </a:t>
            </a:r>
            <a:r>
              <a:rPr lang="en-US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is not</a:t>
            </a:r>
            <a:r>
              <a:rPr lang="cs-CZ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v-</a:t>
            </a:r>
            <a:r>
              <a:rPr lang="en-US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improper for e</a:t>
            </a:r>
            <a:r>
              <a:rPr lang="cs-CZ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very</a:t>
            </a:r>
            <a:r>
              <a:rPr lang="en-US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valuation v;</a:t>
            </a:r>
            <a:r>
              <a:rPr lang="cs-CZ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en-US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for instance, it is</a:t>
            </a:r>
            <a:r>
              <a:rPr lang="cs-CZ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v(5/x, 1/y)-</a:t>
            </a:r>
            <a:r>
              <a:rPr lang="en-US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proper</a:t>
            </a:r>
            <a:r>
              <a:rPr lang="cs-CZ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! </a:t>
            </a:r>
          </a:p>
          <a:p>
            <a:pPr marL="571500" indent="-571500" eaLnBrk="1" hangingPunct="1">
              <a:lnSpc>
                <a:spcPct val="110000"/>
              </a:lnSpc>
              <a:defRPr/>
            </a:pPr>
            <a:r>
              <a:rPr lang="en-US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The existential quantifier has no effect here, because the variable </a:t>
            </a:r>
            <a:r>
              <a:rPr lang="cs-CZ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y </a:t>
            </a:r>
            <a:r>
              <a:rPr lang="en-US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occurs o-bound (</a:t>
            </a:r>
            <a:r>
              <a:rPr lang="en-US" altLang="cs-CZ" sz="2600" i="1" dirty="0" err="1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hyperintensionally</a:t>
            </a:r>
            <a:r>
              <a:rPr lang="en-US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) in </a:t>
            </a:r>
            <a:r>
              <a:rPr lang="en-US" altLang="cs-CZ" sz="2600" baseline="30000" dirty="0"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ym typeface="Symbol" panose="05050102010706020507" pitchFamily="18" charset="2"/>
              </a:rPr>
              <a:t>: </a:t>
            </a:r>
            <a:r>
              <a:rPr lang="en-US" altLang="cs-CZ" sz="2600" i="1" dirty="0">
                <a:sym typeface="Symbol" panose="05050102010706020507" pitchFamily="18" charset="2"/>
              </a:rPr>
              <a:t>x</a:t>
            </a:r>
            <a:r>
              <a:rPr lang="cs-CZ" altLang="cs-CZ" sz="2600" i="1" dirty="0">
                <a:sym typeface="Symbol" panose="05050102010706020507" pitchFamily="18" charset="2"/>
              </a:rPr>
              <a:t> y</a:t>
            </a:r>
            <a:r>
              <a:rPr lang="en-US" altLang="cs-CZ" sz="2600" dirty="0">
                <a:sym typeface="Symbol" panose="05050102010706020507" pitchFamily="18" charset="2"/>
              </a:rPr>
              <a:t>]</a:t>
            </a:r>
            <a:r>
              <a:rPr lang="en-US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; </a:t>
            </a:r>
            <a:br>
              <a:rPr lang="en-US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</a:br>
            <a:r>
              <a:rPr lang="en-US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it is not free for </a:t>
            </a:r>
            <a:r>
              <a:rPr lang="cs-CZ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lambda </a:t>
            </a:r>
            <a:r>
              <a:rPr lang="cs-CZ" altLang="cs-CZ" sz="2600" i="1" dirty="0" err="1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binding</a:t>
            </a:r>
            <a:r>
              <a:rPr lang="cs-CZ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and </a:t>
            </a:r>
            <a:r>
              <a:rPr lang="en-US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quantification </a:t>
            </a:r>
            <a:endParaRPr lang="cs-CZ" altLang="cs-CZ" sz="2600" dirty="0">
              <a:sym typeface="Symbol" panose="05050102010706020507" pitchFamily="18" charset="2"/>
            </a:endParaRPr>
          </a:p>
          <a:p>
            <a:pPr marL="571500" indent="-571500" eaLnBrk="1" hangingPunct="1">
              <a:lnSpc>
                <a:spcPct val="110000"/>
              </a:lnSpc>
              <a:defRPr/>
            </a:pPr>
            <a:r>
              <a:rPr lang="en-US" altLang="cs-CZ" sz="2600" dirty="0">
                <a:sym typeface="Symbol" panose="05050102010706020507" pitchFamily="18" charset="2"/>
              </a:rPr>
              <a:t>If we wanted to prove the above argument, it would not go</a:t>
            </a:r>
            <a:r>
              <a:rPr lang="cs-CZ" altLang="cs-CZ" sz="2600" dirty="0">
                <a:sym typeface="Symbol" panose="05050102010706020507" pitchFamily="18" charset="2"/>
              </a:rPr>
              <a:t>:</a:t>
            </a:r>
          </a:p>
          <a:p>
            <a:pPr marL="571500" indent="-571500" eaLnBrk="1" hangingPunct="1">
              <a:lnSpc>
                <a:spcPct val="11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Improper 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: </a:t>
            </a:r>
            <a:r>
              <a:rPr lang="en-US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0]]</a:t>
            </a:r>
            <a:r>
              <a:rPr lang="cs-CZ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			</a:t>
            </a:r>
            <a:r>
              <a:rPr lang="cs-CZ" altLang="cs-CZ" sz="2600" dirty="0">
                <a:sym typeface="Symbol" panose="05050102010706020507" pitchFamily="18" charset="2"/>
              </a:rPr>
              <a:t>premis</a:t>
            </a:r>
            <a:r>
              <a:rPr lang="en-US" altLang="cs-CZ" sz="2600" dirty="0">
                <a:sym typeface="Symbol" panose="05050102010706020507" pitchFamily="18" charset="2"/>
              </a:rPr>
              <a:t>e</a:t>
            </a:r>
            <a:r>
              <a:rPr lang="cs-CZ" altLang="cs-CZ" sz="2600" dirty="0">
                <a:sym typeface="Symbol" panose="05050102010706020507" pitchFamily="18" charset="2"/>
              </a:rPr>
              <a:t> - </a:t>
            </a:r>
            <a:r>
              <a:rPr lang="cs-CZ" altLang="cs-CZ" sz="2600" b="1" dirty="0">
                <a:sym typeface="Symbol" panose="05050102010706020507" pitchFamily="18" charset="2"/>
              </a:rPr>
              <a:t>T</a:t>
            </a:r>
            <a:endParaRPr lang="cs-CZ" altLang="cs-CZ" sz="2600" dirty="0">
              <a:solidFill>
                <a:schemeClr val="tx2"/>
              </a:solidFill>
              <a:sym typeface="Symbol" panose="05050102010706020507" pitchFamily="18" charset="2"/>
            </a:endParaRPr>
          </a:p>
          <a:p>
            <a:pPr marL="571500" indent="-571500" eaLnBrk="1" hangingPunct="1">
              <a:lnSpc>
                <a:spcPct val="11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[</a:t>
            </a:r>
            <a:r>
              <a:rPr lang="cs-CZ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y</a:t>
            </a:r>
            <a:r>
              <a:rPr lang="cs-CZ" altLang="cs-CZ" sz="2600" dirty="0">
                <a:sym typeface="Symbol" panose="05050102010706020507" pitchFamily="18" charset="2"/>
              </a:rPr>
              <a:t> 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Improper 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: </a:t>
            </a:r>
            <a:r>
              <a:rPr lang="en-US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x</a:t>
            </a:r>
            <a:r>
              <a:rPr lang="cs-CZ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 y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]] 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0]</a:t>
            </a:r>
            <a:r>
              <a:rPr lang="cs-CZ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		</a:t>
            </a:r>
            <a:r>
              <a:rPr lang="en-US" altLang="cs-CZ" sz="2600" dirty="0">
                <a:sym typeface="Symbol" panose="05050102010706020507" pitchFamily="18" charset="2"/>
              </a:rPr>
              <a:t>constructs</a:t>
            </a:r>
            <a:r>
              <a:rPr lang="cs-CZ" altLang="cs-CZ" sz="2600" dirty="0">
                <a:sym typeface="Symbol" panose="05050102010706020507" pitchFamily="18" charset="2"/>
              </a:rPr>
              <a:t> </a:t>
            </a:r>
            <a:r>
              <a:rPr lang="cs-CZ" altLang="cs-CZ" sz="2600" b="1" dirty="0">
                <a:sym typeface="Symbol" panose="05050102010706020507" pitchFamily="18" charset="2"/>
              </a:rPr>
              <a:t>F !!!</a:t>
            </a:r>
            <a:endParaRPr lang="en-US" altLang="cs-CZ" sz="2600" b="1" dirty="0">
              <a:sym typeface="Symbol" panose="05050102010706020507" pitchFamily="18" charset="2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6D0D76A-788A-4CB0-8455-22474A9DF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6</a:t>
            </a:fld>
            <a:endParaRPr lang="cs-CZ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eaLnBrk="1" hangingPunct="1"/>
            <a:r>
              <a:rPr lang="en-US" altLang="cs-CZ" sz="3800" i="1" dirty="0"/>
              <a:t>Examples</a:t>
            </a:r>
            <a:endParaRPr lang="cs-CZ" altLang="cs-CZ" sz="3800" i="1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736"/>
            <a:ext cx="8291512" cy="5078189"/>
          </a:xfrm>
        </p:spPr>
        <p:txBody>
          <a:bodyPr>
            <a:normAutofit lnSpcReduction="10000"/>
          </a:bodyPr>
          <a:lstStyle/>
          <a:p>
            <a:pPr marL="571500" indent="-571500" eaLnBrk="1" hangingPunct="1">
              <a:lnSpc>
                <a:spcPct val="110000"/>
              </a:lnSpc>
              <a:defRPr/>
            </a:pPr>
            <a:r>
              <a:rPr lang="en-US" altLang="cs-CZ" sz="2600" i="1" dirty="0">
                <a:solidFill>
                  <a:srgbClr val="990000"/>
                </a:solidFill>
                <a:sym typeface="Symbol" panose="05050102010706020507" pitchFamily="18" charset="2"/>
              </a:rPr>
              <a:t>“There is a number y such that for any number x dividing x by y is v-improper</a:t>
            </a:r>
            <a:r>
              <a:rPr lang="cs-CZ" altLang="cs-CZ" sz="2600" i="1" dirty="0">
                <a:solidFill>
                  <a:srgbClr val="990000"/>
                </a:solidFill>
                <a:sym typeface="Symbol" panose="05050102010706020507" pitchFamily="18" charset="2"/>
              </a:rPr>
              <a:t>.</a:t>
            </a:r>
            <a:r>
              <a:rPr lang="en-US" altLang="cs-CZ" sz="2600" i="1" dirty="0">
                <a:solidFill>
                  <a:srgbClr val="990000"/>
                </a:solidFill>
                <a:sym typeface="Symbol" panose="05050102010706020507" pitchFamily="18" charset="2"/>
              </a:rPr>
              <a:t>”</a:t>
            </a:r>
          </a:p>
          <a:p>
            <a:pPr marL="571500" indent="-571500" eaLnBrk="1" hangingPunct="1">
              <a:lnSpc>
                <a:spcPct val="110000"/>
              </a:lnSpc>
              <a:defRPr/>
            </a:pPr>
            <a:r>
              <a:rPr lang="en-US" altLang="cs-CZ" sz="2600" dirty="0">
                <a:sym typeface="Symbol" panose="05050102010706020507" pitchFamily="18" charset="2"/>
              </a:rPr>
              <a:t>Again, we must apply the substitution method</a:t>
            </a:r>
            <a:r>
              <a:rPr lang="en-US" altLang="cs-CZ" sz="2600" i="1" dirty="0">
                <a:solidFill>
                  <a:srgbClr val="990000"/>
                </a:solidFill>
                <a:sym typeface="Symbol" panose="05050102010706020507" pitchFamily="18" charset="2"/>
              </a:rPr>
              <a:t> </a:t>
            </a:r>
            <a:endParaRPr lang="cs-CZ" altLang="cs-CZ" sz="2600" i="1" dirty="0">
              <a:solidFill>
                <a:srgbClr val="990000"/>
              </a:solidFill>
              <a:sym typeface="Symbol" panose="05050102010706020507" pitchFamily="18" charset="2"/>
            </a:endParaRPr>
          </a:p>
          <a:p>
            <a:pPr marL="571500" indent="-571500" eaLnBrk="1" hangingPunct="1">
              <a:lnSpc>
                <a:spcPct val="110000"/>
              </a:lnSpc>
              <a:spcBef>
                <a:spcPts val="1200"/>
              </a:spcBef>
              <a:buNone/>
              <a:defRPr/>
            </a:pPr>
            <a:r>
              <a:rPr lang="cs-CZ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	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Improper 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: </a:t>
            </a:r>
            <a:r>
              <a:rPr lang="en-US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0]]</a:t>
            </a:r>
            <a:endParaRPr lang="cs-CZ" altLang="cs-CZ" sz="2600" dirty="0">
              <a:solidFill>
                <a:schemeClr val="tx2"/>
              </a:solidFill>
              <a:sym typeface="Symbol" panose="05050102010706020507" pitchFamily="18" charset="2"/>
            </a:endParaRPr>
          </a:p>
          <a:p>
            <a:pPr marL="571500" indent="-571500" eaLnBrk="1" hangingPunct="1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cs-CZ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	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</a:t>
            </a:r>
            <a:r>
              <a:rPr lang="cs-CZ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	 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endParaRPr lang="cs-CZ" altLang="cs-CZ" sz="2600" dirty="0">
              <a:solidFill>
                <a:schemeClr val="tx2"/>
              </a:solidFill>
              <a:sym typeface="Symbol" panose="05050102010706020507" pitchFamily="18" charset="2"/>
            </a:endParaRPr>
          </a:p>
          <a:p>
            <a:pPr marL="571500" indent="-571500" eaLnBrk="1" hangingPunct="1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cs-CZ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	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</a:t>
            </a:r>
            <a:r>
              <a:rPr lang="cs-CZ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y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 0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</a:t>
            </a:r>
            <a:r>
              <a:rPr lang="en-US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x</a:t>
            </a:r>
            <a:r>
              <a:rPr lang="cs-CZ" altLang="cs-CZ" sz="2600" dirty="0">
                <a:sym typeface="Symbol" panose="05050102010706020507" pitchFamily="18" charset="2"/>
              </a:rPr>
              <a:t> 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2</a:t>
            </a:r>
            <a:r>
              <a:rPr lang="en-US" altLang="cs-CZ" sz="2600" dirty="0"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Sub 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Tr </a:t>
            </a:r>
            <a:r>
              <a:rPr lang="en-US" altLang="cs-CZ" sz="2600" i="1" dirty="0">
                <a:solidFill>
                  <a:srgbClr val="FF0000"/>
                </a:solidFill>
                <a:sym typeface="Symbol" panose="05050102010706020507" pitchFamily="18" charset="2"/>
              </a:rPr>
              <a:t>y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] </a:t>
            </a:r>
            <a:r>
              <a:rPr lang="en-US" altLang="cs-CZ" sz="26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cs-CZ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y 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Sub 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Tr </a:t>
            </a:r>
            <a:r>
              <a:rPr lang="en-US" altLang="cs-CZ" sz="2600" i="1" dirty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]</a:t>
            </a:r>
            <a:r>
              <a:rPr lang="cs-CZ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26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cs-CZ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x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</a:p>
          <a:p>
            <a:pPr marL="571500" indent="-571500" eaLnBrk="1" hangingPunct="1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 				0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Improper 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: </a:t>
            </a:r>
            <a:r>
              <a:rPr lang="en-US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x</a:t>
            </a:r>
            <a:r>
              <a:rPr lang="cs-CZ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 y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]]]]]</a:t>
            </a:r>
            <a:endParaRPr lang="cs-CZ" altLang="cs-CZ" sz="2600" dirty="0">
              <a:solidFill>
                <a:schemeClr val="tx2"/>
              </a:solidFill>
              <a:sym typeface="Symbol" panose="05050102010706020507" pitchFamily="18" charset="2"/>
            </a:endParaRPr>
          </a:p>
          <a:p>
            <a:pPr marL="571500" indent="-571500" eaLnBrk="1" hangingPunct="1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altLang="cs-CZ" sz="2600" dirty="0">
                <a:sym typeface="Symbol" panose="05050102010706020507" pitchFamily="18" charset="2"/>
              </a:rPr>
              <a:t>Note that here we iterate the application of </a:t>
            </a:r>
            <a:r>
              <a:rPr lang="en-US" altLang="cs-CZ" sz="2600" i="1" dirty="0">
                <a:sym typeface="Symbol" panose="05050102010706020507" pitchFamily="18" charset="2"/>
              </a:rPr>
              <a:t>Sub</a:t>
            </a:r>
            <a:r>
              <a:rPr lang="en-US" altLang="cs-CZ" sz="2600" dirty="0">
                <a:sym typeface="Symbol" panose="05050102010706020507" pitchFamily="18" charset="2"/>
              </a:rPr>
              <a:t>; yet, as we have seen, the application of  is not necessary due to the definition of the class </a:t>
            </a:r>
            <a:r>
              <a:rPr lang="en-US" altLang="cs-CZ" sz="2600" i="1" dirty="0">
                <a:sym typeface="Symbol" panose="05050102010706020507" pitchFamily="18" charset="2"/>
              </a:rPr>
              <a:t>Improper.</a:t>
            </a:r>
            <a:r>
              <a:rPr lang="en-US" altLang="cs-CZ" sz="2600" dirty="0">
                <a:sym typeface="Symbol" panose="05050102010706020507" pitchFamily="18" charset="2"/>
              </a:rPr>
              <a:t> Hence, </a:t>
            </a:r>
            <a:r>
              <a:rPr lang="en-US" altLang="cs-CZ" sz="2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</a:t>
            </a:r>
            <a:r>
              <a:rPr lang="cs-CZ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y</a:t>
            </a:r>
            <a:r>
              <a:rPr lang="en-US" altLang="cs-CZ" sz="26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2</a:t>
            </a:r>
            <a:r>
              <a:rPr lang="en-US" alt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Sub </a:t>
            </a:r>
            <a:r>
              <a:rPr lang="en-US" altLang="cs-CZ" sz="2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Tr </a:t>
            </a:r>
            <a:r>
              <a:rPr lang="en-US" altLang="cs-CZ" sz="2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y</a:t>
            </a:r>
            <a:r>
              <a:rPr lang="en-US" altLang="cs-CZ" sz="2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] </a:t>
            </a:r>
            <a:r>
              <a:rPr lang="en-US" altLang="cs-CZ" sz="26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z</a:t>
            </a:r>
            <a:r>
              <a:rPr lang="en-US" altLang="cs-CZ" sz="26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0</a:t>
            </a:r>
            <a:r>
              <a:rPr lang="en-US" altLang="cs-CZ" sz="2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Improper </a:t>
            </a:r>
            <a:r>
              <a:rPr lang="en-US" altLang="cs-CZ" sz="26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: </a:t>
            </a:r>
            <a:r>
              <a:rPr lang="en-US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x</a:t>
            </a:r>
            <a:r>
              <a:rPr lang="cs-CZ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en-US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z</a:t>
            </a:r>
            <a:r>
              <a:rPr lang="en-US" altLang="cs-CZ" sz="2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]]]]]</a:t>
            </a:r>
            <a:endParaRPr lang="cs-CZ" altLang="cs-CZ" sz="2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anose="05050102010706020507" pitchFamily="18" charset="2"/>
            </a:endParaRPr>
          </a:p>
          <a:p>
            <a:pPr marL="571500" indent="-571500" eaLnBrk="1" hangingPunct="1">
              <a:lnSpc>
                <a:spcPct val="110000"/>
              </a:lnSpc>
              <a:defRPr/>
            </a:pPr>
            <a:endParaRPr lang="en-US" altLang="cs-CZ" sz="2600" dirty="0">
              <a:sym typeface="Symbol" panose="05050102010706020507" pitchFamily="18" charset="2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86BD489-995E-4058-9EEA-CB1D8CEC3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7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603137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/>
            <a:r>
              <a:rPr lang="en-US" altLang="cs-CZ" i="1" dirty="0" err="1"/>
              <a:t>hyperintensional</a:t>
            </a:r>
            <a:r>
              <a:rPr lang="en-US" altLang="cs-CZ" i="1" dirty="0"/>
              <a:t> context </a:t>
            </a:r>
            <a:r>
              <a:rPr lang="en-US" altLang="cs-CZ" dirty="0"/>
              <a:t>is such that </a:t>
            </a:r>
            <a:endParaRPr lang="en-US" altLang="cs-CZ" i="1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736"/>
            <a:ext cx="8291512" cy="5078189"/>
          </a:xfrm>
        </p:spPr>
        <p:txBody>
          <a:bodyPr>
            <a:normAutofit lnSpcReduction="10000"/>
          </a:bodyPr>
          <a:lstStyle/>
          <a:p>
            <a:pPr marL="571500" indent="-571500" eaLnBrk="1" hangingPunct="1">
              <a:defRPr/>
            </a:pPr>
            <a:r>
              <a:rPr lang="en-US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The whole construction</a:t>
            </a:r>
            <a:r>
              <a:rPr lang="cs-CZ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C</a:t>
            </a:r>
            <a:r>
              <a:rPr lang="cs-CZ" altLang="cs-CZ" sz="2600" dirty="0">
                <a:sym typeface="Symbol" panose="05050102010706020507" pitchFamily="18" charset="2"/>
              </a:rPr>
              <a:t> </a:t>
            </a:r>
            <a:r>
              <a:rPr lang="en-US" altLang="cs-CZ" sz="2600" dirty="0">
                <a:sym typeface="Symbol" panose="05050102010706020507" pitchFamily="18" charset="2"/>
              </a:rPr>
              <a:t>is an object of predication</a:t>
            </a:r>
            <a:r>
              <a:rPr lang="cs-CZ" altLang="cs-CZ" sz="2600" dirty="0">
                <a:sym typeface="Symbol" panose="05050102010706020507" pitchFamily="18" charset="2"/>
              </a:rPr>
              <a:t> (argument)</a:t>
            </a:r>
            <a:r>
              <a:rPr lang="en-US" altLang="cs-CZ" sz="2600" dirty="0">
                <a:sym typeface="Symbol" panose="05050102010706020507" pitchFamily="18" charset="2"/>
              </a:rPr>
              <a:t>;</a:t>
            </a:r>
            <a:r>
              <a:rPr lang="cs-CZ" altLang="cs-CZ" sz="2600" dirty="0">
                <a:sym typeface="Symbol" panose="05050102010706020507" pitchFamily="18" charset="2"/>
              </a:rPr>
              <a:t> </a:t>
            </a:r>
            <a:r>
              <a:rPr lang="en-US" altLang="cs-CZ" sz="2600" dirty="0">
                <a:sym typeface="Symbol" panose="05050102010706020507" pitchFamily="18" charset="2"/>
              </a:rPr>
              <a:t>hence its product, i.e.</a:t>
            </a:r>
            <a:r>
              <a:rPr lang="cs-CZ" altLang="cs-CZ" sz="2600" dirty="0">
                <a:sym typeface="Symbol" panose="05050102010706020507" pitchFamily="18" charset="2"/>
              </a:rPr>
              <a:t> </a:t>
            </a:r>
            <a:r>
              <a:rPr lang="en-US" altLang="cs-CZ" sz="2600" dirty="0">
                <a:sym typeface="Symbol" panose="05050102010706020507" pitchFamily="18" charset="2"/>
              </a:rPr>
              <a:t>the </a:t>
            </a:r>
            <a:r>
              <a:rPr lang="cs-CZ" altLang="cs-CZ" sz="2600" dirty="0" err="1">
                <a:sym typeface="Symbol" panose="05050102010706020507" pitchFamily="18" charset="2"/>
              </a:rPr>
              <a:t>fun</a:t>
            </a:r>
            <a:r>
              <a:rPr lang="en-US" altLang="cs-CZ" sz="2600" dirty="0" err="1">
                <a:sym typeface="Symbol" panose="05050102010706020507" pitchFamily="18" charset="2"/>
              </a:rPr>
              <a:t>ction</a:t>
            </a:r>
            <a:r>
              <a:rPr lang="en-US" altLang="cs-CZ" sz="2600" dirty="0">
                <a:sym typeface="Symbol" panose="05050102010706020507" pitchFamily="18" charset="2"/>
              </a:rPr>
              <a:t> </a:t>
            </a:r>
            <a:r>
              <a:rPr lang="en-US" altLang="cs-CZ" sz="2600" i="1" dirty="0">
                <a:sym typeface="Symbol" panose="05050102010706020507" pitchFamily="18" charset="2"/>
              </a:rPr>
              <a:t>f </a:t>
            </a:r>
            <a:r>
              <a:rPr lang="en-US" altLang="cs-CZ" sz="2600" dirty="0">
                <a:sym typeface="Symbol" panose="05050102010706020507" pitchFamily="18" charset="2"/>
              </a:rPr>
              <a:t>constructed by </a:t>
            </a:r>
            <a:r>
              <a:rPr lang="en-US" altLang="cs-CZ" sz="2600" i="1" dirty="0">
                <a:sym typeface="Symbol" panose="05050102010706020507" pitchFamily="18" charset="2"/>
              </a:rPr>
              <a:t>C </a:t>
            </a:r>
            <a:r>
              <a:rPr lang="en-US" altLang="cs-CZ" sz="2600" dirty="0">
                <a:sym typeface="Symbol" panose="05050102010706020507" pitchFamily="18" charset="2"/>
              </a:rPr>
              <a:t>(if any) is irrelevant</a:t>
            </a:r>
            <a:endParaRPr lang="cs-CZ" altLang="cs-CZ" sz="2600" dirty="0">
              <a:sym typeface="Symbol" panose="05050102010706020507" pitchFamily="18" charset="2"/>
            </a:endParaRPr>
          </a:p>
          <a:p>
            <a:pPr marL="571500" indent="-571500" eaLnBrk="1" hangingPunct="1">
              <a:defRPr/>
            </a:pPr>
            <a:r>
              <a:rPr lang="en-US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The construction</a:t>
            </a:r>
            <a:r>
              <a:rPr lang="cs-CZ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C</a:t>
            </a:r>
            <a:r>
              <a:rPr lang="cs-CZ" altLang="cs-CZ" sz="2600" dirty="0">
                <a:sym typeface="Symbol" panose="05050102010706020507" pitchFamily="18" charset="2"/>
              </a:rPr>
              <a:t> </a:t>
            </a:r>
            <a:r>
              <a:rPr lang="en-US" altLang="cs-CZ" sz="2600" dirty="0">
                <a:sym typeface="Symbol" panose="05050102010706020507" pitchFamily="18" charset="2"/>
              </a:rPr>
              <a:t>does not occur in the execution mode; it is just </a:t>
            </a:r>
            <a:r>
              <a:rPr lang="cs-CZ" altLang="cs-CZ" sz="26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displayed</a:t>
            </a:r>
            <a:r>
              <a:rPr lang="en-US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(by Trivialization) </a:t>
            </a:r>
            <a:r>
              <a:rPr lang="en-US" altLang="cs-CZ" sz="2600" dirty="0">
                <a:sym typeface="Symbol" panose="05050102010706020507" pitchFamily="18" charset="2"/>
              </a:rPr>
              <a:t>to serve as an object to operate on within its super-construction</a:t>
            </a:r>
            <a:endParaRPr lang="cs-CZ" altLang="cs-CZ" sz="2600" i="1" dirty="0">
              <a:effectLst>
                <a:outerShdw blurRad="38100" dist="38100" dir="2700000" algn="tl">
                  <a:srgbClr val="C0C0C0"/>
                </a:outerShdw>
              </a:effectLst>
              <a:sym typeface="Symbol" panose="05050102010706020507" pitchFamily="18" charset="2"/>
            </a:endParaRPr>
          </a:p>
          <a:p>
            <a:pPr marL="571500" indent="-571500" eaLnBrk="1" hangingPunct="1">
              <a:defRPr/>
            </a:pPr>
            <a:r>
              <a:rPr lang="en-US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All the </a:t>
            </a:r>
            <a:r>
              <a:rPr lang="en-US" altLang="cs-CZ" sz="2600" i="1" dirty="0" err="1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subconstructions</a:t>
            </a:r>
            <a:r>
              <a:rPr lang="en-US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of</a:t>
            </a:r>
            <a:r>
              <a:rPr lang="cs-CZ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C (</a:t>
            </a:r>
            <a:r>
              <a:rPr lang="en-US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including variables</a:t>
            </a:r>
            <a:r>
              <a:rPr lang="cs-CZ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) </a:t>
            </a:r>
            <a:r>
              <a:rPr lang="en-US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are also displayed, occur </a:t>
            </a:r>
            <a:r>
              <a:rPr lang="en-US" altLang="cs-CZ" sz="2600" i="1" dirty="0" err="1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hyperintensionally</a:t>
            </a:r>
            <a:r>
              <a:rPr lang="en-US" altLang="cs-CZ" sz="26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as well</a:t>
            </a:r>
            <a:endParaRPr lang="cs-CZ" altLang="cs-CZ" sz="2600" dirty="0">
              <a:sym typeface="Symbol" panose="05050102010706020507" pitchFamily="18" charset="2"/>
            </a:endParaRPr>
          </a:p>
          <a:p>
            <a:pPr marL="571500" indent="-571500" eaLnBrk="1" hangingPunct="1">
              <a:defRPr/>
            </a:pPr>
            <a:r>
              <a:rPr lang="en-US" altLang="cs-CZ" sz="2600" dirty="0">
                <a:sym typeface="Symbol" panose="05050102010706020507" pitchFamily="18" charset="2"/>
              </a:rPr>
              <a:t>How then to operate in a </a:t>
            </a:r>
            <a:r>
              <a:rPr lang="en-US" altLang="cs-CZ" sz="2600" dirty="0" err="1">
                <a:sym typeface="Symbol" panose="05050102010706020507" pitchFamily="18" charset="2"/>
              </a:rPr>
              <a:t>hyperintensional</a:t>
            </a:r>
            <a:r>
              <a:rPr lang="en-US" altLang="cs-CZ" sz="2600" dirty="0">
                <a:sym typeface="Symbol" panose="05050102010706020507" pitchFamily="18" charset="2"/>
              </a:rPr>
              <a:t> context</a:t>
            </a:r>
            <a:r>
              <a:rPr lang="cs-CZ" altLang="cs-CZ" sz="2600" dirty="0">
                <a:sym typeface="Symbol" panose="05050102010706020507" pitchFamily="18" charset="2"/>
              </a:rPr>
              <a:t>?</a:t>
            </a:r>
            <a:endParaRPr lang="en-US" altLang="cs-CZ" sz="2600" dirty="0">
              <a:sym typeface="Symbol" panose="05050102010706020507" pitchFamily="18" charset="2"/>
            </a:endParaRPr>
          </a:p>
          <a:p>
            <a:pPr marL="571500" indent="-571500" eaLnBrk="1" hangingPunct="1">
              <a:defRPr/>
            </a:pPr>
            <a:r>
              <a:rPr lang="en-US" altLang="cs-CZ" sz="2600" dirty="0">
                <a:sym typeface="Symbol" panose="05050102010706020507" pitchFamily="18" charset="2"/>
              </a:rPr>
              <a:t>How to quantify into a </a:t>
            </a:r>
            <a:r>
              <a:rPr lang="en-US" altLang="cs-CZ" sz="2600" dirty="0" err="1">
                <a:sym typeface="Symbol" panose="05050102010706020507" pitchFamily="18" charset="2"/>
              </a:rPr>
              <a:t>hyperintensional</a:t>
            </a:r>
            <a:r>
              <a:rPr lang="en-US" altLang="cs-CZ" sz="2600" dirty="0">
                <a:sym typeface="Symbol" panose="05050102010706020507" pitchFamily="18" charset="2"/>
              </a:rPr>
              <a:t> context</a:t>
            </a:r>
            <a:r>
              <a:rPr lang="cs-CZ" altLang="cs-CZ" sz="2600" dirty="0">
                <a:sym typeface="Symbol" panose="05050102010706020507" pitchFamily="18" charset="2"/>
              </a:rPr>
              <a:t>?</a:t>
            </a:r>
          </a:p>
          <a:p>
            <a:pPr marL="571500" indent="-571500" eaLnBrk="1" hangingPunct="1">
              <a:defRPr/>
            </a:pPr>
            <a:r>
              <a:rPr lang="cs-CZ" altLang="cs-CZ" sz="2600" dirty="0">
                <a:sym typeface="Symbol" panose="05050102010706020507" pitchFamily="18" charset="2"/>
              </a:rPr>
              <a:t>W</a:t>
            </a:r>
            <a:r>
              <a:rPr lang="en-US" altLang="cs-CZ" sz="2600" dirty="0">
                <a:sym typeface="Symbol" panose="05050102010706020507" pitchFamily="18" charset="2"/>
              </a:rPr>
              <a:t>ay </a:t>
            </a:r>
            <a:r>
              <a:rPr lang="cs-CZ" altLang="cs-CZ" sz="2600" dirty="0" err="1">
                <a:sym typeface="Symbol" panose="05050102010706020507" pitchFamily="18" charset="2"/>
              </a:rPr>
              <a:t>out</a:t>
            </a:r>
            <a:r>
              <a:rPr lang="cs-CZ" altLang="cs-CZ" sz="2600" dirty="0">
                <a:sym typeface="Symbol" panose="05050102010706020507" pitchFamily="18" charset="2"/>
              </a:rPr>
              <a:t>, </a:t>
            </a:r>
            <a:r>
              <a:rPr lang="cs-CZ" altLang="cs-CZ" sz="2600" dirty="0" err="1">
                <a:sym typeface="Symbol" panose="05050102010706020507" pitchFamily="18" charset="2"/>
              </a:rPr>
              <a:t>or</a:t>
            </a:r>
            <a:r>
              <a:rPr lang="cs-CZ" altLang="cs-CZ" sz="2600" dirty="0">
                <a:sym typeface="Symbol" panose="05050102010706020507" pitchFamily="18" charset="2"/>
              </a:rPr>
              <a:t> </a:t>
            </a:r>
            <a:r>
              <a:rPr lang="cs-CZ" altLang="cs-CZ" sz="2600" dirty="0" err="1">
                <a:sym typeface="Symbol" panose="05050102010706020507" pitchFamily="18" charset="2"/>
              </a:rPr>
              <a:t>rather</a:t>
            </a:r>
            <a:r>
              <a:rPr lang="cs-CZ" altLang="cs-CZ" sz="2600" dirty="0">
                <a:sym typeface="Symbol" panose="05050102010706020507" pitchFamily="18" charset="2"/>
              </a:rPr>
              <a:t> in</a:t>
            </a:r>
            <a:r>
              <a:rPr lang="en-US" altLang="cs-CZ" sz="2600" dirty="0">
                <a:sym typeface="Symbol" panose="05050102010706020507" pitchFamily="18" charset="2"/>
              </a:rPr>
              <a:t>: </a:t>
            </a:r>
            <a:r>
              <a:rPr lang="cs-CZ" altLang="cs-CZ" sz="2600" i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Substitu</a:t>
            </a:r>
            <a:r>
              <a:rPr lang="en-US" altLang="cs-CZ" sz="2600" i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tion</a:t>
            </a:r>
            <a:r>
              <a:rPr lang="en-US" altLang="cs-CZ" sz="2600" i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method</a:t>
            </a:r>
            <a:r>
              <a:rPr lang="cs-CZ" altLang="cs-CZ" sz="2600" dirty="0">
                <a:sym typeface="Symbol" panose="05050102010706020507" pitchFamily="18" charset="2"/>
              </a:rPr>
              <a:t> !!!</a:t>
            </a:r>
            <a:endParaRPr lang="en-US" altLang="cs-CZ" sz="2600" dirty="0">
              <a:sym typeface="Symbol" panose="05050102010706020507" pitchFamily="18" charset="2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1D5582F-6BD1-4741-B2B2-AB9FF1A46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8</a:t>
            </a:fld>
            <a:endParaRPr lang="cs-CZ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2"/>
            <a:ext cx="8229600" cy="1062955"/>
          </a:xfrm>
        </p:spPr>
        <p:txBody>
          <a:bodyPr/>
          <a:lstStyle/>
          <a:p>
            <a:pPr eaLnBrk="1" hangingPunct="1"/>
            <a:r>
              <a:rPr lang="en-US" altLang="cs-CZ" i="1" dirty="0" err="1"/>
              <a:t>hyperintensional</a:t>
            </a:r>
            <a:r>
              <a:rPr lang="en-US" altLang="cs-CZ" i="1" dirty="0"/>
              <a:t> context </a:t>
            </a:r>
            <a:r>
              <a:rPr lang="en-US" altLang="cs-CZ" dirty="0"/>
              <a:t>examples </a:t>
            </a:r>
            <a:endParaRPr lang="en-US" altLang="cs-CZ" i="1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784"/>
            <a:ext cx="8291512" cy="4646141"/>
          </a:xfrm>
        </p:spPr>
        <p:txBody>
          <a:bodyPr>
            <a:normAutofit/>
          </a:bodyPr>
          <a:lstStyle/>
          <a:p>
            <a:pPr marL="571500" indent="-571500" eaLnBrk="1" hangingPunct="1">
              <a:defRPr/>
            </a:pPr>
            <a:r>
              <a:rPr lang="en-US" altLang="cs-CZ" sz="2600" dirty="0">
                <a:sym typeface="Symbol" panose="05050102010706020507" pitchFamily="18" charset="2"/>
              </a:rPr>
              <a:t>“Tom calculates 2+5”</a:t>
            </a:r>
            <a:endParaRPr lang="cs-CZ" altLang="cs-CZ" sz="2600" dirty="0">
              <a:sym typeface="Symbol" panose="05050102010706020507" pitchFamily="18" charset="2"/>
            </a:endParaRPr>
          </a:p>
          <a:p>
            <a:pPr marL="571500" indent="-571500" eaLnBrk="1" hangingPunct="1">
              <a:defRPr/>
            </a:pP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en-US" altLang="cs-CZ" sz="2600" i="1" dirty="0" err="1">
                <a:solidFill>
                  <a:schemeClr val="tx2"/>
                </a:solidFill>
                <a:sym typeface="Symbol" panose="05050102010706020507" pitchFamily="18" charset="2"/>
              </a:rPr>
              <a:t>w</a:t>
            </a:r>
            <a:r>
              <a:rPr lang="en-US" altLang="cs-CZ" sz="2600" dirty="0" err="1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en-US" altLang="cs-CZ" sz="2600" i="1" dirty="0" err="1">
                <a:solidFill>
                  <a:schemeClr val="tx2"/>
                </a:solidFill>
                <a:sym typeface="Symbol" panose="05050102010706020507" pitchFamily="18" charset="2"/>
              </a:rPr>
              <a:t>t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 [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cs-CZ" altLang="cs-CZ" sz="2600" i="1" dirty="0" err="1">
                <a:solidFill>
                  <a:schemeClr val="tx2"/>
                </a:solidFill>
                <a:sym typeface="Symbol" panose="05050102010706020507" pitchFamily="18" charset="2"/>
              </a:rPr>
              <a:t>Calculate</a:t>
            </a:r>
            <a:r>
              <a:rPr lang="en-US" altLang="cs-CZ" sz="2600" i="1" baseline="-25000" dirty="0" err="1">
                <a:solidFill>
                  <a:schemeClr val="tx2"/>
                </a:solidFill>
                <a:sym typeface="Symbol" panose="05050102010706020507" pitchFamily="18" charset="2"/>
              </a:rPr>
              <a:t>wt</a:t>
            </a:r>
            <a:r>
              <a:rPr lang="cs-CZ" altLang="cs-CZ" sz="2600" i="1" baseline="-250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cs-CZ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Tom 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rgbClr val="990000"/>
                </a:solidFill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rgbClr val="990000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rgbClr val="990000"/>
                </a:solidFill>
                <a:sym typeface="Symbol" panose="05050102010706020507" pitchFamily="18" charset="2"/>
              </a:rPr>
              <a:t>+ </a:t>
            </a:r>
            <a:r>
              <a:rPr lang="en-US" altLang="cs-CZ" sz="2600" baseline="30000" dirty="0">
                <a:solidFill>
                  <a:srgbClr val="990000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rgbClr val="990000"/>
                </a:solidFill>
                <a:sym typeface="Symbol" panose="05050102010706020507" pitchFamily="18" charset="2"/>
              </a:rPr>
              <a:t>2 </a:t>
            </a:r>
            <a:r>
              <a:rPr lang="en-US" altLang="cs-CZ" sz="2600" baseline="30000" dirty="0">
                <a:solidFill>
                  <a:srgbClr val="990000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rgbClr val="990000"/>
                </a:solidFill>
                <a:sym typeface="Symbol" panose="05050102010706020507" pitchFamily="18" charset="2"/>
              </a:rPr>
              <a:t>5]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]</a:t>
            </a:r>
          </a:p>
          <a:p>
            <a:pPr marL="327025" lvl="1" indent="0" eaLnBrk="1" hangingPunct="1">
              <a:spcBef>
                <a:spcPts val="1200"/>
              </a:spcBef>
              <a:buNone/>
              <a:defRPr/>
            </a:pPr>
            <a:r>
              <a:rPr lang="en-US" altLang="cs-CZ" sz="2400" dirty="0">
                <a:solidFill>
                  <a:srgbClr val="990000"/>
                </a:solidFill>
                <a:sym typeface="Symbol" panose="05050102010706020507" pitchFamily="18" charset="2"/>
              </a:rPr>
              <a:t>[</a:t>
            </a:r>
            <a:r>
              <a:rPr lang="en-US" altLang="cs-CZ" sz="2400" baseline="30000" dirty="0">
                <a:solidFill>
                  <a:srgbClr val="990000"/>
                </a:solidFill>
                <a:sym typeface="Symbol" panose="05050102010706020507" pitchFamily="18" charset="2"/>
              </a:rPr>
              <a:t>0</a:t>
            </a:r>
            <a:r>
              <a:rPr lang="en-US" altLang="cs-CZ" sz="2400" dirty="0">
                <a:solidFill>
                  <a:srgbClr val="990000"/>
                </a:solidFill>
                <a:sym typeface="Symbol" panose="05050102010706020507" pitchFamily="18" charset="2"/>
              </a:rPr>
              <a:t>+ </a:t>
            </a:r>
            <a:r>
              <a:rPr lang="en-US" altLang="cs-CZ" sz="2400" baseline="30000" dirty="0">
                <a:solidFill>
                  <a:srgbClr val="990000"/>
                </a:solidFill>
                <a:sym typeface="Symbol" panose="05050102010706020507" pitchFamily="18" charset="2"/>
              </a:rPr>
              <a:t>0</a:t>
            </a:r>
            <a:r>
              <a:rPr lang="en-US" altLang="cs-CZ" sz="2400" dirty="0">
                <a:solidFill>
                  <a:srgbClr val="990000"/>
                </a:solidFill>
                <a:sym typeface="Symbol" panose="05050102010706020507" pitchFamily="18" charset="2"/>
              </a:rPr>
              <a:t>2 </a:t>
            </a:r>
            <a:r>
              <a:rPr lang="en-US" altLang="cs-CZ" sz="2400" baseline="30000" dirty="0">
                <a:solidFill>
                  <a:srgbClr val="990000"/>
                </a:solidFill>
                <a:sym typeface="Symbol" panose="05050102010706020507" pitchFamily="18" charset="2"/>
              </a:rPr>
              <a:t>0</a:t>
            </a:r>
            <a:r>
              <a:rPr lang="en-US" altLang="cs-CZ" sz="2400" dirty="0">
                <a:solidFill>
                  <a:srgbClr val="990000"/>
                </a:solidFill>
                <a:sym typeface="Symbol" panose="05050102010706020507" pitchFamily="18" charset="2"/>
              </a:rPr>
              <a:t>5] </a:t>
            </a:r>
            <a:r>
              <a:rPr lang="en-US" altLang="cs-CZ" sz="2200" dirty="0">
                <a:sym typeface="Symbol" panose="05050102010706020507" pitchFamily="18" charset="2"/>
              </a:rPr>
              <a:t>and all its sub-constructions occur displayed, i.e. </a:t>
            </a:r>
            <a:r>
              <a:rPr lang="cs-CZ" altLang="cs-CZ" sz="2200" dirty="0">
                <a:sym typeface="Symbol" panose="05050102010706020507" pitchFamily="18" charset="2"/>
              </a:rPr>
              <a:t>in </a:t>
            </a:r>
            <a:r>
              <a:rPr lang="cs-CZ" altLang="cs-CZ" sz="2200" dirty="0" err="1">
                <a:sym typeface="Symbol" panose="05050102010706020507" pitchFamily="18" charset="2"/>
              </a:rPr>
              <a:t>the</a:t>
            </a:r>
            <a:r>
              <a:rPr lang="cs-CZ" altLang="cs-CZ" sz="2200" dirty="0">
                <a:sym typeface="Symbol" panose="05050102010706020507" pitchFamily="18" charset="2"/>
              </a:rPr>
              <a:t> </a:t>
            </a:r>
            <a:r>
              <a:rPr lang="en-US" altLang="cs-CZ" sz="2200" b="1" i="1" dirty="0" err="1">
                <a:sym typeface="Symbol" panose="05050102010706020507" pitchFamily="18" charset="2"/>
              </a:rPr>
              <a:t>hyperintensional</a:t>
            </a:r>
            <a:r>
              <a:rPr lang="cs-CZ" altLang="cs-CZ" sz="2200" dirty="0">
                <a:sym typeface="Symbol" panose="05050102010706020507" pitchFamily="18" charset="2"/>
              </a:rPr>
              <a:t> </a:t>
            </a:r>
            <a:r>
              <a:rPr lang="cs-CZ" altLang="cs-CZ" sz="2200" dirty="0" err="1">
                <a:sym typeface="Symbol" panose="05050102010706020507" pitchFamily="18" charset="2"/>
              </a:rPr>
              <a:t>context</a:t>
            </a:r>
            <a:endParaRPr lang="en-US" altLang="cs-CZ" sz="2200" dirty="0">
              <a:sym typeface="Symbol" panose="05050102010706020507" pitchFamily="18" charset="2"/>
            </a:endParaRPr>
          </a:p>
          <a:p>
            <a:pPr eaLnBrk="1" hangingPunct="1">
              <a:spcBef>
                <a:spcPts val="1800"/>
              </a:spcBef>
              <a:defRPr/>
            </a:pPr>
            <a:r>
              <a:rPr lang="en-US" altLang="cs-CZ" sz="2600" dirty="0">
                <a:sym typeface="Symbol" panose="05050102010706020507" pitchFamily="18" charset="2"/>
              </a:rPr>
              <a:t>“Tom believes that </a:t>
            </a:r>
            <a:r>
              <a:rPr lang="en-US" altLang="cs-CZ" sz="2600" i="1" dirty="0">
                <a:sym typeface="Symbol" panose="05050102010706020507" pitchFamily="18" charset="2"/>
              </a:rPr>
              <a:t>x</a:t>
            </a:r>
            <a:r>
              <a:rPr lang="en-US" altLang="cs-CZ" sz="2600" dirty="0">
                <a:sym typeface="Symbol" panose="05050102010706020507" pitchFamily="18" charset="2"/>
              </a:rPr>
              <a:t>:0 = 0”</a:t>
            </a:r>
          </a:p>
          <a:p>
            <a:pPr eaLnBrk="1" hangingPunct="1">
              <a:defRPr/>
            </a:pP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en-US" altLang="cs-CZ" sz="2600" i="1" dirty="0" err="1">
                <a:solidFill>
                  <a:schemeClr val="tx2"/>
                </a:solidFill>
                <a:sym typeface="Symbol" panose="05050102010706020507" pitchFamily="18" charset="2"/>
              </a:rPr>
              <a:t>w</a:t>
            </a:r>
            <a:r>
              <a:rPr lang="en-US" altLang="cs-CZ" sz="2600" dirty="0" err="1">
                <a:solidFill>
                  <a:schemeClr val="tx2"/>
                </a:solidFill>
                <a:sym typeface="Symbol" panose="05050102010706020507" pitchFamily="18" charset="2"/>
              </a:rPr>
              <a:t></a:t>
            </a:r>
            <a:r>
              <a:rPr lang="en-US" altLang="cs-CZ" sz="2600" i="1" dirty="0" err="1">
                <a:solidFill>
                  <a:schemeClr val="tx2"/>
                </a:solidFill>
                <a:sym typeface="Symbol" panose="05050102010706020507" pitchFamily="18" charset="2"/>
              </a:rPr>
              <a:t>t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 [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Believe</a:t>
            </a:r>
            <a:r>
              <a:rPr lang="en-US" altLang="cs-CZ" sz="2600" i="1" baseline="-25000" dirty="0">
                <a:solidFill>
                  <a:schemeClr val="tx2"/>
                </a:solidFill>
                <a:sym typeface="Symbol" panose="05050102010706020507" pitchFamily="18" charset="2"/>
              </a:rPr>
              <a:t>wt</a:t>
            </a:r>
            <a:r>
              <a:rPr lang="cs-CZ" altLang="cs-CZ" sz="2600" i="1" baseline="-250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cs-CZ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Tom </a:t>
            </a:r>
            <a:r>
              <a:rPr lang="en-US" altLang="cs-CZ" sz="2600" baseline="30000" dirty="0">
                <a:solidFill>
                  <a:schemeClr val="tx2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rgbClr val="990000"/>
                </a:solidFill>
                <a:sym typeface="Symbol" panose="05050102010706020507" pitchFamily="18" charset="2"/>
              </a:rPr>
              <a:t>[</a:t>
            </a:r>
            <a:r>
              <a:rPr lang="en-US" altLang="cs-CZ" sz="2600" baseline="30000" dirty="0">
                <a:solidFill>
                  <a:srgbClr val="990000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rgbClr val="990000"/>
                </a:solidFill>
                <a:sym typeface="Symbol" panose="05050102010706020507" pitchFamily="18" charset="2"/>
              </a:rPr>
              <a:t>= [</a:t>
            </a:r>
            <a:r>
              <a:rPr lang="en-US" altLang="cs-CZ" sz="2600" baseline="30000" dirty="0">
                <a:solidFill>
                  <a:srgbClr val="990000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rgbClr val="990000"/>
                </a:solidFill>
                <a:sym typeface="Symbol" panose="05050102010706020507" pitchFamily="18" charset="2"/>
              </a:rPr>
              <a:t>: </a:t>
            </a:r>
            <a:r>
              <a:rPr lang="en-US" altLang="cs-CZ" sz="2600" i="1" dirty="0">
                <a:solidFill>
                  <a:srgbClr val="990000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600" baseline="30000" dirty="0">
                <a:solidFill>
                  <a:srgbClr val="990000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rgbClr val="990000"/>
                </a:solidFill>
                <a:sym typeface="Symbol" panose="05050102010706020507" pitchFamily="18" charset="2"/>
              </a:rPr>
              <a:t>0] </a:t>
            </a:r>
            <a:r>
              <a:rPr lang="en-US" altLang="cs-CZ" sz="2600" baseline="30000" dirty="0">
                <a:solidFill>
                  <a:srgbClr val="990000"/>
                </a:solidFill>
                <a:sym typeface="Symbol" panose="05050102010706020507" pitchFamily="18" charset="2"/>
              </a:rPr>
              <a:t>0</a:t>
            </a:r>
            <a:r>
              <a:rPr lang="en-US" altLang="cs-CZ" sz="2600" dirty="0">
                <a:solidFill>
                  <a:srgbClr val="990000"/>
                </a:solidFill>
                <a:sym typeface="Symbol" panose="05050102010706020507" pitchFamily="18" charset="2"/>
              </a:rPr>
              <a:t>0]</a:t>
            </a:r>
            <a:r>
              <a:rPr lang="en-US" altLang="cs-CZ" sz="2600" dirty="0">
                <a:solidFill>
                  <a:schemeClr val="tx2"/>
                </a:solidFill>
                <a:sym typeface="Symbol" panose="05050102010706020507" pitchFamily="18" charset="2"/>
              </a:rPr>
              <a:t>]</a:t>
            </a:r>
          </a:p>
          <a:p>
            <a:pPr marL="327025" lvl="1" indent="0" eaLnBrk="1" hangingPunct="1">
              <a:buNone/>
              <a:defRPr/>
            </a:pPr>
            <a:r>
              <a:rPr lang="en-US" altLang="cs-CZ" sz="2400" dirty="0">
                <a:solidFill>
                  <a:srgbClr val="990000"/>
                </a:solidFill>
                <a:sym typeface="Symbol" panose="05050102010706020507" pitchFamily="18" charset="2"/>
              </a:rPr>
              <a:t>[</a:t>
            </a:r>
            <a:r>
              <a:rPr lang="en-US" altLang="cs-CZ" sz="2400" baseline="30000" dirty="0">
                <a:solidFill>
                  <a:srgbClr val="990000"/>
                </a:solidFill>
                <a:sym typeface="Symbol" panose="05050102010706020507" pitchFamily="18" charset="2"/>
              </a:rPr>
              <a:t>0</a:t>
            </a:r>
            <a:r>
              <a:rPr lang="en-US" altLang="cs-CZ" sz="2400" dirty="0">
                <a:solidFill>
                  <a:srgbClr val="990000"/>
                </a:solidFill>
                <a:sym typeface="Symbol" panose="05050102010706020507" pitchFamily="18" charset="2"/>
              </a:rPr>
              <a:t>= [</a:t>
            </a:r>
            <a:r>
              <a:rPr lang="en-US" altLang="cs-CZ" sz="2400" baseline="30000" dirty="0">
                <a:solidFill>
                  <a:srgbClr val="990000"/>
                </a:solidFill>
                <a:sym typeface="Symbol" panose="05050102010706020507" pitchFamily="18" charset="2"/>
              </a:rPr>
              <a:t>0</a:t>
            </a:r>
            <a:r>
              <a:rPr lang="en-US" altLang="cs-CZ" sz="2400" dirty="0">
                <a:solidFill>
                  <a:srgbClr val="990000"/>
                </a:solidFill>
                <a:sym typeface="Symbol" panose="05050102010706020507" pitchFamily="18" charset="2"/>
              </a:rPr>
              <a:t>: </a:t>
            </a:r>
            <a:r>
              <a:rPr lang="en-US" altLang="cs-CZ" sz="2400" i="1" dirty="0">
                <a:solidFill>
                  <a:srgbClr val="990000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400" baseline="30000" dirty="0">
                <a:solidFill>
                  <a:srgbClr val="990000"/>
                </a:solidFill>
                <a:sym typeface="Symbol" panose="05050102010706020507" pitchFamily="18" charset="2"/>
              </a:rPr>
              <a:t>0</a:t>
            </a:r>
            <a:r>
              <a:rPr lang="en-US" altLang="cs-CZ" sz="2400" dirty="0">
                <a:solidFill>
                  <a:srgbClr val="990000"/>
                </a:solidFill>
                <a:sym typeface="Symbol" panose="05050102010706020507" pitchFamily="18" charset="2"/>
              </a:rPr>
              <a:t>0] </a:t>
            </a:r>
            <a:r>
              <a:rPr lang="en-US" altLang="cs-CZ" sz="2400" baseline="30000" dirty="0">
                <a:solidFill>
                  <a:srgbClr val="990000"/>
                </a:solidFill>
                <a:sym typeface="Symbol" panose="05050102010706020507" pitchFamily="18" charset="2"/>
              </a:rPr>
              <a:t>0</a:t>
            </a:r>
            <a:r>
              <a:rPr lang="en-US" altLang="cs-CZ" sz="2400" dirty="0">
                <a:solidFill>
                  <a:srgbClr val="990000"/>
                </a:solidFill>
                <a:sym typeface="Symbol" panose="05050102010706020507" pitchFamily="18" charset="2"/>
              </a:rPr>
              <a:t>0] </a:t>
            </a:r>
            <a:r>
              <a:rPr lang="en-US" altLang="cs-CZ" sz="2400" dirty="0">
                <a:sym typeface="Symbol" panose="05050102010706020507" pitchFamily="18" charset="2"/>
              </a:rPr>
              <a:t>and all its sub-constructions occur displayed, i.e. </a:t>
            </a:r>
            <a:r>
              <a:rPr lang="en-US" altLang="cs-CZ" sz="2400" dirty="0" err="1">
                <a:sym typeface="Symbol" panose="05050102010706020507" pitchFamily="18" charset="2"/>
              </a:rPr>
              <a:t>hyperintensionally</a:t>
            </a:r>
            <a:r>
              <a:rPr lang="en-US" altLang="cs-CZ" sz="2400" dirty="0">
                <a:sym typeface="Symbol" panose="05050102010706020507" pitchFamily="18" charset="2"/>
              </a:rPr>
              <a:t>; the </a:t>
            </a:r>
            <a:r>
              <a:rPr lang="en-US" alt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variable x is not free, it is o-bound</a:t>
            </a:r>
          </a:p>
          <a:p>
            <a:pPr eaLnBrk="1" hangingPunct="1">
              <a:defRPr/>
            </a:pPr>
            <a:r>
              <a:rPr lang="en-US" altLang="cs-CZ" sz="2800" dirty="0">
                <a:sym typeface="Symbol" panose="05050102010706020507" pitchFamily="18" charset="2"/>
              </a:rPr>
              <a:t>Types. </a:t>
            </a:r>
            <a:r>
              <a:rPr lang="en-US" altLang="cs-CZ" sz="2800" i="1" dirty="0">
                <a:sym typeface="Symbol" panose="05050102010706020507" pitchFamily="18" charset="2"/>
              </a:rPr>
              <a:t>Calculate</a:t>
            </a:r>
            <a:r>
              <a:rPr lang="en-US" altLang="cs-CZ" sz="2800" dirty="0">
                <a:sym typeface="Symbol" panose="05050102010706020507" pitchFamily="18" charset="2"/>
              </a:rPr>
              <a:t>, </a:t>
            </a:r>
            <a:r>
              <a:rPr lang="en-US" altLang="cs-CZ" sz="2800" i="1" dirty="0">
                <a:sym typeface="Symbol" panose="05050102010706020507" pitchFamily="18" charset="2"/>
              </a:rPr>
              <a:t>Believe </a:t>
            </a:r>
            <a:r>
              <a:rPr lang="en-US" altLang="cs-CZ" sz="2800" dirty="0">
                <a:sym typeface="Symbol" panose="05050102010706020507" pitchFamily="18" charset="2"/>
              </a:rPr>
              <a:t>/</a:t>
            </a:r>
            <a:r>
              <a:rPr lang="en-US" altLang="cs-CZ" sz="2800" i="1" dirty="0">
                <a:sym typeface="Symbol" panose="05050102010706020507" pitchFamily="18" charset="2"/>
              </a:rPr>
              <a:t> </a:t>
            </a:r>
            <a:r>
              <a:rPr lang="en-US" altLang="cs-CZ" sz="2800" dirty="0">
                <a:sym typeface="Symbol" panose="05050102010706020507" pitchFamily="18" charset="2"/>
              </a:rPr>
              <a:t>(o</a:t>
            </a:r>
            <a:r>
              <a:rPr lang="en-US" altLang="cs-CZ" sz="2800" i="1" baseline="-25000" dirty="0">
                <a:sym typeface="Symbol" panose="05050102010706020507" pitchFamily="18" charset="2"/>
              </a:rPr>
              <a:t>n</a:t>
            </a:r>
            <a:r>
              <a:rPr lang="en-US" altLang="cs-CZ" sz="2800" dirty="0">
                <a:sym typeface="Symbol" panose="05050102010706020507" pitchFamily="18" charset="2"/>
              </a:rPr>
              <a:t>)</a:t>
            </a:r>
            <a:r>
              <a:rPr lang="en-US" altLang="cs-CZ" sz="2800" baseline="-25000" dirty="0">
                <a:sym typeface="Symbol" panose="05050102010706020507" pitchFamily="18" charset="2"/>
              </a:rPr>
              <a:t></a:t>
            </a:r>
          </a:p>
          <a:p>
            <a:pPr marL="0" indent="0" eaLnBrk="1" hangingPunct="1">
              <a:buNone/>
              <a:defRPr/>
            </a:pPr>
            <a:endParaRPr lang="cs-CZ" altLang="cs-CZ" sz="2600" dirty="0">
              <a:sym typeface="Symbol" panose="05050102010706020507" pitchFamily="18" charset="2"/>
            </a:endParaRPr>
          </a:p>
          <a:p>
            <a:pPr eaLnBrk="1" hangingPunct="1">
              <a:defRPr/>
            </a:pPr>
            <a:endParaRPr lang="en-US" altLang="cs-CZ" sz="2600" dirty="0">
              <a:sym typeface="Symbol" panose="05050102010706020507" pitchFamily="18" charset="2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808DCA3-F017-4706-BC53-B0E799F9D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79925-D550-436E-99F6-FFD8F3DDD13F}" type="slidenum">
              <a:rPr lang="cs-CZ" altLang="en-US" smtClean="0"/>
              <a:pPr>
                <a:defRPr/>
              </a:pPr>
              <a:t>9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15420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rany">
  <a:themeElements>
    <a:clrScheme name="Hrany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Hrany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Hrany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any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any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2743</TotalTime>
  <Words>3991</Words>
  <Application>Microsoft Office PowerPoint</Application>
  <PresentationFormat>Předvádění na obrazovce (4:3)</PresentationFormat>
  <Paragraphs>310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宋体</vt:lpstr>
      <vt:lpstr>Arial</vt:lpstr>
      <vt:lpstr>Calibri</vt:lpstr>
      <vt:lpstr>Garamond</vt:lpstr>
      <vt:lpstr>Symbol</vt:lpstr>
      <vt:lpstr>Wingdings</vt:lpstr>
      <vt:lpstr>Hrany</vt:lpstr>
      <vt:lpstr>Lecture 6 Three kinds of context</vt:lpstr>
      <vt:lpstr>Exercise 3 - examples</vt:lpstr>
      <vt:lpstr>Exercise 3</vt:lpstr>
      <vt:lpstr>Two principles de re </vt:lpstr>
      <vt:lpstr>Exercise 3</vt:lpstr>
      <vt:lpstr>Examples</vt:lpstr>
      <vt:lpstr>Examples</vt:lpstr>
      <vt:lpstr>hyperintensional context is such that </vt:lpstr>
      <vt:lpstr>hyperintensional context examples </vt:lpstr>
      <vt:lpstr>hyperintensional context</vt:lpstr>
      <vt:lpstr>Exercise 3</vt:lpstr>
      <vt:lpstr>De dicto (intensional) vs. de re (extensional)</vt:lpstr>
      <vt:lpstr>A hyperintensional context</vt:lpstr>
      <vt:lpstr>Intensional and extensional context</vt:lpstr>
      <vt:lpstr>Three kinds of context</vt:lpstr>
      <vt:lpstr>Three kinds of context</vt:lpstr>
      <vt:lpstr>Intensional vs. extensional context</vt:lpstr>
      <vt:lpstr>Dominancy of a higher context</vt:lpstr>
      <vt:lpstr>Intensional vs. extensional context</vt:lpstr>
      <vt:lpstr>Substitution</vt:lpstr>
      <vt:lpstr>Substitution</vt:lpstr>
      <vt:lpstr>How hyper is hyper?</vt:lpstr>
      <vt:lpstr>How hyper is hyper?</vt:lpstr>
      <vt:lpstr>Procedural isomorfismus</vt:lpstr>
      <vt:lpstr>Problems with - (/)-reduction</vt:lpstr>
      <vt:lpstr>Procedural isomorphism</vt:lpstr>
      <vt:lpstr>Procedural isomorphism</vt:lpstr>
      <vt:lpstr>Existential quantification</vt:lpstr>
      <vt:lpstr>Existential generalization</vt:lpstr>
      <vt:lpstr>Existential generalization</vt:lpstr>
    </vt:vector>
  </TitlesOfParts>
  <Company>VSB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TIL</dc:title>
  <dc:creator>Marie Duži</dc:creator>
  <cp:lastModifiedBy>Duzi Marie</cp:lastModifiedBy>
  <cp:revision>90</cp:revision>
  <dcterms:created xsi:type="dcterms:W3CDTF">2015-10-06T19:08:29Z</dcterms:created>
  <dcterms:modified xsi:type="dcterms:W3CDTF">2024-04-08T10:20:20Z</dcterms:modified>
</cp:coreProperties>
</file>