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257" r:id="rId3"/>
    <p:sldId id="258" r:id="rId4"/>
    <p:sldId id="260" r:id="rId5"/>
    <p:sldId id="261" r:id="rId6"/>
    <p:sldId id="262" r:id="rId7"/>
    <p:sldId id="263" r:id="rId8"/>
    <p:sldId id="264" r:id="rId9"/>
    <p:sldId id="266" r:id="rId10"/>
    <p:sldId id="267" r:id="rId11"/>
    <p:sldId id="268" r:id="rId12"/>
    <p:sldId id="269" r:id="rId13"/>
    <p:sldId id="270" r:id="rId14"/>
    <p:sldId id="259" r:id="rId15"/>
    <p:sldId id="272" r:id="rId16"/>
    <p:sldId id="273" r:id="rId17"/>
    <p:sldId id="271" r:id="rId18"/>
    <p:sldId id="305" r:id="rId19"/>
    <p:sldId id="306" r:id="rId20"/>
    <p:sldId id="307" r:id="rId21"/>
    <p:sldId id="308" r:id="rId22"/>
    <p:sldId id="309" r:id="rId23"/>
    <p:sldId id="310" r:id="rId24"/>
    <p:sldId id="311" r:id="rId25"/>
    <p:sldId id="312" r:id="rId2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842BE4B-EE9E-46F5-8DFA-6695C8966D89}" type="datetimeFigureOut">
              <a:rPr lang="cs-CZ" smtClean="0"/>
              <a:t>15.04.2024</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27FCB5-28EB-490A-9486-C8C3C9B58B5D}" type="slidenum">
              <a:rPr lang="cs-CZ" smtClean="0"/>
              <a:t>‹#›</a:t>
            </a:fld>
            <a:endParaRPr lang="cs-CZ"/>
          </a:p>
        </p:txBody>
      </p:sp>
    </p:spTree>
    <p:extLst>
      <p:ext uri="{BB962C8B-B14F-4D97-AF65-F5344CB8AC3E}">
        <p14:creationId xmlns:p14="http://schemas.microsoft.com/office/powerpoint/2010/main" val="29571094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F88AAE06-9D5E-422D-B8CA-3B96DD42B423}" type="datetime1">
              <a:rPr lang="cs-CZ" smtClean="0"/>
              <a:t>15.04.2024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0612320-D593-49F4-BC00-6C8C50A9C227}" type="slidenum">
              <a:rPr lang="cs-CZ" smtClean="0"/>
              <a:t>‹#›</a:t>
            </a:fld>
            <a:endParaRPr lang="cs-CZ"/>
          </a:p>
        </p:txBody>
      </p:sp>
    </p:spTree>
    <p:extLst>
      <p:ext uri="{BB962C8B-B14F-4D97-AF65-F5344CB8AC3E}">
        <p14:creationId xmlns:p14="http://schemas.microsoft.com/office/powerpoint/2010/main" val="3963260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86FE618-B23C-4C2D-A84A-88C5A548AD0E}" type="datetime1">
              <a:rPr lang="cs-CZ" smtClean="0"/>
              <a:t>15.04.2024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0612320-D593-49F4-BC00-6C8C50A9C227}" type="slidenum">
              <a:rPr lang="cs-CZ" smtClean="0"/>
              <a:t>‹#›</a:t>
            </a:fld>
            <a:endParaRPr lang="cs-CZ"/>
          </a:p>
        </p:txBody>
      </p:sp>
    </p:spTree>
    <p:extLst>
      <p:ext uri="{BB962C8B-B14F-4D97-AF65-F5344CB8AC3E}">
        <p14:creationId xmlns:p14="http://schemas.microsoft.com/office/powerpoint/2010/main" val="3392466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7C9AA75-9F60-441B-AC56-F371326C4A49}" type="datetime1">
              <a:rPr lang="cs-CZ" smtClean="0"/>
              <a:t>15.04.2024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0612320-D593-49F4-BC00-6C8C50A9C227}" type="slidenum">
              <a:rPr lang="cs-CZ" smtClean="0"/>
              <a:t>‹#›</a:t>
            </a:fld>
            <a:endParaRPr lang="cs-CZ"/>
          </a:p>
        </p:txBody>
      </p:sp>
    </p:spTree>
    <p:extLst>
      <p:ext uri="{BB962C8B-B14F-4D97-AF65-F5344CB8AC3E}">
        <p14:creationId xmlns:p14="http://schemas.microsoft.com/office/powerpoint/2010/main" val="812861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EB36B1FB-D6C3-4449-8CB6-5227C5C6D21B}" type="datetime1">
              <a:rPr lang="cs-CZ" smtClean="0"/>
              <a:t>15.04.2024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0612320-D593-49F4-BC00-6C8C50A9C227}" type="slidenum">
              <a:rPr lang="cs-CZ" smtClean="0"/>
              <a:t>‹#›</a:t>
            </a:fld>
            <a:endParaRPr lang="cs-CZ"/>
          </a:p>
        </p:txBody>
      </p:sp>
    </p:spTree>
    <p:extLst>
      <p:ext uri="{BB962C8B-B14F-4D97-AF65-F5344CB8AC3E}">
        <p14:creationId xmlns:p14="http://schemas.microsoft.com/office/powerpoint/2010/main" val="1365614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899AF08E-3FB7-4743-B528-25AEDF6F0133}" type="datetime1">
              <a:rPr lang="cs-CZ" smtClean="0"/>
              <a:t>15.04.2024</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0612320-D593-49F4-BC00-6C8C50A9C227}" type="slidenum">
              <a:rPr lang="cs-CZ" smtClean="0"/>
              <a:t>‹#›</a:t>
            </a:fld>
            <a:endParaRPr lang="cs-CZ"/>
          </a:p>
        </p:txBody>
      </p:sp>
    </p:spTree>
    <p:extLst>
      <p:ext uri="{BB962C8B-B14F-4D97-AF65-F5344CB8AC3E}">
        <p14:creationId xmlns:p14="http://schemas.microsoft.com/office/powerpoint/2010/main" val="2001813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A32F90BF-33B9-4C6C-89B6-728657A1A195}" type="datetime1">
              <a:rPr lang="cs-CZ" smtClean="0"/>
              <a:t>15.04.2024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0612320-D593-49F4-BC00-6C8C50A9C227}" type="slidenum">
              <a:rPr lang="cs-CZ" smtClean="0"/>
              <a:t>‹#›</a:t>
            </a:fld>
            <a:endParaRPr lang="cs-CZ"/>
          </a:p>
        </p:txBody>
      </p:sp>
    </p:spTree>
    <p:extLst>
      <p:ext uri="{BB962C8B-B14F-4D97-AF65-F5344CB8AC3E}">
        <p14:creationId xmlns:p14="http://schemas.microsoft.com/office/powerpoint/2010/main" val="3773872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7C75C8BB-459D-4CA4-B15D-27533BD6C979}" type="datetime1">
              <a:rPr lang="cs-CZ" smtClean="0"/>
              <a:t>15.04.2024</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0612320-D593-49F4-BC00-6C8C50A9C227}" type="slidenum">
              <a:rPr lang="cs-CZ" smtClean="0"/>
              <a:t>‹#›</a:t>
            </a:fld>
            <a:endParaRPr lang="cs-CZ"/>
          </a:p>
        </p:txBody>
      </p:sp>
    </p:spTree>
    <p:extLst>
      <p:ext uri="{BB962C8B-B14F-4D97-AF65-F5344CB8AC3E}">
        <p14:creationId xmlns:p14="http://schemas.microsoft.com/office/powerpoint/2010/main" val="38125674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7265D109-F0B1-4F1A-80CD-3FD9D53D2891}" type="datetime1">
              <a:rPr lang="cs-CZ" smtClean="0"/>
              <a:t>15.04.2024</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0612320-D593-49F4-BC00-6C8C50A9C227}" type="slidenum">
              <a:rPr lang="cs-CZ" smtClean="0"/>
              <a:t>‹#›</a:t>
            </a:fld>
            <a:endParaRPr lang="cs-CZ"/>
          </a:p>
        </p:txBody>
      </p:sp>
    </p:spTree>
    <p:extLst>
      <p:ext uri="{BB962C8B-B14F-4D97-AF65-F5344CB8AC3E}">
        <p14:creationId xmlns:p14="http://schemas.microsoft.com/office/powerpoint/2010/main" val="503479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D5E9A30-E41B-4E74-8291-DD7326B17EA5}" type="datetime1">
              <a:rPr lang="cs-CZ" smtClean="0"/>
              <a:t>15.04.2024</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0612320-D593-49F4-BC00-6C8C50A9C227}" type="slidenum">
              <a:rPr lang="cs-CZ" smtClean="0"/>
              <a:t>‹#›</a:t>
            </a:fld>
            <a:endParaRPr lang="cs-CZ"/>
          </a:p>
        </p:txBody>
      </p:sp>
    </p:spTree>
    <p:extLst>
      <p:ext uri="{BB962C8B-B14F-4D97-AF65-F5344CB8AC3E}">
        <p14:creationId xmlns:p14="http://schemas.microsoft.com/office/powerpoint/2010/main" val="98615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76515C78-1A04-4C46-829B-6225AFE12DD4}" type="datetime1">
              <a:rPr lang="cs-CZ" smtClean="0"/>
              <a:t>15.04.2024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0612320-D593-49F4-BC00-6C8C50A9C227}" type="slidenum">
              <a:rPr lang="cs-CZ" smtClean="0"/>
              <a:t>‹#›</a:t>
            </a:fld>
            <a:endParaRPr lang="cs-CZ"/>
          </a:p>
        </p:txBody>
      </p:sp>
    </p:spTree>
    <p:extLst>
      <p:ext uri="{BB962C8B-B14F-4D97-AF65-F5344CB8AC3E}">
        <p14:creationId xmlns:p14="http://schemas.microsoft.com/office/powerpoint/2010/main" val="41306171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EB2FE09F-ABE7-4AE0-966B-78DBDA8FEC73}" type="datetime1">
              <a:rPr lang="cs-CZ" smtClean="0"/>
              <a:t>15.04.2024</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0612320-D593-49F4-BC00-6C8C50A9C227}" type="slidenum">
              <a:rPr lang="cs-CZ" smtClean="0"/>
              <a:t>‹#›</a:t>
            </a:fld>
            <a:endParaRPr lang="cs-CZ"/>
          </a:p>
        </p:txBody>
      </p:sp>
    </p:spTree>
    <p:extLst>
      <p:ext uri="{BB962C8B-B14F-4D97-AF65-F5344CB8AC3E}">
        <p14:creationId xmlns:p14="http://schemas.microsoft.com/office/powerpoint/2010/main" val="599854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C8BA1D-A96F-4F9A-B0D7-308AE0BFBEEB}" type="datetime1">
              <a:rPr lang="cs-CZ" smtClean="0"/>
              <a:t>15.04.2024</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612320-D593-49F4-BC00-6C8C50A9C227}" type="slidenum">
              <a:rPr lang="cs-CZ" smtClean="0"/>
              <a:t>‹#›</a:t>
            </a:fld>
            <a:endParaRPr lang="cs-CZ"/>
          </a:p>
        </p:txBody>
      </p:sp>
    </p:spTree>
    <p:extLst>
      <p:ext uri="{BB962C8B-B14F-4D97-AF65-F5344CB8AC3E}">
        <p14:creationId xmlns:p14="http://schemas.microsoft.com/office/powerpoint/2010/main" val="41440848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4"/>
            <a:ext cx="9144000" cy="1564276"/>
          </a:xfrm>
        </p:spPr>
        <p:txBody>
          <a:bodyPr/>
          <a:lstStyle/>
          <a:p>
            <a:r>
              <a:rPr lang="en-US" i="1" dirty="0">
                <a:solidFill>
                  <a:srgbClr val="0070C0"/>
                </a:solidFill>
                <a:effectLst>
                  <a:outerShdw blurRad="38100" dist="38100" dir="2700000" algn="tl">
                    <a:srgbClr val="000000">
                      <a:alpha val="43137"/>
                    </a:srgbClr>
                  </a:outerShdw>
                </a:effectLst>
              </a:rPr>
              <a:t>Logic of Attitudes</a:t>
            </a:r>
          </a:p>
        </p:txBody>
      </p:sp>
      <p:sp>
        <p:nvSpPr>
          <p:cNvPr id="3" name="Podnadpis 2"/>
          <p:cNvSpPr>
            <a:spLocks noGrp="1"/>
          </p:cNvSpPr>
          <p:nvPr>
            <p:ph type="subTitle" idx="1"/>
          </p:nvPr>
        </p:nvSpPr>
        <p:spPr>
          <a:xfrm>
            <a:off x="1524000" y="3602037"/>
            <a:ext cx="9144000" cy="2459397"/>
          </a:xfrm>
        </p:spPr>
        <p:txBody>
          <a:bodyPr>
            <a:normAutofit/>
          </a:bodyPr>
          <a:lstStyle/>
          <a:p>
            <a:r>
              <a:rPr lang="en-US" sz="3600" dirty="0"/>
              <a:t>Introduction to TIL</a:t>
            </a:r>
          </a:p>
          <a:p>
            <a:r>
              <a:rPr lang="en-US" sz="3600" dirty="0"/>
              <a:t>Lecture</a:t>
            </a:r>
            <a:r>
              <a:rPr lang="cs-CZ" sz="3600" dirty="0"/>
              <a:t> </a:t>
            </a:r>
            <a:r>
              <a:rPr lang="en-US" sz="3600" dirty="0"/>
              <a:t>7</a:t>
            </a:r>
          </a:p>
          <a:p>
            <a:r>
              <a:rPr lang="en-US" sz="3600" dirty="0"/>
              <a:t>Marie Du</a:t>
            </a:r>
            <a:r>
              <a:rPr lang="cs-CZ" sz="3600" dirty="0" err="1"/>
              <a:t>ží</a:t>
            </a:r>
            <a:endParaRPr lang="cs-CZ" sz="3600" dirty="0"/>
          </a:p>
          <a:p>
            <a:r>
              <a:rPr lang="cs-CZ" sz="3600" dirty="0"/>
              <a:t>www.cs.vsb.cz/duzi/</a:t>
            </a:r>
            <a:endParaRPr lang="en-US" sz="3600" dirty="0"/>
          </a:p>
          <a:p>
            <a:endParaRPr lang="cs-CZ" sz="3600" dirty="0"/>
          </a:p>
        </p:txBody>
      </p:sp>
      <p:sp>
        <p:nvSpPr>
          <p:cNvPr id="4" name="Zástupný symbol pro číslo snímku 3">
            <a:extLst>
              <a:ext uri="{FF2B5EF4-FFF2-40B4-BE49-F238E27FC236}">
                <a16:creationId xmlns:a16="http://schemas.microsoft.com/office/drawing/2014/main" id="{10149369-66D4-465E-976F-DDC7B84D4586}"/>
              </a:ext>
            </a:extLst>
          </p:cNvPr>
          <p:cNvSpPr>
            <a:spLocks noGrp="1"/>
          </p:cNvSpPr>
          <p:nvPr>
            <p:ph type="sldNum" sz="quarter" idx="12"/>
          </p:nvPr>
        </p:nvSpPr>
        <p:spPr/>
        <p:txBody>
          <a:bodyPr/>
          <a:lstStyle/>
          <a:p>
            <a:fld id="{B0612320-D593-49F4-BC00-6C8C50A9C227}" type="slidenum">
              <a:rPr lang="cs-CZ" smtClean="0"/>
              <a:t>1</a:t>
            </a:fld>
            <a:endParaRPr lang="cs-CZ"/>
          </a:p>
        </p:txBody>
      </p:sp>
    </p:spTree>
    <p:extLst>
      <p:ext uri="{BB962C8B-B14F-4D97-AF65-F5344CB8AC3E}">
        <p14:creationId xmlns:p14="http://schemas.microsoft.com/office/powerpoint/2010/main" val="1611058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74561"/>
          </a:xfrm>
        </p:spPr>
        <p:txBody>
          <a:bodyPr/>
          <a:lstStyle/>
          <a:p>
            <a:r>
              <a:rPr lang="en-US" dirty="0"/>
              <a:t>Hyper-propositional attitudes</a:t>
            </a:r>
            <a:endParaRPr lang="cs-CZ" dirty="0"/>
          </a:p>
        </p:txBody>
      </p:sp>
      <p:sp>
        <p:nvSpPr>
          <p:cNvPr id="3" name="Zástupný symbol pro obsah 2"/>
          <p:cNvSpPr>
            <a:spLocks noGrp="1"/>
          </p:cNvSpPr>
          <p:nvPr>
            <p:ph idx="1"/>
          </p:nvPr>
        </p:nvSpPr>
        <p:spPr>
          <a:xfrm>
            <a:off x="838200" y="1338470"/>
            <a:ext cx="10515600" cy="4838493"/>
          </a:xfrm>
        </p:spPr>
        <p:txBody>
          <a:bodyPr>
            <a:normAutofit/>
          </a:bodyPr>
          <a:lstStyle/>
          <a:p>
            <a:pPr marL="0" indent="0">
              <a:spcBef>
                <a:spcPts val="1800"/>
              </a:spcBef>
              <a:buNone/>
            </a:pPr>
            <a:r>
              <a:rPr lang="en-US" b="1" dirty="0">
                <a:solidFill>
                  <a:srgbClr val="0070C0"/>
                </a:solidFill>
              </a:rPr>
              <a:t>(c</a:t>
            </a:r>
            <a:r>
              <a:rPr lang="en-US" dirty="0">
                <a:solidFill>
                  <a:srgbClr val="0070C0"/>
                </a:solidFill>
              </a:rPr>
              <a:t>)</a:t>
            </a:r>
            <a:r>
              <a:rPr lang="en-US" dirty="0"/>
              <a:t> The embedded clause </a:t>
            </a:r>
            <a:r>
              <a:rPr lang="en-US" i="1" dirty="0"/>
              <a:t>P </a:t>
            </a:r>
            <a:r>
              <a:rPr lang="en-US" dirty="0"/>
              <a:t>is empirical and contains mathematical terms </a:t>
            </a:r>
            <a:r>
              <a:rPr lang="en-US" dirty="0">
                <a:sym typeface="Wingdings" panose="05000000000000000000" pitchFamily="2" charset="2"/>
              </a:rPr>
              <a:t> </a:t>
            </a:r>
            <a:r>
              <a:rPr lang="en-US" b="1" dirty="0">
                <a:solidFill>
                  <a:schemeClr val="accent6">
                    <a:lumMod val="75000"/>
                  </a:schemeClr>
                </a:solidFill>
                <a:sym typeface="Wingdings" panose="05000000000000000000" pitchFamily="2" charset="2"/>
              </a:rPr>
              <a:t>hyper-propositional </a:t>
            </a:r>
            <a:endParaRPr lang="en-US" dirty="0"/>
          </a:p>
          <a:p>
            <a:r>
              <a:rPr lang="en-US" dirty="0"/>
              <a:t>“</a:t>
            </a:r>
            <a:r>
              <a:rPr lang="en-US" i="1" dirty="0"/>
              <a:t>Tom thinks that the number of Prague citizens is 1048576</a:t>
            </a:r>
            <a:r>
              <a:rPr lang="en-US" dirty="0"/>
              <a:t>“</a:t>
            </a:r>
          </a:p>
          <a:p>
            <a:r>
              <a:rPr lang="en-US" dirty="0"/>
              <a:t>1048576</a:t>
            </a:r>
            <a:r>
              <a:rPr lang="en-US" i="1" baseline="-25000" dirty="0"/>
              <a:t>(</a:t>
            </a:r>
            <a:r>
              <a:rPr lang="en-US" i="1" baseline="-25000" dirty="0" err="1"/>
              <a:t>dec</a:t>
            </a:r>
            <a:r>
              <a:rPr lang="en-US" i="1" baseline="-25000" dirty="0"/>
              <a:t>)</a:t>
            </a:r>
            <a:r>
              <a:rPr lang="en-US" dirty="0"/>
              <a:t> = 100000</a:t>
            </a:r>
            <a:r>
              <a:rPr lang="en-US" i="1" baseline="-25000" dirty="0"/>
              <a:t>(</a:t>
            </a:r>
            <a:r>
              <a:rPr lang="en-US" i="1" baseline="-25000" dirty="0" err="1"/>
              <a:t>hexa</a:t>
            </a:r>
            <a:r>
              <a:rPr lang="en-US" i="1" baseline="-25000" dirty="0"/>
              <a:t>)</a:t>
            </a:r>
            <a:r>
              <a:rPr lang="en-US" dirty="0"/>
              <a:t> </a:t>
            </a:r>
          </a:p>
          <a:p>
            <a:r>
              <a:rPr lang="en-US" dirty="0"/>
              <a:t>“</a:t>
            </a:r>
            <a:r>
              <a:rPr lang="en-US" i="1" dirty="0"/>
              <a:t>Tom does not have to think that the number of Prague citizens is 100000</a:t>
            </a:r>
            <a:r>
              <a:rPr lang="en-US" i="1" baseline="-25000" dirty="0"/>
              <a:t>(</a:t>
            </a:r>
            <a:r>
              <a:rPr lang="en-US" i="1" baseline="-25000" dirty="0" err="1"/>
              <a:t>hexa</a:t>
            </a:r>
            <a:r>
              <a:rPr lang="en-US" i="1" baseline="-25000" dirty="0"/>
              <a:t>)</a:t>
            </a:r>
            <a:r>
              <a:rPr lang="en-US" dirty="0"/>
              <a:t>“</a:t>
            </a:r>
          </a:p>
          <a:p>
            <a:pPr>
              <a:spcBef>
                <a:spcPts val="3000"/>
              </a:spcBef>
            </a:pPr>
            <a:r>
              <a:rPr lang="en-US" dirty="0"/>
              <a:t>Note that 1048576</a:t>
            </a:r>
            <a:r>
              <a:rPr lang="en-US" i="1" baseline="-25000" dirty="0"/>
              <a:t>(</a:t>
            </a:r>
            <a:r>
              <a:rPr lang="en-US" i="1" baseline="-25000" dirty="0" err="1"/>
              <a:t>dec</a:t>
            </a:r>
            <a:r>
              <a:rPr lang="en-US" i="1" baseline="-25000" dirty="0"/>
              <a:t>)</a:t>
            </a:r>
            <a:r>
              <a:rPr lang="en-US" dirty="0"/>
              <a:t>, 100000</a:t>
            </a:r>
            <a:r>
              <a:rPr lang="en-US" i="1" baseline="-25000" dirty="0"/>
              <a:t>(</a:t>
            </a:r>
            <a:r>
              <a:rPr lang="en-US" i="1" baseline="-25000" dirty="0" err="1"/>
              <a:t>hexa</a:t>
            </a:r>
            <a:r>
              <a:rPr lang="en-US" i="1" baseline="-25000" dirty="0"/>
              <a:t>) </a:t>
            </a:r>
            <a:r>
              <a:rPr lang="en-US" dirty="0"/>
              <a:t>denote one and the same number </a:t>
            </a:r>
            <a:r>
              <a:rPr lang="en-US" i="1" dirty="0"/>
              <a:t>constructed in two different ways</a:t>
            </a:r>
            <a:r>
              <a:rPr lang="en-US" dirty="0"/>
              <a:t>:</a:t>
            </a:r>
            <a:r>
              <a:rPr lang="en-US" i="1" dirty="0"/>
              <a:t> </a:t>
            </a:r>
          </a:p>
          <a:p>
            <a:pPr lvl="1"/>
            <a:r>
              <a:rPr lang="en-US" dirty="0"/>
              <a:t>1048576</a:t>
            </a:r>
            <a:r>
              <a:rPr lang="en-US" i="1" baseline="-25000" dirty="0"/>
              <a:t>(</a:t>
            </a:r>
            <a:r>
              <a:rPr lang="en-US" i="1" baseline="-25000" dirty="0" err="1"/>
              <a:t>dec</a:t>
            </a:r>
            <a:r>
              <a:rPr lang="en-US" i="1" baseline="-25000" dirty="0"/>
              <a:t>)</a:t>
            </a:r>
            <a:r>
              <a:rPr lang="en-US" dirty="0"/>
              <a:t> = 1.10</a:t>
            </a:r>
            <a:r>
              <a:rPr lang="en-US" baseline="30000" dirty="0"/>
              <a:t>6</a:t>
            </a:r>
            <a:r>
              <a:rPr lang="en-US" dirty="0"/>
              <a:t> + 0.10</a:t>
            </a:r>
            <a:r>
              <a:rPr lang="en-US" baseline="30000" dirty="0"/>
              <a:t>5</a:t>
            </a:r>
            <a:r>
              <a:rPr lang="en-US" dirty="0"/>
              <a:t> + 4.10</a:t>
            </a:r>
            <a:r>
              <a:rPr lang="en-US" baseline="30000" dirty="0"/>
              <a:t>4</a:t>
            </a:r>
            <a:r>
              <a:rPr lang="en-US" dirty="0"/>
              <a:t> + 8.10</a:t>
            </a:r>
            <a:r>
              <a:rPr lang="en-US" baseline="30000" dirty="0"/>
              <a:t>3</a:t>
            </a:r>
            <a:r>
              <a:rPr lang="en-US" dirty="0"/>
              <a:t> + 5.10</a:t>
            </a:r>
            <a:r>
              <a:rPr lang="en-US" baseline="30000" dirty="0"/>
              <a:t>2</a:t>
            </a:r>
            <a:r>
              <a:rPr lang="en-US" dirty="0"/>
              <a:t> + 7.10</a:t>
            </a:r>
            <a:r>
              <a:rPr lang="en-US" baseline="30000" dirty="0"/>
              <a:t>1</a:t>
            </a:r>
            <a:r>
              <a:rPr lang="en-US" dirty="0"/>
              <a:t> + 6.10</a:t>
            </a:r>
            <a:r>
              <a:rPr lang="en-US" baseline="30000" dirty="0"/>
              <a:t>0</a:t>
            </a:r>
          </a:p>
          <a:p>
            <a:pPr lvl="1"/>
            <a:r>
              <a:rPr lang="en-US" dirty="0"/>
              <a:t>100000</a:t>
            </a:r>
            <a:r>
              <a:rPr lang="en-US" i="1" baseline="-25000" dirty="0"/>
              <a:t>(</a:t>
            </a:r>
            <a:r>
              <a:rPr lang="en-US" i="1" baseline="-25000" dirty="0" err="1"/>
              <a:t>hexa</a:t>
            </a:r>
            <a:r>
              <a:rPr lang="en-US" i="1" baseline="-25000" dirty="0"/>
              <a:t>)</a:t>
            </a:r>
            <a:r>
              <a:rPr lang="en-US" dirty="0"/>
              <a:t> = 1.16</a:t>
            </a:r>
            <a:r>
              <a:rPr lang="en-US" baseline="30000" dirty="0"/>
              <a:t>5</a:t>
            </a:r>
            <a:r>
              <a:rPr lang="en-US" dirty="0"/>
              <a:t> + 0.16</a:t>
            </a:r>
            <a:r>
              <a:rPr lang="en-US" baseline="30000" dirty="0"/>
              <a:t>4</a:t>
            </a:r>
            <a:r>
              <a:rPr lang="en-US" dirty="0"/>
              <a:t> + 0.16</a:t>
            </a:r>
            <a:r>
              <a:rPr lang="en-US" baseline="30000" dirty="0"/>
              <a:t>3</a:t>
            </a:r>
            <a:r>
              <a:rPr lang="en-US" dirty="0"/>
              <a:t> + 0.16</a:t>
            </a:r>
            <a:r>
              <a:rPr lang="en-US" baseline="30000" dirty="0"/>
              <a:t>2</a:t>
            </a:r>
            <a:r>
              <a:rPr lang="en-US" dirty="0"/>
              <a:t> + 0.16</a:t>
            </a:r>
            <a:r>
              <a:rPr lang="en-US" baseline="30000" dirty="0"/>
              <a:t>1</a:t>
            </a:r>
            <a:r>
              <a:rPr lang="en-US" dirty="0"/>
              <a:t> + 0.16</a:t>
            </a:r>
            <a:r>
              <a:rPr lang="en-US" baseline="30000" dirty="0"/>
              <a:t>0</a:t>
            </a:r>
            <a:endParaRPr lang="en-US" dirty="0"/>
          </a:p>
          <a:p>
            <a:endParaRPr lang="en-US" dirty="0"/>
          </a:p>
          <a:p>
            <a:endParaRPr lang="cs-CZ" dirty="0"/>
          </a:p>
        </p:txBody>
      </p:sp>
      <p:sp>
        <p:nvSpPr>
          <p:cNvPr id="4" name="Zástupný symbol pro číslo snímku 3">
            <a:extLst>
              <a:ext uri="{FF2B5EF4-FFF2-40B4-BE49-F238E27FC236}">
                <a16:creationId xmlns:a16="http://schemas.microsoft.com/office/drawing/2014/main" id="{6A1DF6C3-BFE8-41F1-8B10-CA77E6DE321E}"/>
              </a:ext>
            </a:extLst>
          </p:cNvPr>
          <p:cNvSpPr>
            <a:spLocks noGrp="1"/>
          </p:cNvSpPr>
          <p:nvPr>
            <p:ph type="sldNum" sz="quarter" idx="12"/>
          </p:nvPr>
        </p:nvSpPr>
        <p:spPr/>
        <p:txBody>
          <a:bodyPr/>
          <a:lstStyle/>
          <a:p>
            <a:fld id="{B0612320-D593-49F4-BC00-6C8C50A9C227}" type="slidenum">
              <a:rPr lang="cs-CZ" smtClean="0"/>
              <a:t>10</a:t>
            </a:fld>
            <a:endParaRPr lang="cs-CZ"/>
          </a:p>
        </p:txBody>
      </p:sp>
    </p:spTree>
    <p:extLst>
      <p:ext uri="{BB962C8B-B14F-4D97-AF65-F5344CB8AC3E}">
        <p14:creationId xmlns:p14="http://schemas.microsoft.com/office/powerpoint/2010/main" val="12311600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920335"/>
          </a:xfrm>
        </p:spPr>
        <p:txBody>
          <a:bodyPr/>
          <a:lstStyle/>
          <a:p>
            <a:r>
              <a:rPr lang="en-US" dirty="0"/>
              <a:t>Hyper-propositional attitudes</a:t>
            </a:r>
            <a:endParaRPr lang="cs-CZ" dirty="0"/>
          </a:p>
        </p:txBody>
      </p:sp>
      <p:sp>
        <p:nvSpPr>
          <p:cNvPr id="3" name="Zástupný symbol pro obsah 2"/>
          <p:cNvSpPr>
            <a:spLocks noGrp="1"/>
          </p:cNvSpPr>
          <p:nvPr>
            <p:ph idx="1"/>
          </p:nvPr>
        </p:nvSpPr>
        <p:spPr>
          <a:xfrm>
            <a:off x="838200" y="1537252"/>
            <a:ext cx="10515600" cy="4639711"/>
          </a:xfrm>
        </p:spPr>
        <p:txBody>
          <a:bodyPr>
            <a:normAutofit lnSpcReduction="10000"/>
          </a:bodyPr>
          <a:lstStyle/>
          <a:p>
            <a:r>
              <a:rPr lang="en-US" dirty="0"/>
              <a:t>“</a:t>
            </a:r>
            <a:r>
              <a:rPr lang="en-US" i="1" dirty="0">
                <a:solidFill>
                  <a:srgbClr val="0070C0"/>
                </a:solidFill>
              </a:rPr>
              <a:t>Tom believes that the number of Prague citizens is 1048576</a:t>
            </a:r>
            <a:r>
              <a:rPr lang="en-US" dirty="0"/>
              <a:t>“</a:t>
            </a:r>
          </a:p>
          <a:p>
            <a:r>
              <a:rPr lang="en-US" i="1" dirty="0"/>
              <a:t>Believe</a:t>
            </a:r>
            <a:r>
              <a:rPr lang="en-US" dirty="0"/>
              <a:t>*/(</a:t>
            </a:r>
            <a:r>
              <a:rPr lang="en-US" dirty="0">
                <a:sym typeface="Symbol" panose="05050102010706020507" pitchFamily="18" charset="2"/>
              </a:rPr>
              <a:t></a:t>
            </a:r>
            <a:r>
              <a:rPr lang="en-US" i="1" baseline="-25000" dirty="0">
                <a:sym typeface="Symbol" panose="05050102010706020507" pitchFamily="18" charset="2"/>
              </a:rPr>
              <a:t>n</a:t>
            </a:r>
            <a:r>
              <a:rPr lang="en-US" dirty="0">
                <a:sym typeface="Symbol" panose="05050102010706020507" pitchFamily="18" charset="2"/>
              </a:rPr>
              <a:t>)</a:t>
            </a:r>
            <a:r>
              <a:rPr lang="en-US" baseline="-25000" dirty="0">
                <a:sym typeface="Symbol" panose="05050102010706020507" pitchFamily="18" charset="2"/>
              </a:rPr>
              <a:t></a:t>
            </a:r>
            <a:r>
              <a:rPr lang="en-US" dirty="0">
                <a:sym typeface="Symbol" panose="05050102010706020507" pitchFamily="18" charset="2"/>
              </a:rPr>
              <a:t>; </a:t>
            </a:r>
            <a:r>
              <a:rPr lang="en-US" i="1" dirty="0">
                <a:sym typeface="Symbol" panose="05050102010706020507" pitchFamily="18" charset="2"/>
              </a:rPr>
              <a:t>Tom, Prague</a:t>
            </a:r>
            <a:r>
              <a:rPr lang="en-US" dirty="0">
                <a:sym typeface="Symbol" panose="05050102010706020507" pitchFamily="18" charset="2"/>
              </a:rPr>
              <a:t>/; </a:t>
            </a:r>
            <a:r>
              <a:rPr lang="en-US" i="1" dirty="0" err="1">
                <a:sym typeface="Symbol" panose="05050102010706020507" pitchFamily="18" charset="2"/>
              </a:rPr>
              <a:t>Number_of</a:t>
            </a:r>
            <a:r>
              <a:rPr lang="en-US" dirty="0">
                <a:sym typeface="Symbol" panose="05050102010706020507" pitchFamily="18" charset="2"/>
              </a:rPr>
              <a:t>/(()); </a:t>
            </a:r>
            <a:r>
              <a:rPr lang="en-US" i="1" dirty="0" err="1">
                <a:sym typeface="Symbol" panose="05050102010706020507" pitchFamily="18" charset="2"/>
              </a:rPr>
              <a:t>Citizens_of</a:t>
            </a:r>
            <a:r>
              <a:rPr lang="en-US" dirty="0">
                <a:sym typeface="Symbol" panose="05050102010706020507" pitchFamily="18" charset="2"/>
              </a:rPr>
              <a:t>/(())</a:t>
            </a:r>
            <a:r>
              <a:rPr lang="en-US" baseline="-25000" dirty="0">
                <a:sym typeface="Symbol" panose="05050102010706020507" pitchFamily="18" charset="2"/>
              </a:rPr>
              <a:t></a:t>
            </a:r>
            <a:r>
              <a:rPr lang="en-US" dirty="0">
                <a:sym typeface="Symbol" panose="05050102010706020507" pitchFamily="18" charset="2"/>
              </a:rPr>
              <a:t>; </a:t>
            </a:r>
          </a:p>
          <a:p>
            <a:pPr marL="0" indent="0">
              <a:lnSpc>
                <a:spcPct val="100000"/>
              </a:lnSpc>
              <a:buNone/>
            </a:pPr>
            <a:r>
              <a:rPr lang="en-US" b="1" dirty="0">
                <a:solidFill>
                  <a:srgbClr val="0070C0"/>
                </a:solidFill>
                <a:sym typeface="Symbol" panose="05050102010706020507" pitchFamily="18" charset="2"/>
              </a:rPr>
              <a:t></a:t>
            </a:r>
            <a:r>
              <a:rPr lang="en-US" b="1" i="1" dirty="0" err="1">
                <a:solidFill>
                  <a:srgbClr val="0070C0"/>
                </a:solidFill>
                <a:sym typeface="Symbol" panose="05050102010706020507" pitchFamily="18" charset="2"/>
              </a:rPr>
              <a:t>w</a:t>
            </a:r>
            <a:r>
              <a:rPr lang="en-US" b="1" dirty="0" err="1">
                <a:solidFill>
                  <a:srgbClr val="0070C0"/>
                </a:solidFill>
                <a:sym typeface="Symbol" panose="05050102010706020507" pitchFamily="18" charset="2"/>
              </a:rPr>
              <a:t></a:t>
            </a:r>
            <a:r>
              <a:rPr lang="en-US" b="1" i="1" dirty="0" err="1">
                <a:solidFill>
                  <a:srgbClr val="0070C0"/>
                </a:solidFill>
                <a:sym typeface="Symbol" panose="05050102010706020507" pitchFamily="18" charset="2"/>
              </a:rPr>
              <a:t>t</a:t>
            </a:r>
            <a:r>
              <a:rPr lang="en-US" b="1" dirty="0">
                <a:solidFill>
                  <a:srgbClr val="0070C0"/>
                </a:solidFill>
                <a:sym typeface="Symbol" panose="05050102010706020507" pitchFamily="18" charset="2"/>
              </a:rPr>
              <a:t> </a:t>
            </a:r>
            <a:r>
              <a:rPr lang="en-US" sz="3200" b="1" dirty="0">
                <a:solidFill>
                  <a:srgbClr val="0070C0"/>
                </a:solidFill>
                <a:sym typeface="Symbol" panose="05050102010706020507" pitchFamily="18" charset="2"/>
              </a:rPr>
              <a:t>[</a:t>
            </a:r>
            <a:r>
              <a:rPr lang="en-US" b="1" baseline="30000" dirty="0">
                <a:solidFill>
                  <a:srgbClr val="0070C0"/>
                </a:solidFill>
                <a:sym typeface="Symbol" panose="05050102010706020507" pitchFamily="18" charset="2"/>
              </a:rPr>
              <a:t>0</a:t>
            </a:r>
            <a:r>
              <a:rPr lang="en-US" b="1" i="1" dirty="0">
                <a:solidFill>
                  <a:srgbClr val="0070C0"/>
                </a:solidFill>
                <a:sym typeface="Symbol" panose="05050102010706020507" pitchFamily="18" charset="2"/>
              </a:rPr>
              <a:t>Believe*</a:t>
            </a:r>
            <a:r>
              <a:rPr lang="en-US" b="1" i="1" baseline="-25000" dirty="0" err="1">
                <a:solidFill>
                  <a:srgbClr val="0070C0"/>
                </a:solidFill>
                <a:sym typeface="Symbol" panose="05050102010706020507" pitchFamily="18" charset="2"/>
              </a:rPr>
              <a:t>wt</a:t>
            </a:r>
            <a:r>
              <a:rPr lang="en-US" b="1" i="1" dirty="0">
                <a:solidFill>
                  <a:srgbClr val="0070C0"/>
                </a:solidFill>
                <a:sym typeface="Symbol" panose="05050102010706020507" pitchFamily="18" charset="2"/>
              </a:rPr>
              <a:t> </a:t>
            </a:r>
            <a:r>
              <a:rPr lang="en-US" b="1" baseline="30000" dirty="0">
                <a:solidFill>
                  <a:srgbClr val="0070C0"/>
                </a:solidFill>
                <a:sym typeface="Symbol" panose="05050102010706020507" pitchFamily="18" charset="2"/>
              </a:rPr>
              <a:t>0</a:t>
            </a:r>
            <a:r>
              <a:rPr lang="en-US" b="1" i="1" dirty="0">
                <a:solidFill>
                  <a:srgbClr val="0070C0"/>
                </a:solidFill>
                <a:sym typeface="Symbol" panose="05050102010706020507" pitchFamily="18" charset="2"/>
              </a:rPr>
              <a:t>Tom </a:t>
            </a:r>
            <a:br>
              <a:rPr lang="en-US" b="1" i="1" dirty="0">
                <a:solidFill>
                  <a:srgbClr val="0070C0"/>
                </a:solidFill>
                <a:sym typeface="Symbol" panose="05050102010706020507" pitchFamily="18" charset="2"/>
              </a:rPr>
            </a:br>
            <a:r>
              <a:rPr lang="en-US" b="1" i="1" dirty="0">
                <a:solidFill>
                  <a:srgbClr val="0070C0"/>
                </a:solidFill>
                <a:sym typeface="Symbol" panose="05050102010706020507" pitchFamily="18" charset="2"/>
              </a:rPr>
              <a:t>      </a:t>
            </a:r>
            <a:r>
              <a:rPr lang="en-US" b="1" baseline="30000" dirty="0">
                <a:solidFill>
                  <a:srgbClr val="0070C0"/>
                </a:solidFill>
                <a:sym typeface="Symbol" panose="05050102010706020507" pitchFamily="18" charset="2"/>
              </a:rPr>
              <a:t>0</a:t>
            </a:r>
            <a:r>
              <a:rPr lang="en-US" b="1" dirty="0">
                <a:solidFill>
                  <a:srgbClr val="0070C0"/>
                </a:solidFill>
                <a:sym typeface="Symbol" panose="05050102010706020507" pitchFamily="18" charset="2"/>
              </a:rPr>
              <a:t>[</a:t>
            </a:r>
            <a:r>
              <a:rPr lang="en-US" b="1" i="1" dirty="0" err="1">
                <a:solidFill>
                  <a:srgbClr val="0070C0"/>
                </a:solidFill>
                <a:sym typeface="Symbol" panose="05050102010706020507" pitchFamily="18" charset="2"/>
              </a:rPr>
              <a:t>w</a:t>
            </a:r>
            <a:r>
              <a:rPr lang="en-US" b="1" dirty="0" err="1">
                <a:solidFill>
                  <a:srgbClr val="0070C0"/>
                </a:solidFill>
                <a:sym typeface="Symbol" panose="05050102010706020507" pitchFamily="18" charset="2"/>
              </a:rPr>
              <a:t></a:t>
            </a:r>
            <a:r>
              <a:rPr lang="en-US" b="1" i="1" dirty="0" err="1">
                <a:solidFill>
                  <a:srgbClr val="0070C0"/>
                </a:solidFill>
                <a:sym typeface="Symbol" panose="05050102010706020507" pitchFamily="18" charset="2"/>
              </a:rPr>
              <a:t>t</a:t>
            </a:r>
            <a:r>
              <a:rPr lang="en-US" b="1" dirty="0">
                <a:solidFill>
                  <a:srgbClr val="0070C0"/>
                </a:solidFill>
                <a:sym typeface="Symbol" panose="05050102010706020507" pitchFamily="18" charset="2"/>
              </a:rPr>
              <a:t> [[</a:t>
            </a:r>
            <a:r>
              <a:rPr lang="en-US" b="1" baseline="30000" dirty="0">
                <a:solidFill>
                  <a:srgbClr val="0070C0"/>
                </a:solidFill>
                <a:sym typeface="Symbol" panose="05050102010706020507" pitchFamily="18" charset="2"/>
              </a:rPr>
              <a:t>0</a:t>
            </a:r>
            <a:r>
              <a:rPr lang="en-US" b="1" i="1" dirty="0">
                <a:solidFill>
                  <a:srgbClr val="0070C0"/>
                </a:solidFill>
                <a:sym typeface="Symbol" panose="05050102010706020507" pitchFamily="18" charset="2"/>
              </a:rPr>
              <a:t>Number_of </a:t>
            </a:r>
            <a:r>
              <a:rPr lang="en-US" b="1" dirty="0">
                <a:solidFill>
                  <a:srgbClr val="0070C0"/>
                </a:solidFill>
                <a:sym typeface="Symbol" panose="05050102010706020507" pitchFamily="18" charset="2"/>
              </a:rPr>
              <a:t>[</a:t>
            </a:r>
            <a:r>
              <a:rPr lang="en-US" b="1" baseline="30000" dirty="0">
                <a:solidFill>
                  <a:srgbClr val="0070C0"/>
                </a:solidFill>
                <a:sym typeface="Symbol" panose="05050102010706020507" pitchFamily="18" charset="2"/>
              </a:rPr>
              <a:t>0</a:t>
            </a:r>
            <a:r>
              <a:rPr lang="en-US" b="1" i="1" dirty="0">
                <a:solidFill>
                  <a:srgbClr val="0070C0"/>
                </a:solidFill>
                <a:sym typeface="Symbol" panose="05050102010706020507" pitchFamily="18" charset="2"/>
              </a:rPr>
              <a:t>Citizens_of</a:t>
            </a:r>
            <a:r>
              <a:rPr lang="en-US" b="1" i="1" baseline="-25000" dirty="0">
                <a:solidFill>
                  <a:srgbClr val="0070C0"/>
                </a:solidFill>
                <a:sym typeface="Symbol" panose="05050102010706020507" pitchFamily="18" charset="2"/>
              </a:rPr>
              <a:t>wt</a:t>
            </a:r>
            <a:r>
              <a:rPr lang="en-US" b="1" i="1" dirty="0">
                <a:solidFill>
                  <a:srgbClr val="0070C0"/>
                </a:solidFill>
                <a:sym typeface="Symbol" panose="05050102010706020507" pitchFamily="18" charset="2"/>
              </a:rPr>
              <a:t> </a:t>
            </a:r>
            <a:r>
              <a:rPr lang="en-US" b="1" baseline="30000" dirty="0">
                <a:solidFill>
                  <a:srgbClr val="0070C0"/>
                </a:solidFill>
                <a:sym typeface="Symbol" panose="05050102010706020507" pitchFamily="18" charset="2"/>
              </a:rPr>
              <a:t>0</a:t>
            </a:r>
            <a:r>
              <a:rPr lang="en-US" b="1" i="1" dirty="0">
                <a:solidFill>
                  <a:srgbClr val="0070C0"/>
                </a:solidFill>
                <a:sym typeface="Symbol" panose="05050102010706020507" pitchFamily="18" charset="2"/>
              </a:rPr>
              <a:t>Prague</a:t>
            </a:r>
            <a:r>
              <a:rPr lang="en-US" b="1" dirty="0">
                <a:solidFill>
                  <a:srgbClr val="0070C0"/>
                </a:solidFill>
                <a:sym typeface="Symbol" panose="05050102010706020507" pitchFamily="18" charset="2"/>
              </a:rPr>
              <a:t>]] = </a:t>
            </a:r>
            <a:r>
              <a:rPr lang="en-US" b="1" baseline="30000" dirty="0">
                <a:solidFill>
                  <a:srgbClr val="0070C0"/>
                </a:solidFill>
                <a:sym typeface="Symbol" panose="05050102010706020507" pitchFamily="18" charset="2"/>
              </a:rPr>
              <a:t>0</a:t>
            </a:r>
            <a:r>
              <a:rPr lang="en-US" b="1" i="1" dirty="0">
                <a:solidFill>
                  <a:srgbClr val="0070C0"/>
                </a:solidFill>
                <a:sym typeface="Symbol" panose="05050102010706020507" pitchFamily="18" charset="2"/>
              </a:rPr>
              <a:t>1048576</a:t>
            </a:r>
            <a:r>
              <a:rPr lang="en-US" b="1" dirty="0">
                <a:solidFill>
                  <a:srgbClr val="0070C0"/>
                </a:solidFill>
                <a:sym typeface="Symbol" panose="05050102010706020507" pitchFamily="18" charset="2"/>
              </a:rPr>
              <a:t>]]</a:t>
            </a:r>
            <a:r>
              <a:rPr lang="en-US" sz="3200" b="1" dirty="0">
                <a:solidFill>
                  <a:srgbClr val="0070C0"/>
                </a:solidFill>
                <a:sym typeface="Symbol" panose="05050102010706020507" pitchFamily="18" charset="2"/>
              </a:rPr>
              <a:t>]</a:t>
            </a:r>
          </a:p>
          <a:p>
            <a:r>
              <a:rPr lang="en-US" i="1" dirty="0"/>
              <a:t>Type-checking …. Yourself</a:t>
            </a:r>
          </a:p>
          <a:p>
            <a:r>
              <a:rPr lang="en-US" dirty="0"/>
              <a:t>“</a:t>
            </a:r>
            <a:r>
              <a:rPr lang="en-US" i="1" dirty="0">
                <a:solidFill>
                  <a:srgbClr val="0070C0"/>
                </a:solidFill>
              </a:rPr>
              <a:t>Tom believes that the number of people living in Prague is greater than one million</a:t>
            </a:r>
            <a:r>
              <a:rPr lang="en-US" dirty="0"/>
              <a:t>“ </a:t>
            </a:r>
            <a:r>
              <a:rPr lang="en-US" i="1" dirty="0">
                <a:effectLst>
                  <a:outerShdw blurRad="38100" dist="38100" dir="2700000" algn="tl">
                    <a:srgbClr val="000000">
                      <a:alpha val="43137"/>
                    </a:srgbClr>
                  </a:outerShdw>
                </a:effectLst>
              </a:rPr>
              <a:t>does not follow</a:t>
            </a:r>
          </a:p>
          <a:p>
            <a:r>
              <a:rPr lang="en-US" dirty="0"/>
              <a:t>In a </a:t>
            </a:r>
            <a:r>
              <a:rPr lang="en-US" dirty="0" err="1"/>
              <a:t>hyperintensional</a:t>
            </a:r>
            <a:r>
              <a:rPr lang="en-US" dirty="0"/>
              <a:t> context </a:t>
            </a:r>
            <a:r>
              <a:rPr lang="en-US" i="1" dirty="0">
                <a:effectLst>
                  <a:outerShdw blurRad="38100" dist="38100" dir="2700000" algn="tl">
                    <a:srgbClr val="000000">
                      <a:alpha val="43137"/>
                    </a:srgbClr>
                  </a:outerShdw>
                </a:effectLst>
              </a:rPr>
              <a:t>only procedurally isomorphic construction</a:t>
            </a:r>
            <a:r>
              <a:rPr lang="cs-CZ" i="1" dirty="0">
                <a:effectLst>
                  <a:outerShdw blurRad="38100" dist="38100" dir="2700000" algn="tl">
                    <a:srgbClr val="000000">
                      <a:alpha val="43137"/>
                    </a:srgbClr>
                  </a:outerShdw>
                </a:effectLst>
              </a:rPr>
              <a:t>s</a:t>
            </a:r>
            <a:r>
              <a:rPr lang="en-US" i="1" dirty="0">
                <a:effectLst>
                  <a:outerShdw blurRad="38100" dist="38100" dir="2700000" algn="tl">
                    <a:srgbClr val="000000">
                      <a:alpha val="43137"/>
                    </a:srgbClr>
                  </a:outerShdw>
                </a:effectLst>
              </a:rPr>
              <a:t> </a:t>
            </a:r>
            <a:r>
              <a:rPr lang="cs-CZ" i="1" dirty="0">
                <a:effectLst>
                  <a:outerShdw blurRad="38100" dist="38100" dir="2700000" algn="tl">
                    <a:srgbClr val="000000">
                      <a:alpha val="43137"/>
                    </a:srgbClr>
                  </a:outerShdw>
                </a:effectLst>
              </a:rPr>
              <a:t>are</a:t>
            </a:r>
            <a:r>
              <a:rPr lang="en-US" i="1" dirty="0">
                <a:effectLst>
                  <a:outerShdw blurRad="38100" dist="38100" dir="2700000" algn="tl">
                    <a:srgbClr val="000000">
                      <a:alpha val="43137"/>
                    </a:srgbClr>
                  </a:outerShdw>
                </a:effectLst>
              </a:rPr>
              <a:t> substitutable</a:t>
            </a:r>
          </a:p>
          <a:p>
            <a:endParaRPr lang="cs-CZ" i="1" dirty="0"/>
          </a:p>
        </p:txBody>
      </p:sp>
      <p:sp>
        <p:nvSpPr>
          <p:cNvPr id="4" name="Zástupný symbol pro číslo snímku 3">
            <a:extLst>
              <a:ext uri="{FF2B5EF4-FFF2-40B4-BE49-F238E27FC236}">
                <a16:creationId xmlns:a16="http://schemas.microsoft.com/office/drawing/2014/main" id="{8DB8B570-E1C4-4FAB-964D-4781F915651E}"/>
              </a:ext>
            </a:extLst>
          </p:cNvPr>
          <p:cNvSpPr>
            <a:spLocks noGrp="1"/>
          </p:cNvSpPr>
          <p:nvPr>
            <p:ph type="sldNum" sz="quarter" idx="12"/>
          </p:nvPr>
        </p:nvSpPr>
        <p:spPr/>
        <p:txBody>
          <a:bodyPr/>
          <a:lstStyle/>
          <a:p>
            <a:fld id="{B0612320-D593-49F4-BC00-6C8C50A9C227}" type="slidenum">
              <a:rPr lang="cs-CZ" smtClean="0"/>
              <a:t>11</a:t>
            </a:fld>
            <a:endParaRPr lang="cs-CZ"/>
          </a:p>
        </p:txBody>
      </p:sp>
    </p:spTree>
    <p:extLst>
      <p:ext uri="{BB962C8B-B14F-4D97-AF65-F5344CB8AC3E}">
        <p14:creationId xmlns:p14="http://schemas.microsoft.com/office/powerpoint/2010/main" val="12311600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61309"/>
          </a:xfrm>
        </p:spPr>
        <p:txBody>
          <a:bodyPr/>
          <a:lstStyle/>
          <a:p>
            <a:r>
              <a:rPr lang="en-US" dirty="0"/>
              <a:t>Propositional attitudes</a:t>
            </a:r>
            <a:r>
              <a:rPr lang="cs-CZ" dirty="0"/>
              <a:t> (</a:t>
            </a:r>
            <a:r>
              <a:rPr lang="cs-CZ" dirty="0" err="1"/>
              <a:t>intensional</a:t>
            </a:r>
            <a:r>
              <a:rPr lang="cs-CZ" dirty="0"/>
              <a:t>) </a:t>
            </a:r>
            <a:r>
              <a:rPr lang="cs-CZ" dirty="0">
                <a:solidFill>
                  <a:srgbClr val="FF0000"/>
                </a:solidFill>
              </a:rPr>
              <a:t>8.4. </a:t>
            </a:r>
            <a:r>
              <a:rPr lang="cs-CZ">
                <a:solidFill>
                  <a:srgbClr val="FF0000"/>
                </a:solidFill>
              </a:rPr>
              <a:t>tu</a:t>
            </a:r>
            <a:endParaRPr lang="cs-CZ" dirty="0"/>
          </a:p>
        </p:txBody>
      </p:sp>
      <p:sp>
        <p:nvSpPr>
          <p:cNvPr id="3" name="Zástupný symbol pro obsah 2"/>
          <p:cNvSpPr>
            <a:spLocks noGrp="1"/>
          </p:cNvSpPr>
          <p:nvPr>
            <p:ph idx="1"/>
          </p:nvPr>
        </p:nvSpPr>
        <p:spPr>
          <a:xfrm>
            <a:off x="838200" y="1391478"/>
            <a:ext cx="10515600" cy="4785485"/>
          </a:xfrm>
        </p:spPr>
        <p:txBody>
          <a:bodyPr>
            <a:normAutofit fontScale="92500" lnSpcReduction="20000"/>
          </a:bodyPr>
          <a:lstStyle/>
          <a:p>
            <a:pPr marL="0" indent="0">
              <a:spcBef>
                <a:spcPts val="1800"/>
              </a:spcBef>
              <a:buNone/>
            </a:pPr>
            <a:r>
              <a:rPr lang="en-US" b="1" dirty="0">
                <a:solidFill>
                  <a:srgbClr val="0070C0"/>
                </a:solidFill>
              </a:rPr>
              <a:t>(d</a:t>
            </a:r>
            <a:r>
              <a:rPr lang="en-US" dirty="0">
                <a:solidFill>
                  <a:srgbClr val="0070C0"/>
                </a:solidFill>
              </a:rPr>
              <a:t>)</a:t>
            </a:r>
            <a:r>
              <a:rPr lang="en-US" dirty="0"/>
              <a:t> The embedded clause </a:t>
            </a:r>
            <a:r>
              <a:rPr lang="en-US" i="1" dirty="0"/>
              <a:t>P </a:t>
            </a:r>
            <a:r>
              <a:rPr lang="en-US" dirty="0"/>
              <a:t>is </a:t>
            </a:r>
            <a:r>
              <a:rPr lang="en-US" i="1" dirty="0">
                <a:effectLst>
                  <a:outerShdw blurRad="38100" dist="38100" dir="2700000" algn="tl">
                    <a:srgbClr val="000000">
                      <a:alpha val="43137"/>
                    </a:srgbClr>
                  </a:outerShdw>
                </a:effectLst>
              </a:rPr>
              <a:t>empirical</a:t>
            </a:r>
            <a:r>
              <a:rPr lang="en-US" dirty="0"/>
              <a:t> and does not contain mathematical terms</a:t>
            </a:r>
            <a:r>
              <a:rPr lang="en-US" dirty="0">
                <a:sym typeface="Wingdings" panose="05000000000000000000" pitchFamily="2" charset="2"/>
              </a:rPr>
              <a:t>  </a:t>
            </a:r>
            <a:r>
              <a:rPr lang="en-US" b="1" dirty="0">
                <a:solidFill>
                  <a:schemeClr val="accent6">
                    <a:lumMod val="75000"/>
                  </a:schemeClr>
                </a:solidFill>
                <a:sym typeface="Wingdings" panose="05000000000000000000" pitchFamily="2" charset="2"/>
              </a:rPr>
              <a:t>propositional / hyper-propositional</a:t>
            </a:r>
            <a:endParaRPr lang="en-US" dirty="0"/>
          </a:p>
          <a:p>
            <a:r>
              <a:rPr lang="en-US" dirty="0"/>
              <a:t>“</a:t>
            </a:r>
            <a:r>
              <a:rPr lang="en-US" i="1" dirty="0"/>
              <a:t>Tom knows that London is larger than Prague</a:t>
            </a:r>
            <a:r>
              <a:rPr lang="en-US" dirty="0"/>
              <a:t>“ </a:t>
            </a:r>
            <a:r>
              <a:rPr lang="en-US" dirty="0" err="1"/>
              <a:t>iff</a:t>
            </a:r>
            <a:endParaRPr lang="en-US" dirty="0"/>
          </a:p>
          <a:p>
            <a:r>
              <a:rPr lang="en-US" dirty="0"/>
              <a:t>“</a:t>
            </a:r>
            <a:r>
              <a:rPr lang="en-US" i="1" dirty="0"/>
              <a:t>Tom knows that Prague is smaller than London</a:t>
            </a:r>
            <a:r>
              <a:rPr lang="en-US" dirty="0"/>
              <a:t>“ </a:t>
            </a:r>
            <a:r>
              <a:rPr lang="en-US" dirty="0" err="1"/>
              <a:t>iff</a:t>
            </a:r>
            <a:endParaRPr lang="en-US" dirty="0"/>
          </a:p>
          <a:p>
            <a:r>
              <a:rPr lang="en-US" dirty="0"/>
              <a:t>“</a:t>
            </a:r>
            <a:r>
              <a:rPr lang="en-US" i="1" dirty="0"/>
              <a:t>Tom knows that (London is larger than Prague and whales are mammals)</a:t>
            </a:r>
            <a:r>
              <a:rPr lang="en-US" dirty="0"/>
              <a:t>“ </a:t>
            </a:r>
          </a:p>
          <a:p>
            <a:r>
              <a:rPr lang="en-US" i="1" dirty="0">
                <a:effectLst>
                  <a:outerShdw blurRad="38100" dist="38100" dir="2700000" algn="tl">
                    <a:srgbClr val="000000">
                      <a:alpha val="43137"/>
                    </a:srgbClr>
                  </a:outerShdw>
                </a:effectLst>
              </a:rPr>
              <a:t>Implicit</a:t>
            </a:r>
            <a:r>
              <a:rPr lang="en-US" dirty="0"/>
              <a:t> </a:t>
            </a:r>
            <a:r>
              <a:rPr lang="en-US" i="1" dirty="0">
                <a:solidFill>
                  <a:srgbClr val="0070C0"/>
                </a:solidFill>
              </a:rPr>
              <a:t>Know</a:t>
            </a:r>
            <a:r>
              <a:rPr lang="en-US" dirty="0">
                <a:solidFill>
                  <a:srgbClr val="0070C0"/>
                </a:solidFill>
              </a:rPr>
              <a:t>/(</a:t>
            </a:r>
            <a:r>
              <a:rPr lang="en-US" dirty="0">
                <a:solidFill>
                  <a:srgbClr val="0070C0"/>
                </a:solidFill>
                <a:sym typeface="Symbol" panose="05050102010706020507" pitchFamily="18" charset="2"/>
              </a:rPr>
              <a:t></a:t>
            </a:r>
            <a:r>
              <a:rPr lang="en-US" baseline="-25000" dirty="0">
                <a:solidFill>
                  <a:srgbClr val="0070C0"/>
                </a:solidFill>
                <a:sym typeface="Symbol" panose="05050102010706020507" pitchFamily="18" charset="2"/>
              </a:rPr>
              <a:t></a:t>
            </a:r>
            <a:r>
              <a:rPr lang="en-US" dirty="0">
                <a:solidFill>
                  <a:srgbClr val="0070C0"/>
                </a:solidFill>
                <a:sym typeface="Symbol" panose="05050102010706020507" pitchFamily="18" charset="2"/>
              </a:rPr>
              <a:t>)</a:t>
            </a:r>
            <a:r>
              <a:rPr lang="en-US" baseline="-25000" dirty="0">
                <a:solidFill>
                  <a:srgbClr val="0070C0"/>
                </a:solidFill>
                <a:sym typeface="Symbol" panose="05050102010706020507" pitchFamily="18" charset="2"/>
              </a:rPr>
              <a:t></a:t>
            </a:r>
            <a:r>
              <a:rPr lang="en-US" dirty="0">
                <a:sym typeface="Symbol" panose="05050102010706020507" pitchFamily="18" charset="2"/>
              </a:rPr>
              <a:t>: the relation-in-intension of an individual to a proposition </a:t>
            </a:r>
            <a:r>
              <a:rPr lang="en-US" dirty="0">
                <a:sym typeface="Wingdings" panose="05000000000000000000" pitchFamily="2" charset="2"/>
              </a:rPr>
              <a:t> too </a:t>
            </a:r>
            <a:r>
              <a:rPr lang="en-US" i="1" dirty="0">
                <a:effectLst>
                  <a:outerShdw blurRad="38100" dist="38100" dir="2700000" algn="tl">
                    <a:srgbClr val="000000">
                      <a:alpha val="43137"/>
                    </a:srgbClr>
                  </a:outerShdw>
                </a:effectLst>
                <a:sym typeface="Wingdings" panose="05000000000000000000" pitchFamily="2" charset="2"/>
              </a:rPr>
              <a:t>permissive</a:t>
            </a:r>
            <a:r>
              <a:rPr lang="en-US" dirty="0">
                <a:sym typeface="Wingdings" panose="05000000000000000000" pitchFamily="2" charset="2"/>
              </a:rPr>
              <a:t>, any </a:t>
            </a:r>
            <a:r>
              <a:rPr lang="en-US" i="1" dirty="0">
                <a:effectLst>
                  <a:outerShdw blurRad="38100" dist="38100" dir="2700000" algn="tl">
                    <a:srgbClr val="000000">
                      <a:alpha val="43137"/>
                    </a:srgbClr>
                  </a:outerShdw>
                </a:effectLst>
                <a:sym typeface="Wingdings" panose="05000000000000000000" pitchFamily="2" charset="2"/>
              </a:rPr>
              <a:t>equivalent</a:t>
            </a:r>
            <a:r>
              <a:rPr lang="en-US" dirty="0">
                <a:sym typeface="Wingdings" panose="05000000000000000000" pitchFamily="2" charset="2"/>
              </a:rPr>
              <a:t> way of presenting the proposition must be known as well; </a:t>
            </a:r>
          </a:p>
          <a:p>
            <a:pPr lvl="1"/>
            <a:r>
              <a:rPr lang="en-US" dirty="0">
                <a:sym typeface="Wingdings" panose="05000000000000000000" pitchFamily="2" charset="2"/>
              </a:rPr>
              <a:t>(I’d know it if only it weren’t beyond my inferential capacities, if only I had unbounded resources … )  </a:t>
            </a:r>
            <a:endParaRPr lang="en-US" dirty="0">
              <a:sym typeface="Symbol" panose="05050102010706020507" pitchFamily="18" charset="2"/>
            </a:endParaRPr>
          </a:p>
          <a:p>
            <a:r>
              <a:rPr lang="en-US" i="1" dirty="0">
                <a:effectLst>
                  <a:outerShdw blurRad="38100" dist="38100" dir="2700000" algn="tl">
                    <a:srgbClr val="000000">
                      <a:alpha val="43137"/>
                    </a:srgbClr>
                  </a:outerShdw>
                </a:effectLst>
                <a:sym typeface="Symbol" panose="05050102010706020507" pitchFamily="18" charset="2"/>
              </a:rPr>
              <a:t>Explicit</a:t>
            </a:r>
            <a:r>
              <a:rPr lang="en-US" dirty="0">
                <a:sym typeface="Symbol" panose="05050102010706020507" pitchFamily="18" charset="2"/>
              </a:rPr>
              <a:t> </a:t>
            </a:r>
            <a:r>
              <a:rPr lang="en-US" i="1" dirty="0">
                <a:solidFill>
                  <a:srgbClr val="0070C0"/>
                </a:solidFill>
              </a:rPr>
              <a:t>Know*</a:t>
            </a:r>
            <a:r>
              <a:rPr lang="en-US" dirty="0">
                <a:solidFill>
                  <a:srgbClr val="0070C0"/>
                </a:solidFill>
              </a:rPr>
              <a:t>/(</a:t>
            </a:r>
            <a:r>
              <a:rPr lang="en-US" dirty="0">
                <a:solidFill>
                  <a:srgbClr val="0070C0"/>
                </a:solidFill>
                <a:sym typeface="Symbol" panose="05050102010706020507" pitchFamily="18" charset="2"/>
              </a:rPr>
              <a:t></a:t>
            </a:r>
            <a:r>
              <a:rPr lang="en-US" i="1" baseline="-25000" dirty="0">
                <a:solidFill>
                  <a:srgbClr val="0070C0"/>
                </a:solidFill>
                <a:sym typeface="Symbol" panose="05050102010706020507" pitchFamily="18" charset="2"/>
              </a:rPr>
              <a:t>n</a:t>
            </a:r>
            <a:r>
              <a:rPr lang="en-US" dirty="0">
                <a:solidFill>
                  <a:srgbClr val="0070C0"/>
                </a:solidFill>
                <a:sym typeface="Symbol" panose="05050102010706020507" pitchFamily="18" charset="2"/>
              </a:rPr>
              <a:t>)</a:t>
            </a:r>
            <a:r>
              <a:rPr lang="en-US" baseline="-25000" dirty="0">
                <a:solidFill>
                  <a:srgbClr val="0070C0"/>
                </a:solidFill>
                <a:sym typeface="Symbol" panose="05050102010706020507" pitchFamily="18" charset="2"/>
              </a:rPr>
              <a:t></a:t>
            </a:r>
            <a:r>
              <a:rPr lang="en-US" dirty="0">
                <a:sym typeface="Symbol" panose="05050102010706020507" pitchFamily="18" charset="2"/>
              </a:rPr>
              <a:t>: the relation-in-intension of an individual to a hyper-proposition</a:t>
            </a:r>
            <a:r>
              <a:rPr lang="en-US" dirty="0">
                <a:sym typeface="Wingdings" panose="05000000000000000000" pitchFamily="2" charset="2"/>
              </a:rPr>
              <a:t>  too </a:t>
            </a:r>
            <a:r>
              <a:rPr lang="en-US" i="1" dirty="0">
                <a:effectLst>
                  <a:outerShdw blurRad="38100" dist="38100" dir="2700000" algn="tl">
                    <a:srgbClr val="000000">
                      <a:alpha val="43137"/>
                    </a:srgbClr>
                  </a:outerShdw>
                </a:effectLst>
                <a:sym typeface="Wingdings" panose="05000000000000000000" pitchFamily="2" charset="2"/>
              </a:rPr>
              <a:t>restrictive</a:t>
            </a:r>
            <a:r>
              <a:rPr lang="en-US" dirty="0">
                <a:sym typeface="Wingdings" panose="05000000000000000000" pitchFamily="2" charset="2"/>
              </a:rPr>
              <a:t>, only </a:t>
            </a:r>
            <a:r>
              <a:rPr lang="en-US" i="1" dirty="0">
                <a:effectLst>
                  <a:outerShdw blurRad="38100" dist="38100" dir="2700000" algn="tl">
                    <a:srgbClr val="000000">
                      <a:alpha val="43137"/>
                    </a:srgbClr>
                  </a:outerShdw>
                </a:effectLst>
                <a:sym typeface="Wingdings" panose="05000000000000000000" pitchFamily="2" charset="2"/>
              </a:rPr>
              <a:t>the same</a:t>
            </a:r>
            <a:r>
              <a:rPr lang="en-US" dirty="0">
                <a:sym typeface="Wingdings" panose="05000000000000000000" pitchFamily="2" charset="2"/>
              </a:rPr>
              <a:t> way of presenting the proposition is known as well</a:t>
            </a:r>
            <a:endParaRPr lang="en-US" dirty="0"/>
          </a:p>
          <a:p>
            <a:endParaRPr lang="en-US" dirty="0"/>
          </a:p>
          <a:p>
            <a:endParaRPr lang="en-US" dirty="0"/>
          </a:p>
          <a:p>
            <a:endParaRPr lang="cs-CZ" dirty="0"/>
          </a:p>
        </p:txBody>
      </p:sp>
      <p:sp>
        <p:nvSpPr>
          <p:cNvPr id="4" name="Zástupný symbol pro číslo snímku 3">
            <a:extLst>
              <a:ext uri="{FF2B5EF4-FFF2-40B4-BE49-F238E27FC236}">
                <a16:creationId xmlns:a16="http://schemas.microsoft.com/office/drawing/2014/main" id="{F4913C64-B64B-4A64-916C-6CEFFAB2BAFE}"/>
              </a:ext>
            </a:extLst>
          </p:cNvPr>
          <p:cNvSpPr>
            <a:spLocks noGrp="1"/>
          </p:cNvSpPr>
          <p:nvPr>
            <p:ph type="sldNum" sz="quarter" idx="12"/>
          </p:nvPr>
        </p:nvSpPr>
        <p:spPr/>
        <p:txBody>
          <a:bodyPr/>
          <a:lstStyle/>
          <a:p>
            <a:fld id="{B0612320-D593-49F4-BC00-6C8C50A9C227}" type="slidenum">
              <a:rPr lang="cs-CZ" smtClean="0"/>
              <a:t>12</a:t>
            </a:fld>
            <a:endParaRPr lang="cs-CZ"/>
          </a:p>
        </p:txBody>
      </p:sp>
    </p:spTree>
    <p:extLst>
      <p:ext uri="{BB962C8B-B14F-4D97-AF65-F5344CB8AC3E}">
        <p14:creationId xmlns:p14="http://schemas.microsoft.com/office/powerpoint/2010/main" val="1929951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27570"/>
          </a:xfrm>
        </p:spPr>
        <p:txBody>
          <a:bodyPr/>
          <a:lstStyle/>
          <a:p>
            <a:r>
              <a:rPr lang="en-US" i="1" dirty="0"/>
              <a:t>Implicit knowledge</a:t>
            </a:r>
            <a:endParaRPr lang="cs-CZ" i="1" dirty="0"/>
          </a:p>
        </p:txBody>
      </p:sp>
      <p:sp>
        <p:nvSpPr>
          <p:cNvPr id="3" name="Zástupný symbol pro obsah 2"/>
          <p:cNvSpPr>
            <a:spLocks noGrp="1"/>
          </p:cNvSpPr>
          <p:nvPr>
            <p:ph idx="1"/>
          </p:nvPr>
        </p:nvSpPr>
        <p:spPr>
          <a:xfrm>
            <a:off x="530087" y="1489434"/>
            <a:ext cx="11251096" cy="5003439"/>
          </a:xfrm>
        </p:spPr>
        <p:txBody>
          <a:bodyPr>
            <a:normAutofit fontScale="92500" lnSpcReduction="10000"/>
          </a:bodyPr>
          <a:lstStyle/>
          <a:p>
            <a:pPr marL="0" indent="0" algn="ctr">
              <a:buNone/>
            </a:pPr>
            <a:r>
              <a:rPr lang="en-US" dirty="0">
                <a:solidFill>
                  <a:srgbClr val="0070C0"/>
                </a:solidFill>
                <a:sym typeface="Symbol" panose="05050102010706020507" pitchFamily="18" charset="2"/>
              </a:rPr>
              <a:t></a:t>
            </a:r>
            <a:r>
              <a:rPr lang="en-US" i="1" dirty="0" err="1">
                <a:solidFill>
                  <a:srgbClr val="0070C0"/>
                </a:solidFill>
                <a:sym typeface="Symbol" panose="05050102010706020507" pitchFamily="18" charset="2"/>
              </a:rPr>
              <a:t>w</a:t>
            </a:r>
            <a:r>
              <a:rPr lang="en-US" dirty="0" err="1">
                <a:solidFill>
                  <a:srgbClr val="0070C0"/>
                </a:solidFill>
                <a:sym typeface="Symbol" panose="05050102010706020507" pitchFamily="18" charset="2"/>
              </a:rPr>
              <a:t></a:t>
            </a:r>
            <a:r>
              <a:rPr lang="en-US" i="1" dirty="0" err="1">
                <a:solidFill>
                  <a:srgbClr val="0070C0"/>
                </a:solidFill>
                <a:sym typeface="Symbol" panose="05050102010706020507" pitchFamily="18" charset="2"/>
              </a:rPr>
              <a:t>t</a:t>
            </a:r>
            <a:r>
              <a:rPr lang="en-US" dirty="0">
                <a:solidFill>
                  <a:srgbClr val="0070C0"/>
                </a:solidFill>
                <a:sym typeface="Symbol" panose="05050102010706020507" pitchFamily="18" charset="2"/>
              </a:rPr>
              <a:t> [</a:t>
            </a:r>
            <a:r>
              <a:rPr lang="en-US" baseline="30000" dirty="0">
                <a:solidFill>
                  <a:srgbClr val="0070C0"/>
                </a:solidFill>
                <a:sym typeface="Symbol" panose="05050102010706020507" pitchFamily="18" charset="2"/>
              </a:rPr>
              <a:t>0</a:t>
            </a:r>
            <a:r>
              <a:rPr lang="en-US" i="1" dirty="0">
                <a:solidFill>
                  <a:srgbClr val="0070C0"/>
                </a:solidFill>
                <a:sym typeface="Symbol" panose="05050102010706020507" pitchFamily="18" charset="2"/>
              </a:rPr>
              <a:t>Know</a:t>
            </a:r>
            <a:r>
              <a:rPr lang="en-US" i="1" baseline="-25000" dirty="0">
                <a:solidFill>
                  <a:srgbClr val="0070C0"/>
                </a:solidFill>
                <a:sym typeface="Symbol" panose="05050102010706020507" pitchFamily="18" charset="2"/>
              </a:rPr>
              <a:t>wt</a:t>
            </a:r>
            <a:r>
              <a:rPr lang="en-US" i="1" dirty="0">
                <a:solidFill>
                  <a:srgbClr val="0070C0"/>
                </a:solidFill>
                <a:sym typeface="Symbol" panose="05050102010706020507" pitchFamily="18" charset="2"/>
              </a:rPr>
              <a:t> </a:t>
            </a:r>
            <a:r>
              <a:rPr lang="en-US" baseline="30000" dirty="0">
                <a:solidFill>
                  <a:srgbClr val="0070C0"/>
                </a:solidFill>
                <a:sym typeface="Symbol" panose="05050102010706020507" pitchFamily="18" charset="2"/>
              </a:rPr>
              <a:t>0</a:t>
            </a:r>
            <a:r>
              <a:rPr lang="en-US" i="1" dirty="0">
                <a:solidFill>
                  <a:srgbClr val="0070C0"/>
                </a:solidFill>
                <a:sym typeface="Symbol" panose="05050102010706020507" pitchFamily="18" charset="2"/>
              </a:rPr>
              <a:t>Tom </a:t>
            </a:r>
            <a:r>
              <a:rPr lang="en-US" dirty="0">
                <a:solidFill>
                  <a:srgbClr val="0070C0"/>
                </a:solidFill>
                <a:sym typeface="Symbol" panose="05050102010706020507" pitchFamily="18" charset="2"/>
              </a:rPr>
              <a:t></a:t>
            </a:r>
            <a:r>
              <a:rPr lang="en-US" i="1" dirty="0" err="1">
                <a:solidFill>
                  <a:srgbClr val="0070C0"/>
                </a:solidFill>
                <a:sym typeface="Symbol" panose="05050102010706020507" pitchFamily="18" charset="2"/>
              </a:rPr>
              <a:t>w</a:t>
            </a:r>
            <a:r>
              <a:rPr lang="en-US" dirty="0" err="1">
                <a:solidFill>
                  <a:srgbClr val="0070C0"/>
                </a:solidFill>
                <a:sym typeface="Symbol" panose="05050102010706020507" pitchFamily="18" charset="2"/>
              </a:rPr>
              <a:t></a:t>
            </a:r>
            <a:r>
              <a:rPr lang="en-US" i="1" dirty="0" err="1">
                <a:solidFill>
                  <a:srgbClr val="0070C0"/>
                </a:solidFill>
                <a:sym typeface="Symbol" panose="05050102010706020507" pitchFamily="18" charset="2"/>
              </a:rPr>
              <a:t>t</a:t>
            </a:r>
            <a:r>
              <a:rPr lang="en-US" dirty="0">
                <a:solidFill>
                  <a:srgbClr val="0070C0"/>
                </a:solidFill>
                <a:sym typeface="Symbol" panose="05050102010706020507" pitchFamily="18" charset="2"/>
              </a:rPr>
              <a:t> [</a:t>
            </a:r>
            <a:r>
              <a:rPr lang="en-US" baseline="30000" dirty="0">
                <a:solidFill>
                  <a:srgbClr val="0070C0"/>
                </a:solidFill>
                <a:sym typeface="Symbol" panose="05050102010706020507" pitchFamily="18" charset="2"/>
              </a:rPr>
              <a:t>0</a:t>
            </a:r>
            <a:r>
              <a:rPr lang="en-US" i="1" dirty="0">
                <a:solidFill>
                  <a:srgbClr val="0070C0"/>
                </a:solidFill>
                <a:sym typeface="Symbol" panose="05050102010706020507" pitchFamily="18" charset="2"/>
              </a:rPr>
              <a:t>Larger</a:t>
            </a:r>
            <a:r>
              <a:rPr lang="en-US" i="1" baseline="-25000" dirty="0">
                <a:solidFill>
                  <a:srgbClr val="0070C0"/>
                </a:solidFill>
                <a:sym typeface="Symbol" panose="05050102010706020507" pitchFamily="18" charset="2"/>
              </a:rPr>
              <a:t>wt</a:t>
            </a:r>
            <a:r>
              <a:rPr lang="en-US" i="1" dirty="0">
                <a:solidFill>
                  <a:srgbClr val="0070C0"/>
                </a:solidFill>
                <a:sym typeface="Symbol" panose="05050102010706020507" pitchFamily="18" charset="2"/>
              </a:rPr>
              <a:t> </a:t>
            </a:r>
            <a:r>
              <a:rPr lang="en-US" baseline="30000" dirty="0">
                <a:solidFill>
                  <a:srgbClr val="0070C0"/>
                </a:solidFill>
                <a:sym typeface="Symbol" panose="05050102010706020507" pitchFamily="18" charset="2"/>
              </a:rPr>
              <a:t>0</a:t>
            </a:r>
            <a:r>
              <a:rPr lang="en-US" i="1" dirty="0">
                <a:solidFill>
                  <a:srgbClr val="0070C0"/>
                </a:solidFill>
                <a:sym typeface="Symbol" panose="05050102010706020507" pitchFamily="18" charset="2"/>
              </a:rPr>
              <a:t>London </a:t>
            </a:r>
            <a:r>
              <a:rPr lang="en-US" baseline="30000" dirty="0">
                <a:solidFill>
                  <a:srgbClr val="0070C0"/>
                </a:solidFill>
                <a:sym typeface="Symbol" panose="05050102010706020507" pitchFamily="18" charset="2"/>
              </a:rPr>
              <a:t>0</a:t>
            </a:r>
            <a:r>
              <a:rPr lang="en-US" i="1" dirty="0">
                <a:solidFill>
                  <a:srgbClr val="0070C0"/>
                </a:solidFill>
                <a:sym typeface="Symbol" panose="05050102010706020507" pitchFamily="18" charset="2"/>
              </a:rPr>
              <a:t>Prague</a:t>
            </a:r>
            <a:r>
              <a:rPr lang="en-US" dirty="0">
                <a:solidFill>
                  <a:srgbClr val="0070C0"/>
                </a:solidFill>
                <a:sym typeface="Symbol" panose="05050102010706020507" pitchFamily="18" charset="2"/>
              </a:rPr>
              <a:t>]]</a:t>
            </a:r>
          </a:p>
          <a:p>
            <a:pPr marL="0" indent="0" algn="ctr">
              <a:spcBef>
                <a:spcPts val="0"/>
              </a:spcBef>
              <a:buNone/>
            </a:pPr>
            <a:r>
              <a:rPr lang="en-US" dirty="0">
                <a:solidFill>
                  <a:srgbClr val="0070C0"/>
                </a:solidFill>
                <a:sym typeface="Symbol" panose="05050102010706020507" pitchFamily="18" charset="2"/>
              </a:rPr>
              <a:t>---------------------------------------------------------------------------</a:t>
            </a:r>
          </a:p>
          <a:p>
            <a:pPr marL="0" indent="0" algn="ctr">
              <a:spcBef>
                <a:spcPts val="0"/>
              </a:spcBef>
              <a:buNone/>
            </a:pPr>
            <a:r>
              <a:rPr lang="en-US" dirty="0">
                <a:solidFill>
                  <a:srgbClr val="0070C0"/>
                </a:solidFill>
                <a:sym typeface="Symbol" panose="05050102010706020507" pitchFamily="18" charset="2"/>
              </a:rPr>
              <a:t></a:t>
            </a:r>
            <a:r>
              <a:rPr lang="en-US" i="1" dirty="0" err="1">
                <a:solidFill>
                  <a:srgbClr val="0070C0"/>
                </a:solidFill>
                <a:sym typeface="Symbol" panose="05050102010706020507" pitchFamily="18" charset="2"/>
              </a:rPr>
              <a:t>w</a:t>
            </a:r>
            <a:r>
              <a:rPr lang="en-US" dirty="0" err="1">
                <a:solidFill>
                  <a:srgbClr val="0070C0"/>
                </a:solidFill>
                <a:sym typeface="Symbol" panose="05050102010706020507" pitchFamily="18" charset="2"/>
              </a:rPr>
              <a:t></a:t>
            </a:r>
            <a:r>
              <a:rPr lang="en-US" i="1" dirty="0" err="1">
                <a:solidFill>
                  <a:srgbClr val="0070C0"/>
                </a:solidFill>
                <a:sym typeface="Symbol" panose="05050102010706020507" pitchFamily="18" charset="2"/>
              </a:rPr>
              <a:t>t</a:t>
            </a:r>
            <a:r>
              <a:rPr lang="en-US" dirty="0">
                <a:solidFill>
                  <a:srgbClr val="0070C0"/>
                </a:solidFill>
                <a:sym typeface="Symbol" panose="05050102010706020507" pitchFamily="18" charset="2"/>
              </a:rPr>
              <a:t> [</a:t>
            </a:r>
            <a:r>
              <a:rPr lang="en-US" baseline="30000" dirty="0">
                <a:solidFill>
                  <a:srgbClr val="0070C0"/>
                </a:solidFill>
                <a:sym typeface="Symbol" panose="05050102010706020507" pitchFamily="18" charset="2"/>
              </a:rPr>
              <a:t>0</a:t>
            </a:r>
            <a:r>
              <a:rPr lang="en-US" i="1" dirty="0">
                <a:solidFill>
                  <a:srgbClr val="0070C0"/>
                </a:solidFill>
                <a:sym typeface="Symbol" panose="05050102010706020507" pitchFamily="18" charset="2"/>
              </a:rPr>
              <a:t>Know</a:t>
            </a:r>
            <a:r>
              <a:rPr lang="en-US" i="1" baseline="-25000" dirty="0">
                <a:solidFill>
                  <a:srgbClr val="0070C0"/>
                </a:solidFill>
                <a:sym typeface="Symbol" panose="05050102010706020507" pitchFamily="18" charset="2"/>
              </a:rPr>
              <a:t>wt</a:t>
            </a:r>
            <a:r>
              <a:rPr lang="en-US" i="1" dirty="0">
                <a:solidFill>
                  <a:srgbClr val="0070C0"/>
                </a:solidFill>
                <a:sym typeface="Symbol" panose="05050102010706020507" pitchFamily="18" charset="2"/>
              </a:rPr>
              <a:t> </a:t>
            </a:r>
            <a:r>
              <a:rPr lang="en-US" baseline="30000" dirty="0">
                <a:solidFill>
                  <a:srgbClr val="0070C0"/>
                </a:solidFill>
                <a:sym typeface="Symbol" panose="05050102010706020507" pitchFamily="18" charset="2"/>
              </a:rPr>
              <a:t>0</a:t>
            </a:r>
            <a:r>
              <a:rPr lang="en-US" i="1" dirty="0">
                <a:solidFill>
                  <a:srgbClr val="0070C0"/>
                </a:solidFill>
                <a:sym typeface="Symbol" panose="05050102010706020507" pitchFamily="18" charset="2"/>
              </a:rPr>
              <a:t>Tom </a:t>
            </a:r>
            <a:r>
              <a:rPr lang="en-US" dirty="0">
                <a:solidFill>
                  <a:srgbClr val="0070C0"/>
                </a:solidFill>
                <a:sym typeface="Symbol" panose="05050102010706020507" pitchFamily="18" charset="2"/>
              </a:rPr>
              <a:t></a:t>
            </a:r>
            <a:r>
              <a:rPr lang="en-US" i="1" dirty="0" err="1">
                <a:solidFill>
                  <a:srgbClr val="0070C0"/>
                </a:solidFill>
                <a:sym typeface="Symbol" panose="05050102010706020507" pitchFamily="18" charset="2"/>
              </a:rPr>
              <a:t>w</a:t>
            </a:r>
            <a:r>
              <a:rPr lang="en-US" dirty="0" err="1">
                <a:solidFill>
                  <a:srgbClr val="0070C0"/>
                </a:solidFill>
                <a:sym typeface="Symbol" panose="05050102010706020507" pitchFamily="18" charset="2"/>
              </a:rPr>
              <a:t></a:t>
            </a:r>
            <a:r>
              <a:rPr lang="en-US" i="1" dirty="0" err="1">
                <a:solidFill>
                  <a:srgbClr val="0070C0"/>
                </a:solidFill>
                <a:sym typeface="Symbol" panose="05050102010706020507" pitchFamily="18" charset="2"/>
              </a:rPr>
              <a:t>t</a:t>
            </a:r>
            <a:r>
              <a:rPr lang="en-US" dirty="0">
                <a:solidFill>
                  <a:srgbClr val="0070C0"/>
                </a:solidFill>
                <a:sym typeface="Symbol" panose="05050102010706020507" pitchFamily="18" charset="2"/>
              </a:rPr>
              <a:t> [</a:t>
            </a:r>
            <a:r>
              <a:rPr lang="en-US" baseline="30000" dirty="0">
                <a:solidFill>
                  <a:srgbClr val="0070C0"/>
                </a:solidFill>
                <a:sym typeface="Symbol" panose="05050102010706020507" pitchFamily="18" charset="2"/>
              </a:rPr>
              <a:t>0</a:t>
            </a:r>
            <a:r>
              <a:rPr lang="en-US" i="1" dirty="0">
                <a:solidFill>
                  <a:srgbClr val="0070C0"/>
                </a:solidFill>
                <a:sym typeface="Symbol" panose="05050102010706020507" pitchFamily="18" charset="2"/>
              </a:rPr>
              <a:t>Smaller</a:t>
            </a:r>
            <a:r>
              <a:rPr lang="en-US" i="1" baseline="-25000" dirty="0">
                <a:solidFill>
                  <a:srgbClr val="0070C0"/>
                </a:solidFill>
                <a:sym typeface="Symbol" panose="05050102010706020507" pitchFamily="18" charset="2"/>
              </a:rPr>
              <a:t>wt</a:t>
            </a:r>
            <a:r>
              <a:rPr lang="en-US" i="1" dirty="0">
                <a:solidFill>
                  <a:srgbClr val="0070C0"/>
                </a:solidFill>
                <a:sym typeface="Symbol" panose="05050102010706020507" pitchFamily="18" charset="2"/>
              </a:rPr>
              <a:t> </a:t>
            </a:r>
            <a:r>
              <a:rPr lang="en-US" baseline="30000" dirty="0">
                <a:solidFill>
                  <a:srgbClr val="0070C0"/>
                </a:solidFill>
                <a:sym typeface="Symbol" panose="05050102010706020507" pitchFamily="18" charset="2"/>
              </a:rPr>
              <a:t>0</a:t>
            </a:r>
            <a:r>
              <a:rPr lang="en-US" i="1" dirty="0">
                <a:solidFill>
                  <a:srgbClr val="0070C0"/>
                </a:solidFill>
                <a:sym typeface="Symbol" panose="05050102010706020507" pitchFamily="18" charset="2"/>
              </a:rPr>
              <a:t>Prague </a:t>
            </a:r>
            <a:r>
              <a:rPr lang="en-US" baseline="30000" dirty="0">
                <a:solidFill>
                  <a:srgbClr val="0070C0"/>
                </a:solidFill>
                <a:sym typeface="Symbol" panose="05050102010706020507" pitchFamily="18" charset="2"/>
              </a:rPr>
              <a:t>0</a:t>
            </a:r>
            <a:r>
              <a:rPr lang="en-US" i="1" dirty="0">
                <a:solidFill>
                  <a:srgbClr val="0070C0"/>
                </a:solidFill>
                <a:sym typeface="Symbol" panose="05050102010706020507" pitchFamily="18" charset="2"/>
              </a:rPr>
              <a:t>London</a:t>
            </a:r>
            <a:r>
              <a:rPr lang="en-US" dirty="0">
                <a:solidFill>
                  <a:srgbClr val="0070C0"/>
                </a:solidFill>
                <a:sym typeface="Symbol" panose="05050102010706020507" pitchFamily="18" charset="2"/>
              </a:rPr>
              <a:t>]]</a:t>
            </a:r>
          </a:p>
          <a:p>
            <a:r>
              <a:rPr lang="en-US" dirty="0">
                <a:sym typeface="Symbol" panose="05050102010706020507" pitchFamily="18" charset="2"/>
              </a:rPr>
              <a:t>Additional types. </a:t>
            </a:r>
            <a:r>
              <a:rPr lang="en-US" i="1" dirty="0">
                <a:sym typeface="Symbol" panose="05050102010706020507" pitchFamily="18" charset="2"/>
              </a:rPr>
              <a:t>Larger</a:t>
            </a:r>
            <a:r>
              <a:rPr lang="en-US" dirty="0">
                <a:sym typeface="Symbol" panose="05050102010706020507" pitchFamily="18" charset="2"/>
              </a:rPr>
              <a:t>, </a:t>
            </a:r>
            <a:r>
              <a:rPr lang="en-US" i="1" dirty="0">
                <a:sym typeface="Symbol" panose="05050102010706020507" pitchFamily="18" charset="2"/>
              </a:rPr>
              <a:t>Smaller</a:t>
            </a:r>
            <a:r>
              <a:rPr lang="en-US" dirty="0">
                <a:sym typeface="Symbol" panose="05050102010706020507" pitchFamily="18" charset="2"/>
              </a:rPr>
              <a:t>/</a:t>
            </a:r>
            <a:r>
              <a:rPr lang="en-US" dirty="0"/>
              <a:t>(</a:t>
            </a:r>
            <a:r>
              <a:rPr lang="en-US" dirty="0">
                <a:sym typeface="Symbol" panose="05050102010706020507" pitchFamily="18" charset="2"/>
              </a:rPr>
              <a:t>)</a:t>
            </a:r>
            <a:r>
              <a:rPr lang="en-US" baseline="-25000" dirty="0">
                <a:sym typeface="Symbol" panose="05050102010706020507" pitchFamily="18" charset="2"/>
              </a:rPr>
              <a:t></a:t>
            </a:r>
          </a:p>
          <a:p>
            <a:pPr marL="457200" lvl="1" indent="0">
              <a:lnSpc>
                <a:spcPct val="110000"/>
              </a:lnSpc>
              <a:spcAft>
                <a:spcPts val="1200"/>
              </a:spcAft>
              <a:buNone/>
            </a:pPr>
            <a:r>
              <a:rPr lang="en-US" i="1" dirty="0">
                <a:sym typeface="Symbol" panose="05050102010706020507" pitchFamily="18" charset="2"/>
              </a:rPr>
              <a:t>Proof</a:t>
            </a:r>
            <a:r>
              <a:rPr lang="en-US" dirty="0">
                <a:sym typeface="Symbol" panose="05050102010706020507" pitchFamily="18" charset="2"/>
              </a:rPr>
              <a:t>. In all worlds </a:t>
            </a:r>
            <a:r>
              <a:rPr lang="en-US" i="1" dirty="0">
                <a:sym typeface="Symbol" panose="05050102010706020507" pitchFamily="18" charset="2"/>
              </a:rPr>
              <a:t>w </a:t>
            </a:r>
            <a:r>
              <a:rPr lang="en-US" dirty="0">
                <a:sym typeface="Symbol" panose="05050102010706020507" pitchFamily="18" charset="2"/>
              </a:rPr>
              <a:t>and times </a:t>
            </a:r>
            <a:r>
              <a:rPr lang="en-US" i="1" dirty="0">
                <a:sym typeface="Symbol" panose="05050102010706020507" pitchFamily="18" charset="2"/>
              </a:rPr>
              <a:t>t</a:t>
            </a:r>
            <a:r>
              <a:rPr lang="en-US" dirty="0">
                <a:sym typeface="Symbol" panose="05050102010706020507" pitchFamily="18" charset="2"/>
              </a:rPr>
              <a:t> the following steps are truth-preserving:</a:t>
            </a:r>
          </a:p>
          <a:p>
            <a:pPr marL="914400" lvl="1" indent="-457200">
              <a:buFont typeface="+mj-lt"/>
              <a:buAutoNum type="arabicPeriod"/>
            </a:pPr>
            <a:r>
              <a:rPr lang="en-US" dirty="0">
                <a:sym typeface="Symbol" panose="05050102010706020507" pitchFamily="18" charset="2"/>
              </a:rPr>
              <a:t>[</a:t>
            </a:r>
            <a:r>
              <a:rPr lang="en-US" baseline="30000" dirty="0">
                <a:sym typeface="Symbol" panose="05050102010706020507" pitchFamily="18" charset="2"/>
              </a:rPr>
              <a:t>0</a:t>
            </a:r>
            <a:r>
              <a:rPr lang="en-US" i="1" dirty="0">
                <a:sym typeface="Symbol" panose="05050102010706020507" pitchFamily="18" charset="2"/>
              </a:rPr>
              <a:t>Know</a:t>
            </a:r>
            <a:r>
              <a:rPr lang="en-US" i="1" baseline="-25000" dirty="0">
                <a:sym typeface="Symbol" panose="05050102010706020507" pitchFamily="18" charset="2"/>
              </a:rPr>
              <a:t>wt</a:t>
            </a:r>
            <a:r>
              <a:rPr lang="en-US" i="1" dirty="0">
                <a:sym typeface="Symbol" panose="05050102010706020507" pitchFamily="18" charset="2"/>
              </a:rPr>
              <a:t> </a:t>
            </a:r>
            <a:r>
              <a:rPr lang="en-US" baseline="30000" dirty="0">
                <a:sym typeface="Symbol" panose="05050102010706020507" pitchFamily="18" charset="2"/>
              </a:rPr>
              <a:t>0</a:t>
            </a:r>
            <a:r>
              <a:rPr lang="en-US" i="1" dirty="0">
                <a:sym typeface="Symbol" panose="05050102010706020507" pitchFamily="18" charset="2"/>
              </a:rPr>
              <a:t>Tom </a:t>
            </a:r>
            <a:r>
              <a:rPr lang="en-US" dirty="0">
                <a:sym typeface="Symbol" panose="05050102010706020507" pitchFamily="18" charset="2"/>
              </a:rPr>
              <a:t></a:t>
            </a:r>
            <a:r>
              <a:rPr lang="en-US" i="1" dirty="0" err="1">
                <a:sym typeface="Symbol" panose="05050102010706020507" pitchFamily="18" charset="2"/>
              </a:rPr>
              <a:t>w</a:t>
            </a:r>
            <a:r>
              <a:rPr lang="en-US" dirty="0" err="1">
                <a:sym typeface="Symbol" panose="05050102010706020507" pitchFamily="18" charset="2"/>
              </a:rPr>
              <a:t></a:t>
            </a:r>
            <a:r>
              <a:rPr lang="en-US" i="1" dirty="0" err="1">
                <a:sym typeface="Symbol" panose="05050102010706020507" pitchFamily="18" charset="2"/>
              </a:rPr>
              <a:t>t</a:t>
            </a:r>
            <a:r>
              <a:rPr lang="en-US" dirty="0">
                <a:sym typeface="Symbol" panose="05050102010706020507" pitchFamily="18" charset="2"/>
              </a:rPr>
              <a:t> [</a:t>
            </a:r>
            <a:r>
              <a:rPr lang="en-US" baseline="30000" dirty="0">
                <a:sym typeface="Symbol" panose="05050102010706020507" pitchFamily="18" charset="2"/>
              </a:rPr>
              <a:t>0</a:t>
            </a:r>
            <a:r>
              <a:rPr lang="en-US" i="1" dirty="0">
                <a:sym typeface="Symbol" panose="05050102010706020507" pitchFamily="18" charset="2"/>
              </a:rPr>
              <a:t>Larger</a:t>
            </a:r>
            <a:r>
              <a:rPr lang="en-US" i="1" baseline="-25000" dirty="0">
                <a:sym typeface="Symbol" panose="05050102010706020507" pitchFamily="18" charset="2"/>
              </a:rPr>
              <a:t>wt</a:t>
            </a:r>
            <a:r>
              <a:rPr lang="en-US" i="1" dirty="0">
                <a:sym typeface="Symbol" panose="05050102010706020507" pitchFamily="18" charset="2"/>
              </a:rPr>
              <a:t> </a:t>
            </a:r>
            <a:r>
              <a:rPr lang="en-US" baseline="30000" dirty="0">
                <a:sym typeface="Symbol" panose="05050102010706020507" pitchFamily="18" charset="2"/>
              </a:rPr>
              <a:t>0</a:t>
            </a:r>
            <a:r>
              <a:rPr lang="en-US" i="1" dirty="0">
                <a:sym typeface="Symbol" panose="05050102010706020507" pitchFamily="18" charset="2"/>
              </a:rPr>
              <a:t>London </a:t>
            </a:r>
            <a:r>
              <a:rPr lang="en-US" baseline="30000" dirty="0">
                <a:sym typeface="Symbol" panose="05050102010706020507" pitchFamily="18" charset="2"/>
              </a:rPr>
              <a:t>0</a:t>
            </a:r>
            <a:r>
              <a:rPr lang="en-US" i="1" dirty="0">
                <a:sym typeface="Symbol" panose="05050102010706020507" pitchFamily="18" charset="2"/>
              </a:rPr>
              <a:t>Prague</a:t>
            </a:r>
            <a:r>
              <a:rPr lang="en-US" dirty="0">
                <a:sym typeface="Symbol" panose="05050102010706020507" pitchFamily="18" charset="2"/>
              </a:rPr>
              <a:t>]] 		</a:t>
            </a:r>
            <a:r>
              <a:rPr lang="en-US" sz="1900" dirty="0">
                <a:sym typeface="Symbol" panose="05050102010706020507" pitchFamily="18" charset="2"/>
              </a:rPr>
              <a:t>assumption</a:t>
            </a:r>
          </a:p>
          <a:p>
            <a:pPr marL="914400" lvl="1" indent="-457200">
              <a:buFont typeface="+mj-lt"/>
              <a:buAutoNum type="arabicPeriod"/>
            </a:pPr>
            <a:r>
              <a:rPr lang="en-US" dirty="0">
                <a:sym typeface="Symbol"/>
              </a:rPr>
              <a:t></a:t>
            </a:r>
            <a:r>
              <a:rPr lang="en-US" i="1" dirty="0" err="1">
                <a:sym typeface="Symbol"/>
              </a:rPr>
              <a:t>w</a:t>
            </a:r>
            <a:r>
              <a:rPr lang="en-US" dirty="0" err="1">
                <a:sym typeface="Symbol"/>
              </a:rPr>
              <a:t></a:t>
            </a:r>
            <a:r>
              <a:rPr lang="en-US" i="1" dirty="0" err="1">
                <a:sym typeface="Symbol"/>
              </a:rPr>
              <a:t>t</a:t>
            </a:r>
            <a:r>
              <a:rPr lang="en-US" i="1" dirty="0">
                <a:sym typeface="Symbol"/>
              </a:rPr>
              <a:t> </a:t>
            </a:r>
            <a:r>
              <a:rPr lang="en-US" dirty="0">
                <a:sym typeface="Symbol"/>
              </a:rPr>
              <a:t></a:t>
            </a:r>
            <a:r>
              <a:rPr lang="en-US" i="1" dirty="0" err="1">
                <a:sym typeface="Symbol"/>
              </a:rPr>
              <a:t>xy</a:t>
            </a:r>
            <a:r>
              <a:rPr lang="en-US" i="1" dirty="0">
                <a:sym typeface="Symbol"/>
              </a:rPr>
              <a:t> </a:t>
            </a:r>
            <a:r>
              <a:rPr lang="en-US" dirty="0">
                <a:sym typeface="Symbol"/>
              </a:rPr>
              <a:t>[[</a:t>
            </a:r>
            <a:r>
              <a:rPr lang="en-US" baseline="30000" dirty="0"/>
              <a:t>0</a:t>
            </a:r>
            <a:r>
              <a:rPr lang="en-US" i="1" dirty="0"/>
              <a:t>Larger</a:t>
            </a:r>
            <a:r>
              <a:rPr lang="en-US" i="1" baseline="-25000" dirty="0"/>
              <a:t>wt </a:t>
            </a:r>
            <a:r>
              <a:rPr lang="en-US" i="1" dirty="0">
                <a:sym typeface="Symbol"/>
              </a:rPr>
              <a:t>x y</a:t>
            </a:r>
            <a:r>
              <a:rPr lang="en-US" dirty="0"/>
              <a:t>] </a:t>
            </a:r>
            <a:r>
              <a:rPr lang="en-US" dirty="0">
                <a:sym typeface="Symbol"/>
              </a:rPr>
              <a:t>=</a:t>
            </a:r>
            <a:r>
              <a:rPr lang="en-US" baseline="-25000" dirty="0">
                <a:sym typeface="Symbol"/>
              </a:rPr>
              <a:t>o</a:t>
            </a:r>
            <a:r>
              <a:rPr lang="en-US" dirty="0">
                <a:sym typeface="Symbol"/>
              </a:rPr>
              <a:t> [</a:t>
            </a:r>
            <a:r>
              <a:rPr lang="en-US" baseline="30000" dirty="0"/>
              <a:t>0</a:t>
            </a:r>
            <a:r>
              <a:rPr lang="en-US" i="1" dirty="0"/>
              <a:t>Smaller</a:t>
            </a:r>
            <a:r>
              <a:rPr lang="en-US" i="1" baseline="-25000" dirty="0"/>
              <a:t>wt </a:t>
            </a:r>
            <a:r>
              <a:rPr lang="en-US" i="1" dirty="0">
                <a:sym typeface="Symbol"/>
              </a:rPr>
              <a:t>y x</a:t>
            </a:r>
            <a:r>
              <a:rPr lang="en-US" dirty="0"/>
              <a:t>]]			</a:t>
            </a:r>
            <a:r>
              <a:rPr lang="en-US" sz="1900" dirty="0"/>
              <a:t>axiom</a:t>
            </a:r>
          </a:p>
          <a:p>
            <a:pPr marL="914400" lvl="1" indent="-457200">
              <a:buFont typeface="+mj-lt"/>
              <a:buAutoNum type="arabicPeriod"/>
            </a:pPr>
            <a:r>
              <a:rPr lang="en-US" dirty="0">
                <a:sym typeface="Symbol"/>
              </a:rPr>
              <a:t>[[</a:t>
            </a:r>
            <a:r>
              <a:rPr lang="en-US" baseline="30000" dirty="0"/>
              <a:t>0</a:t>
            </a:r>
            <a:r>
              <a:rPr lang="en-US" i="1" dirty="0"/>
              <a:t>Larger</a:t>
            </a:r>
            <a:r>
              <a:rPr lang="en-US" i="1" baseline="-25000" dirty="0"/>
              <a:t>wt </a:t>
            </a:r>
            <a:r>
              <a:rPr lang="en-US" baseline="30000" dirty="0">
                <a:sym typeface="Symbol" panose="05050102010706020507" pitchFamily="18" charset="2"/>
              </a:rPr>
              <a:t>0</a:t>
            </a:r>
            <a:r>
              <a:rPr lang="en-US" i="1" dirty="0">
                <a:sym typeface="Symbol" panose="05050102010706020507" pitchFamily="18" charset="2"/>
              </a:rPr>
              <a:t>London </a:t>
            </a:r>
            <a:r>
              <a:rPr lang="en-US" baseline="30000" dirty="0">
                <a:sym typeface="Symbol" panose="05050102010706020507" pitchFamily="18" charset="2"/>
              </a:rPr>
              <a:t>0</a:t>
            </a:r>
            <a:r>
              <a:rPr lang="en-US" i="1" dirty="0">
                <a:sym typeface="Symbol" panose="05050102010706020507" pitchFamily="18" charset="2"/>
              </a:rPr>
              <a:t>Prague</a:t>
            </a:r>
            <a:r>
              <a:rPr lang="en-US" dirty="0"/>
              <a:t>] </a:t>
            </a:r>
            <a:r>
              <a:rPr lang="en-US" dirty="0">
                <a:sym typeface="Symbol"/>
              </a:rPr>
              <a:t>=</a:t>
            </a:r>
            <a:r>
              <a:rPr lang="en-US" baseline="-25000" dirty="0">
                <a:sym typeface="Symbol"/>
              </a:rPr>
              <a:t>o</a:t>
            </a:r>
            <a:r>
              <a:rPr lang="en-US" dirty="0">
                <a:sym typeface="Symbol"/>
              </a:rPr>
              <a:t> [</a:t>
            </a:r>
            <a:r>
              <a:rPr lang="en-US" baseline="30000" dirty="0"/>
              <a:t>0</a:t>
            </a:r>
            <a:r>
              <a:rPr lang="en-US" i="1" dirty="0"/>
              <a:t>Smaller</a:t>
            </a:r>
            <a:r>
              <a:rPr lang="en-US" i="1" baseline="-25000" dirty="0"/>
              <a:t>wt </a:t>
            </a:r>
            <a:r>
              <a:rPr lang="en-US" baseline="30000" dirty="0">
                <a:sym typeface="Symbol" panose="05050102010706020507" pitchFamily="18" charset="2"/>
              </a:rPr>
              <a:t>0</a:t>
            </a:r>
            <a:r>
              <a:rPr lang="en-US" i="1" dirty="0">
                <a:sym typeface="Symbol" panose="05050102010706020507" pitchFamily="18" charset="2"/>
              </a:rPr>
              <a:t>Prague </a:t>
            </a:r>
            <a:r>
              <a:rPr lang="en-US" baseline="30000" dirty="0">
                <a:sym typeface="Symbol" panose="05050102010706020507" pitchFamily="18" charset="2"/>
              </a:rPr>
              <a:t>0</a:t>
            </a:r>
            <a:r>
              <a:rPr lang="en-US" i="1" dirty="0">
                <a:sym typeface="Symbol" panose="05050102010706020507" pitchFamily="18" charset="2"/>
              </a:rPr>
              <a:t>London</a:t>
            </a:r>
            <a:r>
              <a:rPr lang="en-US" dirty="0"/>
              <a:t>]]</a:t>
            </a:r>
            <a:br>
              <a:rPr lang="en-US" dirty="0"/>
            </a:br>
            <a:r>
              <a:rPr lang="en-US" dirty="0"/>
              <a:t> 						</a:t>
            </a:r>
            <a:r>
              <a:rPr lang="en-US" sz="1900" dirty="0"/>
              <a:t>2) Elimination of </a:t>
            </a:r>
            <a:r>
              <a:rPr lang="en-US" sz="1900" dirty="0">
                <a:sym typeface="Symbol"/>
              </a:rPr>
              <a:t>, </a:t>
            </a:r>
            <a:r>
              <a:rPr lang="en-US" sz="1900" baseline="30000" dirty="0">
                <a:sym typeface="Symbol" panose="05050102010706020507" pitchFamily="18" charset="2"/>
              </a:rPr>
              <a:t>0</a:t>
            </a:r>
            <a:r>
              <a:rPr lang="en-US" sz="1900" i="1" dirty="0">
                <a:sym typeface="Symbol" panose="05050102010706020507" pitchFamily="18" charset="2"/>
              </a:rPr>
              <a:t>London</a:t>
            </a:r>
            <a:r>
              <a:rPr lang="en-US" sz="1900" dirty="0">
                <a:sym typeface="Symbol" panose="05050102010706020507" pitchFamily="18" charset="2"/>
              </a:rPr>
              <a:t>/</a:t>
            </a:r>
            <a:r>
              <a:rPr lang="en-US" sz="1900" i="1" dirty="0">
                <a:sym typeface="Symbol" panose="05050102010706020507" pitchFamily="18" charset="2"/>
              </a:rPr>
              <a:t>x, </a:t>
            </a:r>
            <a:r>
              <a:rPr lang="en-US" sz="1900" baseline="30000" dirty="0">
                <a:sym typeface="Symbol" panose="05050102010706020507" pitchFamily="18" charset="2"/>
              </a:rPr>
              <a:t>0</a:t>
            </a:r>
            <a:r>
              <a:rPr lang="en-US" sz="1900" i="1" dirty="0">
                <a:sym typeface="Symbol" panose="05050102010706020507" pitchFamily="18" charset="2"/>
              </a:rPr>
              <a:t>Prague</a:t>
            </a:r>
            <a:r>
              <a:rPr lang="en-US" sz="1900" dirty="0">
                <a:sym typeface="Symbol" panose="05050102010706020507" pitchFamily="18" charset="2"/>
              </a:rPr>
              <a:t>/</a:t>
            </a:r>
            <a:r>
              <a:rPr lang="en-US" sz="1900" i="1" dirty="0">
                <a:sym typeface="Symbol" panose="05050102010706020507" pitchFamily="18" charset="2"/>
              </a:rPr>
              <a:t>y</a:t>
            </a:r>
          </a:p>
          <a:p>
            <a:pPr marL="914400" lvl="1" indent="-457200">
              <a:buFont typeface="+mj-lt"/>
              <a:buAutoNum type="arabicPeriod"/>
            </a:pPr>
            <a:r>
              <a:rPr lang="en-US" dirty="0">
                <a:sym typeface="Symbol"/>
              </a:rPr>
              <a:t></a:t>
            </a:r>
            <a:r>
              <a:rPr lang="en-US" i="1" dirty="0" err="1">
                <a:sym typeface="Symbol"/>
              </a:rPr>
              <a:t>w</a:t>
            </a:r>
            <a:r>
              <a:rPr lang="en-US" dirty="0" err="1">
                <a:sym typeface="Symbol"/>
              </a:rPr>
              <a:t></a:t>
            </a:r>
            <a:r>
              <a:rPr lang="en-US" i="1" dirty="0" err="1">
                <a:sym typeface="Symbol"/>
              </a:rPr>
              <a:t>t</a:t>
            </a:r>
            <a:r>
              <a:rPr lang="en-US" i="1" dirty="0">
                <a:sym typeface="Symbol"/>
              </a:rPr>
              <a:t> </a:t>
            </a:r>
            <a:r>
              <a:rPr lang="en-US" dirty="0">
                <a:sym typeface="Symbol"/>
              </a:rPr>
              <a:t>[[</a:t>
            </a:r>
            <a:r>
              <a:rPr lang="en-US" baseline="30000" dirty="0"/>
              <a:t>0</a:t>
            </a:r>
            <a:r>
              <a:rPr lang="en-US" i="1" dirty="0"/>
              <a:t>Larger</a:t>
            </a:r>
            <a:r>
              <a:rPr lang="en-US" i="1" baseline="-25000" dirty="0"/>
              <a:t>wt </a:t>
            </a:r>
            <a:r>
              <a:rPr lang="en-US" baseline="30000" dirty="0">
                <a:sym typeface="Symbol" panose="05050102010706020507" pitchFamily="18" charset="2"/>
              </a:rPr>
              <a:t>0</a:t>
            </a:r>
            <a:r>
              <a:rPr lang="en-US" i="1" dirty="0">
                <a:sym typeface="Symbol" panose="05050102010706020507" pitchFamily="18" charset="2"/>
              </a:rPr>
              <a:t>London </a:t>
            </a:r>
            <a:r>
              <a:rPr lang="en-US" baseline="30000" dirty="0">
                <a:sym typeface="Symbol" panose="05050102010706020507" pitchFamily="18" charset="2"/>
              </a:rPr>
              <a:t>0</a:t>
            </a:r>
            <a:r>
              <a:rPr lang="en-US" i="1" dirty="0">
                <a:sym typeface="Symbol" panose="05050102010706020507" pitchFamily="18" charset="2"/>
              </a:rPr>
              <a:t>Prague</a:t>
            </a:r>
            <a:r>
              <a:rPr lang="en-US" dirty="0"/>
              <a:t>] </a:t>
            </a:r>
            <a:r>
              <a:rPr lang="en-US" dirty="0">
                <a:sym typeface="Symbol"/>
              </a:rPr>
              <a:t>=</a:t>
            </a:r>
            <a:r>
              <a:rPr lang="en-US" baseline="-25000" dirty="0">
                <a:sym typeface="Symbol"/>
              </a:rPr>
              <a:t>o</a:t>
            </a:r>
            <a:r>
              <a:rPr lang="en-US" dirty="0">
                <a:sym typeface="Symbol"/>
              </a:rPr>
              <a:t> [</a:t>
            </a:r>
            <a:r>
              <a:rPr lang="en-US" baseline="30000" dirty="0"/>
              <a:t>0</a:t>
            </a:r>
            <a:r>
              <a:rPr lang="en-US" i="1" dirty="0"/>
              <a:t>Smaller</a:t>
            </a:r>
            <a:r>
              <a:rPr lang="en-US" i="1" baseline="-25000" dirty="0"/>
              <a:t>wt </a:t>
            </a:r>
            <a:r>
              <a:rPr lang="en-US" baseline="30000" dirty="0">
                <a:sym typeface="Symbol" panose="05050102010706020507" pitchFamily="18" charset="2"/>
              </a:rPr>
              <a:t>0</a:t>
            </a:r>
            <a:r>
              <a:rPr lang="en-US" i="1" dirty="0">
                <a:sym typeface="Symbol" panose="05050102010706020507" pitchFamily="18" charset="2"/>
              </a:rPr>
              <a:t>Prague </a:t>
            </a:r>
            <a:r>
              <a:rPr lang="en-US" baseline="30000" dirty="0">
                <a:sym typeface="Symbol" panose="05050102010706020507" pitchFamily="18" charset="2"/>
              </a:rPr>
              <a:t>0</a:t>
            </a:r>
            <a:r>
              <a:rPr lang="en-US" i="1" dirty="0">
                <a:sym typeface="Symbol" panose="05050102010706020507" pitchFamily="18" charset="2"/>
              </a:rPr>
              <a:t>London</a:t>
            </a:r>
            <a:r>
              <a:rPr lang="en-US" dirty="0"/>
              <a:t>]]</a:t>
            </a:r>
            <a:br>
              <a:rPr lang="en-US" dirty="0"/>
            </a:br>
            <a:r>
              <a:rPr lang="en-US" dirty="0"/>
              <a:t> 								</a:t>
            </a:r>
            <a:r>
              <a:rPr lang="en-US" sz="1900" dirty="0"/>
              <a:t>3) Introduction of </a:t>
            </a:r>
            <a:r>
              <a:rPr lang="en-US" sz="1900" dirty="0">
                <a:sym typeface="Symbol"/>
              </a:rPr>
              <a:t></a:t>
            </a:r>
          </a:p>
          <a:p>
            <a:pPr marL="914400" lvl="1" indent="-457200">
              <a:buFont typeface="+mj-lt"/>
              <a:buAutoNum type="arabicPeriod"/>
            </a:pPr>
            <a:r>
              <a:rPr lang="en-US" dirty="0">
                <a:sym typeface="Symbol" panose="05050102010706020507" pitchFamily="18" charset="2"/>
              </a:rPr>
              <a:t>[</a:t>
            </a:r>
            <a:r>
              <a:rPr lang="en-US" i="1" dirty="0" err="1">
                <a:sym typeface="Symbol"/>
              </a:rPr>
              <a:t>w</a:t>
            </a:r>
            <a:r>
              <a:rPr lang="en-US" dirty="0" err="1">
                <a:sym typeface="Symbol" panose="05050102010706020507" pitchFamily="18" charset="2"/>
              </a:rPr>
              <a:t></a:t>
            </a:r>
            <a:r>
              <a:rPr lang="en-US" i="1" dirty="0" err="1">
                <a:sym typeface="Symbol"/>
              </a:rPr>
              <a:t>t</a:t>
            </a:r>
            <a:r>
              <a:rPr lang="en-US" i="1" dirty="0">
                <a:sym typeface="Symbol"/>
              </a:rPr>
              <a:t> </a:t>
            </a:r>
            <a:r>
              <a:rPr lang="en-US" dirty="0">
                <a:sym typeface="Symbol"/>
              </a:rPr>
              <a:t>[</a:t>
            </a:r>
            <a:r>
              <a:rPr lang="en-US" baseline="30000" dirty="0"/>
              <a:t>0</a:t>
            </a:r>
            <a:r>
              <a:rPr lang="en-US" i="1" dirty="0"/>
              <a:t>Larger</a:t>
            </a:r>
            <a:r>
              <a:rPr lang="en-US" i="1" baseline="-25000" dirty="0"/>
              <a:t>wt </a:t>
            </a:r>
            <a:r>
              <a:rPr lang="en-US" baseline="30000" dirty="0">
                <a:sym typeface="Symbol" panose="05050102010706020507" pitchFamily="18" charset="2"/>
              </a:rPr>
              <a:t>0</a:t>
            </a:r>
            <a:r>
              <a:rPr lang="en-US" i="1" dirty="0">
                <a:sym typeface="Symbol" panose="05050102010706020507" pitchFamily="18" charset="2"/>
              </a:rPr>
              <a:t>London </a:t>
            </a:r>
            <a:r>
              <a:rPr lang="en-US" baseline="30000" dirty="0">
                <a:sym typeface="Symbol" panose="05050102010706020507" pitchFamily="18" charset="2"/>
              </a:rPr>
              <a:t>0</a:t>
            </a:r>
            <a:r>
              <a:rPr lang="en-US" i="1" dirty="0">
                <a:sym typeface="Symbol" panose="05050102010706020507" pitchFamily="18" charset="2"/>
              </a:rPr>
              <a:t>Prague</a:t>
            </a:r>
            <a:r>
              <a:rPr lang="en-US" dirty="0"/>
              <a:t>] </a:t>
            </a:r>
            <a:r>
              <a:rPr lang="en-US" dirty="0">
                <a:sym typeface="Symbol"/>
              </a:rPr>
              <a:t>=</a:t>
            </a:r>
            <a:r>
              <a:rPr lang="en-US" baseline="-25000" dirty="0">
                <a:sym typeface="Symbol"/>
              </a:rPr>
              <a:t>o</a:t>
            </a:r>
            <a:r>
              <a:rPr lang="en-US" baseline="-25000" dirty="0">
                <a:sym typeface="Symbol" panose="05050102010706020507" pitchFamily="18" charset="2"/>
              </a:rPr>
              <a:t></a:t>
            </a:r>
            <a:r>
              <a:rPr lang="en-US" dirty="0">
                <a:sym typeface="Symbol"/>
              </a:rPr>
              <a:t> </a:t>
            </a:r>
            <a:r>
              <a:rPr lang="en-US" dirty="0">
                <a:sym typeface="Symbol" panose="05050102010706020507" pitchFamily="18" charset="2"/>
              </a:rPr>
              <a:t></a:t>
            </a:r>
            <a:r>
              <a:rPr lang="en-US" i="1" dirty="0" err="1">
                <a:sym typeface="Symbol"/>
              </a:rPr>
              <a:t>w</a:t>
            </a:r>
            <a:r>
              <a:rPr lang="en-US" dirty="0" err="1">
                <a:sym typeface="Symbol" panose="05050102010706020507" pitchFamily="18" charset="2"/>
              </a:rPr>
              <a:t></a:t>
            </a:r>
            <a:r>
              <a:rPr lang="en-US" i="1" dirty="0" err="1">
                <a:sym typeface="Symbol"/>
              </a:rPr>
              <a:t>t</a:t>
            </a:r>
            <a:r>
              <a:rPr lang="en-US" i="1" dirty="0">
                <a:sym typeface="Symbol"/>
              </a:rPr>
              <a:t> </a:t>
            </a:r>
            <a:r>
              <a:rPr lang="en-US" dirty="0">
                <a:sym typeface="Symbol"/>
              </a:rPr>
              <a:t>[</a:t>
            </a:r>
            <a:r>
              <a:rPr lang="en-US" baseline="30000" dirty="0"/>
              <a:t>0</a:t>
            </a:r>
            <a:r>
              <a:rPr lang="en-US" i="1" dirty="0"/>
              <a:t>Smaller</a:t>
            </a:r>
            <a:r>
              <a:rPr lang="en-US" i="1" baseline="-25000" dirty="0"/>
              <a:t>wt </a:t>
            </a:r>
            <a:r>
              <a:rPr lang="en-US" baseline="30000" dirty="0">
                <a:sym typeface="Symbol" panose="05050102010706020507" pitchFamily="18" charset="2"/>
              </a:rPr>
              <a:t>0</a:t>
            </a:r>
            <a:r>
              <a:rPr lang="en-US" i="1" dirty="0">
                <a:sym typeface="Symbol" panose="05050102010706020507" pitchFamily="18" charset="2"/>
              </a:rPr>
              <a:t>Prague </a:t>
            </a:r>
            <a:r>
              <a:rPr lang="en-US" baseline="30000" dirty="0">
                <a:sym typeface="Symbol" panose="05050102010706020507" pitchFamily="18" charset="2"/>
              </a:rPr>
              <a:t>0</a:t>
            </a:r>
            <a:r>
              <a:rPr lang="en-US" i="1" dirty="0">
                <a:sym typeface="Symbol" panose="05050102010706020507" pitchFamily="18" charset="2"/>
              </a:rPr>
              <a:t>London</a:t>
            </a:r>
            <a:r>
              <a:rPr lang="en-US" dirty="0"/>
              <a:t>]]</a:t>
            </a:r>
            <a:br>
              <a:rPr lang="en-US" dirty="0"/>
            </a:br>
            <a:r>
              <a:rPr lang="en-US" dirty="0"/>
              <a:t> 								</a:t>
            </a:r>
            <a:r>
              <a:rPr lang="en-US" sz="1900" dirty="0"/>
              <a:t>4) Introduction of </a:t>
            </a:r>
            <a:r>
              <a:rPr lang="en-US" sz="1900" dirty="0">
                <a:sym typeface="Symbol" panose="05050102010706020507" pitchFamily="18" charset="2"/>
              </a:rPr>
              <a:t></a:t>
            </a:r>
            <a:endParaRPr lang="en-US" sz="1900" dirty="0"/>
          </a:p>
          <a:p>
            <a:pPr marL="914400" lvl="1" indent="-457200">
              <a:buFont typeface="+mj-lt"/>
              <a:buAutoNum type="arabicPeriod"/>
            </a:pPr>
            <a:r>
              <a:rPr lang="en-US" dirty="0">
                <a:sym typeface="Symbol" panose="05050102010706020507" pitchFamily="18" charset="2"/>
              </a:rPr>
              <a:t>[</a:t>
            </a:r>
            <a:r>
              <a:rPr lang="en-US" baseline="30000" dirty="0">
                <a:sym typeface="Symbol" panose="05050102010706020507" pitchFamily="18" charset="2"/>
              </a:rPr>
              <a:t>0</a:t>
            </a:r>
            <a:r>
              <a:rPr lang="en-US" i="1" dirty="0">
                <a:sym typeface="Symbol" panose="05050102010706020507" pitchFamily="18" charset="2"/>
              </a:rPr>
              <a:t>Know</a:t>
            </a:r>
            <a:r>
              <a:rPr lang="en-US" i="1" baseline="-25000" dirty="0">
                <a:sym typeface="Symbol" panose="05050102010706020507" pitchFamily="18" charset="2"/>
              </a:rPr>
              <a:t>wt</a:t>
            </a:r>
            <a:r>
              <a:rPr lang="en-US" i="1" dirty="0">
                <a:sym typeface="Symbol" panose="05050102010706020507" pitchFamily="18" charset="2"/>
              </a:rPr>
              <a:t> </a:t>
            </a:r>
            <a:r>
              <a:rPr lang="en-US" baseline="30000" dirty="0">
                <a:sym typeface="Symbol" panose="05050102010706020507" pitchFamily="18" charset="2"/>
              </a:rPr>
              <a:t>0</a:t>
            </a:r>
            <a:r>
              <a:rPr lang="en-US" i="1" dirty="0">
                <a:sym typeface="Symbol" panose="05050102010706020507" pitchFamily="18" charset="2"/>
              </a:rPr>
              <a:t>Tom </a:t>
            </a:r>
            <a:r>
              <a:rPr lang="en-US" dirty="0">
                <a:sym typeface="Symbol" panose="05050102010706020507" pitchFamily="18" charset="2"/>
              </a:rPr>
              <a:t></a:t>
            </a:r>
            <a:r>
              <a:rPr lang="en-US" i="1" dirty="0" err="1">
                <a:sym typeface="Symbol"/>
              </a:rPr>
              <a:t>w</a:t>
            </a:r>
            <a:r>
              <a:rPr lang="en-US" dirty="0" err="1">
                <a:sym typeface="Symbol" panose="05050102010706020507" pitchFamily="18" charset="2"/>
              </a:rPr>
              <a:t></a:t>
            </a:r>
            <a:r>
              <a:rPr lang="en-US" i="1" dirty="0" err="1">
                <a:sym typeface="Symbol"/>
              </a:rPr>
              <a:t>t</a:t>
            </a:r>
            <a:r>
              <a:rPr lang="en-US" i="1" dirty="0">
                <a:sym typeface="Symbol"/>
              </a:rPr>
              <a:t> </a:t>
            </a:r>
            <a:r>
              <a:rPr lang="en-US" dirty="0">
                <a:sym typeface="Symbol"/>
              </a:rPr>
              <a:t>[</a:t>
            </a:r>
            <a:r>
              <a:rPr lang="en-US" baseline="30000" dirty="0"/>
              <a:t>0</a:t>
            </a:r>
            <a:r>
              <a:rPr lang="en-US" i="1" dirty="0"/>
              <a:t>Smaller</a:t>
            </a:r>
            <a:r>
              <a:rPr lang="en-US" i="1" baseline="-25000" dirty="0"/>
              <a:t>wt </a:t>
            </a:r>
            <a:r>
              <a:rPr lang="en-US" baseline="30000" dirty="0">
                <a:sym typeface="Symbol" panose="05050102010706020507" pitchFamily="18" charset="2"/>
              </a:rPr>
              <a:t>0</a:t>
            </a:r>
            <a:r>
              <a:rPr lang="en-US" i="1" dirty="0">
                <a:sym typeface="Symbol" panose="05050102010706020507" pitchFamily="18" charset="2"/>
              </a:rPr>
              <a:t>Prague </a:t>
            </a:r>
            <a:r>
              <a:rPr lang="en-US" baseline="30000" dirty="0">
                <a:sym typeface="Symbol" panose="05050102010706020507" pitchFamily="18" charset="2"/>
              </a:rPr>
              <a:t>0</a:t>
            </a:r>
            <a:r>
              <a:rPr lang="en-US" i="1" dirty="0">
                <a:sym typeface="Symbol" panose="05050102010706020507" pitchFamily="18" charset="2"/>
              </a:rPr>
              <a:t>London</a:t>
            </a:r>
            <a:r>
              <a:rPr lang="en-US" dirty="0"/>
              <a:t>]]		</a:t>
            </a:r>
            <a:r>
              <a:rPr lang="en-US" sz="1900" dirty="0"/>
              <a:t>1),5) substitution of id.</a:t>
            </a:r>
            <a:endParaRPr lang="en-US" sz="1900" dirty="0">
              <a:sym typeface="Symbol"/>
            </a:endParaRPr>
          </a:p>
          <a:p>
            <a:pPr marL="914400" lvl="1" indent="-457200">
              <a:buFont typeface="+mj-lt"/>
              <a:buAutoNum type="arabicPeriod"/>
            </a:pPr>
            <a:endParaRPr lang="cs-CZ" i="1" dirty="0"/>
          </a:p>
        </p:txBody>
      </p:sp>
      <p:sp>
        <p:nvSpPr>
          <p:cNvPr id="4" name="Zástupný symbol pro číslo snímku 3">
            <a:extLst>
              <a:ext uri="{FF2B5EF4-FFF2-40B4-BE49-F238E27FC236}">
                <a16:creationId xmlns:a16="http://schemas.microsoft.com/office/drawing/2014/main" id="{A170B1F6-5942-41A7-8262-7C56B59CDBB8}"/>
              </a:ext>
            </a:extLst>
          </p:cNvPr>
          <p:cNvSpPr>
            <a:spLocks noGrp="1"/>
          </p:cNvSpPr>
          <p:nvPr>
            <p:ph type="sldNum" sz="quarter" idx="12"/>
          </p:nvPr>
        </p:nvSpPr>
        <p:spPr/>
        <p:txBody>
          <a:bodyPr/>
          <a:lstStyle/>
          <a:p>
            <a:fld id="{B0612320-D593-49F4-BC00-6C8C50A9C227}" type="slidenum">
              <a:rPr lang="cs-CZ" smtClean="0"/>
              <a:t>13</a:t>
            </a:fld>
            <a:endParaRPr lang="cs-CZ"/>
          </a:p>
        </p:txBody>
      </p:sp>
    </p:spTree>
    <p:extLst>
      <p:ext uri="{BB962C8B-B14F-4D97-AF65-F5344CB8AC3E}">
        <p14:creationId xmlns:p14="http://schemas.microsoft.com/office/powerpoint/2010/main" val="1518122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7"/>
            <a:ext cx="10515600" cy="709530"/>
          </a:xfrm>
        </p:spPr>
        <p:txBody>
          <a:bodyPr/>
          <a:lstStyle/>
          <a:p>
            <a:r>
              <a:rPr lang="en-US" dirty="0"/>
              <a:t>Propositional attitudes; summary</a:t>
            </a:r>
            <a:endParaRPr lang="cs-CZ" dirty="0"/>
          </a:p>
        </p:txBody>
      </p:sp>
      <p:sp>
        <p:nvSpPr>
          <p:cNvPr id="3" name="Zástupný symbol pro obsah 2"/>
          <p:cNvSpPr>
            <a:spLocks noGrp="1"/>
          </p:cNvSpPr>
          <p:nvPr>
            <p:ph idx="1"/>
          </p:nvPr>
        </p:nvSpPr>
        <p:spPr>
          <a:xfrm>
            <a:off x="452487" y="1329180"/>
            <a:ext cx="11104775" cy="5033914"/>
          </a:xfrm>
        </p:spPr>
        <p:txBody>
          <a:bodyPr>
            <a:normAutofit fontScale="85000" lnSpcReduction="10000"/>
          </a:bodyPr>
          <a:lstStyle/>
          <a:p>
            <a:pPr marL="0" indent="0">
              <a:buNone/>
            </a:pPr>
            <a:r>
              <a:rPr lang="en-US" b="1" dirty="0">
                <a:solidFill>
                  <a:srgbClr val="0070C0"/>
                </a:solidFill>
              </a:rPr>
              <a:t>(a</a:t>
            </a:r>
            <a:r>
              <a:rPr lang="en-US" dirty="0">
                <a:solidFill>
                  <a:srgbClr val="0070C0"/>
                </a:solidFill>
              </a:rPr>
              <a:t>)</a:t>
            </a:r>
            <a:r>
              <a:rPr lang="en-US" dirty="0"/>
              <a:t> The embedded clause </a:t>
            </a:r>
            <a:r>
              <a:rPr lang="en-US" i="1" dirty="0"/>
              <a:t>P </a:t>
            </a:r>
            <a:r>
              <a:rPr lang="en-US" dirty="0"/>
              <a:t>is </a:t>
            </a:r>
            <a:r>
              <a:rPr lang="en-US" i="1" dirty="0">
                <a:effectLst>
                  <a:outerShdw blurRad="38100" dist="38100" dir="2700000" algn="tl">
                    <a:srgbClr val="000000">
                      <a:alpha val="43137"/>
                    </a:srgbClr>
                  </a:outerShdw>
                </a:effectLst>
              </a:rPr>
              <a:t>mathematical</a:t>
            </a:r>
            <a:r>
              <a:rPr lang="en-US" i="1" dirty="0"/>
              <a:t> </a:t>
            </a:r>
            <a:r>
              <a:rPr lang="en-US" dirty="0"/>
              <a:t>or </a:t>
            </a:r>
            <a:r>
              <a:rPr lang="en-US" i="1" dirty="0">
                <a:effectLst>
                  <a:outerShdw blurRad="38100" dist="38100" dir="2700000" algn="tl">
                    <a:srgbClr val="000000">
                      <a:alpha val="43137"/>
                    </a:srgbClr>
                  </a:outerShdw>
                </a:effectLst>
              </a:rPr>
              <a:t>logical</a:t>
            </a:r>
            <a:r>
              <a:rPr lang="en-US" i="1" dirty="0"/>
              <a:t> </a:t>
            </a:r>
            <a:r>
              <a:rPr lang="en-US" dirty="0">
                <a:sym typeface="Wingdings" panose="05000000000000000000" pitchFamily="2" charset="2"/>
              </a:rPr>
              <a:t> </a:t>
            </a:r>
            <a:r>
              <a:rPr lang="en-US" b="1" i="1" dirty="0">
                <a:solidFill>
                  <a:srgbClr val="FF0000"/>
                </a:solidFill>
                <a:sym typeface="Wingdings" panose="05000000000000000000" pitchFamily="2" charset="2"/>
              </a:rPr>
              <a:t>hyper-propositional</a:t>
            </a:r>
            <a:endParaRPr lang="en-US" b="1" i="1" dirty="0">
              <a:solidFill>
                <a:srgbClr val="FF0000"/>
              </a:solidFill>
            </a:endParaRPr>
          </a:p>
          <a:p>
            <a:r>
              <a:rPr lang="en-US" dirty="0"/>
              <a:t>“</a:t>
            </a:r>
            <a:r>
              <a:rPr lang="en-US" i="1" dirty="0"/>
              <a:t>Tom believes that all prime numbers are odd”</a:t>
            </a:r>
            <a:r>
              <a:rPr lang="cs-CZ" i="1" dirty="0"/>
              <a:t> (</a:t>
            </a:r>
            <a:r>
              <a:rPr lang="cs-CZ" i="1" dirty="0" err="1"/>
              <a:t>otherwise</a:t>
            </a:r>
            <a:r>
              <a:rPr lang="cs-CZ" i="1" dirty="0"/>
              <a:t> </a:t>
            </a:r>
            <a:r>
              <a:rPr lang="en-US" dirty="0">
                <a:sym typeface="Wingdings" panose="05000000000000000000" pitchFamily="2" charset="2"/>
              </a:rPr>
              <a:t> the paradox of logical/mathematical omniscience or idiocy)</a:t>
            </a:r>
            <a:endParaRPr lang="en-US" dirty="0"/>
          </a:p>
          <a:p>
            <a:pPr marL="0" indent="0">
              <a:spcBef>
                <a:spcPts val="1800"/>
              </a:spcBef>
              <a:buNone/>
            </a:pPr>
            <a:r>
              <a:rPr lang="en-US" b="1" dirty="0">
                <a:solidFill>
                  <a:srgbClr val="0070C0"/>
                </a:solidFill>
              </a:rPr>
              <a:t>(b)</a:t>
            </a:r>
            <a:r>
              <a:rPr lang="en-US" dirty="0"/>
              <a:t> The embedded clause </a:t>
            </a:r>
            <a:r>
              <a:rPr lang="en-US" i="1" dirty="0"/>
              <a:t>P </a:t>
            </a:r>
            <a:r>
              <a:rPr lang="en-US" dirty="0"/>
              <a:t>is </a:t>
            </a:r>
            <a:r>
              <a:rPr lang="en-US" i="1" dirty="0">
                <a:effectLst>
                  <a:outerShdw blurRad="38100" dist="38100" dir="2700000" algn="tl">
                    <a:srgbClr val="000000">
                      <a:alpha val="43137"/>
                    </a:srgbClr>
                  </a:outerShdw>
                </a:effectLst>
              </a:rPr>
              <a:t>analytically true/false</a:t>
            </a:r>
            <a:r>
              <a:rPr lang="en-US" i="1" dirty="0"/>
              <a:t> and contains empirical terms </a:t>
            </a:r>
            <a:r>
              <a:rPr lang="en-US" dirty="0">
                <a:sym typeface="Wingdings" panose="05000000000000000000" pitchFamily="2" charset="2"/>
              </a:rPr>
              <a:t> </a:t>
            </a:r>
            <a:r>
              <a:rPr lang="en-US" b="1" i="1" dirty="0">
                <a:solidFill>
                  <a:srgbClr val="FF0000"/>
                </a:solidFill>
                <a:sym typeface="Wingdings" panose="05000000000000000000" pitchFamily="2" charset="2"/>
              </a:rPr>
              <a:t>hyper-propositional</a:t>
            </a:r>
            <a:r>
              <a:rPr lang="en-US" b="1" dirty="0">
                <a:solidFill>
                  <a:schemeClr val="accent6">
                    <a:lumMod val="75000"/>
                  </a:schemeClr>
                </a:solidFill>
                <a:sym typeface="Wingdings" panose="05000000000000000000" pitchFamily="2" charset="2"/>
              </a:rPr>
              <a:t> </a:t>
            </a:r>
            <a:r>
              <a:rPr lang="cs-CZ" i="1" dirty="0"/>
              <a:t>(</a:t>
            </a:r>
            <a:r>
              <a:rPr lang="cs-CZ" i="1" dirty="0" err="1"/>
              <a:t>otherwise</a:t>
            </a:r>
            <a:r>
              <a:rPr lang="cs-CZ" i="1" dirty="0"/>
              <a:t> </a:t>
            </a:r>
            <a:r>
              <a:rPr lang="en-US" dirty="0">
                <a:sym typeface="Wingdings" panose="05000000000000000000" pitchFamily="2" charset="2"/>
              </a:rPr>
              <a:t> the paradox of logical/mathematical omniscience)</a:t>
            </a:r>
            <a:endParaRPr lang="en-US" dirty="0"/>
          </a:p>
          <a:p>
            <a:r>
              <a:rPr lang="en-US" dirty="0"/>
              <a:t>“</a:t>
            </a:r>
            <a:r>
              <a:rPr lang="en-US" i="1" dirty="0"/>
              <a:t>Tom does not believe that whales are mammals</a:t>
            </a:r>
            <a:r>
              <a:rPr lang="en-US" dirty="0"/>
              <a:t>“</a:t>
            </a:r>
          </a:p>
          <a:p>
            <a:pPr marL="0" indent="0">
              <a:spcBef>
                <a:spcPts val="1800"/>
              </a:spcBef>
              <a:buNone/>
            </a:pPr>
            <a:r>
              <a:rPr lang="en-US" b="1" dirty="0">
                <a:solidFill>
                  <a:srgbClr val="0070C0"/>
                </a:solidFill>
              </a:rPr>
              <a:t>(c)</a:t>
            </a:r>
            <a:r>
              <a:rPr lang="en-US" dirty="0"/>
              <a:t> The embedded clause </a:t>
            </a:r>
            <a:r>
              <a:rPr lang="en-US" i="1" dirty="0"/>
              <a:t>P </a:t>
            </a:r>
            <a:r>
              <a:rPr lang="en-US" dirty="0"/>
              <a:t>is </a:t>
            </a:r>
            <a:r>
              <a:rPr lang="en-US" i="1" dirty="0">
                <a:effectLst>
                  <a:outerShdw blurRad="38100" dist="38100" dir="2700000" algn="tl">
                    <a:srgbClr val="000000">
                      <a:alpha val="43137"/>
                    </a:srgbClr>
                  </a:outerShdw>
                </a:effectLst>
              </a:rPr>
              <a:t>empirical</a:t>
            </a:r>
            <a:r>
              <a:rPr lang="en-US" dirty="0"/>
              <a:t> and contains </a:t>
            </a:r>
            <a:r>
              <a:rPr lang="en-US" i="1" dirty="0">
                <a:effectLst>
                  <a:outerShdw blurRad="38100" dist="38100" dir="2700000" algn="tl">
                    <a:srgbClr val="000000">
                      <a:alpha val="43137"/>
                    </a:srgbClr>
                  </a:outerShdw>
                </a:effectLst>
              </a:rPr>
              <a:t>mathematical terms</a:t>
            </a:r>
            <a:r>
              <a:rPr lang="en-US" dirty="0"/>
              <a:t> </a:t>
            </a:r>
            <a:r>
              <a:rPr lang="en-US" dirty="0">
                <a:sym typeface="Wingdings" panose="05000000000000000000" pitchFamily="2" charset="2"/>
              </a:rPr>
              <a:t> </a:t>
            </a:r>
            <a:r>
              <a:rPr lang="en-US" b="1" i="1" dirty="0">
                <a:solidFill>
                  <a:srgbClr val="FF0000"/>
                </a:solidFill>
                <a:sym typeface="Wingdings" panose="05000000000000000000" pitchFamily="2" charset="2"/>
              </a:rPr>
              <a:t>hyper-propositional</a:t>
            </a:r>
            <a:r>
              <a:rPr lang="en-US" b="1" dirty="0">
                <a:solidFill>
                  <a:schemeClr val="accent6">
                    <a:lumMod val="75000"/>
                  </a:schemeClr>
                </a:solidFill>
                <a:sym typeface="Wingdings" panose="05000000000000000000" pitchFamily="2" charset="2"/>
              </a:rPr>
              <a:t> </a:t>
            </a:r>
            <a:r>
              <a:rPr lang="cs-CZ" i="1" dirty="0"/>
              <a:t>(</a:t>
            </a:r>
            <a:r>
              <a:rPr lang="cs-CZ" i="1" dirty="0" err="1"/>
              <a:t>otherwise</a:t>
            </a:r>
            <a:r>
              <a:rPr lang="cs-CZ" i="1" dirty="0"/>
              <a:t> </a:t>
            </a:r>
            <a:r>
              <a:rPr lang="en-US" dirty="0">
                <a:sym typeface="Wingdings" panose="05000000000000000000" pitchFamily="2" charset="2"/>
              </a:rPr>
              <a:t> the paradox of logical/mathematical omniscience or idiocy)</a:t>
            </a:r>
            <a:endParaRPr lang="en-US" dirty="0"/>
          </a:p>
          <a:p>
            <a:r>
              <a:rPr lang="en-US" dirty="0"/>
              <a:t>“</a:t>
            </a:r>
            <a:r>
              <a:rPr lang="en-US" i="1" dirty="0"/>
              <a:t>Tom thinks that the number of Prague citizens is 1048576</a:t>
            </a:r>
            <a:r>
              <a:rPr lang="en-US" dirty="0"/>
              <a:t>“ </a:t>
            </a:r>
          </a:p>
          <a:p>
            <a:pPr marL="0" indent="0">
              <a:spcBef>
                <a:spcPts val="1800"/>
              </a:spcBef>
              <a:buNone/>
            </a:pPr>
            <a:r>
              <a:rPr lang="en-US" b="1" dirty="0">
                <a:solidFill>
                  <a:srgbClr val="0070C0"/>
                </a:solidFill>
              </a:rPr>
              <a:t>(d)</a:t>
            </a:r>
            <a:r>
              <a:rPr lang="en-US" dirty="0"/>
              <a:t> The embedded clause </a:t>
            </a:r>
            <a:r>
              <a:rPr lang="en-US" i="1" dirty="0"/>
              <a:t>P </a:t>
            </a:r>
            <a:r>
              <a:rPr lang="en-US" dirty="0"/>
              <a:t>is </a:t>
            </a:r>
            <a:r>
              <a:rPr lang="en-US" i="1" dirty="0">
                <a:effectLst>
                  <a:outerShdw blurRad="38100" dist="38100" dir="2700000" algn="tl">
                    <a:srgbClr val="000000">
                      <a:alpha val="43137"/>
                    </a:srgbClr>
                  </a:outerShdw>
                </a:effectLst>
              </a:rPr>
              <a:t>empirical </a:t>
            </a:r>
            <a:r>
              <a:rPr lang="en-US" dirty="0"/>
              <a:t>and does not contain mathematical terms</a:t>
            </a:r>
            <a:r>
              <a:rPr lang="en-US" dirty="0">
                <a:sym typeface="Wingdings" panose="05000000000000000000" pitchFamily="2" charset="2"/>
              </a:rPr>
              <a:t>  </a:t>
            </a:r>
            <a:r>
              <a:rPr lang="en-US" b="1" i="1" dirty="0">
                <a:solidFill>
                  <a:srgbClr val="FF0000"/>
                </a:solidFill>
                <a:sym typeface="Wingdings" panose="05000000000000000000" pitchFamily="2" charset="2"/>
              </a:rPr>
              <a:t>propositional</a:t>
            </a:r>
            <a:r>
              <a:rPr lang="en-US" b="1" dirty="0">
                <a:solidFill>
                  <a:schemeClr val="accent6">
                    <a:lumMod val="75000"/>
                  </a:schemeClr>
                </a:solidFill>
                <a:sym typeface="Wingdings" panose="05000000000000000000" pitchFamily="2" charset="2"/>
              </a:rPr>
              <a:t> / </a:t>
            </a:r>
            <a:r>
              <a:rPr lang="en-US" b="1" i="1" dirty="0">
                <a:solidFill>
                  <a:srgbClr val="FF0000"/>
                </a:solidFill>
                <a:sym typeface="Wingdings" panose="05000000000000000000" pitchFamily="2" charset="2"/>
              </a:rPr>
              <a:t>hyper-propositional</a:t>
            </a:r>
            <a:endParaRPr lang="en-US" i="1" dirty="0">
              <a:solidFill>
                <a:srgbClr val="FF0000"/>
              </a:solidFill>
            </a:endParaRPr>
          </a:p>
          <a:p>
            <a:r>
              <a:rPr lang="en-US" dirty="0"/>
              <a:t>“</a:t>
            </a:r>
            <a:r>
              <a:rPr lang="en-US" i="1" dirty="0"/>
              <a:t>Tom believes that Prague is larger than London</a:t>
            </a:r>
            <a:r>
              <a:rPr lang="en-US" dirty="0"/>
              <a:t>“ </a:t>
            </a:r>
          </a:p>
        </p:txBody>
      </p:sp>
      <p:sp>
        <p:nvSpPr>
          <p:cNvPr id="4" name="Zástupný symbol pro číslo snímku 3">
            <a:extLst>
              <a:ext uri="{FF2B5EF4-FFF2-40B4-BE49-F238E27FC236}">
                <a16:creationId xmlns:a16="http://schemas.microsoft.com/office/drawing/2014/main" id="{3E38D85D-9626-459C-9FBA-DB730448F37C}"/>
              </a:ext>
            </a:extLst>
          </p:cNvPr>
          <p:cNvSpPr>
            <a:spLocks noGrp="1"/>
          </p:cNvSpPr>
          <p:nvPr>
            <p:ph type="sldNum" sz="quarter" idx="12"/>
          </p:nvPr>
        </p:nvSpPr>
        <p:spPr/>
        <p:txBody>
          <a:bodyPr/>
          <a:lstStyle/>
          <a:p>
            <a:fld id="{B0612320-D593-49F4-BC00-6C8C50A9C227}" type="slidenum">
              <a:rPr lang="cs-CZ" smtClean="0"/>
              <a:t>14</a:t>
            </a:fld>
            <a:endParaRPr lang="cs-CZ"/>
          </a:p>
        </p:txBody>
      </p:sp>
    </p:spTree>
    <p:extLst>
      <p:ext uri="{BB962C8B-B14F-4D97-AF65-F5344CB8AC3E}">
        <p14:creationId xmlns:p14="http://schemas.microsoft.com/office/powerpoint/2010/main" val="264410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7"/>
            <a:ext cx="10515600" cy="840822"/>
          </a:xfrm>
        </p:spPr>
        <p:txBody>
          <a:bodyPr/>
          <a:lstStyle/>
          <a:p>
            <a:r>
              <a:rPr lang="en-US" dirty="0"/>
              <a:t>Computational, inferable knowledge</a:t>
            </a:r>
            <a:r>
              <a:rPr lang="cs-CZ" dirty="0"/>
              <a:t> </a:t>
            </a:r>
          </a:p>
        </p:txBody>
      </p:sp>
      <p:sp>
        <p:nvSpPr>
          <p:cNvPr id="3" name="Zástupný symbol pro obsah 2"/>
          <p:cNvSpPr>
            <a:spLocks noGrp="1"/>
          </p:cNvSpPr>
          <p:nvPr>
            <p:ph idx="1"/>
          </p:nvPr>
        </p:nvSpPr>
        <p:spPr>
          <a:xfrm>
            <a:off x="838200" y="1470991"/>
            <a:ext cx="10515600" cy="5021882"/>
          </a:xfrm>
        </p:spPr>
        <p:txBody>
          <a:bodyPr>
            <a:normAutofit fontScale="77500" lnSpcReduction="20000"/>
          </a:bodyPr>
          <a:lstStyle/>
          <a:p>
            <a:pPr marL="0" indent="0">
              <a:buNone/>
            </a:pPr>
            <a:r>
              <a:rPr lang="en-US" i="1" dirty="0" err="1">
                <a:solidFill>
                  <a:srgbClr val="0070C0"/>
                </a:solidFill>
                <a:effectLst>
                  <a:outerShdw blurRad="38100" dist="38100" dir="2700000" algn="tl">
                    <a:srgbClr val="000000">
                      <a:alpha val="43137"/>
                    </a:srgbClr>
                  </a:outerShdw>
                </a:effectLst>
              </a:rPr>
              <a:t>Know</a:t>
            </a:r>
            <a:r>
              <a:rPr lang="en-US" i="1" baseline="30000" dirty="0" err="1">
                <a:solidFill>
                  <a:srgbClr val="0070C0"/>
                </a:solidFill>
                <a:effectLst>
                  <a:outerShdw blurRad="38100" dist="38100" dir="2700000" algn="tl">
                    <a:srgbClr val="000000">
                      <a:alpha val="43137"/>
                    </a:srgbClr>
                  </a:outerShdw>
                </a:effectLst>
              </a:rPr>
              <a:t>exp</a:t>
            </a:r>
            <a:r>
              <a:rPr lang="en-US" i="1" dirty="0">
                <a:solidFill>
                  <a:srgbClr val="0070C0"/>
                </a:solidFill>
                <a:effectLst>
                  <a:outerShdw blurRad="38100" dist="38100" dir="2700000" algn="tl">
                    <a:srgbClr val="000000">
                      <a:alpha val="43137"/>
                    </a:srgbClr>
                  </a:outerShdw>
                </a:effectLst>
              </a:rPr>
              <a:t>(a)</a:t>
            </a:r>
            <a:r>
              <a:rPr lang="en-US" i="1" baseline="-25000" dirty="0" err="1">
                <a:solidFill>
                  <a:srgbClr val="0070C0"/>
                </a:solidFill>
                <a:effectLst>
                  <a:outerShdw blurRad="38100" dist="38100" dir="2700000" algn="tl">
                    <a:srgbClr val="000000">
                      <a:alpha val="43137"/>
                    </a:srgbClr>
                  </a:outerShdw>
                </a:effectLst>
              </a:rPr>
              <a:t>wt</a:t>
            </a:r>
            <a:r>
              <a:rPr lang="en-US" i="1"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	</a:t>
            </a:r>
            <a:r>
              <a:rPr lang="en-US" i="1" dirty="0">
                <a:solidFill>
                  <a:srgbClr val="0070C0"/>
                </a:solidFill>
                <a:effectLst>
                  <a:outerShdw blurRad="38100" dist="38100" dir="2700000" algn="tl">
                    <a:srgbClr val="000000">
                      <a:alpha val="43137"/>
                    </a:srgbClr>
                  </a:outerShdw>
                </a:effectLst>
              </a:rPr>
              <a:t> </a:t>
            </a:r>
            <a:r>
              <a:rPr lang="en-US" i="1" dirty="0" err="1">
                <a:solidFill>
                  <a:srgbClr val="0070C0"/>
                </a:solidFill>
                <a:effectLst>
                  <a:outerShdw blurRad="38100" dist="38100" dir="2700000" algn="tl">
                    <a:srgbClr val="000000">
                      <a:alpha val="43137"/>
                    </a:srgbClr>
                  </a:outerShdw>
                </a:effectLst>
              </a:rPr>
              <a:t>Know</a:t>
            </a:r>
            <a:r>
              <a:rPr lang="en-US" i="1" baseline="30000" dirty="0" err="1">
                <a:solidFill>
                  <a:srgbClr val="0070C0"/>
                </a:solidFill>
                <a:effectLst>
                  <a:outerShdw blurRad="38100" dist="38100" dir="2700000" algn="tl">
                    <a:srgbClr val="000000">
                      <a:alpha val="43137"/>
                    </a:srgbClr>
                  </a:outerShdw>
                </a:effectLst>
              </a:rPr>
              <a:t>inf</a:t>
            </a:r>
            <a:r>
              <a:rPr lang="en-US" i="1" dirty="0">
                <a:solidFill>
                  <a:srgbClr val="0070C0"/>
                </a:solidFill>
                <a:effectLst>
                  <a:outerShdw blurRad="38100" dist="38100" dir="2700000" algn="tl">
                    <a:srgbClr val="000000">
                      <a:alpha val="43137"/>
                    </a:srgbClr>
                  </a:outerShdw>
                </a:effectLst>
              </a:rPr>
              <a:t>(a)</a:t>
            </a:r>
            <a:r>
              <a:rPr lang="en-US" i="1" baseline="-25000" dirty="0" err="1">
                <a:solidFill>
                  <a:srgbClr val="0070C0"/>
                </a:solidFill>
                <a:effectLst>
                  <a:outerShdw blurRad="38100" dist="38100" dir="2700000" algn="tl">
                    <a:srgbClr val="000000">
                      <a:alpha val="43137"/>
                    </a:srgbClr>
                  </a:outerShdw>
                </a:effectLst>
              </a:rPr>
              <a:t>wt</a:t>
            </a:r>
            <a:r>
              <a:rPr lang="en-US" i="1"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      	</a:t>
            </a:r>
            <a:r>
              <a:rPr lang="en-US" i="1" dirty="0" err="1">
                <a:solidFill>
                  <a:srgbClr val="0070C0"/>
                </a:solidFill>
                <a:effectLst>
                  <a:outerShdw blurRad="38100" dist="38100" dir="2700000" algn="tl">
                    <a:srgbClr val="000000">
                      <a:alpha val="43137"/>
                    </a:srgbClr>
                  </a:outerShdw>
                </a:effectLst>
              </a:rPr>
              <a:t>Know</a:t>
            </a:r>
            <a:r>
              <a:rPr lang="en-US" i="1" baseline="30000" dirty="0" err="1">
                <a:solidFill>
                  <a:srgbClr val="0070C0"/>
                </a:solidFill>
                <a:effectLst>
                  <a:outerShdw blurRad="38100" dist="38100" dir="2700000" algn="tl">
                    <a:srgbClr val="000000">
                      <a:alpha val="43137"/>
                    </a:srgbClr>
                  </a:outerShdw>
                </a:effectLst>
              </a:rPr>
              <a:t>imp</a:t>
            </a:r>
            <a:r>
              <a:rPr lang="en-US" i="1" dirty="0">
                <a:solidFill>
                  <a:srgbClr val="0070C0"/>
                </a:solidFill>
                <a:effectLst>
                  <a:outerShdw blurRad="38100" dist="38100" dir="2700000" algn="tl">
                    <a:srgbClr val="000000">
                      <a:alpha val="43137"/>
                    </a:srgbClr>
                  </a:outerShdw>
                </a:effectLst>
              </a:rPr>
              <a:t>(a)</a:t>
            </a:r>
            <a:r>
              <a:rPr lang="en-US" i="1" baseline="-25000" dirty="0" err="1">
                <a:solidFill>
                  <a:srgbClr val="0070C0"/>
                </a:solidFill>
                <a:effectLst>
                  <a:outerShdw blurRad="38100" dist="38100" dir="2700000" algn="tl">
                    <a:srgbClr val="000000">
                      <a:alpha val="43137"/>
                    </a:srgbClr>
                  </a:outerShdw>
                </a:effectLst>
              </a:rPr>
              <a:t>wt</a:t>
            </a:r>
            <a:endParaRPr lang="en-US" i="1" dirty="0">
              <a:solidFill>
                <a:srgbClr val="0070C0"/>
              </a:solidFill>
              <a:effectLst>
                <a:outerShdw blurRad="38100" dist="38100" dir="2700000" algn="tl">
                  <a:srgbClr val="000000">
                    <a:alpha val="43137"/>
                  </a:srgbClr>
                </a:outerShdw>
              </a:effectLst>
            </a:endParaRPr>
          </a:p>
          <a:p>
            <a:pPr marL="0" indent="0">
              <a:buNone/>
            </a:pPr>
            <a:r>
              <a:rPr lang="en-US" i="1" dirty="0">
                <a:solidFill>
                  <a:srgbClr val="0070C0"/>
                </a:solidFill>
              </a:rPr>
              <a:t>     idiot a	 	  rational a		omniscient a</a:t>
            </a:r>
          </a:p>
          <a:p>
            <a:pPr marL="0" indent="0">
              <a:spcBef>
                <a:spcPts val="1800"/>
              </a:spcBef>
              <a:buNone/>
            </a:pPr>
            <a:r>
              <a:rPr lang="en-US" i="1" dirty="0"/>
              <a:t>How to compute inferable knowledge?</a:t>
            </a:r>
          </a:p>
          <a:p>
            <a:r>
              <a:rPr lang="en-US" i="1" dirty="0"/>
              <a:t>K</a:t>
            </a:r>
            <a:r>
              <a:rPr lang="en-US" i="1" baseline="-25000" dirty="0"/>
              <a:t>0</a:t>
            </a:r>
            <a:r>
              <a:rPr lang="en-US" i="1" dirty="0"/>
              <a:t>(a)</a:t>
            </a:r>
            <a:r>
              <a:rPr lang="en-US" i="1" baseline="-25000" dirty="0" err="1"/>
              <a:t>wt</a:t>
            </a:r>
            <a:r>
              <a:rPr lang="en-US" i="1" dirty="0"/>
              <a:t> </a:t>
            </a:r>
            <a:r>
              <a:rPr lang="en-US" dirty="0"/>
              <a:t>=</a:t>
            </a:r>
            <a:r>
              <a:rPr lang="en-US" i="1" dirty="0"/>
              <a:t> </a:t>
            </a:r>
            <a:r>
              <a:rPr lang="en-US" i="1" dirty="0" err="1"/>
              <a:t>Know</a:t>
            </a:r>
            <a:r>
              <a:rPr lang="en-US" i="1" baseline="30000" dirty="0" err="1"/>
              <a:t>exp</a:t>
            </a:r>
            <a:r>
              <a:rPr lang="en-US" i="1" dirty="0"/>
              <a:t>(a)</a:t>
            </a:r>
            <a:r>
              <a:rPr lang="en-US" i="1" baseline="-25000" dirty="0" err="1"/>
              <a:t>wt</a:t>
            </a:r>
            <a:endParaRPr lang="en-US" i="1" baseline="-25000" dirty="0"/>
          </a:p>
          <a:p>
            <a:r>
              <a:rPr lang="en-US" i="1" dirty="0"/>
              <a:t>K</a:t>
            </a:r>
            <a:r>
              <a:rPr lang="en-US" i="1" baseline="-25000" dirty="0"/>
              <a:t>1</a:t>
            </a:r>
            <a:r>
              <a:rPr lang="en-US" i="1" dirty="0"/>
              <a:t>(a)</a:t>
            </a:r>
            <a:r>
              <a:rPr lang="en-US" i="1" baseline="-25000" dirty="0" err="1"/>
              <a:t>wt</a:t>
            </a:r>
            <a:r>
              <a:rPr lang="en-US" i="1" dirty="0"/>
              <a:t> </a:t>
            </a:r>
            <a:r>
              <a:rPr lang="en-US" dirty="0"/>
              <a:t>=</a:t>
            </a:r>
            <a:r>
              <a:rPr lang="en-US" i="1" dirty="0"/>
              <a:t> </a:t>
            </a:r>
            <a:r>
              <a:rPr lang="en-US" dirty="0"/>
              <a:t>[</a:t>
            </a:r>
            <a:r>
              <a:rPr lang="en-US" i="1" dirty="0" err="1"/>
              <a:t>Inf</a:t>
            </a:r>
            <a:r>
              <a:rPr lang="en-US" i="1" dirty="0"/>
              <a:t>(R)</a:t>
            </a:r>
            <a:r>
              <a:rPr lang="en-US" dirty="0"/>
              <a:t> </a:t>
            </a:r>
            <a:r>
              <a:rPr lang="en-US" i="1" dirty="0" err="1"/>
              <a:t>Know</a:t>
            </a:r>
            <a:r>
              <a:rPr lang="en-US" i="1" baseline="30000" dirty="0" err="1"/>
              <a:t>exp</a:t>
            </a:r>
            <a:r>
              <a:rPr lang="en-US" i="1" dirty="0"/>
              <a:t>(a)</a:t>
            </a:r>
            <a:r>
              <a:rPr lang="en-US" i="1" baseline="-25000" dirty="0" err="1"/>
              <a:t>wt</a:t>
            </a:r>
            <a:r>
              <a:rPr lang="en-US" dirty="0"/>
              <a:t>]</a:t>
            </a:r>
          </a:p>
          <a:p>
            <a:r>
              <a:rPr lang="en-US" i="1" dirty="0"/>
              <a:t>K</a:t>
            </a:r>
            <a:r>
              <a:rPr lang="en-US" i="1" baseline="-25000" dirty="0"/>
              <a:t>2</a:t>
            </a:r>
            <a:r>
              <a:rPr lang="en-US" i="1" dirty="0"/>
              <a:t>(a)</a:t>
            </a:r>
            <a:r>
              <a:rPr lang="en-US" i="1" baseline="-25000" dirty="0" err="1"/>
              <a:t>wt</a:t>
            </a:r>
            <a:r>
              <a:rPr lang="en-US" i="1" dirty="0"/>
              <a:t> </a:t>
            </a:r>
            <a:r>
              <a:rPr lang="en-US" dirty="0"/>
              <a:t>=</a:t>
            </a:r>
            <a:r>
              <a:rPr lang="en-US" i="1" dirty="0"/>
              <a:t> </a:t>
            </a:r>
            <a:r>
              <a:rPr lang="en-US" dirty="0"/>
              <a:t>[</a:t>
            </a:r>
            <a:r>
              <a:rPr lang="en-US" i="1" dirty="0" err="1"/>
              <a:t>Inf</a:t>
            </a:r>
            <a:r>
              <a:rPr lang="en-US" i="1" dirty="0"/>
              <a:t>(R)</a:t>
            </a:r>
            <a:r>
              <a:rPr lang="en-US" dirty="0"/>
              <a:t> </a:t>
            </a:r>
            <a:r>
              <a:rPr lang="en-US" i="1" dirty="0"/>
              <a:t>K</a:t>
            </a:r>
            <a:r>
              <a:rPr lang="en-US" i="1" baseline="-25000" dirty="0"/>
              <a:t>1</a:t>
            </a:r>
            <a:r>
              <a:rPr lang="en-US" i="1" dirty="0"/>
              <a:t>(a)</a:t>
            </a:r>
            <a:r>
              <a:rPr lang="en-US" i="1" baseline="-25000" dirty="0" err="1"/>
              <a:t>wt</a:t>
            </a:r>
            <a:r>
              <a:rPr lang="en-US" dirty="0"/>
              <a:t>] </a:t>
            </a:r>
          </a:p>
          <a:p>
            <a:r>
              <a:rPr lang="en-US" dirty="0"/>
              <a:t>…</a:t>
            </a:r>
          </a:p>
          <a:p>
            <a:r>
              <a:rPr lang="en-US" dirty="0"/>
              <a:t>Non-descending sequence of known hyper-propositions</a:t>
            </a:r>
          </a:p>
          <a:p>
            <a:r>
              <a:rPr lang="en-US" dirty="0"/>
              <a:t>There is a fixed point – computational, inferable knowledge of a rational but resource bounded agent who masters the set of rules </a:t>
            </a:r>
            <a:r>
              <a:rPr lang="en-US" i="1" dirty="0"/>
              <a:t>R</a:t>
            </a:r>
          </a:p>
          <a:p>
            <a:r>
              <a:rPr lang="en-US" i="1" dirty="0">
                <a:solidFill>
                  <a:srgbClr val="0070C0"/>
                </a:solidFill>
                <a:effectLst>
                  <a:outerShdw blurRad="38100" dist="38100" dir="2700000" algn="tl">
                    <a:srgbClr val="000000">
                      <a:alpha val="43137"/>
                    </a:srgbClr>
                  </a:outerShdw>
                </a:effectLst>
              </a:rPr>
              <a:t>Inf(R)</a:t>
            </a:r>
            <a:r>
              <a:rPr lang="en-US" dirty="0">
                <a:solidFill>
                  <a:srgbClr val="0070C0"/>
                </a:solidFill>
                <a:effectLst>
                  <a:outerShdw blurRad="38100" dist="38100" dir="2700000" algn="tl">
                    <a:srgbClr val="000000">
                      <a:alpha val="43137"/>
                    </a:srgbClr>
                  </a:outerShdw>
                </a:effectLst>
              </a:rPr>
              <a:t>/((</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i="1" baseline="-25000" dirty="0">
                <a:solidFill>
                  <a:srgbClr val="0070C0"/>
                </a:solidFill>
                <a:effectLst>
                  <a:outerShdw blurRad="38100" dist="38100" dir="2700000" algn="tl">
                    <a:srgbClr val="000000">
                      <a:alpha val="43137"/>
                    </a:srgbClr>
                  </a:outerShdw>
                </a:effectLst>
                <a:sym typeface="Symbol" panose="05050102010706020507" pitchFamily="18" charset="2"/>
              </a:rPr>
              <a:t>n</a:t>
            </a:r>
            <a:r>
              <a:rPr lang="en-US" dirty="0">
                <a:solidFill>
                  <a:srgbClr val="0070C0"/>
                </a:solidFill>
                <a:effectLst>
                  <a:outerShdw blurRad="38100" dist="38100" dir="2700000" algn="tl">
                    <a:srgbClr val="000000">
                      <a:alpha val="43137"/>
                    </a:srgbClr>
                  </a:outerShdw>
                </a:effectLst>
              </a:rPr>
              <a:t>)(</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i="1" baseline="-25000" dirty="0">
                <a:solidFill>
                  <a:srgbClr val="0070C0"/>
                </a:solidFill>
                <a:effectLst>
                  <a:outerShdw blurRad="38100" dist="38100" dir="2700000" algn="tl">
                    <a:srgbClr val="000000">
                      <a:alpha val="43137"/>
                    </a:srgbClr>
                  </a:outerShdw>
                </a:effectLst>
                <a:sym typeface="Symbol" panose="05050102010706020507" pitchFamily="18" charset="2"/>
              </a:rPr>
              <a:t>n</a:t>
            </a:r>
            <a:r>
              <a:rPr lang="en-US" dirty="0">
                <a:solidFill>
                  <a:srgbClr val="0070C0"/>
                </a:solidFill>
                <a:effectLst>
                  <a:outerShdw blurRad="38100" dist="38100" dir="2700000" algn="tl">
                    <a:srgbClr val="000000">
                      <a:alpha val="43137"/>
                    </a:srgbClr>
                  </a:outerShdw>
                </a:effectLst>
              </a:rPr>
              <a:t>))</a:t>
            </a:r>
            <a:r>
              <a:rPr lang="en-US" i="1" dirty="0"/>
              <a:t> </a:t>
            </a:r>
            <a:r>
              <a:rPr lang="en-US" dirty="0"/>
              <a:t>is the function that associates a given set </a:t>
            </a:r>
            <a:r>
              <a:rPr lang="en-US" i="1" dirty="0"/>
              <a:t>S </a:t>
            </a:r>
            <a:r>
              <a:rPr lang="en-US" dirty="0"/>
              <a:t>of constructions (hyper-propositions) with the set </a:t>
            </a:r>
            <a:r>
              <a:rPr lang="en-US" i="1" dirty="0"/>
              <a:t>S</a:t>
            </a:r>
            <a:r>
              <a:rPr lang="en-US" dirty="0"/>
              <a:t>’</a:t>
            </a:r>
            <a:r>
              <a:rPr lang="en-US" i="1" dirty="0"/>
              <a:t> </a:t>
            </a:r>
            <a:r>
              <a:rPr lang="en-US" dirty="0"/>
              <a:t>of those constructions that are derivable from </a:t>
            </a:r>
            <a:r>
              <a:rPr lang="en-US" i="1" dirty="0"/>
              <a:t>S </a:t>
            </a:r>
            <a:r>
              <a:rPr lang="en-US" dirty="0">
                <a:effectLst>
                  <a:outerShdw blurRad="38100" dist="38100" dir="2700000" algn="tl">
                    <a:srgbClr val="000000">
                      <a:alpha val="43137"/>
                    </a:srgbClr>
                  </a:outerShdw>
                </a:effectLst>
              </a:rPr>
              <a:t>by means of the rules </a:t>
            </a:r>
            <a:r>
              <a:rPr lang="en-US" i="1" dirty="0">
                <a:effectLst>
                  <a:outerShdw blurRad="38100" dist="38100" dir="2700000" algn="tl">
                    <a:srgbClr val="000000">
                      <a:alpha val="43137"/>
                    </a:srgbClr>
                  </a:outerShdw>
                </a:effectLst>
              </a:rPr>
              <a:t>R</a:t>
            </a:r>
            <a:r>
              <a:rPr lang="en-US" dirty="0"/>
              <a:t> </a:t>
            </a:r>
          </a:p>
          <a:p>
            <a:r>
              <a:rPr lang="en-US" dirty="0"/>
              <a:t>Apt for the modelling of a rational, yet resource-bounded agent</a:t>
            </a:r>
          </a:p>
          <a:p>
            <a:endParaRPr lang="en-US" baseline="-25000" dirty="0"/>
          </a:p>
          <a:p>
            <a:endParaRPr lang="en-US" baseline="-25000" dirty="0"/>
          </a:p>
          <a:p>
            <a:endParaRPr lang="en-US" i="1" dirty="0"/>
          </a:p>
          <a:p>
            <a:endParaRPr lang="cs-CZ" i="1" dirty="0"/>
          </a:p>
        </p:txBody>
      </p:sp>
      <p:sp>
        <p:nvSpPr>
          <p:cNvPr id="4" name="Zástupný symbol pro číslo snímku 3">
            <a:extLst>
              <a:ext uri="{FF2B5EF4-FFF2-40B4-BE49-F238E27FC236}">
                <a16:creationId xmlns:a16="http://schemas.microsoft.com/office/drawing/2014/main" id="{C9D19723-45FF-436E-9140-BFBB2DE0D5D5}"/>
              </a:ext>
            </a:extLst>
          </p:cNvPr>
          <p:cNvSpPr>
            <a:spLocks noGrp="1"/>
          </p:cNvSpPr>
          <p:nvPr>
            <p:ph type="sldNum" sz="quarter" idx="12"/>
          </p:nvPr>
        </p:nvSpPr>
        <p:spPr/>
        <p:txBody>
          <a:bodyPr/>
          <a:lstStyle/>
          <a:p>
            <a:fld id="{B0612320-D593-49F4-BC00-6C8C50A9C227}" type="slidenum">
              <a:rPr lang="cs-CZ" smtClean="0"/>
              <a:t>15</a:t>
            </a:fld>
            <a:endParaRPr lang="cs-CZ"/>
          </a:p>
        </p:txBody>
      </p:sp>
    </p:spTree>
    <p:extLst>
      <p:ext uri="{BB962C8B-B14F-4D97-AF65-F5344CB8AC3E}">
        <p14:creationId xmlns:p14="http://schemas.microsoft.com/office/powerpoint/2010/main" val="1276890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7"/>
            <a:ext cx="10515600" cy="840822"/>
          </a:xfrm>
        </p:spPr>
        <p:txBody>
          <a:bodyPr/>
          <a:lstStyle/>
          <a:p>
            <a:r>
              <a:rPr lang="en-US" dirty="0"/>
              <a:t>Computational, inferable knowledge</a:t>
            </a:r>
            <a:endParaRPr lang="cs-CZ" dirty="0"/>
          </a:p>
        </p:txBody>
      </p:sp>
      <p:sp>
        <p:nvSpPr>
          <p:cNvPr id="3" name="Zástupný symbol pro obsah 2"/>
          <p:cNvSpPr>
            <a:spLocks noGrp="1"/>
          </p:cNvSpPr>
          <p:nvPr>
            <p:ph idx="1"/>
          </p:nvPr>
        </p:nvSpPr>
        <p:spPr>
          <a:xfrm>
            <a:off x="838200" y="1470991"/>
            <a:ext cx="10515600" cy="4705972"/>
          </a:xfrm>
        </p:spPr>
        <p:txBody>
          <a:bodyPr>
            <a:normAutofit/>
          </a:bodyPr>
          <a:lstStyle/>
          <a:p>
            <a:pPr marL="0" indent="0">
              <a:spcBef>
                <a:spcPts val="0"/>
              </a:spcBef>
              <a:buNone/>
            </a:pPr>
            <a:r>
              <a:rPr lang="en-US" dirty="0"/>
              <a:t>“</a:t>
            </a:r>
            <a:r>
              <a:rPr lang="en-US" i="1" dirty="0">
                <a:solidFill>
                  <a:srgbClr val="0070C0"/>
                </a:solidFill>
              </a:rPr>
              <a:t>Tom believes that the number of Prague citizens is 1048576</a:t>
            </a:r>
            <a:r>
              <a:rPr lang="en-US" dirty="0"/>
              <a:t>“</a:t>
            </a:r>
          </a:p>
          <a:p>
            <a:pPr marL="0" indent="0">
              <a:spcBef>
                <a:spcPts val="0"/>
              </a:spcBef>
              <a:buNone/>
            </a:pPr>
            <a:r>
              <a:rPr lang="en-US" i="1" dirty="0"/>
              <a:t>---------------------------------------------------------------------------------------</a:t>
            </a:r>
          </a:p>
          <a:p>
            <a:pPr marL="0" indent="0">
              <a:spcBef>
                <a:spcPts val="0"/>
              </a:spcBef>
              <a:buNone/>
            </a:pPr>
            <a:r>
              <a:rPr lang="en-US" dirty="0"/>
              <a:t>“</a:t>
            </a:r>
            <a:r>
              <a:rPr lang="en-US" i="1" dirty="0">
                <a:solidFill>
                  <a:srgbClr val="0070C0"/>
                </a:solidFill>
              </a:rPr>
              <a:t>Tom believes that the number of people living in Prague is greater than one million</a:t>
            </a:r>
            <a:r>
              <a:rPr lang="en-US" dirty="0"/>
              <a:t>“</a:t>
            </a:r>
          </a:p>
          <a:p>
            <a:pPr marL="0" indent="0">
              <a:spcBef>
                <a:spcPts val="1200"/>
              </a:spcBef>
              <a:buNone/>
            </a:pPr>
            <a:r>
              <a:rPr lang="en-US" i="1" dirty="0"/>
              <a:t>Inferable on the assumption that the set of rule</a:t>
            </a:r>
            <a:r>
              <a:rPr lang="cs-CZ" i="1" dirty="0"/>
              <a:t>s</a:t>
            </a:r>
            <a:r>
              <a:rPr lang="en-US" i="1" dirty="0"/>
              <a:t> Tom masters includes some elementary mathematics and the rule </a:t>
            </a:r>
          </a:p>
          <a:p>
            <a:pPr marL="0" indent="0">
              <a:spcBef>
                <a:spcPts val="1200"/>
              </a:spcBef>
              <a:buNone/>
            </a:pPr>
            <a:r>
              <a:rPr lang="en-US" dirty="0"/>
              <a:t>[</a:t>
            </a:r>
            <a:r>
              <a:rPr lang="en-US" baseline="30000" dirty="0"/>
              <a:t>0</a:t>
            </a:r>
            <a:r>
              <a:rPr lang="en-US" i="1" dirty="0"/>
              <a:t>Citizen-of</a:t>
            </a:r>
            <a:r>
              <a:rPr lang="en-US" i="1" baseline="-25000" dirty="0"/>
              <a:t>wt</a:t>
            </a:r>
            <a:r>
              <a:rPr lang="en-US" i="1" dirty="0"/>
              <a:t> x y</a:t>
            </a:r>
            <a:r>
              <a:rPr lang="en-US" dirty="0"/>
              <a:t>]</a:t>
            </a:r>
            <a:r>
              <a:rPr lang="en-US" i="1" dirty="0"/>
              <a:t> </a:t>
            </a:r>
            <a:r>
              <a:rPr lang="en-US" dirty="0"/>
              <a:t>|-- [</a:t>
            </a:r>
            <a:r>
              <a:rPr lang="en-US" baseline="30000" dirty="0"/>
              <a:t>0</a:t>
            </a:r>
            <a:r>
              <a:rPr lang="en-US" i="1" dirty="0"/>
              <a:t>Live-in</a:t>
            </a:r>
            <a:r>
              <a:rPr lang="en-US" i="1" baseline="-25000" dirty="0"/>
              <a:t>wt</a:t>
            </a:r>
            <a:r>
              <a:rPr lang="en-US" i="1" dirty="0"/>
              <a:t> x y</a:t>
            </a:r>
            <a:r>
              <a:rPr lang="en-US" dirty="0"/>
              <a:t>] </a:t>
            </a:r>
            <a:r>
              <a:rPr lang="en-US" i="1" dirty="0"/>
              <a:t> </a:t>
            </a:r>
            <a:endParaRPr lang="cs-CZ" i="1" dirty="0"/>
          </a:p>
        </p:txBody>
      </p:sp>
      <p:sp>
        <p:nvSpPr>
          <p:cNvPr id="4" name="Zástupný symbol pro číslo snímku 3">
            <a:extLst>
              <a:ext uri="{FF2B5EF4-FFF2-40B4-BE49-F238E27FC236}">
                <a16:creationId xmlns:a16="http://schemas.microsoft.com/office/drawing/2014/main" id="{641CB0A9-9656-4AE4-8AD8-4219E039F203}"/>
              </a:ext>
            </a:extLst>
          </p:cNvPr>
          <p:cNvSpPr>
            <a:spLocks noGrp="1"/>
          </p:cNvSpPr>
          <p:nvPr>
            <p:ph type="sldNum" sz="quarter" idx="12"/>
          </p:nvPr>
        </p:nvSpPr>
        <p:spPr/>
        <p:txBody>
          <a:bodyPr/>
          <a:lstStyle/>
          <a:p>
            <a:fld id="{B0612320-D593-49F4-BC00-6C8C50A9C227}" type="slidenum">
              <a:rPr lang="cs-CZ" smtClean="0"/>
              <a:t>16</a:t>
            </a:fld>
            <a:endParaRPr lang="cs-CZ"/>
          </a:p>
        </p:txBody>
      </p:sp>
    </p:spTree>
    <p:extLst>
      <p:ext uri="{BB962C8B-B14F-4D97-AF65-F5344CB8AC3E}">
        <p14:creationId xmlns:p14="http://schemas.microsoft.com/office/powerpoint/2010/main" val="27423388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774562"/>
          </a:xfrm>
        </p:spPr>
        <p:txBody>
          <a:bodyPr/>
          <a:lstStyle/>
          <a:p>
            <a:r>
              <a:rPr lang="en-US" i="1" dirty="0"/>
              <a:t>Knowing is </a:t>
            </a:r>
            <a:r>
              <a:rPr lang="en-US" i="1" dirty="0" err="1"/>
              <a:t>factivum</a:t>
            </a:r>
            <a:endParaRPr lang="cs-CZ" i="1" dirty="0"/>
          </a:p>
        </p:txBody>
      </p:sp>
      <p:sp>
        <p:nvSpPr>
          <p:cNvPr id="3" name="Zástupný symbol pro obsah 2"/>
          <p:cNvSpPr>
            <a:spLocks noGrp="1"/>
          </p:cNvSpPr>
          <p:nvPr>
            <p:ph idx="1"/>
          </p:nvPr>
        </p:nvSpPr>
        <p:spPr>
          <a:xfrm>
            <a:off x="707010" y="1310326"/>
            <a:ext cx="10646790" cy="5033913"/>
          </a:xfrm>
          <a:noFill/>
        </p:spPr>
        <p:txBody>
          <a:bodyPr>
            <a:normAutofit lnSpcReduction="10000"/>
          </a:bodyPr>
          <a:lstStyle/>
          <a:p>
            <a:r>
              <a:rPr lang="en-US" dirty="0"/>
              <a:t>What is known must be true</a:t>
            </a:r>
          </a:p>
          <a:p>
            <a:r>
              <a:rPr lang="en-US" dirty="0"/>
              <a:t>Agent </a:t>
            </a:r>
            <a:r>
              <a:rPr lang="en-US" i="1" dirty="0"/>
              <a:t>a </a:t>
            </a:r>
            <a:r>
              <a:rPr lang="en-US" dirty="0"/>
              <a:t>knows that </a:t>
            </a:r>
            <a:r>
              <a:rPr lang="en-US" i="1" dirty="0"/>
              <a:t>P </a:t>
            </a:r>
            <a:r>
              <a:rPr lang="en-US" dirty="0">
                <a:sym typeface="Wingdings" panose="05000000000000000000" pitchFamily="2" charset="2"/>
              </a:rPr>
              <a:t> </a:t>
            </a:r>
            <a:r>
              <a:rPr lang="en-US" i="1" dirty="0">
                <a:sym typeface="Wingdings" panose="05000000000000000000" pitchFamily="2" charset="2"/>
              </a:rPr>
              <a:t>P </a:t>
            </a:r>
            <a:r>
              <a:rPr lang="en-US" dirty="0">
                <a:sym typeface="Wingdings" panose="05000000000000000000" pitchFamily="2" charset="2"/>
              </a:rPr>
              <a:t>is true</a:t>
            </a:r>
          </a:p>
          <a:p>
            <a:r>
              <a:rPr lang="en-US" dirty="0"/>
              <a:t>Agent </a:t>
            </a:r>
            <a:r>
              <a:rPr lang="en-US" i="1" dirty="0"/>
              <a:t>a </a:t>
            </a:r>
            <a:r>
              <a:rPr lang="en-US" dirty="0"/>
              <a:t>does not know that </a:t>
            </a:r>
            <a:r>
              <a:rPr lang="en-US" i="1" dirty="0"/>
              <a:t>P </a:t>
            </a:r>
            <a:r>
              <a:rPr lang="en-US" dirty="0">
                <a:sym typeface="Wingdings" panose="05000000000000000000" pitchFamily="2" charset="2"/>
              </a:rPr>
              <a:t> </a:t>
            </a:r>
            <a:r>
              <a:rPr lang="en-US" i="1" dirty="0">
                <a:sym typeface="Wingdings" panose="05000000000000000000" pitchFamily="2" charset="2"/>
              </a:rPr>
              <a:t>P </a:t>
            </a:r>
            <a:r>
              <a:rPr lang="en-US" dirty="0">
                <a:sym typeface="Wingdings" panose="05000000000000000000" pitchFamily="2" charset="2"/>
              </a:rPr>
              <a:t>is true</a:t>
            </a:r>
          </a:p>
          <a:p>
            <a:r>
              <a:rPr lang="en-US" i="1" dirty="0">
                <a:solidFill>
                  <a:srgbClr val="0070C0"/>
                </a:solidFill>
                <a:effectLst>
                  <a:outerShdw blurRad="38100" dist="38100" dir="2700000" algn="tl">
                    <a:srgbClr val="000000">
                      <a:alpha val="43137"/>
                    </a:srgbClr>
                  </a:outerShdw>
                </a:effectLst>
                <a:sym typeface="Wingdings" panose="05000000000000000000" pitchFamily="2" charset="2"/>
              </a:rPr>
              <a:t>P</a:t>
            </a:r>
            <a:r>
              <a:rPr lang="en-US" dirty="0">
                <a:solidFill>
                  <a:srgbClr val="0070C0"/>
                </a:solidFill>
                <a:effectLst>
                  <a:outerShdw blurRad="38100" dist="38100" dir="2700000" algn="tl">
                    <a:srgbClr val="000000">
                      <a:alpha val="43137"/>
                    </a:srgbClr>
                  </a:outerShdw>
                </a:effectLst>
                <a:sym typeface="Wingdings" panose="05000000000000000000" pitchFamily="2" charset="2"/>
              </a:rPr>
              <a:t> being true is a presupposition of knowing </a:t>
            </a:r>
            <a:r>
              <a:rPr lang="en-US" i="1" dirty="0">
                <a:solidFill>
                  <a:srgbClr val="0070C0"/>
                </a:solidFill>
                <a:effectLst>
                  <a:outerShdw blurRad="38100" dist="38100" dir="2700000" algn="tl">
                    <a:srgbClr val="000000">
                      <a:alpha val="43137"/>
                    </a:srgbClr>
                  </a:outerShdw>
                </a:effectLst>
                <a:sym typeface="Wingdings" panose="05000000000000000000" pitchFamily="2" charset="2"/>
              </a:rPr>
              <a:t> </a:t>
            </a:r>
          </a:p>
          <a:p>
            <a:r>
              <a:rPr lang="en-US" i="1" dirty="0">
                <a:sym typeface="Wingdings" panose="05000000000000000000" pitchFamily="2" charset="2"/>
              </a:rPr>
              <a:t>Do you know that the Earth is flat? </a:t>
            </a:r>
            <a:r>
              <a:rPr lang="en-US" dirty="0">
                <a:sym typeface="Wingdings" panose="05000000000000000000" pitchFamily="2" charset="2"/>
              </a:rPr>
              <a:t>Futile question, because the Earth is not flat! (Unless you are in </a:t>
            </a:r>
            <a:r>
              <a:rPr lang="en-US" i="1" dirty="0">
                <a:sym typeface="Wingdings" panose="05000000000000000000" pitchFamily="2" charset="2"/>
              </a:rPr>
              <a:t>Terry Pratchett’s Discworld</a:t>
            </a:r>
            <a:r>
              <a:rPr lang="en-US" dirty="0">
                <a:sym typeface="Wingdings" panose="05000000000000000000" pitchFamily="2" charset="2"/>
              </a:rPr>
              <a:t> </a:t>
            </a:r>
            <a:r>
              <a:rPr lang="en-US" dirty="0">
                <a:solidFill>
                  <a:srgbClr val="0070C0"/>
                </a:solidFill>
                <a:sym typeface="Wingdings" panose="05000000000000000000" pitchFamily="2" charset="2"/>
              </a:rPr>
              <a:t></a:t>
            </a:r>
            <a:r>
              <a:rPr lang="en-US" dirty="0">
                <a:sym typeface="Wingdings" panose="05000000000000000000" pitchFamily="2" charset="2"/>
              </a:rPr>
              <a:t>)</a:t>
            </a:r>
          </a:p>
          <a:p>
            <a:pPr marL="0" indent="0">
              <a:spcBef>
                <a:spcPts val="1200"/>
              </a:spcBef>
              <a:buNone/>
            </a:pPr>
            <a:r>
              <a:rPr lang="en-US" dirty="0">
                <a:solidFill>
                  <a:srgbClr val="C00000"/>
                </a:solidFill>
                <a:sym typeface="Wingdings" panose="05000000000000000000" pitchFamily="2" charset="2"/>
              </a:rPr>
              <a:t>	</a:t>
            </a:r>
            <a:r>
              <a:rPr lang="en-US" b="1" dirty="0">
                <a:solidFill>
                  <a:srgbClr val="C00000"/>
                </a:solidFill>
                <a:sym typeface="Wingdings" panose="05000000000000000000" pitchFamily="2" charset="2"/>
              </a:rPr>
              <a:t>(</a:t>
            </a:r>
            <a:r>
              <a:rPr lang="en-US" b="1" dirty="0">
                <a:solidFill>
                  <a:srgbClr val="C00000"/>
                </a:solidFill>
                <a:sym typeface="Symbol" panose="05050102010706020507" pitchFamily="18" charset="2"/>
              </a:rPr>
              <a:t></a:t>
            </a:r>
            <a:r>
              <a:rPr lang="en-US" b="1" dirty="0">
                <a:solidFill>
                  <a:srgbClr val="C00000"/>
                </a:solidFill>
                <a:sym typeface="Wingdings" panose="05000000000000000000" pitchFamily="2" charset="2"/>
              </a:rPr>
              <a:t>)[</a:t>
            </a:r>
            <a:r>
              <a:rPr lang="en-US" b="1" baseline="30000" dirty="0">
                <a:solidFill>
                  <a:srgbClr val="C00000"/>
                </a:solidFill>
                <a:sym typeface="Wingdings" panose="05000000000000000000" pitchFamily="2" charset="2"/>
              </a:rPr>
              <a:t>0</a:t>
            </a:r>
            <a:r>
              <a:rPr lang="en-US" b="1" i="1" dirty="0">
                <a:solidFill>
                  <a:srgbClr val="C00000"/>
                </a:solidFill>
                <a:sym typeface="Wingdings" panose="05000000000000000000" pitchFamily="2" charset="2"/>
              </a:rPr>
              <a:t>Know</a:t>
            </a:r>
            <a:r>
              <a:rPr lang="en-US" b="1" i="1" baseline="-25000" dirty="0">
                <a:solidFill>
                  <a:srgbClr val="C00000"/>
                </a:solidFill>
                <a:sym typeface="Wingdings" panose="05000000000000000000" pitchFamily="2" charset="2"/>
              </a:rPr>
              <a:t>wt</a:t>
            </a:r>
            <a:r>
              <a:rPr lang="en-US" b="1" i="1" dirty="0">
                <a:solidFill>
                  <a:srgbClr val="C00000"/>
                </a:solidFill>
                <a:sym typeface="Wingdings" panose="05000000000000000000" pitchFamily="2" charset="2"/>
              </a:rPr>
              <a:t> a P</a:t>
            </a:r>
            <a:r>
              <a:rPr lang="en-US" b="1" dirty="0">
                <a:solidFill>
                  <a:srgbClr val="C00000"/>
                </a:solidFill>
                <a:sym typeface="Wingdings" panose="05000000000000000000" pitchFamily="2" charset="2"/>
              </a:rPr>
              <a:t>]			 (</a:t>
            </a:r>
            <a:r>
              <a:rPr lang="en-US" b="1" dirty="0">
                <a:solidFill>
                  <a:srgbClr val="C00000"/>
                </a:solidFill>
                <a:sym typeface="Symbol" panose="05050102010706020507" pitchFamily="18" charset="2"/>
              </a:rPr>
              <a:t></a:t>
            </a:r>
            <a:r>
              <a:rPr lang="en-US" b="1" dirty="0">
                <a:solidFill>
                  <a:srgbClr val="C00000"/>
                </a:solidFill>
                <a:sym typeface="Wingdings" panose="05000000000000000000" pitchFamily="2" charset="2"/>
              </a:rPr>
              <a:t>)[</a:t>
            </a:r>
            <a:r>
              <a:rPr lang="en-US" b="1" baseline="30000" dirty="0">
                <a:solidFill>
                  <a:srgbClr val="C00000"/>
                </a:solidFill>
                <a:sym typeface="Wingdings" panose="05000000000000000000" pitchFamily="2" charset="2"/>
              </a:rPr>
              <a:t>0</a:t>
            </a:r>
            <a:r>
              <a:rPr lang="en-US" b="1" i="1" dirty="0">
                <a:solidFill>
                  <a:srgbClr val="C00000"/>
                </a:solidFill>
                <a:sym typeface="Wingdings" panose="05000000000000000000" pitchFamily="2" charset="2"/>
              </a:rPr>
              <a:t>Know*</a:t>
            </a:r>
            <a:r>
              <a:rPr lang="en-US" b="1" i="1" baseline="-25000" dirty="0" err="1">
                <a:solidFill>
                  <a:srgbClr val="C00000"/>
                </a:solidFill>
                <a:sym typeface="Wingdings" panose="05000000000000000000" pitchFamily="2" charset="2"/>
              </a:rPr>
              <a:t>wt</a:t>
            </a:r>
            <a:r>
              <a:rPr lang="en-US" b="1" i="1" dirty="0">
                <a:solidFill>
                  <a:srgbClr val="C00000"/>
                </a:solidFill>
                <a:sym typeface="Wingdings" panose="05000000000000000000" pitchFamily="2" charset="2"/>
              </a:rPr>
              <a:t> a C</a:t>
            </a:r>
            <a:r>
              <a:rPr lang="en-US" b="1" dirty="0">
                <a:solidFill>
                  <a:srgbClr val="C00000"/>
                </a:solidFill>
                <a:sym typeface="Wingdings" panose="05000000000000000000" pitchFamily="2" charset="2"/>
              </a:rPr>
              <a:t>]</a:t>
            </a:r>
          </a:p>
          <a:p>
            <a:pPr marL="0" indent="0">
              <a:spcBef>
                <a:spcPts val="0"/>
              </a:spcBef>
              <a:buNone/>
            </a:pPr>
            <a:r>
              <a:rPr lang="en-US" b="1" dirty="0">
                <a:solidFill>
                  <a:srgbClr val="C00000"/>
                </a:solidFill>
                <a:sym typeface="Wingdings" panose="05000000000000000000" pitchFamily="2" charset="2"/>
              </a:rPr>
              <a:t>	----------------------			--------------------------</a:t>
            </a:r>
          </a:p>
          <a:p>
            <a:pPr marL="0" indent="0">
              <a:spcBef>
                <a:spcPts val="0"/>
              </a:spcBef>
              <a:spcAft>
                <a:spcPts val="1200"/>
              </a:spcAft>
              <a:buNone/>
            </a:pPr>
            <a:r>
              <a:rPr lang="en-US" b="1" dirty="0">
                <a:solidFill>
                  <a:srgbClr val="C00000"/>
                </a:solidFill>
                <a:sym typeface="Wingdings" panose="05000000000000000000" pitchFamily="2" charset="2"/>
              </a:rPr>
              <a:t>	[</a:t>
            </a:r>
            <a:r>
              <a:rPr lang="en-US" b="1" baseline="30000" dirty="0">
                <a:solidFill>
                  <a:srgbClr val="C00000"/>
                </a:solidFill>
                <a:sym typeface="Wingdings" panose="05000000000000000000" pitchFamily="2" charset="2"/>
              </a:rPr>
              <a:t>0</a:t>
            </a:r>
            <a:r>
              <a:rPr lang="en-US" b="1" i="1" dirty="0">
                <a:solidFill>
                  <a:srgbClr val="C00000"/>
                </a:solidFill>
                <a:sym typeface="Wingdings" panose="05000000000000000000" pitchFamily="2" charset="2"/>
              </a:rPr>
              <a:t>True</a:t>
            </a:r>
            <a:r>
              <a:rPr lang="en-US" b="1" i="1" baseline="-25000" dirty="0">
                <a:solidFill>
                  <a:srgbClr val="C00000"/>
                </a:solidFill>
                <a:sym typeface="Wingdings" panose="05000000000000000000" pitchFamily="2" charset="2"/>
              </a:rPr>
              <a:t>wt</a:t>
            </a:r>
            <a:r>
              <a:rPr lang="en-US" b="1" i="1" dirty="0">
                <a:solidFill>
                  <a:srgbClr val="C00000"/>
                </a:solidFill>
                <a:sym typeface="Wingdings" panose="05000000000000000000" pitchFamily="2" charset="2"/>
              </a:rPr>
              <a:t> P</a:t>
            </a:r>
            <a:r>
              <a:rPr lang="en-US" b="1" dirty="0">
                <a:solidFill>
                  <a:srgbClr val="C00000"/>
                </a:solidFill>
                <a:sym typeface="Wingdings" panose="05000000000000000000" pitchFamily="2" charset="2"/>
              </a:rPr>
              <a:t>]				 [</a:t>
            </a:r>
            <a:r>
              <a:rPr lang="en-US" b="1" baseline="30000" dirty="0">
                <a:solidFill>
                  <a:srgbClr val="C00000"/>
                </a:solidFill>
                <a:sym typeface="Wingdings" panose="05000000000000000000" pitchFamily="2" charset="2"/>
              </a:rPr>
              <a:t>0</a:t>
            </a:r>
            <a:r>
              <a:rPr lang="en-US" b="1" i="1" dirty="0">
                <a:solidFill>
                  <a:srgbClr val="C00000"/>
                </a:solidFill>
                <a:sym typeface="Wingdings" panose="05000000000000000000" pitchFamily="2" charset="2"/>
              </a:rPr>
              <a:t>True</a:t>
            </a:r>
            <a:r>
              <a:rPr lang="en-US" b="1" i="1" baseline="-25000" dirty="0">
                <a:solidFill>
                  <a:srgbClr val="C00000"/>
                </a:solidFill>
                <a:sym typeface="Wingdings" panose="05000000000000000000" pitchFamily="2" charset="2"/>
              </a:rPr>
              <a:t>wt</a:t>
            </a:r>
            <a:r>
              <a:rPr lang="en-US" b="1" i="1" dirty="0">
                <a:solidFill>
                  <a:srgbClr val="C00000"/>
                </a:solidFill>
                <a:sym typeface="Wingdings" panose="05000000000000000000" pitchFamily="2" charset="2"/>
              </a:rPr>
              <a:t> </a:t>
            </a:r>
            <a:r>
              <a:rPr lang="en-US" b="1" baseline="30000" dirty="0">
                <a:solidFill>
                  <a:srgbClr val="C00000"/>
                </a:solidFill>
                <a:sym typeface="Wingdings" panose="05000000000000000000" pitchFamily="2" charset="2"/>
              </a:rPr>
              <a:t>2</a:t>
            </a:r>
            <a:r>
              <a:rPr lang="en-US" b="1" i="1" dirty="0">
                <a:solidFill>
                  <a:srgbClr val="C00000"/>
                </a:solidFill>
                <a:sym typeface="Wingdings" panose="05000000000000000000" pitchFamily="2" charset="2"/>
              </a:rPr>
              <a:t>C</a:t>
            </a:r>
            <a:r>
              <a:rPr lang="en-US" b="1" dirty="0">
                <a:solidFill>
                  <a:srgbClr val="C00000"/>
                </a:solidFill>
                <a:sym typeface="Wingdings" panose="05000000000000000000" pitchFamily="2" charset="2"/>
              </a:rPr>
              <a:t>]</a:t>
            </a:r>
          </a:p>
          <a:p>
            <a:pPr marL="0" indent="0">
              <a:buNone/>
            </a:pPr>
            <a:r>
              <a:rPr lang="en-US" dirty="0">
                <a:sym typeface="Symbol" panose="05050102010706020507" pitchFamily="18" charset="2"/>
              </a:rPr>
              <a:t>Types. </a:t>
            </a:r>
            <a:r>
              <a:rPr lang="en-US" i="1" dirty="0">
                <a:sym typeface="Symbol" panose="05050102010706020507" pitchFamily="18" charset="2"/>
              </a:rPr>
              <a:t>P </a:t>
            </a:r>
            <a:r>
              <a:rPr lang="en-US" dirty="0">
                <a:sym typeface="Symbol" panose="05050102010706020507" pitchFamily="18" charset="2"/>
              </a:rPr>
              <a:t> </a:t>
            </a:r>
            <a:r>
              <a:rPr lang="en-US" baseline="-25000" dirty="0">
                <a:sym typeface="Symbol" panose="05050102010706020507" pitchFamily="18" charset="2"/>
              </a:rPr>
              <a:t></a:t>
            </a:r>
            <a:r>
              <a:rPr lang="en-US" dirty="0">
                <a:sym typeface="Symbol" panose="05050102010706020507" pitchFamily="18" charset="2"/>
              </a:rPr>
              <a:t>; </a:t>
            </a:r>
            <a:r>
              <a:rPr lang="en-US" baseline="30000" dirty="0">
                <a:sym typeface="Symbol" panose="05050102010706020507" pitchFamily="18" charset="2"/>
              </a:rPr>
              <a:t>2</a:t>
            </a:r>
            <a:r>
              <a:rPr lang="en-US" i="1" dirty="0">
                <a:sym typeface="Symbol" panose="05050102010706020507" pitchFamily="18" charset="2"/>
              </a:rPr>
              <a:t>C</a:t>
            </a:r>
            <a:r>
              <a:rPr lang="en-US" dirty="0">
                <a:sym typeface="Symbol" panose="05050102010706020507" pitchFamily="18" charset="2"/>
              </a:rPr>
              <a:t>  </a:t>
            </a:r>
            <a:r>
              <a:rPr lang="en-US" baseline="-25000" dirty="0">
                <a:sym typeface="Symbol" panose="05050102010706020507" pitchFamily="18" charset="2"/>
              </a:rPr>
              <a:t></a:t>
            </a:r>
            <a:r>
              <a:rPr lang="en-US" dirty="0">
                <a:sym typeface="Symbol" panose="05050102010706020507" pitchFamily="18" charset="2"/>
              </a:rPr>
              <a:t>; </a:t>
            </a:r>
            <a:r>
              <a:rPr lang="en-US" i="1" dirty="0">
                <a:sym typeface="Symbol" panose="05050102010706020507" pitchFamily="18" charset="2"/>
              </a:rPr>
              <a:t>C</a:t>
            </a:r>
            <a:r>
              <a:rPr lang="en-US" dirty="0">
                <a:sym typeface="Symbol" panose="05050102010706020507" pitchFamily="18" charset="2"/>
              </a:rPr>
              <a:t>  </a:t>
            </a:r>
            <a:r>
              <a:rPr lang="en-US" i="1" baseline="-25000" dirty="0">
                <a:sym typeface="Symbol" panose="05050102010706020507" pitchFamily="18" charset="2"/>
              </a:rPr>
              <a:t>n</a:t>
            </a:r>
            <a:r>
              <a:rPr lang="en-US" dirty="0">
                <a:sym typeface="Symbol" panose="05050102010706020507" pitchFamily="18" charset="2"/>
              </a:rPr>
              <a:t>.</a:t>
            </a:r>
            <a:endParaRPr lang="cs-CZ" dirty="0">
              <a:sym typeface="Symbol" panose="05050102010706020507" pitchFamily="18" charset="2"/>
            </a:endParaRPr>
          </a:p>
          <a:p>
            <a:pPr marL="0" indent="0">
              <a:buNone/>
            </a:pPr>
            <a:r>
              <a:rPr lang="cs-CZ" dirty="0" err="1">
                <a:sym typeface="Symbol" panose="05050102010706020507" pitchFamily="18" charset="2"/>
              </a:rPr>
              <a:t>The</a:t>
            </a:r>
            <a:r>
              <a:rPr lang="cs-CZ" dirty="0">
                <a:sym typeface="Symbol" panose="05050102010706020507" pitchFamily="18" charset="2"/>
              </a:rPr>
              <a:t> </a:t>
            </a:r>
            <a:r>
              <a:rPr lang="cs-CZ" baseline="30000" dirty="0">
                <a:sym typeface="Symbol" panose="05050102010706020507" pitchFamily="18" charset="2"/>
              </a:rPr>
              <a:t>20</a:t>
            </a:r>
            <a:r>
              <a:rPr lang="cs-CZ" dirty="0">
                <a:sym typeface="Symbol" panose="05050102010706020507" pitchFamily="18" charset="2"/>
              </a:rPr>
              <a:t>-Elimination rule: </a:t>
            </a:r>
            <a:r>
              <a:rPr lang="cs-CZ" baseline="30000" dirty="0">
                <a:solidFill>
                  <a:srgbClr val="0070C0"/>
                </a:solidFill>
                <a:effectLst>
                  <a:outerShdw blurRad="38100" dist="38100" dir="2700000" algn="tl">
                    <a:srgbClr val="000000">
                      <a:alpha val="43137"/>
                    </a:srgbClr>
                  </a:outerShdw>
                </a:effectLst>
                <a:sym typeface="Symbol" panose="05050102010706020507" pitchFamily="18" charset="2"/>
              </a:rPr>
              <a:t>20</a:t>
            </a:r>
            <a:r>
              <a:rPr lang="cs-CZ" i="1" dirty="0">
                <a:solidFill>
                  <a:srgbClr val="0070C0"/>
                </a:solidFill>
                <a:effectLst>
                  <a:outerShdw blurRad="38100" dist="38100" dir="2700000" algn="tl">
                    <a:srgbClr val="000000">
                      <a:alpha val="43137"/>
                    </a:srgbClr>
                  </a:outerShdw>
                </a:effectLst>
                <a:sym typeface="Symbol" panose="05050102010706020507" pitchFamily="18" charset="2"/>
              </a:rPr>
              <a:t>C </a:t>
            </a:r>
            <a:r>
              <a:rPr lang="cs-CZ" dirty="0">
                <a:solidFill>
                  <a:srgbClr val="0070C0"/>
                </a:solidFill>
                <a:effectLst>
                  <a:outerShdw blurRad="38100" dist="38100" dir="2700000" algn="tl">
                    <a:srgbClr val="000000">
                      <a:alpha val="43137"/>
                    </a:srgbClr>
                  </a:outerShdw>
                </a:effectLst>
                <a:sym typeface="Symbol" panose="05050102010706020507" pitchFamily="18" charset="2"/>
              </a:rPr>
              <a:t>= </a:t>
            </a:r>
            <a:r>
              <a:rPr lang="cs-CZ" i="1" dirty="0">
                <a:solidFill>
                  <a:srgbClr val="0070C0"/>
                </a:solidFill>
                <a:effectLst>
                  <a:outerShdw blurRad="38100" dist="38100" dir="2700000" algn="tl">
                    <a:srgbClr val="000000">
                      <a:alpha val="43137"/>
                    </a:srgbClr>
                  </a:outerShdw>
                </a:effectLst>
                <a:sym typeface="Symbol" panose="05050102010706020507" pitchFamily="18" charset="2"/>
              </a:rPr>
              <a:t>C</a:t>
            </a:r>
            <a:r>
              <a:rPr lang="cs-CZ" i="1" dirty="0">
                <a:sym typeface="Symbol" panose="05050102010706020507" pitchFamily="18" charset="2"/>
              </a:rPr>
              <a:t> </a:t>
            </a:r>
            <a:r>
              <a:rPr lang="cs-CZ" dirty="0" err="1">
                <a:sym typeface="Symbol" panose="05050102010706020507" pitchFamily="18" charset="2"/>
              </a:rPr>
              <a:t>for</a:t>
            </a:r>
            <a:r>
              <a:rPr lang="cs-CZ" dirty="0">
                <a:sym typeface="Symbol" panose="05050102010706020507" pitchFamily="18" charset="2"/>
              </a:rPr>
              <a:t> </a:t>
            </a:r>
            <a:r>
              <a:rPr lang="cs-CZ" dirty="0" err="1">
                <a:sym typeface="Symbol" panose="05050102010706020507" pitchFamily="18" charset="2"/>
              </a:rPr>
              <a:t>any</a:t>
            </a:r>
            <a:r>
              <a:rPr lang="cs-CZ" dirty="0">
                <a:sym typeface="Symbol" panose="05050102010706020507" pitchFamily="18" charset="2"/>
              </a:rPr>
              <a:t> </a:t>
            </a:r>
            <a:r>
              <a:rPr lang="cs-CZ" dirty="0" err="1">
                <a:sym typeface="Symbol" panose="05050102010706020507" pitchFamily="18" charset="2"/>
              </a:rPr>
              <a:t>construction</a:t>
            </a:r>
            <a:r>
              <a:rPr lang="cs-CZ" dirty="0">
                <a:sym typeface="Symbol" panose="05050102010706020507" pitchFamily="18" charset="2"/>
              </a:rPr>
              <a:t> </a:t>
            </a:r>
            <a:r>
              <a:rPr lang="cs-CZ" i="1" dirty="0">
                <a:sym typeface="Symbol" panose="05050102010706020507" pitchFamily="18" charset="2"/>
              </a:rPr>
              <a:t>C</a:t>
            </a:r>
            <a:endParaRPr lang="cs-CZ" i="1" dirty="0"/>
          </a:p>
        </p:txBody>
      </p:sp>
      <p:sp>
        <p:nvSpPr>
          <p:cNvPr id="4" name="Zástupný symbol pro číslo snímku 3">
            <a:extLst>
              <a:ext uri="{FF2B5EF4-FFF2-40B4-BE49-F238E27FC236}">
                <a16:creationId xmlns:a16="http://schemas.microsoft.com/office/drawing/2014/main" id="{E39C21FE-18B3-4E89-B183-8B73F8585683}"/>
              </a:ext>
            </a:extLst>
          </p:cNvPr>
          <p:cNvSpPr>
            <a:spLocks noGrp="1"/>
          </p:cNvSpPr>
          <p:nvPr>
            <p:ph type="sldNum" sz="quarter" idx="12"/>
          </p:nvPr>
        </p:nvSpPr>
        <p:spPr/>
        <p:txBody>
          <a:bodyPr/>
          <a:lstStyle/>
          <a:p>
            <a:fld id="{B0612320-D593-49F4-BC00-6C8C50A9C227}" type="slidenum">
              <a:rPr lang="cs-CZ" smtClean="0"/>
              <a:t>17</a:t>
            </a:fld>
            <a:endParaRPr lang="cs-CZ"/>
          </a:p>
        </p:txBody>
      </p:sp>
    </p:spTree>
    <p:extLst>
      <p:ext uri="{BB962C8B-B14F-4D97-AF65-F5344CB8AC3E}">
        <p14:creationId xmlns:p14="http://schemas.microsoft.com/office/powerpoint/2010/main" val="21805860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24CF19-64BC-48C7-A3D2-FF2F158723AE}"/>
              </a:ext>
            </a:extLst>
          </p:cNvPr>
          <p:cNvSpPr>
            <a:spLocks noGrp="1"/>
          </p:cNvSpPr>
          <p:nvPr>
            <p:ph type="title"/>
          </p:nvPr>
        </p:nvSpPr>
        <p:spPr>
          <a:xfrm>
            <a:off x="1510748" y="277814"/>
            <a:ext cx="9435548" cy="846931"/>
          </a:xfrm>
        </p:spPr>
        <p:txBody>
          <a:bodyPr>
            <a:normAutofit fontScale="90000"/>
          </a:bodyPr>
          <a:lstStyle/>
          <a:p>
            <a:pPr algn="ctr"/>
            <a:r>
              <a:rPr lang="en-GB" sz="2800" dirty="0"/>
              <a:t>“</a:t>
            </a:r>
            <a:r>
              <a:rPr lang="en-GB" sz="2800" dirty="0">
                <a:solidFill>
                  <a:srgbClr val="0070C0"/>
                </a:solidFill>
              </a:rPr>
              <a:t>The Mayor of Ostrava doesn’t know that Tom </a:t>
            </a:r>
            <a:r>
              <a:rPr lang="en-US" sz="2800" dirty="0">
                <a:solidFill>
                  <a:srgbClr val="0070C0"/>
                </a:solidFill>
              </a:rPr>
              <a:t>regrets </a:t>
            </a:r>
            <a:r>
              <a:rPr lang="en-GB" sz="2800" dirty="0">
                <a:solidFill>
                  <a:srgbClr val="0070C0"/>
                </a:solidFill>
              </a:rPr>
              <a:t>that </a:t>
            </a:r>
            <a:br>
              <a:rPr lang="en-GB" sz="2800" dirty="0">
                <a:solidFill>
                  <a:srgbClr val="0070C0"/>
                </a:solidFill>
              </a:rPr>
            </a:br>
            <a:r>
              <a:rPr lang="en-GB" sz="2800" dirty="0">
                <a:solidFill>
                  <a:srgbClr val="0070C0"/>
                </a:solidFill>
                <a:effectLst>
                  <a:outerShdw blurRad="38100" dist="38100" dir="2700000" algn="tl">
                    <a:srgbClr val="000000">
                      <a:alpha val="43137"/>
                    </a:srgbClr>
                  </a:outerShdw>
                </a:effectLst>
              </a:rPr>
              <a:t>he (the mayor)</a:t>
            </a:r>
            <a:r>
              <a:rPr lang="en-GB" sz="2800" dirty="0">
                <a:solidFill>
                  <a:srgbClr val="0070C0"/>
                </a:solidFill>
              </a:rPr>
              <a:t> is not going to the Alps</a:t>
            </a:r>
            <a:r>
              <a:rPr lang="en-GB" sz="2800" dirty="0"/>
              <a:t>”.</a:t>
            </a:r>
          </a:p>
        </p:txBody>
      </p:sp>
      <p:sp>
        <p:nvSpPr>
          <p:cNvPr id="3" name="Zástupný obsah 2">
            <a:extLst>
              <a:ext uri="{FF2B5EF4-FFF2-40B4-BE49-F238E27FC236}">
                <a16:creationId xmlns:a16="http://schemas.microsoft.com/office/drawing/2014/main" id="{1594323D-9629-46B6-BEE9-63C34280035E}"/>
              </a:ext>
            </a:extLst>
          </p:cNvPr>
          <p:cNvSpPr>
            <a:spLocks noGrp="1"/>
          </p:cNvSpPr>
          <p:nvPr>
            <p:ph idx="1"/>
          </p:nvPr>
        </p:nvSpPr>
        <p:spPr>
          <a:xfrm>
            <a:off x="583097" y="1563757"/>
            <a:ext cx="10522226" cy="4567169"/>
          </a:xfrm>
        </p:spPr>
        <p:txBody>
          <a:bodyPr>
            <a:normAutofit fontScale="92500"/>
          </a:bodyPr>
          <a:lstStyle/>
          <a:p>
            <a:pPr marL="0" indent="0">
              <a:buNone/>
            </a:pPr>
            <a:r>
              <a:rPr lang="en-US" sz="2400" i="1" dirty="0">
                <a:sym typeface="Symbol" panose="05050102010706020507" pitchFamily="18" charset="2"/>
              </a:rPr>
              <a:t>MO</a:t>
            </a:r>
            <a:r>
              <a:rPr lang="en-US" sz="2400" dirty="0">
                <a:sym typeface="Symbol" panose="05050102010706020507" pitchFamily="18" charset="2"/>
              </a:rPr>
              <a:t>/</a:t>
            </a:r>
            <a:r>
              <a:rPr lang="en-US" sz="2400" baseline="-25000" dirty="0">
                <a:sym typeface="Symbol" panose="05050102010706020507" pitchFamily="18" charset="2"/>
              </a:rPr>
              <a:t></a:t>
            </a:r>
            <a:r>
              <a:rPr lang="en-US" sz="2400" dirty="0">
                <a:sym typeface="Symbol" panose="05050102010706020507" pitchFamily="18" charset="2"/>
              </a:rPr>
              <a:t>: the individual office occupied by at most one individual</a:t>
            </a:r>
          </a:p>
          <a:p>
            <a:pPr marL="514350" indent="-514350">
              <a:lnSpc>
                <a:spcPct val="120000"/>
              </a:lnSpc>
              <a:spcBef>
                <a:spcPts val="1200"/>
              </a:spcBef>
              <a:buFont typeface="+mj-lt"/>
              <a:buAutoNum type="arabicPeriod"/>
            </a:pPr>
            <a:r>
              <a:rPr lang="cs-CZ" sz="2400" dirty="0">
                <a:sym typeface="Symbol" panose="05050102010706020507" pitchFamily="18" charset="2"/>
              </a:rPr>
              <a:t></a:t>
            </a:r>
            <a:r>
              <a:rPr lang="cs-CZ" sz="2400" dirty="0"/>
              <a:t>[</a:t>
            </a:r>
            <a:r>
              <a:rPr lang="cs-CZ" sz="2400" baseline="30000" dirty="0"/>
              <a:t>0</a:t>
            </a:r>
            <a:r>
              <a:rPr lang="cs-CZ" sz="2400" i="1" dirty="0"/>
              <a:t>Know</a:t>
            </a:r>
            <a:r>
              <a:rPr lang="en-US" sz="2400" i="1" dirty="0"/>
              <a:t>*</a:t>
            </a:r>
            <a:r>
              <a:rPr lang="cs-CZ" sz="2400" i="1" baseline="-25000" dirty="0" err="1"/>
              <a:t>wt</a:t>
            </a:r>
            <a:r>
              <a:rPr lang="cs-CZ" sz="2400" i="1" baseline="-25000" dirty="0"/>
              <a:t> </a:t>
            </a:r>
            <a:r>
              <a:rPr lang="cs-CZ" sz="2400" baseline="30000" dirty="0"/>
              <a:t>0</a:t>
            </a:r>
            <a:r>
              <a:rPr lang="en-US" sz="2400" i="1" dirty="0"/>
              <a:t>MO</a:t>
            </a:r>
            <a:r>
              <a:rPr lang="cs-CZ" sz="2400" i="1" baseline="-25000" dirty="0" err="1"/>
              <a:t>wt</a:t>
            </a:r>
            <a:r>
              <a:rPr lang="cs-CZ" sz="2400" i="1" dirty="0"/>
              <a:t> </a:t>
            </a:r>
            <a:r>
              <a:rPr lang="cs-CZ" sz="2400" baseline="30000" dirty="0"/>
              <a:t>0</a:t>
            </a:r>
            <a:r>
              <a:rPr lang="cs-CZ" sz="2400" dirty="0"/>
              <a:t>[</a:t>
            </a:r>
            <a:r>
              <a:rPr lang="cs-CZ" sz="2400" dirty="0">
                <a:sym typeface="Symbol" panose="05050102010706020507" pitchFamily="18" charset="2"/>
              </a:rPr>
              <a:t></a:t>
            </a:r>
            <a:r>
              <a:rPr lang="cs-CZ" sz="2400" i="1" dirty="0" err="1"/>
              <a:t>w</a:t>
            </a:r>
            <a:r>
              <a:rPr lang="cs-CZ" sz="2400" dirty="0" err="1">
                <a:sym typeface="Symbol" panose="05050102010706020507" pitchFamily="18" charset="2"/>
              </a:rPr>
              <a:t></a:t>
            </a:r>
            <a:r>
              <a:rPr lang="cs-CZ" sz="2400" i="1" dirty="0" err="1"/>
              <a:t>t</a:t>
            </a:r>
            <a:r>
              <a:rPr lang="cs-CZ" sz="2400" dirty="0"/>
              <a:t> [</a:t>
            </a:r>
            <a:r>
              <a:rPr lang="cs-CZ" sz="2400" baseline="30000" dirty="0"/>
              <a:t>0</a:t>
            </a:r>
            <a:r>
              <a:rPr lang="cs-CZ" sz="2400" i="1" dirty="0"/>
              <a:t>Regret</a:t>
            </a:r>
            <a:r>
              <a:rPr lang="en-US" sz="2400" i="1" dirty="0"/>
              <a:t>*</a:t>
            </a:r>
            <a:r>
              <a:rPr lang="cs-CZ" sz="2400" i="1" baseline="-25000" dirty="0" err="1"/>
              <a:t>wt</a:t>
            </a:r>
            <a:r>
              <a:rPr lang="cs-CZ" sz="2400" i="1" baseline="-25000" dirty="0"/>
              <a:t> </a:t>
            </a:r>
            <a:r>
              <a:rPr lang="cs-CZ" sz="2400" baseline="30000" dirty="0"/>
              <a:t>0</a:t>
            </a:r>
            <a:r>
              <a:rPr lang="cs-CZ" sz="2400" i="1" dirty="0"/>
              <a:t>Tom</a:t>
            </a:r>
            <a:r>
              <a:rPr lang="cs-CZ" sz="2400" dirty="0"/>
              <a:t> </a:t>
            </a:r>
            <a:r>
              <a:rPr lang="cs-CZ" sz="2400" dirty="0">
                <a:effectLst>
                  <a:outerShdw blurRad="38100" dist="38100" dir="2700000" algn="tl">
                    <a:srgbClr val="000000">
                      <a:alpha val="43137"/>
                    </a:srgbClr>
                  </a:outerShdw>
                </a:effectLst>
              </a:rPr>
              <a:t>[</a:t>
            </a:r>
            <a:r>
              <a:rPr lang="cs-CZ" sz="2400" baseline="30000" dirty="0">
                <a:effectLst>
                  <a:outerShdw blurRad="38100" dist="38100" dir="2700000" algn="tl">
                    <a:srgbClr val="000000">
                      <a:alpha val="43137"/>
                    </a:srgbClr>
                  </a:outerShdw>
                </a:effectLst>
              </a:rPr>
              <a:t>0</a:t>
            </a:r>
            <a:r>
              <a:rPr lang="cs-CZ" sz="2400" i="1" dirty="0">
                <a:effectLst>
                  <a:outerShdw blurRad="38100" dist="38100" dir="2700000" algn="tl">
                    <a:srgbClr val="000000">
                      <a:alpha val="43137"/>
                    </a:srgbClr>
                  </a:outerShdw>
                </a:effectLst>
              </a:rPr>
              <a:t>Sub </a:t>
            </a:r>
            <a:r>
              <a:rPr lang="cs-CZ" sz="2400" dirty="0">
                <a:effectLst>
                  <a:outerShdw blurRad="38100" dist="38100" dir="2700000" algn="tl">
                    <a:srgbClr val="000000">
                      <a:alpha val="43137"/>
                    </a:srgbClr>
                  </a:outerShdw>
                </a:effectLst>
              </a:rPr>
              <a:t>[</a:t>
            </a:r>
            <a:r>
              <a:rPr lang="cs-CZ" sz="2400" baseline="30000" dirty="0">
                <a:effectLst>
                  <a:outerShdw blurRad="38100" dist="38100" dir="2700000" algn="tl">
                    <a:srgbClr val="000000">
                      <a:alpha val="43137"/>
                    </a:srgbClr>
                  </a:outerShdw>
                </a:effectLst>
              </a:rPr>
              <a:t>0</a:t>
            </a:r>
            <a:r>
              <a:rPr lang="cs-CZ" sz="2400" i="1" dirty="0">
                <a:effectLst>
                  <a:outerShdw blurRad="38100" dist="38100" dir="2700000" algn="tl">
                    <a:srgbClr val="000000">
                      <a:alpha val="43137"/>
                    </a:srgbClr>
                  </a:outerShdw>
                </a:effectLst>
              </a:rPr>
              <a:t>Tr </a:t>
            </a:r>
            <a:r>
              <a:rPr lang="cs-CZ" sz="2400" baseline="30000" dirty="0">
                <a:effectLst>
                  <a:outerShdw blurRad="38100" dist="38100" dir="2700000" algn="tl">
                    <a:srgbClr val="000000">
                      <a:alpha val="43137"/>
                    </a:srgbClr>
                  </a:outerShdw>
                </a:effectLst>
              </a:rPr>
              <a:t>0</a:t>
            </a:r>
            <a:r>
              <a:rPr lang="en-US" sz="2400" i="1" dirty="0">
                <a:effectLst>
                  <a:outerShdw blurRad="38100" dist="38100" dir="2700000" algn="tl">
                    <a:srgbClr val="000000">
                      <a:alpha val="43137"/>
                    </a:srgbClr>
                  </a:outerShdw>
                </a:effectLst>
              </a:rPr>
              <a:t>MO</a:t>
            </a:r>
            <a:r>
              <a:rPr lang="cs-CZ" sz="2400" i="1" baseline="-25000" dirty="0" err="1">
                <a:effectLst>
                  <a:outerShdw blurRad="38100" dist="38100" dir="2700000" algn="tl">
                    <a:srgbClr val="000000">
                      <a:alpha val="43137"/>
                    </a:srgbClr>
                  </a:outerShdw>
                </a:effectLst>
              </a:rPr>
              <a:t>wt</a:t>
            </a:r>
            <a:r>
              <a:rPr lang="cs-CZ" sz="2400" dirty="0">
                <a:effectLst>
                  <a:outerShdw blurRad="38100" dist="38100" dir="2700000" algn="tl">
                    <a:srgbClr val="000000">
                      <a:alpha val="43137"/>
                    </a:srgbClr>
                  </a:outerShdw>
                </a:effectLst>
              </a:rPr>
              <a:t>]</a:t>
            </a:r>
            <a:r>
              <a:rPr lang="cs-CZ" sz="2400" i="1" dirty="0">
                <a:effectLst>
                  <a:outerShdw blurRad="38100" dist="38100" dir="2700000" algn="tl">
                    <a:srgbClr val="000000">
                      <a:alpha val="43137"/>
                    </a:srgbClr>
                  </a:outerShdw>
                </a:effectLst>
              </a:rPr>
              <a:t> </a:t>
            </a:r>
            <a:r>
              <a:rPr lang="cs-CZ" sz="2400" baseline="30000" dirty="0">
                <a:effectLst>
                  <a:outerShdw blurRad="38100" dist="38100" dir="2700000" algn="tl">
                    <a:srgbClr val="000000">
                      <a:alpha val="43137"/>
                    </a:srgbClr>
                  </a:outerShdw>
                </a:effectLst>
              </a:rPr>
              <a:t>0</a:t>
            </a:r>
            <a:r>
              <a:rPr lang="cs-CZ" sz="2400" i="1" dirty="0">
                <a:effectLst>
                  <a:outerShdw blurRad="38100" dist="38100" dir="2700000" algn="tl">
                    <a:srgbClr val="000000">
                      <a:alpha val="43137"/>
                    </a:srgbClr>
                  </a:outerShdw>
                </a:effectLst>
              </a:rPr>
              <a:t>he </a:t>
            </a:r>
            <a:br>
              <a:rPr lang="en-US" sz="2400" i="1" dirty="0">
                <a:effectLst>
                  <a:outerShdw blurRad="38100" dist="38100" dir="2700000" algn="tl">
                    <a:srgbClr val="000000">
                      <a:alpha val="43137"/>
                    </a:srgbClr>
                  </a:outerShdw>
                </a:effectLst>
              </a:rPr>
            </a:br>
            <a:r>
              <a:rPr lang="cs-CZ" sz="2400" baseline="30000" dirty="0">
                <a:effectLst>
                  <a:outerShdw blurRad="38100" dist="38100" dir="2700000" algn="tl">
                    <a:srgbClr val="000000">
                      <a:alpha val="43137"/>
                    </a:srgbClr>
                  </a:outerShdw>
                </a:effectLst>
              </a:rPr>
              <a:t>0</a:t>
            </a:r>
            <a:r>
              <a:rPr lang="cs-CZ" sz="2400" dirty="0"/>
              <a:t>[</a:t>
            </a:r>
            <a:r>
              <a:rPr lang="cs-CZ" sz="2400" dirty="0">
                <a:sym typeface="Symbol" panose="05050102010706020507" pitchFamily="18" charset="2"/>
              </a:rPr>
              <a:t></a:t>
            </a:r>
            <a:r>
              <a:rPr lang="cs-CZ" sz="2400" i="1" dirty="0" err="1"/>
              <a:t>w</a:t>
            </a:r>
            <a:r>
              <a:rPr lang="cs-CZ" sz="2400" dirty="0" err="1">
                <a:sym typeface="Symbol" panose="05050102010706020507" pitchFamily="18" charset="2"/>
              </a:rPr>
              <a:t></a:t>
            </a:r>
            <a:r>
              <a:rPr lang="cs-CZ" sz="2400" i="1" dirty="0" err="1"/>
              <a:t>t</a:t>
            </a:r>
            <a:r>
              <a:rPr lang="cs-CZ" sz="2400" dirty="0"/>
              <a:t>  </a:t>
            </a:r>
            <a:r>
              <a:rPr lang="cs-CZ" sz="2400" dirty="0">
                <a:sym typeface="Symbol" panose="05050102010706020507" pitchFamily="18" charset="2"/>
              </a:rPr>
              <a:t></a:t>
            </a:r>
            <a:r>
              <a:rPr lang="cs-CZ" sz="2400" dirty="0"/>
              <a:t>[</a:t>
            </a:r>
            <a:r>
              <a:rPr lang="cs-CZ" sz="2400" baseline="30000" dirty="0"/>
              <a:t>0</a:t>
            </a:r>
            <a:r>
              <a:rPr lang="cs-CZ" sz="2400" i="1" dirty="0"/>
              <a:t>Go</a:t>
            </a:r>
            <a:r>
              <a:rPr lang="cs-CZ" sz="2400" i="1" baseline="-25000" dirty="0"/>
              <a:t>wt </a:t>
            </a:r>
            <a:r>
              <a:rPr lang="cs-CZ" sz="2400" i="1" dirty="0"/>
              <a:t>he</a:t>
            </a:r>
            <a:r>
              <a:rPr lang="en-US" sz="2400" i="1" dirty="0"/>
              <a:t> </a:t>
            </a:r>
            <a:r>
              <a:rPr lang="cs-CZ" sz="2400" baseline="30000" dirty="0"/>
              <a:t>0</a:t>
            </a:r>
            <a:r>
              <a:rPr lang="cs-CZ" sz="2400" i="1" dirty="0"/>
              <a:t>Alps</a:t>
            </a:r>
            <a:r>
              <a:rPr lang="cs-CZ" sz="2400" dirty="0"/>
              <a:t>]]]]]] </a:t>
            </a:r>
            <a:r>
              <a:rPr lang="en-GB" sz="2400" dirty="0"/>
              <a:t>|</a:t>
            </a:r>
            <a:r>
              <a:rPr lang="en-GB" sz="2400" dirty="0">
                <a:sym typeface="Symbol" panose="05050102010706020507" pitchFamily="18" charset="2"/>
              </a:rPr>
              <a:t></a:t>
            </a:r>
            <a:endParaRPr lang="cs-CZ" sz="2400" dirty="0"/>
          </a:p>
          <a:p>
            <a:pPr marL="514350" indent="-514350">
              <a:lnSpc>
                <a:spcPct val="120000"/>
              </a:lnSpc>
              <a:spcBef>
                <a:spcPts val="1200"/>
              </a:spcBef>
              <a:buFont typeface="+mj-lt"/>
              <a:buAutoNum type="arabicPeriod"/>
            </a:pPr>
            <a:r>
              <a:rPr lang="en-GB" sz="2400" dirty="0"/>
              <a:t>[</a:t>
            </a:r>
            <a:r>
              <a:rPr lang="en-GB" sz="2400" baseline="30000" dirty="0"/>
              <a:t>0</a:t>
            </a:r>
            <a:r>
              <a:rPr lang="en-GB" sz="2400" i="1" dirty="0"/>
              <a:t>True</a:t>
            </a:r>
            <a:r>
              <a:rPr lang="en-GB" sz="2400" i="1" baseline="-25000" dirty="0"/>
              <a:t>wt</a:t>
            </a:r>
            <a:r>
              <a:rPr lang="en-GB" sz="2400" dirty="0"/>
              <a:t> </a:t>
            </a:r>
            <a:r>
              <a:rPr lang="cs-CZ" sz="2400" baseline="30000" dirty="0"/>
              <a:t>20</a:t>
            </a:r>
            <a:r>
              <a:rPr lang="cs-CZ" sz="2400" dirty="0"/>
              <a:t>[</a:t>
            </a:r>
            <a:r>
              <a:rPr lang="cs-CZ" sz="2400" dirty="0">
                <a:sym typeface="Symbol" panose="05050102010706020507" pitchFamily="18" charset="2"/>
              </a:rPr>
              <a:t></a:t>
            </a:r>
            <a:r>
              <a:rPr lang="cs-CZ" sz="2400" i="1" dirty="0" err="1"/>
              <a:t>w</a:t>
            </a:r>
            <a:r>
              <a:rPr lang="cs-CZ" sz="2400" dirty="0" err="1">
                <a:sym typeface="Symbol" panose="05050102010706020507" pitchFamily="18" charset="2"/>
              </a:rPr>
              <a:t></a:t>
            </a:r>
            <a:r>
              <a:rPr lang="cs-CZ" sz="2400" i="1" dirty="0" err="1"/>
              <a:t>t</a:t>
            </a:r>
            <a:r>
              <a:rPr lang="cs-CZ" sz="2400" dirty="0"/>
              <a:t> [</a:t>
            </a:r>
            <a:r>
              <a:rPr lang="cs-CZ" sz="2400" baseline="30000" dirty="0"/>
              <a:t>0</a:t>
            </a:r>
            <a:r>
              <a:rPr lang="cs-CZ" sz="2400" i="1" dirty="0"/>
              <a:t>Regret</a:t>
            </a:r>
            <a:r>
              <a:rPr lang="en-US" sz="2400" i="1" dirty="0"/>
              <a:t>*</a:t>
            </a:r>
            <a:r>
              <a:rPr lang="cs-CZ" sz="2400" i="1" baseline="-25000" dirty="0" err="1"/>
              <a:t>wt</a:t>
            </a:r>
            <a:r>
              <a:rPr lang="cs-CZ" sz="2400" i="1" baseline="-25000" dirty="0"/>
              <a:t> </a:t>
            </a:r>
            <a:r>
              <a:rPr lang="cs-CZ" sz="2400" baseline="30000" dirty="0"/>
              <a:t>0</a:t>
            </a:r>
            <a:r>
              <a:rPr lang="cs-CZ" sz="2400" i="1" dirty="0"/>
              <a:t>Tom</a:t>
            </a:r>
            <a:r>
              <a:rPr lang="cs-CZ" sz="2400" dirty="0"/>
              <a:t> [</a:t>
            </a:r>
            <a:r>
              <a:rPr lang="cs-CZ" sz="2400" baseline="30000" dirty="0"/>
              <a:t>0</a:t>
            </a:r>
            <a:r>
              <a:rPr lang="cs-CZ" sz="2400" i="1" dirty="0"/>
              <a:t>Sub </a:t>
            </a:r>
            <a:r>
              <a:rPr lang="cs-CZ" sz="2400" dirty="0"/>
              <a:t>[</a:t>
            </a:r>
            <a:r>
              <a:rPr lang="cs-CZ" sz="2400" baseline="30000" dirty="0"/>
              <a:t>0</a:t>
            </a:r>
            <a:r>
              <a:rPr lang="cs-CZ" sz="2400" i="1" dirty="0"/>
              <a:t>Tr </a:t>
            </a:r>
            <a:r>
              <a:rPr lang="cs-CZ" sz="2400" baseline="30000" dirty="0"/>
              <a:t>0</a:t>
            </a:r>
            <a:r>
              <a:rPr lang="en-US" sz="2400" i="1" dirty="0"/>
              <a:t>MO</a:t>
            </a:r>
            <a:r>
              <a:rPr lang="cs-CZ" sz="2400" i="1" baseline="-25000" dirty="0" err="1"/>
              <a:t>wt</a:t>
            </a:r>
            <a:r>
              <a:rPr lang="cs-CZ" sz="2400" dirty="0"/>
              <a:t>]</a:t>
            </a:r>
            <a:r>
              <a:rPr lang="cs-CZ" sz="2400" i="1" dirty="0"/>
              <a:t> </a:t>
            </a:r>
            <a:r>
              <a:rPr lang="cs-CZ" sz="2400" baseline="30000" dirty="0"/>
              <a:t>0</a:t>
            </a:r>
            <a:r>
              <a:rPr lang="cs-CZ" sz="2400" i="1" dirty="0"/>
              <a:t>he </a:t>
            </a:r>
            <a:r>
              <a:rPr lang="cs-CZ" sz="2400" baseline="30000" dirty="0"/>
              <a:t>0</a:t>
            </a:r>
            <a:r>
              <a:rPr lang="cs-CZ" sz="2400" dirty="0"/>
              <a:t>[</a:t>
            </a:r>
            <a:r>
              <a:rPr lang="cs-CZ" sz="2400" dirty="0">
                <a:sym typeface="Symbol" panose="05050102010706020507" pitchFamily="18" charset="2"/>
              </a:rPr>
              <a:t></a:t>
            </a:r>
            <a:r>
              <a:rPr lang="cs-CZ" sz="2400" i="1" dirty="0" err="1"/>
              <a:t>w</a:t>
            </a:r>
            <a:r>
              <a:rPr lang="cs-CZ" sz="2400" dirty="0" err="1">
                <a:sym typeface="Symbol" panose="05050102010706020507" pitchFamily="18" charset="2"/>
              </a:rPr>
              <a:t></a:t>
            </a:r>
            <a:r>
              <a:rPr lang="cs-CZ" sz="2400" i="1" dirty="0" err="1"/>
              <a:t>t</a:t>
            </a:r>
            <a:r>
              <a:rPr lang="cs-CZ" sz="2400" dirty="0"/>
              <a:t> </a:t>
            </a:r>
            <a:r>
              <a:rPr lang="cs-CZ" sz="2400" dirty="0">
                <a:sym typeface="Symbol" panose="05050102010706020507" pitchFamily="18" charset="2"/>
              </a:rPr>
              <a:t></a:t>
            </a:r>
            <a:r>
              <a:rPr lang="cs-CZ" sz="2400" dirty="0"/>
              <a:t>[</a:t>
            </a:r>
            <a:r>
              <a:rPr lang="cs-CZ" sz="2400" baseline="30000" dirty="0"/>
              <a:t>0</a:t>
            </a:r>
            <a:r>
              <a:rPr lang="cs-CZ" sz="2400" i="1" dirty="0"/>
              <a:t>Go</a:t>
            </a:r>
            <a:r>
              <a:rPr lang="cs-CZ" sz="2400" i="1" baseline="-25000" dirty="0"/>
              <a:t>wt </a:t>
            </a:r>
            <a:r>
              <a:rPr lang="cs-CZ" sz="2400" i="1" dirty="0"/>
              <a:t>he </a:t>
            </a:r>
            <a:r>
              <a:rPr lang="cs-CZ" sz="2400" baseline="30000" dirty="0"/>
              <a:t>0</a:t>
            </a:r>
            <a:r>
              <a:rPr lang="cs-CZ" sz="2400" i="1" dirty="0"/>
              <a:t>Alps</a:t>
            </a:r>
            <a:r>
              <a:rPr lang="cs-CZ" sz="2400" dirty="0"/>
              <a:t>]]]]]] </a:t>
            </a:r>
            <a:r>
              <a:rPr lang="en-GB" sz="2400" dirty="0"/>
              <a:t>|</a:t>
            </a:r>
            <a:r>
              <a:rPr lang="en-GB" sz="2400" dirty="0">
                <a:sym typeface="Symbol" panose="05050102010706020507" pitchFamily="18" charset="2"/>
              </a:rPr>
              <a:t></a:t>
            </a:r>
            <a:r>
              <a:rPr lang="en-GB" sz="2400" dirty="0"/>
              <a:t>   </a:t>
            </a:r>
            <a:r>
              <a:rPr lang="cs-CZ" sz="2400" dirty="0"/>
              <a:t>(</a:t>
            </a:r>
            <a:r>
              <a:rPr lang="cs-CZ" sz="2400" baseline="30000" dirty="0">
                <a:sym typeface="Symbol" panose="05050102010706020507" pitchFamily="18" charset="2"/>
              </a:rPr>
              <a:t>20</a:t>
            </a:r>
            <a:r>
              <a:rPr lang="cs-CZ" sz="2400" dirty="0">
                <a:sym typeface="Symbol" panose="05050102010706020507" pitchFamily="18" charset="2"/>
              </a:rPr>
              <a:t>-E rule)</a:t>
            </a:r>
            <a:endParaRPr lang="cs-CZ" sz="2400" dirty="0"/>
          </a:p>
          <a:p>
            <a:pPr marL="514350" indent="-514350">
              <a:lnSpc>
                <a:spcPct val="120000"/>
              </a:lnSpc>
              <a:spcBef>
                <a:spcPts val="1200"/>
              </a:spcBef>
              <a:buFont typeface="+mj-lt"/>
              <a:buAutoNum type="arabicPeriod"/>
            </a:pPr>
            <a:r>
              <a:rPr lang="en-GB" sz="2400" dirty="0"/>
              <a:t>[</a:t>
            </a:r>
            <a:r>
              <a:rPr lang="en-GB" sz="2400" baseline="30000" dirty="0"/>
              <a:t>0</a:t>
            </a:r>
            <a:r>
              <a:rPr lang="en-GB" sz="2400" i="1" dirty="0"/>
              <a:t>True</a:t>
            </a:r>
            <a:r>
              <a:rPr lang="en-GB" sz="2400" i="1" baseline="-25000" dirty="0"/>
              <a:t>wt</a:t>
            </a:r>
            <a:r>
              <a:rPr lang="cs-CZ" sz="2400" dirty="0"/>
              <a:t> [</a:t>
            </a:r>
            <a:r>
              <a:rPr lang="cs-CZ" sz="2400" dirty="0">
                <a:sym typeface="Symbol" panose="05050102010706020507" pitchFamily="18" charset="2"/>
              </a:rPr>
              <a:t></a:t>
            </a:r>
            <a:r>
              <a:rPr lang="cs-CZ" sz="2400" i="1" dirty="0" err="1"/>
              <a:t>w</a:t>
            </a:r>
            <a:r>
              <a:rPr lang="cs-CZ" sz="2400" dirty="0" err="1">
                <a:sym typeface="Symbol" panose="05050102010706020507" pitchFamily="18" charset="2"/>
              </a:rPr>
              <a:t></a:t>
            </a:r>
            <a:r>
              <a:rPr lang="cs-CZ" sz="2400" i="1" dirty="0" err="1"/>
              <a:t>t</a:t>
            </a:r>
            <a:r>
              <a:rPr lang="cs-CZ" sz="2400" dirty="0"/>
              <a:t> [</a:t>
            </a:r>
            <a:r>
              <a:rPr lang="cs-CZ" sz="2400" baseline="30000" dirty="0"/>
              <a:t>0</a:t>
            </a:r>
            <a:r>
              <a:rPr lang="cs-CZ" sz="2400" i="1" dirty="0"/>
              <a:t>Regret</a:t>
            </a:r>
            <a:r>
              <a:rPr lang="en-US" sz="2400" i="1" dirty="0"/>
              <a:t>*</a:t>
            </a:r>
            <a:r>
              <a:rPr lang="cs-CZ" sz="2400" i="1" baseline="-25000" dirty="0" err="1"/>
              <a:t>wt</a:t>
            </a:r>
            <a:r>
              <a:rPr lang="cs-CZ" sz="2400" i="1" baseline="-25000" dirty="0"/>
              <a:t> </a:t>
            </a:r>
            <a:r>
              <a:rPr lang="cs-CZ" sz="2400" baseline="30000" dirty="0"/>
              <a:t>0</a:t>
            </a:r>
            <a:r>
              <a:rPr lang="cs-CZ" sz="2400" i="1" dirty="0"/>
              <a:t>Tom</a:t>
            </a:r>
            <a:r>
              <a:rPr lang="cs-CZ" sz="2400" dirty="0"/>
              <a:t> [</a:t>
            </a:r>
            <a:r>
              <a:rPr lang="cs-CZ" sz="2400" baseline="30000" dirty="0"/>
              <a:t>0</a:t>
            </a:r>
            <a:r>
              <a:rPr lang="cs-CZ" sz="2400" i="1" dirty="0"/>
              <a:t>Sub </a:t>
            </a:r>
            <a:r>
              <a:rPr lang="cs-CZ" sz="2400" dirty="0"/>
              <a:t>[</a:t>
            </a:r>
            <a:r>
              <a:rPr lang="cs-CZ" sz="2400" baseline="30000" dirty="0"/>
              <a:t>0</a:t>
            </a:r>
            <a:r>
              <a:rPr lang="cs-CZ" sz="2400" i="1" dirty="0"/>
              <a:t>Tr </a:t>
            </a:r>
            <a:r>
              <a:rPr lang="cs-CZ" sz="2400" baseline="30000" dirty="0"/>
              <a:t>0</a:t>
            </a:r>
            <a:r>
              <a:rPr lang="en-US" sz="2400" i="1" dirty="0"/>
              <a:t>MO</a:t>
            </a:r>
            <a:r>
              <a:rPr lang="cs-CZ" sz="2400" i="1" baseline="-25000" dirty="0" err="1"/>
              <a:t>wt</a:t>
            </a:r>
            <a:r>
              <a:rPr lang="cs-CZ" sz="2400" dirty="0"/>
              <a:t>]</a:t>
            </a:r>
            <a:r>
              <a:rPr lang="cs-CZ" sz="2400" i="1" dirty="0"/>
              <a:t> </a:t>
            </a:r>
            <a:r>
              <a:rPr lang="cs-CZ" sz="2400" baseline="30000" dirty="0"/>
              <a:t>0</a:t>
            </a:r>
            <a:r>
              <a:rPr lang="cs-CZ" sz="2400" i="1" dirty="0"/>
              <a:t>he </a:t>
            </a:r>
            <a:r>
              <a:rPr lang="cs-CZ" sz="2400" baseline="30000" dirty="0"/>
              <a:t>0</a:t>
            </a:r>
            <a:r>
              <a:rPr lang="cs-CZ" sz="2400" dirty="0"/>
              <a:t>[</a:t>
            </a:r>
            <a:r>
              <a:rPr lang="cs-CZ" sz="2400" dirty="0">
                <a:sym typeface="Symbol" panose="05050102010706020507" pitchFamily="18" charset="2"/>
              </a:rPr>
              <a:t></a:t>
            </a:r>
            <a:r>
              <a:rPr lang="cs-CZ" sz="2400" i="1" dirty="0" err="1"/>
              <a:t>w</a:t>
            </a:r>
            <a:r>
              <a:rPr lang="cs-CZ" sz="2400" dirty="0" err="1">
                <a:sym typeface="Symbol" panose="05050102010706020507" pitchFamily="18" charset="2"/>
              </a:rPr>
              <a:t></a:t>
            </a:r>
            <a:r>
              <a:rPr lang="cs-CZ" sz="2400" i="1" dirty="0" err="1"/>
              <a:t>t</a:t>
            </a:r>
            <a:r>
              <a:rPr lang="cs-CZ" sz="2400" dirty="0"/>
              <a:t> </a:t>
            </a:r>
            <a:r>
              <a:rPr lang="cs-CZ" sz="2400" dirty="0">
                <a:sym typeface="Symbol" panose="05050102010706020507" pitchFamily="18" charset="2"/>
              </a:rPr>
              <a:t></a:t>
            </a:r>
            <a:r>
              <a:rPr lang="cs-CZ" sz="2400" dirty="0"/>
              <a:t>[</a:t>
            </a:r>
            <a:r>
              <a:rPr lang="cs-CZ" sz="2400" baseline="30000" dirty="0"/>
              <a:t>0</a:t>
            </a:r>
            <a:r>
              <a:rPr lang="cs-CZ" sz="2400" i="1" dirty="0"/>
              <a:t>Go</a:t>
            </a:r>
            <a:r>
              <a:rPr lang="cs-CZ" sz="2400" i="1" baseline="-25000" dirty="0"/>
              <a:t>wt </a:t>
            </a:r>
            <a:r>
              <a:rPr lang="cs-CZ" sz="2400" i="1" dirty="0"/>
              <a:t>he </a:t>
            </a:r>
            <a:r>
              <a:rPr lang="cs-CZ" sz="2400" baseline="30000" dirty="0"/>
              <a:t>0</a:t>
            </a:r>
            <a:r>
              <a:rPr lang="cs-CZ" sz="2400" i="1" dirty="0"/>
              <a:t>Alps</a:t>
            </a:r>
            <a:r>
              <a:rPr lang="cs-CZ" sz="2400" dirty="0"/>
              <a:t>]]]]]] </a:t>
            </a:r>
            <a:r>
              <a:rPr lang="en-GB" sz="2400" dirty="0"/>
              <a:t>|</a:t>
            </a:r>
            <a:r>
              <a:rPr lang="en-GB" sz="2400" dirty="0">
                <a:sym typeface="Symbol" panose="05050102010706020507" pitchFamily="18" charset="2"/>
              </a:rPr>
              <a:t> </a:t>
            </a:r>
            <a:endParaRPr lang="cs-CZ" sz="2400" dirty="0"/>
          </a:p>
          <a:p>
            <a:pPr marL="514350" indent="-514350">
              <a:lnSpc>
                <a:spcPct val="120000"/>
              </a:lnSpc>
              <a:spcBef>
                <a:spcPts val="1200"/>
              </a:spcBef>
              <a:buFont typeface="+mj-lt"/>
              <a:buAutoNum type="arabicPeriod"/>
            </a:pPr>
            <a:r>
              <a:rPr lang="cs-CZ" sz="2400" dirty="0"/>
              <a:t>[</a:t>
            </a:r>
            <a:r>
              <a:rPr lang="cs-CZ" sz="2400" baseline="30000" dirty="0"/>
              <a:t>0</a:t>
            </a:r>
            <a:r>
              <a:rPr lang="cs-CZ" sz="2400" i="1" dirty="0"/>
              <a:t>Regret</a:t>
            </a:r>
            <a:r>
              <a:rPr lang="en-US" sz="2400" i="1" dirty="0"/>
              <a:t>*</a:t>
            </a:r>
            <a:r>
              <a:rPr lang="cs-CZ" sz="2400" i="1" baseline="-25000" dirty="0" err="1"/>
              <a:t>wt</a:t>
            </a:r>
            <a:r>
              <a:rPr lang="cs-CZ" sz="2400" i="1" baseline="-25000" dirty="0"/>
              <a:t> </a:t>
            </a:r>
            <a:r>
              <a:rPr lang="cs-CZ" sz="2400" baseline="30000" dirty="0"/>
              <a:t>0</a:t>
            </a:r>
            <a:r>
              <a:rPr lang="cs-CZ" sz="2400" i="1" dirty="0"/>
              <a:t>Tom</a:t>
            </a:r>
            <a:r>
              <a:rPr lang="cs-CZ" sz="2400" dirty="0"/>
              <a:t> [</a:t>
            </a:r>
            <a:r>
              <a:rPr lang="cs-CZ" sz="2400" baseline="30000" dirty="0"/>
              <a:t>0</a:t>
            </a:r>
            <a:r>
              <a:rPr lang="cs-CZ" sz="2400" i="1" dirty="0"/>
              <a:t>Sub </a:t>
            </a:r>
            <a:r>
              <a:rPr lang="cs-CZ" sz="2400" dirty="0"/>
              <a:t>[</a:t>
            </a:r>
            <a:r>
              <a:rPr lang="cs-CZ" sz="2400" baseline="30000" dirty="0"/>
              <a:t>0</a:t>
            </a:r>
            <a:r>
              <a:rPr lang="cs-CZ" sz="2400" i="1" dirty="0"/>
              <a:t>Tr </a:t>
            </a:r>
            <a:r>
              <a:rPr lang="cs-CZ" sz="2400" baseline="30000" dirty="0"/>
              <a:t>0</a:t>
            </a:r>
            <a:r>
              <a:rPr lang="en-US" sz="2400" i="1" dirty="0"/>
              <a:t>MO</a:t>
            </a:r>
            <a:r>
              <a:rPr lang="cs-CZ" sz="2400" i="1" baseline="-25000" dirty="0" err="1"/>
              <a:t>wt</a:t>
            </a:r>
            <a:r>
              <a:rPr lang="cs-CZ" sz="2400" dirty="0"/>
              <a:t>]</a:t>
            </a:r>
            <a:r>
              <a:rPr lang="cs-CZ" sz="2400" i="1" dirty="0"/>
              <a:t> </a:t>
            </a:r>
            <a:r>
              <a:rPr lang="cs-CZ" sz="2400" baseline="30000" dirty="0"/>
              <a:t>0</a:t>
            </a:r>
            <a:r>
              <a:rPr lang="cs-CZ" sz="2400" i="1" dirty="0"/>
              <a:t>he </a:t>
            </a:r>
            <a:r>
              <a:rPr lang="cs-CZ" sz="2400" baseline="30000" dirty="0"/>
              <a:t>0</a:t>
            </a:r>
            <a:r>
              <a:rPr lang="cs-CZ" sz="2400" dirty="0"/>
              <a:t>[</a:t>
            </a:r>
            <a:r>
              <a:rPr lang="cs-CZ" sz="2400" dirty="0">
                <a:sym typeface="Symbol" panose="05050102010706020507" pitchFamily="18" charset="2"/>
              </a:rPr>
              <a:t></a:t>
            </a:r>
            <a:r>
              <a:rPr lang="cs-CZ" sz="2400" i="1" dirty="0" err="1"/>
              <a:t>w</a:t>
            </a:r>
            <a:r>
              <a:rPr lang="cs-CZ" sz="2400" dirty="0" err="1">
                <a:sym typeface="Symbol" panose="05050102010706020507" pitchFamily="18" charset="2"/>
              </a:rPr>
              <a:t></a:t>
            </a:r>
            <a:r>
              <a:rPr lang="cs-CZ" sz="2400" i="1" dirty="0" err="1"/>
              <a:t>t</a:t>
            </a:r>
            <a:r>
              <a:rPr lang="cs-CZ" sz="2400" dirty="0"/>
              <a:t>  </a:t>
            </a:r>
            <a:r>
              <a:rPr lang="cs-CZ" sz="2400" dirty="0">
                <a:sym typeface="Symbol" panose="05050102010706020507" pitchFamily="18" charset="2"/>
              </a:rPr>
              <a:t></a:t>
            </a:r>
            <a:r>
              <a:rPr lang="cs-CZ" sz="2400" dirty="0"/>
              <a:t>[</a:t>
            </a:r>
            <a:r>
              <a:rPr lang="cs-CZ" sz="2400" baseline="30000" dirty="0"/>
              <a:t>0</a:t>
            </a:r>
            <a:r>
              <a:rPr lang="cs-CZ" sz="2400" i="1" dirty="0"/>
              <a:t>Go</a:t>
            </a:r>
            <a:r>
              <a:rPr lang="cs-CZ" sz="2400" i="1" baseline="-25000" dirty="0"/>
              <a:t>wt </a:t>
            </a:r>
            <a:r>
              <a:rPr lang="cs-CZ" sz="2400" i="1" dirty="0"/>
              <a:t>he </a:t>
            </a:r>
            <a:r>
              <a:rPr lang="cs-CZ" sz="2400" baseline="30000" dirty="0"/>
              <a:t>0</a:t>
            </a:r>
            <a:r>
              <a:rPr lang="cs-CZ" sz="2400" i="1" dirty="0"/>
              <a:t>Alps</a:t>
            </a:r>
            <a:r>
              <a:rPr lang="cs-CZ" sz="2400" dirty="0"/>
              <a:t>]]]] </a:t>
            </a:r>
            <a:r>
              <a:rPr lang="en-GB" sz="2400" dirty="0"/>
              <a:t>|</a:t>
            </a:r>
            <a:r>
              <a:rPr lang="en-GB" sz="2400" dirty="0">
                <a:sym typeface="Symbol" panose="05050102010706020507" pitchFamily="18" charset="2"/>
              </a:rPr>
              <a:t></a:t>
            </a:r>
            <a:endParaRPr lang="cs-CZ" sz="2400" dirty="0"/>
          </a:p>
          <a:p>
            <a:pPr marL="514350" indent="-514350">
              <a:lnSpc>
                <a:spcPct val="120000"/>
              </a:lnSpc>
              <a:spcBef>
                <a:spcPts val="1200"/>
              </a:spcBef>
              <a:buFont typeface="+mj-lt"/>
              <a:buAutoNum type="arabicPeriod"/>
            </a:pPr>
            <a:r>
              <a:rPr lang="en-GB" sz="2400" dirty="0"/>
              <a:t>[</a:t>
            </a:r>
            <a:r>
              <a:rPr lang="en-GB" sz="2400" baseline="30000" dirty="0"/>
              <a:t>0</a:t>
            </a:r>
            <a:r>
              <a:rPr lang="en-GB" sz="2400" i="1" dirty="0"/>
              <a:t>True</a:t>
            </a:r>
            <a:r>
              <a:rPr lang="en-GB" sz="2400" i="1" baseline="-25000" dirty="0"/>
              <a:t>wt</a:t>
            </a:r>
            <a:r>
              <a:rPr lang="en-GB" sz="2400" i="1" dirty="0"/>
              <a:t> </a:t>
            </a:r>
            <a:r>
              <a:rPr lang="en-GB" sz="2400" baseline="30000" dirty="0"/>
              <a:t>2</a:t>
            </a:r>
            <a:r>
              <a:rPr lang="cs-CZ" sz="2400" dirty="0"/>
              <a:t>[</a:t>
            </a:r>
            <a:r>
              <a:rPr lang="cs-CZ" sz="2400" baseline="30000" dirty="0"/>
              <a:t>0</a:t>
            </a:r>
            <a:r>
              <a:rPr lang="cs-CZ" sz="2400" i="1" dirty="0"/>
              <a:t>Sub </a:t>
            </a:r>
            <a:r>
              <a:rPr lang="cs-CZ" sz="2400" dirty="0"/>
              <a:t>[</a:t>
            </a:r>
            <a:r>
              <a:rPr lang="cs-CZ" sz="2400" baseline="30000" dirty="0"/>
              <a:t>0</a:t>
            </a:r>
            <a:r>
              <a:rPr lang="cs-CZ" sz="2400" i="1" dirty="0"/>
              <a:t>Tr </a:t>
            </a:r>
            <a:r>
              <a:rPr lang="cs-CZ" sz="2400" baseline="30000" dirty="0"/>
              <a:t>0</a:t>
            </a:r>
            <a:r>
              <a:rPr lang="en-US" sz="2400" i="1" dirty="0"/>
              <a:t>MO</a:t>
            </a:r>
            <a:r>
              <a:rPr lang="cs-CZ" sz="2400" i="1" baseline="-25000" dirty="0" err="1"/>
              <a:t>wt</a:t>
            </a:r>
            <a:r>
              <a:rPr lang="cs-CZ" sz="2400" dirty="0"/>
              <a:t>]</a:t>
            </a:r>
            <a:r>
              <a:rPr lang="cs-CZ" sz="2400" i="1" dirty="0"/>
              <a:t> </a:t>
            </a:r>
            <a:r>
              <a:rPr lang="cs-CZ" sz="2400" baseline="30000" dirty="0"/>
              <a:t>0</a:t>
            </a:r>
            <a:r>
              <a:rPr lang="cs-CZ" sz="2400" i="1" dirty="0"/>
              <a:t>he </a:t>
            </a:r>
            <a:r>
              <a:rPr lang="cs-CZ" sz="2400" baseline="30000" dirty="0"/>
              <a:t>0</a:t>
            </a:r>
            <a:r>
              <a:rPr lang="cs-CZ" sz="2400" dirty="0"/>
              <a:t>[</a:t>
            </a:r>
            <a:r>
              <a:rPr lang="cs-CZ" sz="2400" dirty="0">
                <a:sym typeface="Symbol" panose="05050102010706020507" pitchFamily="18" charset="2"/>
              </a:rPr>
              <a:t></a:t>
            </a:r>
            <a:r>
              <a:rPr lang="cs-CZ" sz="2400" i="1" dirty="0" err="1"/>
              <a:t>w</a:t>
            </a:r>
            <a:r>
              <a:rPr lang="cs-CZ" sz="2400" dirty="0" err="1">
                <a:sym typeface="Symbol" panose="05050102010706020507" pitchFamily="18" charset="2"/>
              </a:rPr>
              <a:t></a:t>
            </a:r>
            <a:r>
              <a:rPr lang="cs-CZ" sz="2400" i="1" dirty="0" err="1"/>
              <a:t>t</a:t>
            </a:r>
            <a:r>
              <a:rPr lang="cs-CZ" sz="2400" dirty="0"/>
              <a:t> </a:t>
            </a:r>
            <a:r>
              <a:rPr lang="cs-CZ" sz="2400" dirty="0">
                <a:sym typeface="Symbol" panose="05050102010706020507" pitchFamily="18" charset="2"/>
              </a:rPr>
              <a:t></a:t>
            </a:r>
            <a:r>
              <a:rPr lang="cs-CZ" sz="2400" dirty="0"/>
              <a:t>[</a:t>
            </a:r>
            <a:r>
              <a:rPr lang="cs-CZ" sz="2400" baseline="30000" dirty="0"/>
              <a:t>0</a:t>
            </a:r>
            <a:r>
              <a:rPr lang="cs-CZ" sz="2400" i="1" dirty="0"/>
              <a:t>Go</a:t>
            </a:r>
            <a:r>
              <a:rPr lang="cs-CZ" sz="2400" i="1" baseline="-25000" dirty="0"/>
              <a:t>wt </a:t>
            </a:r>
            <a:r>
              <a:rPr lang="cs-CZ" sz="2400" i="1" dirty="0"/>
              <a:t>he </a:t>
            </a:r>
            <a:r>
              <a:rPr lang="cs-CZ" sz="2400" baseline="30000" dirty="0"/>
              <a:t>0</a:t>
            </a:r>
            <a:r>
              <a:rPr lang="cs-CZ" sz="2400" i="1" dirty="0"/>
              <a:t>Alps</a:t>
            </a:r>
            <a:r>
              <a:rPr lang="cs-CZ" sz="2400" dirty="0"/>
              <a:t>]]]] </a:t>
            </a:r>
            <a:r>
              <a:rPr lang="en-GB" sz="2400" dirty="0"/>
              <a:t>|</a:t>
            </a:r>
            <a:r>
              <a:rPr lang="en-GB" sz="2400" dirty="0">
                <a:sym typeface="Symbol" panose="05050102010706020507" pitchFamily="18" charset="2"/>
              </a:rPr>
              <a:t></a:t>
            </a:r>
            <a:endParaRPr lang="cs-CZ" sz="2400" dirty="0"/>
          </a:p>
          <a:p>
            <a:pPr marL="514350" indent="-514350">
              <a:lnSpc>
                <a:spcPct val="120000"/>
              </a:lnSpc>
              <a:spcBef>
                <a:spcPts val="1200"/>
              </a:spcBef>
              <a:buFont typeface="+mj-lt"/>
              <a:buAutoNum type="arabicPeriod"/>
            </a:pPr>
            <a:r>
              <a:rPr lang="en-GB" sz="2400" baseline="30000" dirty="0">
                <a:solidFill>
                  <a:schemeClr val="accent6">
                    <a:lumMod val="75000"/>
                  </a:schemeClr>
                </a:solidFill>
                <a:effectLst>
                  <a:outerShdw blurRad="38100" dist="38100" dir="2700000" algn="tl">
                    <a:srgbClr val="000000">
                      <a:alpha val="43137"/>
                    </a:srgbClr>
                  </a:outerShdw>
                </a:effectLst>
              </a:rPr>
              <a:t>2</a:t>
            </a:r>
            <a:r>
              <a:rPr lang="cs-CZ" sz="2400" dirty="0">
                <a:solidFill>
                  <a:schemeClr val="accent6">
                    <a:lumMod val="75000"/>
                  </a:schemeClr>
                </a:solidFill>
                <a:effectLst>
                  <a:outerShdw blurRad="38100" dist="38100" dir="2700000" algn="tl">
                    <a:srgbClr val="000000">
                      <a:alpha val="43137"/>
                    </a:srgbClr>
                  </a:outerShdw>
                </a:effectLst>
              </a:rPr>
              <a:t>[</a:t>
            </a:r>
            <a:r>
              <a:rPr lang="cs-CZ" sz="2400" baseline="30000" dirty="0">
                <a:solidFill>
                  <a:schemeClr val="accent6">
                    <a:lumMod val="75000"/>
                  </a:schemeClr>
                </a:solidFill>
                <a:effectLst>
                  <a:outerShdw blurRad="38100" dist="38100" dir="2700000" algn="tl">
                    <a:srgbClr val="000000">
                      <a:alpha val="43137"/>
                    </a:srgbClr>
                  </a:outerShdw>
                </a:effectLst>
              </a:rPr>
              <a:t>0</a:t>
            </a:r>
            <a:r>
              <a:rPr lang="cs-CZ" sz="2400" i="1" dirty="0">
                <a:solidFill>
                  <a:schemeClr val="accent6">
                    <a:lumMod val="75000"/>
                  </a:schemeClr>
                </a:solidFill>
                <a:effectLst>
                  <a:outerShdw blurRad="38100" dist="38100" dir="2700000" algn="tl">
                    <a:srgbClr val="000000">
                      <a:alpha val="43137"/>
                    </a:srgbClr>
                  </a:outerShdw>
                </a:effectLst>
              </a:rPr>
              <a:t>Sub </a:t>
            </a:r>
            <a:r>
              <a:rPr lang="cs-CZ" sz="2400" dirty="0">
                <a:solidFill>
                  <a:schemeClr val="accent6">
                    <a:lumMod val="75000"/>
                  </a:schemeClr>
                </a:solidFill>
                <a:effectLst>
                  <a:outerShdw blurRad="38100" dist="38100" dir="2700000" algn="tl">
                    <a:srgbClr val="000000">
                      <a:alpha val="43137"/>
                    </a:srgbClr>
                  </a:outerShdw>
                </a:effectLst>
              </a:rPr>
              <a:t>[</a:t>
            </a:r>
            <a:r>
              <a:rPr lang="cs-CZ" sz="2400" baseline="30000" dirty="0">
                <a:solidFill>
                  <a:schemeClr val="accent6">
                    <a:lumMod val="75000"/>
                  </a:schemeClr>
                </a:solidFill>
                <a:effectLst>
                  <a:outerShdw blurRad="38100" dist="38100" dir="2700000" algn="tl">
                    <a:srgbClr val="000000">
                      <a:alpha val="43137"/>
                    </a:srgbClr>
                  </a:outerShdw>
                </a:effectLst>
              </a:rPr>
              <a:t>0</a:t>
            </a:r>
            <a:r>
              <a:rPr lang="cs-CZ" sz="2400" i="1" dirty="0">
                <a:solidFill>
                  <a:schemeClr val="accent6">
                    <a:lumMod val="75000"/>
                  </a:schemeClr>
                </a:solidFill>
                <a:effectLst>
                  <a:outerShdw blurRad="38100" dist="38100" dir="2700000" algn="tl">
                    <a:srgbClr val="000000">
                      <a:alpha val="43137"/>
                    </a:srgbClr>
                  </a:outerShdw>
                </a:effectLst>
              </a:rPr>
              <a:t>Tr </a:t>
            </a:r>
            <a:r>
              <a:rPr lang="cs-CZ" sz="2400" baseline="30000" dirty="0">
                <a:solidFill>
                  <a:schemeClr val="accent6">
                    <a:lumMod val="75000"/>
                  </a:schemeClr>
                </a:solidFill>
                <a:effectLst>
                  <a:outerShdw blurRad="38100" dist="38100" dir="2700000" algn="tl">
                    <a:srgbClr val="000000">
                      <a:alpha val="43137"/>
                    </a:srgbClr>
                  </a:outerShdw>
                </a:effectLst>
              </a:rPr>
              <a:t>0</a:t>
            </a:r>
            <a:r>
              <a:rPr lang="en-US" sz="2400" i="1" dirty="0">
                <a:solidFill>
                  <a:schemeClr val="accent6">
                    <a:lumMod val="75000"/>
                  </a:schemeClr>
                </a:solidFill>
                <a:effectLst>
                  <a:outerShdw blurRad="38100" dist="38100" dir="2700000" algn="tl">
                    <a:srgbClr val="000000">
                      <a:alpha val="43137"/>
                    </a:srgbClr>
                  </a:outerShdw>
                </a:effectLst>
              </a:rPr>
              <a:t>MO</a:t>
            </a:r>
            <a:r>
              <a:rPr lang="cs-CZ" sz="2400" i="1" baseline="-25000" dirty="0" err="1">
                <a:solidFill>
                  <a:schemeClr val="accent6">
                    <a:lumMod val="75000"/>
                  </a:schemeClr>
                </a:solidFill>
                <a:effectLst>
                  <a:outerShdw blurRad="38100" dist="38100" dir="2700000" algn="tl">
                    <a:srgbClr val="000000">
                      <a:alpha val="43137"/>
                    </a:srgbClr>
                  </a:outerShdw>
                </a:effectLst>
              </a:rPr>
              <a:t>wt</a:t>
            </a:r>
            <a:r>
              <a:rPr lang="cs-CZ" sz="2400" dirty="0">
                <a:solidFill>
                  <a:schemeClr val="accent6">
                    <a:lumMod val="75000"/>
                  </a:schemeClr>
                </a:solidFill>
                <a:effectLst>
                  <a:outerShdw blurRad="38100" dist="38100" dir="2700000" algn="tl">
                    <a:srgbClr val="000000">
                      <a:alpha val="43137"/>
                    </a:srgbClr>
                  </a:outerShdw>
                </a:effectLst>
              </a:rPr>
              <a:t>]</a:t>
            </a:r>
            <a:r>
              <a:rPr lang="cs-CZ" sz="2400" i="1" dirty="0">
                <a:solidFill>
                  <a:schemeClr val="accent6">
                    <a:lumMod val="75000"/>
                  </a:schemeClr>
                </a:solidFill>
                <a:effectLst>
                  <a:outerShdw blurRad="38100" dist="38100" dir="2700000" algn="tl">
                    <a:srgbClr val="000000">
                      <a:alpha val="43137"/>
                    </a:srgbClr>
                  </a:outerShdw>
                </a:effectLst>
              </a:rPr>
              <a:t> </a:t>
            </a:r>
            <a:r>
              <a:rPr lang="cs-CZ" sz="2400" baseline="30000" dirty="0">
                <a:solidFill>
                  <a:schemeClr val="accent6">
                    <a:lumMod val="75000"/>
                  </a:schemeClr>
                </a:solidFill>
                <a:effectLst>
                  <a:outerShdw blurRad="38100" dist="38100" dir="2700000" algn="tl">
                    <a:srgbClr val="000000">
                      <a:alpha val="43137"/>
                    </a:srgbClr>
                  </a:outerShdw>
                </a:effectLst>
              </a:rPr>
              <a:t>0</a:t>
            </a:r>
            <a:r>
              <a:rPr lang="cs-CZ" sz="2400" i="1" dirty="0">
                <a:solidFill>
                  <a:schemeClr val="accent6">
                    <a:lumMod val="75000"/>
                  </a:schemeClr>
                </a:solidFill>
                <a:effectLst>
                  <a:outerShdw blurRad="38100" dist="38100" dir="2700000" algn="tl">
                    <a:srgbClr val="000000">
                      <a:alpha val="43137"/>
                    </a:srgbClr>
                  </a:outerShdw>
                </a:effectLst>
              </a:rPr>
              <a:t>he </a:t>
            </a:r>
            <a:r>
              <a:rPr lang="cs-CZ" sz="2400" baseline="30000" dirty="0">
                <a:solidFill>
                  <a:schemeClr val="accent6">
                    <a:lumMod val="75000"/>
                  </a:schemeClr>
                </a:solidFill>
                <a:effectLst>
                  <a:outerShdw blurRad="38100" dist="38100" dir="2700000" algn="tl">
                    <a:srgbClr val="000000">
                      <a:alpha val="43137"/>
                    </a:srgbClr>
                  </a:outerShdw>
                </a:effectLst>
              </a:rPr>
              <a:t>0</a:t>
            </a:r>
            <a:r>
              <a:rPr lang="cs-CZ" sz="2400" dirty="0">
                <a:solidFill>
                  <a:schemeClr val="accent6">
                    <a:lumMod val="75000"/>
                  </a:schemeClr>
                </a:solidFill>
                <a:effectLst>
                  <a:outerShdw blurRad="38100" dist="38100" dir="2700000" algn="tl">
                    <a:srgbClr val="000000">
                      <a:alpha val="43137"/>
                    </a:srgbClr>
                  </a:outerShdw>
                </a:effectLst>
              </a:rPr>
              <a:t>[</a:t>
            </a:r>
            <a:r>
              <a:rPr lang="cs-CZ" sz="2400"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cs-CZ" sz="2400" i="1" dirty="0" err="1">
                <a:solidFill>
                  <a:schemeClr val="accent6">
                    <a:lumMod val="75000"/>
                  </a:schemeClr>
                </a:solidFill>
                <a:effectLst>
                  <a:outerShdw blurRad="38100" dist="38100" dir="2700000" algn="tl">
                    <a:srgbClr val="000000">
                      <a:alpha val="43137"/>
                    </a:srgbClr>
                  </a:outerShdw>
                </a:effectLst>
              </a:rPr>
              <a:t>w</a:t>
            </a:r>
            <a:r>
              <a:rPr lang="cs-CZ" sz="2400" dirty="0" err="1">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cs-CZ" sz="2400" i="1" dirty="0" err="1">
                <a:solidFill>
                  <a:schemeClr val="accent6">
                    <a:lumMod val="75000"/>
                  </a:schemeClr>
                </a:solidFill>
                <a:effectLst>
                  <a:outerShdw blurRad="38100" dist="38100" dir="2700000" algn="tl">
                    <a:srgbClr val="000000">
                      <a:alpha val="43137"/>
                    </a:srgbClr>
                  </a:outerShdw>
                </a:effectLst>
              </a:rPr>
              <a:t>t</a:t>
            </a:r>
            <a:r>
              <a:rPr lang="cs-CZ" sz="2400" dirty="0">
                <a:solidFill>
                  <a:schemeClr val="accent6">
                    <a:lumMod val="75000"/>
                  </a:schemeClr>
                </a:solidFill>
                <a:effectLst>
                  <a:outerShdw blurRad="38100" dist="38100" dir="2700000" algn="tl">
                    <a:srgbClr val="000000">
                      <a:alpha val="43137"/>
                    </a:srgbClr>
                  </a:outerShdw>
                </a:effectLst>
              </a:rPr>
              <a:t> </a:t>
            </a:r>
            <a:r>
              <a:rPr lang="cs-CZ" sz="2400"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cs-CZ" sz="2400" dirty="0">
                <a:solidFill>
                  <a:schemeClr val="accent6">
                    <a:lumMod val="75000"/>
                  </a:schemeClr>
                </a:solidFill>
                <a:effectLst>
                  <a:outerShdw blurRad="38100" dist="38100" dir="2700000" algn="tl">
                    <a:srgbClr val="000000">
                      <a:alpha val="43137"/>
                    </a:srgbClr>
                  </a:outerShdw>
                </a:effectLst>
              </a:rPr>
              <a:t>[</a:t>
            </a:r>
            <a:r>
              <a:rPr lang="cs-CZ" sz="2400" baseline="30000" dirty="0">
                <a:solidFill>
                  <a:schemeClr val="accent6">
                    <a:lumMod val="75000"/>
                  </a:schemeClr>
                </a:solidFill>
                <a:effectLst>
                  <a:outerShdw blurRad="38100" dist="38100" dir="2700000" algn="tl">
                    <a:srgbClr val="000000">
                      <a:alpha val="43137"/>
                    </a:srgbClr>
                  </a:outerShdw>
                </a:effectLst>
              </a:rPr>
              <a:t>0</a:t>
            </a:r>
            <a:r>
              <a:rPr lang="cs-CZ" sz="2400" i="1" dirty="0">
                <a:solidFill>
                  <a:schemeClr val="accent6">
                    <a:lumMod val="75000"/>
                  </a:schemeClr>
                </a:solidFill>
                <a:effectLst>
                  <a:outerShdw blurRad="38100" dist="38100" dir="2700000" algn="tl">
                    <a:srgbClr val="000000">
                      <a:alpha val="43137"/>
                    </a:srgbClr>
                  </a:outerShdw>
                </a:effectLst>
              </a:rPr>
              <a:t>Go</a:t>
            </a:r>
            <a:r>
              <a:rPr lang="cs-CZ" sz="2400" i="1" baseline="-25000" dirty="0">
                <a:solidFill>
                  <a:schemeClr val="accent6">
                    <a:lumMod val="75000"/>
                  </a:schemeClr>
                </a:solidFill>
                <a:effectLst>
                  <a:outerShdw blurRad="38100" dist="38100" dir="2700000" algn="tl">
                    <a:srgbClr val="000000">
                      <a:alpha val="43137"/>
                    </a:srgbClr>
                  </a:outerShdw>
                </a:effectLst>
              </a:rPr>
              <a:t>wt </a:t>
            </a:r>
            <a:r>
              <a:rPr lang="cs-CZ" sz="2400" i="1" dirty="0">
                <a:solidFill>
                  <a:schemeClr val="accent6">
                    <a:lumMod val="75000"/>
                  </a:schemeClr>
                </a:solidFill>
                <a:effectLst>
                  <a:outerShdw blurRad="38100" dist="38100" dir="2700000" algn="tl">
                    <a:srgbClr val="000000">
                      <a:alpha val="43137"/>
                    </a:srgbClr>
                  </a:outerShdw>
                </a:effectLst>
              </a:rPr>
              <a:t>he </a:t>
            </a:r>
            <a:r>
              <a:rPr lang="cs-CZ" sz="2400" baseline="30000" dirty="0">
                <a:solidFill>
                  <a:schemeClr val="accent6">
                    <a:lumMod val="75000"/>
                  </a:schemeClr>
                </a:solidFill>
                <a:effectLst>
                  <a:outerShdw blurRad="38100" dist="38100" dir="2700000" algn="tl">
                    <a:srgbClr val="000000">
                      <a:alpha val="43137"/>
                    </a:srgbClr>
                  </a:outerShdw>
                </a:effectLst>
              </a:rPr>
              <a:t>0</a:t>
            </a:r>
            <a:r>
              <a:rPr lang="cs-CZ" sz="2400" i="1" dirty="0">
                <a:solidFill>
                  <a:schemeClr val="accent6">
                    <a:lumMod val="75000"/>
                  </a:schemeClr>
                </a:solidFill>
                <a:effectLst>
                  <a:outerShdw blurRad="38100" dist="38100" dir="2700000" algn="tl">
                    <a:srgbClr val="000000">
                      <a:alpha val="43137"/>
                    </a:srgbClr>
                  </a:outerShdw>
                </a:effectLst>
              </a:rPr>
              <a:t>Alps</a:t>
            </a:r>
            <a:r>
              <a:rPr lang="cs-CZ" sz="2400" dirty="0">
                <a:solidFill>
                  <a:schemeClr val="accent6">
                    <a:lumMod val="75000"/>
                  </a:schemeClr>
                </a:solidFill>
                <a:effectLst>
                  <a:outerShdw blurRad="38100" dist="38100" dir="2700000" algn="tl">
                    <a:srgbClr val="000000">
                      <a:alpha val="43137"/>
                    </a:srgbClr>
                  </a:outerShdw>
                </a:effectLst>
              </a:rPr>
              <a:t>]]]</a:t>
            </a:r>
            <a:r>
              <a:rPr lang="cs-CZ" sz="2400" i="1" baseline="-25000" dirty="0" err="1">
                <a:solidFill>
                  <a:schemeClr val="accent6">
                    <a:lumMod val="75000"/>
                  </a:schemeClr>
                </a:solidFill>
                <a:effectLst>
                  <a:outerShdw blurRad="38100" dist="38100" dir="2700000" algn="tl">
                    <a:srgbClr val="000000">
                      <a:alpha val="43137"/>
                    </a:srgbClr>
                  </a:outerShdw>
                </a:effectLst>
              </a:rPr>
              <a:t>wt</a:t>
            </a:r>
            <a:endParaRPr lang="cs-CZ" sz="2400" dirty="0">
              <a:solidFill>
                <a:schemeClr val="accent6">
                  <a:lumMod val="75000"/>
                </a:schemeClr>
              </a:solidFill>
              <a:effectLst>
                <a:outerShdw blurRad="38100" dist="38100" dir="2700000" algn="tl">
                  <a:srgbClr val="000000">
                    <a:alpha val="43137"/>
                  </a:srgbClr>
                </a:outerShdw>
              </a:effectLst>
            </a:endParaRPr>
          </a:p>
        </p:txBody>
      </p:sp>
      <p:sp>
        <p:nvSpPr>
          <p:cNvPr id="5" name="Zástupný symbol pro číslo snímku 4">
            <a:extLst>
              <a:ext uri="{FF2B5EF4-FFF2-40B4-BE49-F238E27FC236}">
                <a16:creationId xmlns:a16="http://schemas.microsoft.com/office/drawing/2014/main" id="{46F2537F-17B6-4812-A6E7-C698042B2072}"/>
              </a:ext>
            </a:extLst>
          </p:cNvPr>
          <p:cNvSpPr>
            <a:spLocks noGrp="1"/>
          </p:cNvSpPr>
          <p:nvPr>
            <p:ph type="sldNum" sz="quarter" idx="12"/>
          </p:nvPr>
        </p:nvSpPr>
        <p:spPr/>
        <p:txBody>
          <a:bodyPr/>
          <a:lstStyle/>
          <a:p>
            <a:fld id="{D8EF6A18-2E29-4DFB-A5DA-0DD763702121}" type="slidenum">
              <a:rPr lang="cs-CZ" altLang="en-US" smtClean="0"/>
              <a:pPr/>
              <a:t>18</a:t>
            </a:fld>
            <a:endParaRPr lang="cs-CZ" altLang="en-US" dirty="0"/>
          </a:p>
        </p:txBody>
      </p:sp>
    </p:spTree>
    <p:extLst>
      <p:ext uri="{BB962C8B-B14F-4D97-AF65-F5344CB8AC3E}">
        <p14:creationId xmlns:p14="http://schemas.microsoft.com/office/powerpoint/2010/main" val="36742227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24CF19-64BC-48C7-A3D2-FF2F158723AE}"/>
              </a:ext>
            </a:extLst>
          </p:cNvPr>
          <p:cNvSpPr>
            <a:spLocks noGrp="1"/>
          </p:cNvSpPr>
          <p:nvPr>
            <p:ph type="title"/>
          </p:nvPr>
        </p:nvSpPr>
        <p:spPr>
          <a:xfrm>
            <a:off x="838200" y="358219"/>
            <a:ext cx="10515600" cy="1640263"/>
          </a:xfrm>
        </p:spPr>
        <p:txBody>
          <a:bodyPr>
            <a:noAutofit/>
          </a:bodyPr>
          <a:lstStyle/>
          <a:p>
            <a:pPr algn="ctr"/>
            <a:r>
              <a:rPr lang="en-GB" sz="2400" dirty="0">
                <a:solidFill>
                  <a:srgbClr val="0070C0"/>
                </a:solidFill>
              </a:rPr>
              <a:t>The Mayor of Ostrava doesn’t know that </a:t>
            </a:r>
            <a:r>
              <a:rPr lang="en-US" sz="2400" dirty="0">
                <a:solidFill>
                  <a:srgbClr val="0070C0"/>
                </a:solidFill>
              </a:rPr>
              <a:t>Tom regrets </a:t>
            </a:r>
            <a:r>
              <a:rPr lang="en-GB" sz="2400" dirty="0">
                <a:solidFill>
                  <a:srgbClr val="0070C0"/>
                </a:solidFill>
              </a:rPr>
              <a:t>that </a:t>
            </a:r>
            <a:br>
              <a:rPr lang="en-GB" sz="2400" dirty="0">
                <a:solidFill>
                  <a:srgbClr val="0070C0"/>
                </a:solidFill>
              </a:rPr>
            </a:br>
            <a:r>
              <a:rPr lang="en-GB" sz="2400" dirty="0">
                <a:solidFill>
                  <a:srgbClr val="0070C0"/>
                </a:solidFill>
                <a:effectLst>
                  <a:outerShdw blurRad="38100" dist="38100" dir="2700000" algn="tl">
                    <a:srgbClr val="000000">
                      <a:alpha val="43137"/>
                    </a:srgbClr>
                  </a:outerShdw>
                </a:effectLst>
              </a:rPr>
              <a:t>he (the mayor)</a:t>
            </a:r>
            <a:r>
              <a:rPr lang="en-GB" sz="2400" dirty="0">
                <a:solidFill>
                  <a:srgbClr val="0070C0"/>
                </a:solidFill>
              </a:rPr>
              <a:t> is not going to the Alps</a:t>
            </a:r>
            <a:r>
              <a:rPr lang="en-GB" sz="2400" dirty="0"/>
              <a:t>.</a:t>
            </a:r>
            <a:br>
              <a:rPr lang="cs-CZ" sz="2400" dirty="0"/>
            </a:br>
            <a:r>
              <a:rPr lang="cs-CZ" sz="2400" u="sng" dirty="0" err="1"/>
              <a:t>The</a:t>
            </a:r>
            <a:r>
              <a:rPr lang="cs-CZ" sz="2400" u="sng" dirty="0"/>
              <a:t> </a:t>
            </a:r>
            <a:r>
              <a:rPr lang="cs-CZ" sz="2400" u="sng" dirty="0" err="1"/>
              <a:t>Mayor</a:t>
            </a:r>
            <a:r>
              <a:rPr lang="cs-CZ" sz="2400" u="sng" dirty="0"/>
              <a:t> </a:t>
            </a:r>
            <a:r>
              <a:rPr lang="cs-CZ" sz="2400" u="sng" dirty="0" err="1"/>
              <a:t>of</a:t>
            </a:r>
            <a:r>
              <a:rPr lang="cs-CZ" sz="2400" u="sng" dirty="0"/>
              <a:t> Ostrava </a:t>
            </a:r>
            <a:r>
              <a:rPr lang="cs-CZ" sz="2400" u="sng" dirty="0" err="1"/>
              <a:t>is</a:t>
            </a:r>
            <a:r>
              <a:rPr lang="cs-CZ" sz="2400" u="sng" dirty="0"/>
              <a:t> Tomáš Macura.</a:t>
            </a:r>
            <a:br>
              <a:rPr lang="cs-CZ" sz="2400" u="sng" dirty="0"/>
            </a:br>
            <a:r>
              <a:rPr lang="cs-CZ" sz="2400" dirty="0"/>
              <a:t>Tomáš Macura </a:t>
            </a:r>
            <a:r>
              <a:rPr lang="cs-CZ" sz="2400" dirty="0" err="1"/>
              <a:t>is</a:t>
            </a:r>
            <a:r>
              <a:rPr lang="cs-CZ" sz="2400" dirty="0"/>
              <a:t> not </a:t>
            </a:r>
            <a:r>
              <a:rPr lang="cs-CZ" sz="2400" dirty="0" err="1"/>
              <a:t>going</a:t>
            </a:r>
            <a:r>
              <a:rPr lang="cs-CZ" sz="2400" dirty="0"/>
              <a:t> to </a:t>
            </a:r>
            <a:r>
              <a:rPr lang="cs-CZ" sz="2400" dirty="0" err="1"/>
              <a:t>Alps</a:t>
            </a:r>
            <a:endParaRPr lang="cs-CZ" sz="2400" dirty="0"/>
          </a:p>
        </p:txBody>
      </p:sp>
      <p:sp>
        <p:nvSpPr>
          <p:cNvPr id="3" name="Zástupný obsah 2">
            <a:extLst>
              <a:ext uri="{FF2B5EF4-FFF2-40B4-BE49-F238E27FC236}">
                <a16:creationId xmlns:a16="http://schemas.microsoft.com/office/drawing/2014/main" id="{1594323D-9629-46B6-BEE9-63C34280035E}"/>
              </a:ext>
            </a:extLst>
          </p:cNvPr>
          <p:cNvSpPr>
            <a:spLocks noGrp="1"/>
          </p:cNvSpPr>
          <p:nvPr>
            <p:ph idx="1"/>
          </p:nvPr>
        </p:nvSpPr>
        <p:spPr>
          <a:xfrm>
            <a:off x="934278" y="2111604"/>
            <a:ext cx="10515600" cy="4244746"/>
          </a:xfrm>
        </p:spPr>
        <p:txBody>
          <a:bodyPr>
            <a:normAutofit fontScale="92500" lnSpcReduction="10000"/>
          </a:bodyPr>
          <a:lstStyle/>
          <a:p>
            <a:pPr marL="0" indent="0">
              <a:buNone/>
            </a:pPr>
            <a:r>
              <a:rPr lang="cs-CZ" sz="3200" baseline="30000" dirty="0">
                <a:solidFill>
                  <a:srgbClr val="0070C0"/>
                </a:solidFill>
              </a:rPr>
              <a:t>0</a:t>
            </a:r>
            <a:r>
              <a:rPr lang="en-US" sz="3200" i="1" dirty="0">
                <a:solidFill>
                  <a:srgbClr val="0070C0"/>
                </a:solidFill>
              </a:rPr>
              <a:t>MO</a:t>
            </a:r>
            <a:r>
              <a:rPr lang="en-US" sz="3200" i="1" baseline="-25000" dirty="0">
                <a:solidFill>
                  <a:srgbClr val="0070C0"/>
                </a:solidFill>
              </a:rPr>
              <a:t> </a:t>
            </a:r>
            <a:r>
              <a:rPr lang="en-US" sz="3200" dirty="0"/>
              <a:t>occurs </a:t>
            </a:r>
            <a:r>
              <a:rPr lang="en-US" sz="3200" i="1" dirty="0">
                <a:effectLst>
                  <a:outerShdw blurRad="38100" dist="38100" dir="2700000" algn="tl">
                    <a:srgbClr val="000000">
                      <a:alpha val="43137"/>
                    </a:srgbClr>
                  </a:outerShdw>
                </a:effectLst>
              </a:rPr>
              <a:t>extensionally, de re</a:t>
            </a:r>
            <a:r>
              <a:rPr lang="cs-CZ" sz="3200" i="1" dirty="0"/>
              <a:t> in </a:t>
            </a:r>
            <a:r>
              <a:rPr lang="cs-CZ" sz="3200" i="1" dirty="0" err="1"/>
              <a:t>both</a:t>
            </a:r>
            <a:r>
              <a:rPr lang="cs-CZ" sz="3200" i="1" dirty="0"/>
              <a:t> </a:t>
            </a:r>
            <a:r>
              <a:rPr lang="cs-CZ" sz="3200" i="1" dirty="0" err="1"/>
              <a:t>the</a:t>
            </a:r>
            <a:r>
              <a:rPr lang="cs-CZ" sz="3200" i="1" dirty="0"/>
              <a:t> </a:t>
            </a:r>
            <a:r>
              <a:rPr lang="cs-CZ" sz="3200" i="1" dirty="0" err="1"/>
              <a:t>premises</a:t>
            </a:r>
            <a:endParaRPr lang="en-US" sz="3200" i="1" dirty="0"/>
          </a:p>
          <a:p>
            <a:r>
              <a:rPr lang="en-US" sz="3200" i="1" dirty="0"/>
              <a:t>Two principles de re are valid</a:t>
            </a:r>
          </a:p>
          <a:p>
            <a:pPr lvl="1"/>
            <a:r>
              <a:rPr lang="en-US" i="1" dirty="0"/>
              <a:t>Substitution of v-congruent constructions</a:t>
            </a:r>
          </a:p>
          <a:p>
            <a:pPr lvl="1"/>
            <a:r>
              <a:rPr lang="en-US" i="1" dirty="0"/>
              <a:t>Existential presupposition</a:t>
            </a:r>
          </a:p>
          <a:p>
            <a:r>
              <a:rPr lang="cs-CZ" sz="2600" dirty="0">
                <a:solidFill>
                  <a:srgbClr val="0070C0"/>
                </a:solidFill>
                <a:sym typeface="Symbol" panose="05050102010706020507" pitchFamily="18" charset="2"/>
              </a:rPr>
              <a:t></a:t>
            </a:r>
            <a:r>
              <a:rPr lang="cs-CZ" sz="2600" i="1" dirty="0" err="1">
                <a:solidFill>
                  <a:srgbClr val="0070C0"/>
                </a:solidFill>
              </a:rPr>
              <a:t>w</a:t>
            </a:r>
            <a:r>
              <a:rPr lang="cs-CZ" sz="2600" dirty="0" err="1">
                <a:solidFill>
                  <a:srgbClr val="0070C0"/>
                </a:solidFill>
                <a:sym typeface="Symbol" panose="05050102010706020507" pitchFamily="18" charset="2"/>
              </a:rPr>
              <a:t></a:t>
            </a:r>
            <a:r>
              <a:rPr lang="cs-CZ" sz="2600" i="1" dirty="0" err="1">
                <a:solidFill>
                  <a:srgbClr val="0070C0"/>
                </a:solidFill>
              </a:rPr>
              <a:t>t</a:t>
            </a:r>
            <a:r>
              <a:rPr lang="en-US" sz="2600" dirty="0"/>
              <a:t> </a:t>
            </a:r>
            <a:r>
              <a:rPr lang="en-US" sz="2600" dirty="0">
                <a:solidFill>
                  <a:srgbClr val="0070C0"/>
                </a:solidFill>
              </a:rPr>
              <a:t>[</a:t>
            </a:r>
            <a:r>
              <a:rPr lang="en-US" sz="2600" baseline="30000" dirty="0">
                <a:solidFill>
                  <a:srgbClr val="0070C0"/>
                </a:solidFill>
              </a:rPr>
              <a:t>0</a:t>
            </a:r>
            <a:r>
              <a:rPr lang="cs-CZ" sz="2600" i="1" dirty="0">
                <a:solidFill>
                  <a:srgbClr val="0070C0"/>
                </a:solidFill>
              </a:rPr>
              <a:t>Macura</a:t>
            </a:r>
            <a:r>
              <a:rPr lang="en-US" sz="2600" dirty="0">
                <a:solidFill>
                  <a:srgbClr val="0070C0"/>
                </a:solidFill>
              </a:rPr>
              <a:t> = </a:t>
            </a:r>
            <a:r>
              <a:rPr lang="en-US" sz="2600" baseline="30000" dirty="0">
                <a:solidFill>
                  <a:srgbClr val="0070C0"/>
                </a:solidFill>
              </a:rPr>
              <a:t>0</a:t>
            </a:r>
            <a:r>
              <a:rPr lang="en-US" sz="2600" i="1" dirty="0">
                <a:solidFill>
                  <a:srgbClr val="0070C0"/>
                </a:solidFill>
              </a:rPr>
              <a:t>MO</a:t>
            </a:r>
            <a:r>
              <a:rPr lang="cs-CZ" sz="2600" i="1" baseline="-25000" dirty="0" err="1">
                <a:solidFill>
                  <a:srgbClr val="0070C0"/>
                </a:solidFill>
              </a:rPr>
              <a:t>wt</a:t>
            </a:r>
            <a:r>
              <a:rPr lang="en-US" sz="2600" dirty="0">
                <a:solidFill>
                  <a:srgbClr val="0070C0"/>
                </a:solidFill>
              </a:rPr>
              <a:t>]</a:t>
            </a:r>
            <a:r>
              <a:rPr lang="en-US" sz="2600" dirty="0"/>
              <a:t> </a:t>
            </a:r>
          </a:p>
          <a:p>
            <a:r>
              <a:rPr lang="en-US" sz="2600" dirty="0"/>
              <a:t>Then the evaluation of the substitution comes down to this:</a:t>
            </a:r>
          </a:p>
          <a:p>
            <a:pPr marL="0" indent="0">
              <a:buNone/>
            </a:pPr>
            <a:r>
              <a:rPr lang="en-GB" sz="2600" baseline="30000" dirty="0"/>
              <a:t>2</a:t>
            </a:r>
            <a:r>
              <a:rPr lang="cs-CZ" sz="2600" dirty="0"/>
              <a:t>[</a:t>
            </a:r>
            <a:r>
              <a:rPr lang="cs-CZ" sz="2600" baseline="30000" dirty="0"/>
              <a:t>0</a:t>
            </a:r>
            <a:r>
              <a:rPr lang="cs-CZ" sz="2600" i="1" dirty="0"/>
              <a:t>Sub </a:t>
            </a:r>
            <a:r>
              <a:rPr lang="cs-CZ" sz="2600" dirty="0">
                <a:solidFill>
                  <a:schemeClr val="accent6">
                    <a:lumMod val="75000"/>
                  </a:schemeClr>
                </a:solidFill>
                <a:effectLst>
                  <a:outerShdw blurRad="38100" dist="38100" dir="2700000" algn="tl">
                    <a:srgbClr val="000000">
                      <a:alpha val="43137"/>
                    </a:srgbClr>
                  </a:outerShdw>
                </a:effectLst>
              </a:rPr>
              <a:t>[</a:t>
            </a:r>
            <a:r>
              <a:rPr lang="cs-CZ" sz="2600" baseline="30000" dirty="0">
                <a:solidFill>
                  <a:schemeClr val="accent6">
                    <a:lumMod val="75000"/>
                  </a:schemeClr>
                </a:solidFill>
                <a:effectLst>
                  <a:outerShdw blurRad="38100" dist="38100" dir="2700000" algn="tl">
                    <a:srgbClr val="000000">
                      <a:alpha val="43137"/>
                    </a:srgbClr>
                  </a:outerShdw>
                </a:effectLst>
              </a:rPr>
              <a:t>0</a:t>
            </a:r>
            <a:r>
              <a:rPr lang="cs-CZ" sz="2600" i="1" dirty="0">
                <a:solidFill>
                  <a:schemeClr val="accent6">
                    <a:lumMod val="75000"/>
                  </a:schemeClr>
                </a:solidFill>
                <a:effectLst>
                  <a:outerShdw blurRad="38100" dist="38100" dir="2700000" algn="tl">
                    <a:srgbClr val="000000">
                      <a:alpha val="43137"/>
                    </a:srgbClr>
                  </a:outerShdw>
                </a:effectLst>
              </a:rPr>
              <a:t>Tr </a:t>
            </a:r>
            <a:r>
              <a:rPr lang="cs-CZ" sz="2600" baseline="30000" dirty="0">
                <a:solidFill>
                  <a:schemeClr val="accent6">
                    <a:lumMod val="75000"/>
                  </a:schemeClr>
                </a:solidFill>
                <a:effectLst>
                  <a:outerShdw blurRad="38100" dist="38100" dir="2700000" algn="tl">
                    <a:srgbClr val="000000">
                      <a:alpha val="43137"/>
                    </a:srgbClr>
                  </a:outerShdw>
                </a:effectLst>
              </a:rPr>
              <a:t>0</a:t>
            </a:r>
            <a:r>
              <a:rPr lang="en-US" sz="2600" i="1" dirty="0">
                <a:solidFill>
                  <a:schemeClr val="accent6">
                    <a:lumMod val="75000"/>
                  </a:schemeClr>
                </a:solidFill>
                <a:effectLst>
                  <a:outerShdw blurRad="38100" dist="38100" dir="2700000" algn="tl">
                    <a:srgbClr val="000000">
                      <a:alpha val="43137"/>
                    </a:srgbClr>
                  </a:outerShdw>
                </a:effectLst>
              </a:rPr>
              <a:t>MO</a:t>
            </a:r>
            <a:r>
              <a:rPr lang="cs-CZ" sz="2600" i="1" baseline="-25000" dirty="0" err="1">
                <a:solidFill>
                  <a:schemeClr val="accent6">
                    <a:lumMod val="75000"/>
                  </a:schemeClr>
                </a:solidFill>
                <a:effectLst>
                  <a:outerShdw blurRad="38100" dist="38100" dir="2700000" algn="tl">
                    <a:srgbClr val="000000">
                      <a:alpha val="43137"/>
                    </a:srgbClr>
                  </a:outerShdw>
                </a:effectLst>
              </a:rPr>
              <a:t>wt</a:t>
            </a:r>
            <a:r>
              <a:rPr lang="cs-CZ" sz="2600" dirty="0">
                <a:solidFill>
                  <a:schemeClr val="accent6">
                    <a:lumMod val="75000"/>
                  </a:schemeClr>
                </a:solidFill>
                <a:effectLst>
                  <a:outerShdw blurRad="38100" dist="38100" dir="2700000" algn="tl">
                    <a:srgbClr val="000000">
                      <a:alpha val="43137"/>
                    </a:srgbClr>
                  </a:outerShdw>
                </a:effectLst>
              </a:rPr>
              <a:t>]</a:t>
            </a:r>
            <a:r>
              <a:rPr lang="cs-CZ" sz="2600" i="1" dirty="0"/>
              <a:t> </a:t>
            </a:r>
            <a:r>
              <a:rPr lang="cs-CZ" sz="2600" baseline="30000" dirty="0"/>
              <a:t>0</a:t>
            </a:r>
            <a:r>
              <a:rPr lang="cs-CZ" sz="2600" i="1" dirty="0"/>
              <a:t>he </a:t>
            </a:r>
            <a:r>
              <a:rPr lang="cs-CZ" sz="2600" baseline="30000" dirty="0"/>
              <a:t>0</a:t>
            </a:r>
            <a:r>
              <a:rPr lang="cs-CZ" sz="2600" dirty="0"/>
              <a:t>[</a:t>
            </a:r>
            <a:r>
              <a:rPr lang="cs-CZ" sz="2600" dirty="0">
                <a:sym typeface="Symbol" panose="05050102010706020507" pitchFamily="18" charset="2"/>
              </a:rPr>
              <a:t></a:t>
            </a:r>
            <a:r>
              <a:rPr lang="cs-CZ" sz="2600" i="1" dirty="0" err="1"/>
              <a:t>w</a:t>
            </a:r>
            <a:r>
              <a:rPr lang="cs-CZ" sz="2600" dirty="0" err="1">
                <a:sym typeface="Symbol" panose="05050102010706020507" pitchFamily="18" charset="2"/>
              </a:rPr>
              <a:t></a:t>
            </a:r>
            <a:r>
              <a:rPr lang="cs-CZ" sz="2600" i="1" dirty="0" err="1"/>
              <a:t>t</a:t>
            </a:r>
            <a:r>
              <a:rPr lang="cs-CZ" sz="2600" dirty="0"/>
              <a:t> </a:t>
            </a:r>
            <a:r>
              <a:rPr lang="cs-CZ" sz="2600" dirty="0">
                <a:sym typeface="Symbol" panose="05050102010706020507" pitchFamily="18" charset="2"/>
              </a:rPr>
              <a:t></a:t>
            </a:r>
            <a:r>
              <a:rPr lang="cs-CZ" sz="2600" dirty="0"/>
              <a:t>[</a:t>
            </a:r>
            <a:r>
              <a:rPr lang="cs-CZ" sz="2600" baseline="30000" dirty="0"/>
              <a:t>0</a:t>
            </a:r>
            <a:r>
              <a:rPr lang="cs-CZ" sz="2600" i="1" dirty="0"/>
              <a:t>Go</a:t>
            </a:r>
            <a:r>
              <a:rPr lang="cs-CZ" sz="2600" i="1" baseline="-25000" dirty="0"/>
              <a:t>wt </a:t>
            </a:r>
            <a:r>
              <a:rPr lang="cs-CZ" sz="2600" i="1" dirty="0"/>
              <a:t>he </a:t>
            </a:r>
            <a:r>
              <a:rPr lang="cs-CZ" sz="2600" baseline="30000" dirty="0"/>
              <a:t>0</a:t>
            </a:r>
            <a:r>
              <a:rPr lang="cs-CZ" sz="2600" i="1" dirty="0"/>
              <a:t>Alps</a:t>
            </a:r>
            <a:r>
              <a:rPr lang="cs-CZ" sz="2600" dirty="0"/>
              <a:t>]]]</a:t>
            </a:r>
            <a:r>
              <a:rPr lang="cs-CZ" sz="2600" i="1" baseline="-25000" dirty="0" err="1"/>
              <a:t>wt</a:t>
            </a:r>
            <a:r>
              <a:rPr lang="en-US" sz="2600" i="1" baseline="-25000" dirty="0"/>
              <a:t>  </a:t>
            </a:r>
            <a:r>
              <a:rPr lang="en-US" sz="2600" dirty="0"/>
              <a:t>	(anaphora resolution)</a:t>
            </a:r>
          </a:p>
          <a:p>
            <a:pPr marL="0" indent="0">
              <a:buNone/>
            </a:pPr>
            <a:r>
              <a:rPr lang="en-US" sz="2600" dirty="0"/>
              <a:t>“… </a:t>
            </a:r>
            <a:r>
              <a:rPr lang="en-US" sz="2600" dirty="0">
                <a:solidFill>
                  <a:srgbClr val="C00000"/>
                </a:solidFill>
              </a:rPr>
              <a:t>that </a:t>
            </a:r>
            <a:r>
              <a:rPr lang="en-US" sz="2600" i="1" dirty="0">
                <a:solidFill>
                  <a:srgbClr val="C00000"/>
                </a:solidFill>
              </a:rPr>
              <a:t>he (the Mayor of Ostrava)</a:t>
            </a:r>
            <a:r>
              <a:rPr lang="en-US" sz="2600" i="1" dirty="0"/>
              <a:t> doesn’t go …”</a:t>
            </a:r>
            <a:endParaRPr lang="en-US" sz="2600" dirty="0"/>
          </a:p>
          <a:p>
            <a:pPr marL="0" indent="0">
              <a:buNone/>
            </a:pPr>
            <a:r>
              <a:rPr lang="cs-CZ" sz="2600" dirty="0"/>
              <a:t>= </a:t>
            </a:r>
            <a:r>
              <a:rPr lang="cs-CZ" sz="2600" baseline="30000" dirty="0"/>
              <a:t>20</a:t>
            </a:r>
            <a:r>
              <a:rPr lang="cs-CZ" sz="2600" dirty="0"/>
              <a:t>[</a:t>
            </a:r>
            <a:r>
              <a:rPr lang="cs-CZ" sz="2600" dirty="0">
                <a:sym typeface="Symbol" panose="05050102010706020507" pitchFamily="18" charset="2"/>
              </a:rPr>
              <a:t></a:t>
            </a:r>
            <a:r>
              <a:rPr lang="cs-CZ" sz="2600" i="1" dirty="0" err="1"/>
              <a:t>w</a:t>
            </a:r>
            <a:r>
              <a:rPr lang="cs-CZ" sz="2600" dirty="0" err="1">
                <a:sym typeface="Symbol" panose="05050102010706020507" pitchFamily="18" charset="2"/>
              </a:rPr>
              <a:t></a:t>
            </a:r>
            <a:r>
              <a:rPr lang="cs-CZ" sz="2600" i="1" dirty="0" err="1"/>
              <a:t>t</a:t>
            </a:r>
            <a:r>
              <a:rPr lang="cs-CZ" sz="2600" dirty="0"/>
              <a:t> </a:t>
            </a:r>
            <a:r>
              <a:rPr lang="cs-CZ" sz="2600" dirty="0">
                <a:sym typeface="Symbol" panose="05050102010706020507" pitchFamily="18" charset="2"/>
              </a:rPr>
              <a:t></a:t>
            </a:r>
            <a:r>
              <a:rPr lang="cs-CZ" sz="2600" dirty="0"/>
              <a:t>[</a:t>
            </a:r>
            <a:r>
              <a:rPr lang="cs-CZ" sz="2600" baseline="30000" dirty="0"/>
              <a:t>0</a:t>
            </a:r>
            <a:r>
              <a:rPr lang="cs-CZ" sz="2600" i="1" dirty="0"/>
              <a:t>Go</a:t>
            </a:r>
            <a:r>
              <a:rPr lang="cs-CZ" sz="2600" i="1" baseline="-25000" dirty="0"/>
              <a:t>wt </a:t>
            </a:r>
            <a:r>
              <a:rPr lang="cs-CZ" sz="2600" baseline="30000" dirty="0"/>
              <a:t>0</a:t>
            </a:r>
            <a:r>
              <a:rPr lang="cs-CZ" sz="2600" i="1" dirty="0"/>
              <a:t>Macura </a:t>
            </a:r>
            <a:r>
              <a:rPr lang="cs-CZ" sz="2600" baseline="30000" dirty="0"/>
              <a:t>0</a:t>
            </a:r>
            <a:r>
              <a:rPr lang="cs-CZ" sz="2600" i="1" dirty="0"/>
              <a:t>Alps</a:t>
            </a:r>
            <a:r>
              <a:rPr lang="cs-CZ" sz="2600" dirty="0"/>
              <a:t>]]</a:t>
            </a:r>
            <a:r>
              <a:rPr lang="cs-CZ" sz="2600" i="1" baseline="-25000" dirty="0" err="1"/>
              <a:t>wt</a:t>
            </a:r>
            <a:r>
              <a:rPr lang="cs-CZ" sz="2600" dirty="0"/>
              <a:t> </a:t>
            </a:r>
            <a:endParaRPr lang="en-US" sz="2600" dirty="0"/>
          </a:p>
          <a:p>
            <a:pPr marL="0" indent="0">
              <a:buNone/>
            </a:pPr>
            <a:r>
              <a:rPr lang="cs-CZ" sz="2600" dirty="0"/>
              <a:t>= </a:t>
            </a:r>
            <a:r>
              <a:rPr lang="cs-CZ" sz="2600" dirty="0">
                <a:solidFill>
                  <a:srgbClr val="0070C0"/>
                </a:solidFill>
                <a:sym typeface="Symbol" panose="05050102010706020507" pitchFamily="18" charset="2"/>
              </a:rPr>
              <a:t></a:t>
            </a:r>
            <a:r>
              <a:rPr lang="cs-CZ" sz="2600" i="1" dirty="0" err="1">
                <a:solidFill>
                  <a:srgbClr val="0070C0"/>
                </a:solidFill>
              </a:rPr>
              <a:t>w</a:t>
            </a:r>
            <a:r>
              <a:rPr lang="cs-CZ" sz="2600" dirty="0" err="1">
                <a:solidFill>
                  <a:srgbClr val="0070C0"/>
                </a:solidFill>
                <a:sym typeface="Symbol" panose="05050102010706020507" pitchFamily="18" charset="2"/>
              </a:rPr>
              <a:t></a:t>
            </a:r>
            <a:r>
              <a:rPr lang="cs-CZ" sz="2600" i="1" dirty="0" err="1">
                <a:solidFill>
                  <a:srgbClr val="0070C0"/>
                </a:solidFill>
              </a:rPr>
              <a:t>t</a:t>
            </a:r>
            <a:r>
              <a:rPr lang="cs-CZ" sz="2600" i="1" dirty="0">
                <a:solidFill>
                  <a:srgbClr val="0070C0"/>
                </a:solidFill>
              </a:rPr>
              <a:t> </a:t>
            </a:r>
            <a:r>
              <a:rPr lang="cs-CZ" sz="2600" dirty="0">
                <a:solidFill>
                  <a:srgbClr val="0070C0"/>
                </a:solidFill>
                <a:sym typeface="Symbol" panose="05050102010706020507" pitchFamily="18" charset="2"/>
              </a:rPr>
              <a:t></a:t>
            </a:r>
            <a:r>
              <a:rPr lang="cs-CZ" sz="2600" dirty="0">
                <a:solidFill>
                  <a:srgbClr val="0070C0"/>
                </a:solidFill>
              </a:rPr>
              <a:t>[</a:t>
            </a:r>
            <a:r>
              <a:rPr lang="cs-CZ" sz="2600" baseline="30000" dirty="0">
                <a:solidFill>
                  <a:srgbClr val="0070C0"/>
                </a:solidFill>
              </a:rPr>
              <a:t>0</a:t>
            </a:r>
            <a:r>
              <a:rPr lang="cs-CZ" sz="2600" i="1" dirty="0">
                <a:solidFill>
                  <a:srgbClr val="0070C0"/>
                </a:solidFill>
              </a:rPr>
              <a:t>Go</a:t>
            </a:r>
            <a:r>
              <a:rPr lang="cs-CZ" sz="2600" i="1" baseline="-25000" dirty="0">
                <a:solidFill>
                  <a:srgbClr val="0070C0"/>
                </a:solidFill>
              </a:rPr>
              <a:t>wt </a:t>
            </a:r>
            <a:r>
              <a:rPr lang="cs-CZ" sz="2600" baseline="30000" dirty="0">
                <a:solidFill>
                  <a:srgbClr val="0070C0"/>
                </a:solidFill>
              </a:rPr>
              <a:t>0</a:t>
            </a:r>
            <a:r>
              <a:rPr lang="cs-CZ" sz="2600" i="1" dirty="0">
                <a:solidFill>
                  <a:srgbClr val="0070C0"/>
                </a:solidFill>
              </a:rPr>
              <a:t>Macura </a:t>
            </a:r>
            <a:r>
              <a:rPr lang="cs-CZ" sz="2600" baseline="30000" dirty="0">
                <a:solidFill>
                  <a:srgbClr val="0070C0"/>
                </a:solidFill>
              </a:rPr>
              <a:t>0</a:t>
            </a:r>
            <a:r>
              <a:rPr lang="cs-CZ" sz="2600" i="1" dirty="0">
                <a:solidFill>
                  <a:srgbClr val="0070C0"/>
                </a:solidFill>
              </a:rPr>
              <a:t>Alps</a:t>
            </a:r>
            <a:r>
              <a:rPr lang="cs-CZ" sz="2600" dirty="0">
                <a:solidFill>
                  <a:srgbClr val="0070C0"/>
                </a:solidFill>
              </a:rPr>
              <a:t>]</a:t>
            </a:r>
            <a:r>
              <a:rPr lang="en-US" sz="2600" dirty="0">
                <a:solidFill>
                  <a:srgbClr val="0070C0"/>
                </a:solidFill>
              </a:rPr>
              <a:t> </a:t>
            </a:r>
            <a:endParaRPr lang="cs-CZ" sz="2600" dirty="0">
              <a:solidFill>
                <a:srgbClr val="0070C0"/>
              </a:solidFill>
            </a:endParaRPr>
          </a:p>
        </p:txBody>
      </p:sp>
      <p:sp>
        <p:nvSpPr>
          <p:cNvPr id="5" name="Zástupný symbol pro číslo snímku 4">
            <a:extLst>
              <a:ext uri="{FF2B5EF4-FFF2-40B4-BE49-F238E27FC236}">
                <a16:creationId xmlns:a16="http://schemas.microsoft.com/office/drawing/2014/main" id="{46F2537F-17B6-4812-A6E7-C698042B2072}"/>
              </a:ext>
            </a:extLst>
          </p:cNvPr>
          <p:cNvSpPr>
            <a:spLocks noGrp="1"/>
          </p:cNvSpPr>
          <p:nvPr>
            <p:ph type="sldNum" sz="quarter" idx="12"/>
          </p:nvPr>
        </p:nvSpPr>
        <p:spPr/>
        <p:txBody>
          <a:bodyPr/>
          <a:lstStyle/>
          <a:p>
            <a:fld id="{D8EF6A18-2E29-4DFB-A5DA-0DD763702121}" type="slidenum">
              <a:rPr lang="cs-CZ" altLang="en-US" smtClean="0"/>
              <a:pPr/>
              <a:t>19</a:t>
            </a:fld>
            <a:endParaRPr lang="cs-CZ" altLang="en-US"/>
          </a:p>
        </p:txBody>
      </p:sp>
    </p:spTree>
    <p:extLst>
      <p:ext uri="{BB962C8B-B14F-4D97-AF65-F5344CB8AC3E}">
        <p14:creationId xmlns:p14="http://schemas.microsoft.com/office/powerpoint/2010/main" val="2542504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34115"/>
          </a:xfrm>
        </p:spPr>
        <p:txBody>
          <a:bodyPr>
            <a:normAutofit fontScale="90000"/>
          </a:bodyPr>
          <a:lstStyle/>
          <a:p>
            <a:r>
              <a:rPr lang="en-US" dirty="0"/>
              <a:t>Logic of attitudes</a:t>
            </a:r>
            <a:endParaRPr lang="cs-CZ" dirty="0"/>
          </a:p>
        </p:txBody>
      </p:sp>
      <p:sp>
        <p:nvSpPr>
          <p:cNvPr id="3" name="Zástupný symbol pro obsah 2"/>
          <p:cNvSpPr>
            <a:spLocks noGrp="1"/>
          </p:cNvSpPr>
          <p:nvPr>
            <p:ph idx="1"/>
          </p:nvPr>
        </p:nvSpPr>
        <p:spPr>
          <a:xfrm>
            <a:off x="565608" y="1159497"/>
            <a:ext cx="10788192" cy="5017467"/>
          </a:xfrm>
        </p:spPr>
        <p:txBody>
          <a:bodyPr>
            <a:normAutofit fontScale="92500" lnSpcReduction="20000"/>
          </a:bodyPr>
          <a:lstStyle/>
          <a:p>
            <a:pPr marL="0" indent="0">
              <a:buNone/>
            </a:pPr>
            <a:r>
              <a:rPr lang="en-US" dirty="0"/>
              <a:t>1) </a:t>
            </a:r>
            <a:r>
              <a:rPr lang="en-US" b="1" dirty="0">
                <a:solidFill>
                  <a:srgbClr val="0070C0"/>
                </a:solidFill>
              </a:rPr>
              <a:t>‘propositional’ attitudes</a:t>
            </a:r>
          </a:p>
          <a:p>
            <a:r>
              <a:rPr lang="en-US" dirty="0"/>
              <a:t>Tom </a:t>
            </a:r>
            <a:r>
              <a:rPr lang="en-US" i="1" dirty="0"/>
              <a:t>Att</a:t>
            </a:r>
            <a:r>
              <a:rPr lang="en-US" baseline="-25000" dirty="0"/>
              <a:t>1</a:t>
            </a:r>
            <a:r>
              <a:rPr lang="en-US" dirty="0"/>
              <a:t> (believes, knows, …) </a:t>
            </a:r>
            <a:r>
              <a:rPr lang="en-US" b="1" dirty="0"/>
              <a:t>that</a:t>
            </a:r>
            <a:r>
              <a:rPr lang="en-US" dirty="0"/>
              <a:t> </a:t>
            </a:r>
            <a:r>
              <a:rPr lang="en-US" i="1" dirty="0"/>
              <a:t>P</a:t>
            </a:r>
          </a:p>
          <a:p>
            <a:pPr marL="0" indent="0">
              <a:buNone/>
            </a:pPr>
            <a:r>
              <a:rPr lang="en-US" dirty="0"/>
              <a:t>a)</a:t>
            </a:r>
            <a:r>
              <a:rPr lang="en-US" i="1" dirty="0"/>
              <a:t> Att</a:t>
            </a:r>
            <a:r>
              <a:rPr lang="en-US" baseline="-25000" dirty="0"/>
              <a:t>1</a:t>
            </a:r>
            <a:r>
              <a:rPr lang="en-US" dirty="0"/>
              <a:t>/</a:t>
            </a:r>
            <a:r>
              <a:rPr lang="en-US" dirty="0">
                <a:effectLst>
                  <a:outerShdw blurRad="38100" dist="38100" dir="2700000" algn="tl">
                    <a:srgbClr val="000000">
                      <a:alpha val="43137"/>
                    </a:srgbClr>
                  </a:outerShdw>
                </a:effectLst>
              </a:rPr>
              <a:t>(</a:t>
            </a:r>
            <a:r>
              <a:rPr lang="en-US" dirty="0">
                <a:effectLst>
                  <a:outerShdw blurRad="38100" dist="38100" dir="2700000" algn="tl">
                    <a:srgbClr val="000000">
                      <a:alpha val="43137"/>
                    </a:srgbClr>
                  </a:outerShdw>
                </a:effectLst>
                <a:sym typeface="Symbol" panose="05050102010706020507" pitchFamily="18" charset="2"/>
              </a:rPr>
              <a:t></a:t>
            </a:r>
            <a:r>
              <a:rPr lang="en-US" dirty="0">
                <a:solidFill>
                  <a:srgbClr val="C00000"/>
                </a:solidFill>
                <a:effectLst>
                  <a:outerShdw blurRad="38100" dist="38100" dir="2700000" algn="tl">
                    <a:srgbClr val="000000">
                      <a:alpha val="43137"/>
                    </a:srgbClr>
                  </a:outerShdw>
                </a:effectLst>
                <a:sym typeface="Symbol" panose="05050102010706020507" pitchFamily="18" charset="2"/>
              </a:rPr>
              <a:t></a:t>
            </a:r>
            <a:r>
              <a:rPr lang="en-US" baseline="-25000" dirty="0">
                <a:solidFill>
                  <a:srgbClr val="C00000"/>
                </a:solidFill>
                <a:effectLst>
                  <a:outerShdw blurRad="38100" dist="38100" dir="2700000" algn="tl">
                    <a:srgbClr val="000000">
                      <a:alpha val="43137"/>
                    </a:srgbClr>
                  </a:outerShdw>
                </a:effectLst>
                <a:sym typeface="Symbol" panose="05050102010706020507" pitchFamily="18" charset="2"/>
              </a:rPr>
              <a:t></a:t>
            </a:r>
            <a:r>
              <a:rPr lang="en-US" dirty="0">
                <a:effectLst>
                  <a:outerShdw blurRad="38100" dist="38100" dir="2700000" algn="tl">
                    <a:srgbClr val="000000">
                      <a:alpha val="43137"/>
                    </a:srgbClr>
                  </a:outerShdw>
                </a:effectLst>
              </a:rPr>
              <a:t>)</a:t>
            </a:r>
            <a:r>
              <a:rPr lang="en-US" baseline="-25000" dirty="0">
                <a:effectLst>
                  <a:outerShdw blurRad="38100" dist="38100" dir="2700000" algn="tl">
                    <a:srgbClr val="000000">
                      <a:alpha val="43137"/>
                    </a:srgbClr>
                  </a:outerShdw>
                </a:effectLst>
                <a:sym typeface="Symbol" panose="05050102010706020507" pitchFamily="18" charset="2"/>
              </a:rPr>
              <a:t></a:t>
            </a:r>
            <a:r>
              <a:rPr lang="en-US" dirty="0"/>
              <a:t>: relation-in-intension of an individual to a </a:t>
            </a:r>
            <a:r>
              <a:rPr lang="en-US" i="1" dirty="0">
                <a:solidFill>
                  <a:srgbClr val="C00000"/>
                </a:solidFill>
              </a:rPr>
              <a:t>proposition</a:t>
            </a:r>
          </a:p>
          <a:p>
            <a:pPr marL="0" indent="0">
              <a:buNone/>
            </a:pPr>
            <a:r>
              <a:rPr lang="en-US" dirty="0"/>
              <a:t>b)</a:t>
            </a:r>
            <a:r>
              <a:rPr lang="en-US" i="1" dirty="0"/>
              <a:t> Att</a:t>
            </a:r>
            <a:r>
              <a:rPr lang="en-US" baseline="-25000" dirty="0"/>
              <a:t>1</a:t>
            </a:r>
            <a:r>
              <a:rPr lang="en-US" dirty="0"/>
              <a:t>*/</a:t>
            </a:r>
            <a:r>
              <a:rPr lang="en-US" dirty="0">
                <a:effectLst>
                  <a:outerShdw blurRad="38100" dist="38100" dir="2700000" algn="tl">
                    <a:srgbClr val="000000">
                      <a:alpha val="43137"/>
                    </a:srgbClr>
                  </a:outerShdw>
                </a:effectLst>
              </a:rPr>
              <a:t>(</a:t>
            </a:r>
            <a:r>
              <a:rPr lang="en-US" dirty="0">
                <a:effectLst>
                  <a:outerShdw blurRad="38100" dist="38100" dir="2700000" algn="tl">
                    <a:srgbClr val="000000">
                      <a:alpha val="43137"/>
                    </a:srgbClr>
                  </a:outerShdw>
                </a:effectLst>
                <a:sym typeface="Symbol" panose="05050102010706020507" pitchFamily="18" charset="2"/>
              </a:rPr>
              <a:t></a:t>
            </a:r>
            <a:r>
              <a:rPr lang="en-US" dirty="0">
                <a:solidFill>
                  <a:srgbClr val="C00000"/>
                </a:solidFill>
                <a:effectLst>
                  <a:outerShdw blurRad="38100" dist="38100" dir="2700000" algn="tl">
                    <a:srgbClr val="000000">
                      <a:alpha val="43137"/>
                    </a:srgbClr>
                  </a:outerShdw>
                </a:effectLst>
                <a:sym typeface="Symbol" panose="05050102010706020507" pitchFamily="18" charset="2"/>
              </a:rPr>
              <a:t></a:t>
            </a:r>
            <a:r>
              <a:rPr lang="en-US" i="1" baseline="-25000" dirty="0">
                <a:solidFill>
                  <a:srgbClr val="C00000"/>
                </a:solidFill>
                <a:effectLst>
                  <a:outerShdw blurRad="38100" dist="38100" dir="2700000" algn="tl">
                    <a:srgbClr val="000000">
                      <a:alpha val="43137"/>
                    </a:srgbClr>
                  </a:outerShdw>
                </a:effectLst>
                <a:sym typeface="Symbol" panose="05050102010706020507" pitchFamily="18" charset="2"/>
              </a:rPr>
              <a:t>n</a:t>
            </a:r>
            <a:r>
              <a:rPr lang="en-US" dirty="0">
                <a:effectLst>
                  <a:outerShdw blurRad="38100" dist="38100" dir="2700000" algn="tl">
                    <a:srgbClr val="000000">
                      <a:alpha val="43137"/>
                    </a:srgbClr>
                  </a:outerShdw>
                </a:effectLst>
              </a:rPr>
              <a:t>)</a:t>
            </a:r>
            <a:r>
              <a:rPr lang="en-US" baseline="-25000" dirty="0">
                <a:effectLst>
                  <a:outerShdw blurRad="38100" dist="38100" dir="2700000" algn="tl">
                    <a:srgbClr val="000000">
                      <a:alpha val="43137"/>
                    </a:srgbClr>
                  </a:outerShdw>
                </a:effectLst>
                <a:sym typeface="Symbol" panose="05050102010706020507" pitchFamily="18" charset="2"/>
              </a:rPr>
              <a:t></a:t>
            </a:r>
            <a:r>
              <a:rPr lang="en-US" dirty="0"/>
              <a:t>: relation-in-intension of an individual to a </a:t>
            </a:r>
            <a:r>
              <a:rPr lang="en-US" i="1" dirty="0">
                <a:solidFill>
                  <a:srgbClr val="C00000"/>
                </a:solidFill>
              </a:rPr>
              <a:t>hyper-proposition</a:t>
            </a:r>
          </a:p>
          <a:p>
            <a:pPr marL="0" indent="0">
              <a:spcBef>
                <a:spcPts val="2400"/>
              </a:spcBef>
              <a:buNone/>
            </a:pPr>
            <a:r>
              <a:rPr lang="en-US" dirty="0"/>
              <a:t>2) </a:t>
            </a:r>
            <a:r>
              <a:rPr lang="en-US" b="1" dirty="0">
                <a:solidFill>
                  <a:srgbClr val="0070C0"/>
                </a:solidFill>
              </a:rPr>
              <a:t>‘notional’ attitudes</a:t>
            </a:r>
          </a:p>
          <a:p>
            <a:r>
              <a:rPr lang="en-US" dirty="0"/>
              <a:t>Tom </a:t>
            </a:r>
            <a:r>
              <a:rPr lang="en-US" i="1" dirty="0"/>
              <a:t>Att</a:t>
            </a:r>
            <a:r>
              <a:rPr lang="en-US" baseline="-25000" dirty="0"/>
              <a:t>2</a:t>
            </a:r>
            <a:r>
              <a:rPr lang="en-US" dirty="0"/>
              <a:t> (seeks, finds, solves, designs, wishes, wants to</a:t>
            </a:r>
            <a:r>
              <a:rPr lang="cs-CZ" dirty="0"/>
              <a:t> </a:t>
            </a:r>
            <a:r>
              <a:rPr lang="cs-CZ" dirty="0" err="1"/>
              <a:t>be</a:t>
            </a:r>
            <a:r>
              <a:rPr lang="en-US" dirty="0"/>
              <a:t>, …) </a:t>
            </a:r>
            <a:r>
              <a:rPr lang="en-US" i="1" dirty="0"/>
              <a:t>P</a:t>
            </a:r>
          </a:p>
          <a:p>
            <a:pPr marL="0" indent="0">
              <a:buNone/>
            </a:pPr>
            <a:r>
              <a:rPr lang="en-US" dirty="0"/>
              <a:t>a)</a:t>
            </a:r>
            <a:r>
              <a:rPr lang="en-US" i="1" dirty="0"/>
              <a:t> Att</a:t>
            </a:r>
            <a:r>
              <a:rPr lang="en-US" baseline="-25000" dirty="0"/>
              <a:t>2</a:t>
            </a:r>
            <a:r>
              <a:rPr lang="en-US" dirty="0"/>
              <a:t>/</a:t>
            </a:r>
            <a:r>
              <a:rPr lang="en-US" dirty="0">
                <a:effectLst>
                  <a:outerShdw blurRad="38100" dist="38100" dir="2700000" algn="tl">
                    <a:srgbClr val="000000">
                      <a:alpha val="43137"/>
                    </a:srgbClr>
                  </a:outerShdw>
                </a:effectLst>
              </a:rPr>
              <a:t>(</a:t>
            </a:r>
            <a:r>
              <a:rPr lang="en-US" dirty="0">
                <a:effectLst>
                  <a:outerShdw blurRad="38100" dist="38100" dir="2700000" algn="tl">
                    <a:srgbClr val="000000">
                      <a:alpha val="43137"/>
                    </a:srgbClr>
                  </a:outerShdw>
                </a:effectLst>
                <a:sym typeface="Symbol" panose="05050102010706020507" pitchFamily="18" charset="2"/>
              </a:rPr>
              <a:t></a:t>
            </a:r>
            <a:r>
              <a:rPr lang="en-US" dirty="0">
                <a:solidFill>
                  <a:srgbClr val="C00000"/>
                </a:solidFill>
                <a:effectLst>
                  <a:outerShdw blurRad="38100" dist="38100" dir="2700000" algn="tl">
                    <a:srgbClr val="000000">
                      <a:alpha val="43137"/>
                    </a:srgbClr>
                  </a:outerShdw>
                </a:effectLst>
                <a:sym typeface="Symbol" panose="05050102010706020507" pitchFamily="18" charset="2"/>
              </a:rPr>
              <a:t></a:t>
            </a:r>
            <a:r>
              <a:rPr lang="en-US" baseline="-25000" dirty="0">
                <a:solidFill>
                  <a:srgbClr val="C00000"/>
                </a:solidFill>
                <a:effectLst>
                  <a:outerShdw blurRad="38100" dist="38100" dir="2700000" algn="tl">
                    <a:srgbClr val="000000">
                      <a:alpha val="43137"/>
                    </a:srgbClr>
                  </a:outerShdw>
                </a:effectLst>
                <a:sym typeface="Symbol" panose="05050102010706020507" pitchFamily="18" charset="2"/>
              </a:rPr>
              <a:t></a:t>
            </a:r>
            <a:r>
              <a:rPr lang="en-US" dirty="0">
                <a:effectLst>
                  <a:outerShdw blurRad="38100" dist="38100" dir="2700000" algn="tl">
                    <a:srgbClr val="000000">
                      <a:alpha val="43137"/>
                    </a:srgbClr>
                  </a:outerShdw>
                </a:effectLst>
              </a:rPr>
              <a:t>)</a:t>
            </a:r>
            <a:r>
              <a:rPr lang="en-US" baseline="-25000" dirty="0">
                <a:effectLst>
                  <a:outerShdw blurRad="38100" dist="38100" dir="2700000" algn="tl">
                    <a:srgbClr val="000000">
                      <a:alpha val="43137"/>
                    </a:srgbClr>
                  </a:outerShdw>
                </a:effectLst>
                <a:sym typeface="Symbol" panose="05050102010706020507" pitchFamily="18" charset="2"/>
              </a:rPr>
              <a:t></a:t>
            </a:r>
            <a:r>
              <a:rPr lang="en-US" dirty="0"/>
              <a:t>: relation-in-intension of an individual to an </a:t>
            </a:r>
            <a:r>
              <a:rPr lang="en-US" i="1" dirty="0">
                <a:solidFill>
                  <a:srgbClr val="C00000"/>
                </a:solidFill>
              </a:rPr>
              <a:t>intension</a:t>
            </a:r>
          </a:p>
          <a:p>
            <a:pPr marL="0" indent="0">
              <a:buNone/>
            </a:pPr>
            <a:r>
              <a:rPr lang="en-US" dirty="0"/>
              <a:t>b)</a:t>
            </a:r>
            <a:r>
              <a:rPr lang="en-US" i="1" dirty="0"/>
              <a:t> Att</a:t>
            </a:r>
            <a:r>
              <a:rPr lang="en-US" baseline="-25000" dirty="0"/>
              <a:t>2</a:t>
            </a:r>
            <a:r>
              <a:rPr lang="en-US" dirty="0"/>
              <a:t>*/</a:t>
            </a:r>
            <a:r>
              <a:rPr lang="en-US" dirty="0">
                <a:effectLst>
                  <a:outerShdw blurRad="38100" dist="38100" dir="2700000" algn="tl">
                    <a:srgbClr val="000000">
                      <a:alpha val="43137"/>
                    </a:srgbClr>
                  </a:outerShdw>
                </a:effectLst>
              </a:rPr>
              <a:t>(</a:t>
            </a:r>
            <a:r>
              <a:rPr lang="en-US" dirty="0">
                <a:effectLst>
                  <a:outerShdw blurRad="38100" dist="38100" dir="2700000" algn="tl">
                    <a:srgbClr val="000000">
                      <a:alpha val="43137"/>
                    </a:srgbClr>
                  </a:outerShdw>
                </a:effectLst>
                <a:sym typeface="Symbol" panose="05050102010706020507" pitchFamily="18" charset="2"/>
              </a:rPr>
              <a:t></a:t>
            </a:r>
            <a:r>
              <a:rPr lang="en-US" dirty="0">
                <a:solidFill>
                  <a:srgbClr val="C00000"/>
                </a:solidFill>
                <a:effectLst>
                  <a:outerShdw blurRad="38100" dist="38100" dir="2700000" algn="tl">
                    <a:srgbClr val="000000">
                      <a:alpha val="43137"/>
                    </a:srgbClr>
                  </a:outerShdw>
                </a:effectLst>
                <a:sym typeface="Symbol" panose="05050102010706020507" pitchFamily="18" charset="2"/>
              </a:rPr>
              <a:t></a:t>
            </a:r>
            <a:r>
              <a:rPr lang="en-US" i="1" baseline="-25000" dirty="0">
                <a:solidFill>
                  <a:srgbClr val="C00000"/>
                </a:solidFill>
                <a:effectLst>
                  <a:outerShdw blurRad="38100" dist="38100" dir="2700000" algn="tl">
                    <a:srgbClr val="000000">
                      <a:alpha val="43137"/>
                    </a:srgbClr>
                  </a:outerShdw>
                </a:effectLst>
                <a:sym typeface="Symbol" panose="05050102010706020507" pitchFamily="18" charset="2"/>
              </a:rPr>
              <a:t>n</a:t>
            </a:r>
            <a:r>
              <a:rPr lang="en-US" dirty="0">
                <a:effectLst>
                  <a:outerShdw blurRad="38100" dist="38100" dir="2700000" algn="tl">
                    <a:srgbClr val="000000">
                      <a:alpha val="43137"/>
                    </a:srgbClr>
                  </a:outerShdw>
                </a:effectLst>
              </a:rPr>
              <a:t>)</a:t>
            </a:r>
            <a:r>
              <a:rPr lang="en-US" baseline="-25000" dirty="0">
                <a:effectLst>
                  <a:outerShdw blurRad="38100" dist="38100" dir="2700000" algn="tl">
                    <a:srgbClr val="000000">
                      <a:alpha val="43137"/>
                    </a:srgbClr>
                  </a:outerShdw>
                </a:effectLst>
                <a:sym typeface="Symbol" panose="05050102010706020507" pitchFamily="18" charset="2"/>
              </a:rPr>
              <a:t></a:t>
            </a:r>
            <a:r>
              <a:rPr lang="en-US" dirty="0"/>
              <a:t>: relation-in-intension of an individual to a </a:t>
            </a:r>
            <a:r>
              <a:rPr lang="en-US" i="1" dirty="0">
                <a:solidFill>
                  <a:srgbClr val="C00000"/>
                </a:solidFill>
              </a:rPr>
              <a:t>hyper-intension</a:t>
            </a:r>
          </a:p>
          <a:p>
            <a:pPr marL="0" indent="0">
              <a:spcBef>
                <a:spcPts val="1800"/>
              </a:spcBef>
              <a:buNone/>
            </a:pPr>
            <a:r>
              <a:rPr lang="en-US" dirty="0"/>
              <a:t>Moreover, both kinds of attitudes come in two variants; </a:t>
            </a:r>
            <a:r>
              <a:rPr lang="en-US" i="1" dirty="0">
                <a:solidFill>
                  <a:srgbClr val="0070C0"/>
                </a:solidFill>
              </a:rPr>
              <a:t>de dicto</a:t>
            </a:r>
            <a:r>
              <a:rPr lang="en-US" i="1" dirty="0"/>
              <a:t> </a:t>
            </a:r>
            <a:r>
              <a:rPr lang="en-US" dirty="0"/>
              <a:t>and </a:t>
            </a:r>
            <a:r>
              <a:rPr lang="en-US" i="1" dirty="0">
                <a:solidFill>
                  <a:srgbClr val="0070C0"/>
                </a:solidFill>
              </a:rPr>
              <a:t>de re</a:t>
            </a:r>
          </a:p>
          <a:p>
            <a:pPr marL="0" indent="0">
              <a:spcBef>
                <a:spcPts val="1800"/>
              </a:spcBef>
              <a:buNone/>
            </a:pPr>
            <a:r>
              <a:rPr lang="en-US" i="1" dirty="0">
                <a:solidFill>
                  <a:srgbClr val="0070C0"/>
                </a:solidFill>
              </a:rPr>
              <a:t>Hence, attitudes are relations-in-intension of an individual to an intension or </a:t>
            </a:r>
            <a:r>
              <a:rPr lang="en-US" i="1" dirty="0" err="1">
                <a:solidFill>
                  <a:srgbClr val="0070C0"/>
                </a:solidFill>
              </a:rPr>
              <a:t>hyperintension</a:t>
            </a:r>
            <a:r>
              <a:rPr lang="en-US" i="1" dirty="0">
                <a:solidFill>
                  <a:srgbClr val="0070C0"/>
                </a:solidFill>
              </a:rPr>
              <a:t> (i.e. construction of an intension)</a:t>
            </a:r>
          </a:p>
        </p:txBody>
      </p:sp>
      <p:sp>
        <p:nvSpPr>
          <p:cNvPr id="4" name="Zástupný symbol pro číslo snímku 3">
            <a:extLst>
              <a:ext uri="{FF2B5EF4-FFF2-40B4-BE49-F238E27FC236}">
                <a16:creationId xmlns:a16="http://schemas.microsoft.com/office/drawing/2014/main" id="{3BF8D263-1101-4970-AE06-8E53ED36099C}"/>
              </a:ext>
            </a:extLst>
          </p:cNvPr>
          <p:cNvSpPr>
            <a:spLocks noGrp="1"/>
          </p:cNvSpPr>
          <p:nvPr>
            <p:ph type="sldNum" sz="quarter" idx="12"/>
          </p:nvPr>
        </p:nvSpPr>
        <p:spPr/>
        <p:txBody>
          <a:bodyPr/>
          <a:lstStyle/>
          <a:p>
            <a:fld id="{B0612320-D593-49F4-BC00-6C8C50A9C227}" type="slidenum">
              <a:rPr lang="cs-CZ" smtClean="0"/>
              <a:t>2</a:t>
            </a:fld>
            <a:endParaRPr lang="cs-CZ"/>
          </a:p>
        </p:txBody>
      </p:sp>
    </p:spTree>
    <p:extLst>
      <p:ext uri="{BB962C8B-B14F-4D97-AF65-F5344CB8AC3E}">
        <p14:creationId xmlns:p14="http://schemas.microsoft.com/office/powerpoint/2010/main" val="34627206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3886C5-A87D-4C62-B6FA-CA69FEC564DD}"/>
              </a:ext>
            </a:extLst>
          </p:cNvPr>
          <p:cNvSpPr>
            <a:spLocks noGrp="1"/>
          </p:cNvSpPr>
          <p:nvPr>
            <p:ph type="title"/>
          </p:nvPr>
        </p:nvSpPr>
        <p:spPr>
          <a:xfrm>
            <a:off x="838200" y="365126"/>
            <a:ext cx="10515600" cy="589032"/>
          </a:xfrm>
        </p:spPr>
        <p:txBody>
          <a:bodyPr>
            <a:normAutofit fontScale="90000"/>
          </a:bodyPr>
          <a:lstStyle/>
          <a:p>
            <a:r>
              <a:rPr lang="en-US" dirty="0"/>
              <a:t>Propositional attitudes </a:t>
            </a:r>
            <a:r>
              <a:rPr lang="en-US" i="1" dirty="0"/>
              <a:t>de dicto </a:t>
            </a:r>
            <a:r>
              <a:rPr lang="en-US" dirty="0"/>
              <a:t>vs. </a:t>
            </a:r>
            <a:r>
              <a:rPr lang="en-US" i="1" dirty="0"/>
              <a:t>de re</a:t>
            </a:r>
            <a:endParaRPr lang="en-US" dirty="0"/>
          </a:p>
        </p:txBody>
      </p:sp>
      <p:sp>
        <p:nvSpPr>
          <p:cNvPr id="3" name="Zástupný obsah 2">
            <a:extLst>
              <a:ext uri="{FF2B5EF4-FFF2-40B4-BE49-F238E27FC236}">
                <a16:creationId xmlns:a16="http://schemas.microsoft.com/office/drawing/2014/main" id="{DC9CF487-4D13-4DEF-981A-6B2BED8C05EE}"/>
              </a:ext>
            </a:extLst>
          </p:cNvPr>
          <p:cNvSpPr>
            <a:spLocks noGrp="1"/>
          </p:cNvSpPr>
          <p:nvPr>
            <p:ph idx="1"/>
          </p:nvPr>
        </p:nvSpPr>
        <p:spPr>
          <a:xfrm>
            <a:off x="410817" y="1166191"/>
            <a:ext cx="10942983" cy="5181600"/>
          </a:xfrm>
        </p:spPr>
        <p:txBody>
          <a:bodyPr>
            <a:normAutofit fontScale="85000" lnSpcReduction="10000"/>
          </a:bodyPr>
          <a:lstStyle/>
          <a:p>
            <a:pPr marL="0" indent="0">
              <a:buNone/>
            </a:pPr>
            <a:r>
              <a:rPr lang="en-US" i="1" dirty="0">
                <a:solidFill>
                  <a:srgbClr val="C00000"/>
                </a:solidFill>
              </a:rPr>
              <a:t>	a believes that the </a:t>
            </a:r>
            <a:r>
              <a:rPr lang="en-US" i="1" dirty="0">
                <a:solidFill>
                  <a:srgbClr val="C00000"/>
                </a:solidFill>
                <a:effectLst>
                  <a:outerShdw blurRad="38100" dist="38100" dir="2700000" algn="tl">
                    <a:srgbClr val="000000">
                      <a:alpha val="43137"/>
                    </a:srgbClr>
                  </a:outerShdw>
                </a:effectLst>
              </a:rPr>
              <a:t>Pope</a:t>
            </a:r>
            <a:r>
              <a:rPr lang="en-US" i="1" dirty="0">
                <a:solidFill>
                  <a:srgbClr val="C00000"/>
                </a:solidFill>
              </a:rPr>
              <a:t> is wise</a:t>
            </a:r>
            <a:r>
              <a:rPr lang="en-US" i="1" dirty="0"/>
              <a:t>		  	</a:t>
            </a:r>
            <a:r>
              <a:rPr lang="en-US" dirty="0"/>
              <a:t>(the </a:t>
            </a:r>
            <a:r>
              <a:rPr lang="en-US" i="1" dirty="0"/>
              <a:t>Pope </a:t>
            </a:r>
            <a:r>
              <a:rPr lang="en-US" i="1" dirty="0">
                <a:solidFill>
                  <a:srgbClr val="0070C0"/>
                </a:solidFill>
              </a:rPr>
              <a:t>de dicto</a:t>
            </a:r>
            <a:r>
              <a:rPr lang="en-US" dirty="0"/>
              <a:t>)</a:t>
            </a:r>
          </a:p>
          <a:p>
            <a:pPr marL="0" indent="0">
              <a:buNone/>
            </a:pPr>
            <a:r>
              <a:rPr lang="en-US" i="1" dirty="0">
                <a:solidFill>
                  <a:srgbClr val="C00000"/>
                </a:solidFill>
              </a:rPr>
              <a:t>	a believes </a:t>
            </a:r>
            <a:r>
              <a:rPr lang="en-US" i="1" dirty="0">
                <a:solidFill>
                  <a:srgbClr val="C00000"/>
                </a:solidFill>
                <a:effectLst>
                  <a:outerShdw blurRad="38100" dist="38100" dir="2700000" algn="tl">
                    <a:srgbClr val="000000">
                      <a:alpha val="43137"/>
                    </a:srgbClr>
                  </a:outerShdw>
                </a:effectLst>
              </a:rPr>
              <a:t>of the Pope</a:t>
            </a:r>
            <a:r>
              <a:rPr lang="en-US" i="1" dirty="0">
                <a:solidFill>
                  <a:srgbClr val="C00000"/>
                </a:solidFill>
              </a:rPr>
              <a:t> that the </a:t>
            </a:r>
            <a:r>
              <a:rPr lang="en-US" i="1" dirty="0">
                <a:solidFill>
                  <a:srgbClr val="C00000"/>
                </a:solidFill>
                <a:effectLst>
                  <a:outerShdw blurRad="38100" dist="38100" dir="2700000" algn="tl">
                    <a:srgbClr val="000000">
                      <a:alpha val="43137"/>
                    </a:srgbClr>
                  </a:outerShdw>
                </a:effectLst>
              </a:rPr>
              <a:t>he</a:t>
            </a:r>
            <a:r>
              <a:rPr lang="en-US" i="1" dirty="0">
                <a:solidFill>
                  <a:srgbClr val="C00000"/>
                </a:solidFill>
              </a:rPr>
              <a:t> is wise</a:t>
            </a:r>
            <a:r>
              <a:rPr lang="en-US" i="1" dirty="0"/>
              <a:t>	</a:t>
            </a:r>
            <a:r>
              <a:rPr lang="en-US" dirty="0"/>
              <a:t> 	(the </a:t>
            </a:r>
            <a:r>
              <a:rPr lang="en-US" i="1" dirty="0"/>
              <a:t>Pope </a:t>
            </a:r>
            <a:r>
              <a:rPr lang="en-US" i="1" dirty="0">
                <a:solidFill>
                  <a:srgbClr val="0070C0"/>
                </a:solidFill>
              </a:rPr>
              <a:t>de re</a:t>
            </a:r>
            <a:r>
              <a:rPr lang="en-US" dirty="0"/>
              <a:t>)</a:t>
            </a:r>
          </a:p>
          <a:p>
            <a:r>
              <a:rPr lang="en-US" i="1" dirty="0">
                <a:solidFill>
                  <a:srgbClr val="0070C0"/>
                </a:solidFill>
              </a:rPr>
              <a:t>De dicto</a:t>
            </a:r>
            <a:r>
              <a:rPr lang="en-US" dirty="0"/>
              <a:t>: none of the two principles </a:t>
            </a:r>
            <a:r>
              <a:rPr lang="en-US" i="1" dirty="0"/>
              <a:t>de re </a:t>
            </a:r>
            <a:r>
              <a:rPr lang="en-US" dirty="0"/>
              <a:t>is valid; </a:t>
            </a:r>
          </a:p>
          <a:p>
            <a:pPr lvl="1"/>
            <a:r>
              <a:rPr lang="en-US" dirty="0"/>
              <a:t>the Pope does not have to exist; </a:t>
            </a:r>
          </a:p>
          <a:p>
            <a:pPr lvl="1"/>
            <a:r>
              <a:rPr lang="en-US" dirty="0"/>
              <a:t>if the Pope is Francisco, the premises do</a:t>
            </a:r>
            <a:r>
              <a:rPr lang="cs-CZ" dirty="0"/>
              <a:t> not</a:t>
            </a:r>
            <a:r>
              <a:rPr lang="en-US" dirty="0"/>
              <a:t> entail that </a:t>
            </a:r>
            <a:r>
              <a:rPr lang="en-US" i="1" dirty="0"/>
              <a:t>a </a:t>
            </a:r>
            <a:r>
              <a:rPr lang="en-US" dirty="0"/>
              <a:t>believes that Francisco is wise</a:t>
            </a:r>
          </a:p>
          <a:p>
            <a:r>
              <a:rPr lang="en-US" i="1" dirty="0">
                <a:solidFill>
                  <a:srgbClr val="0070C0"/>
                </a:solidFill>
              </a:rPr>
              <a:t>De re</a:t>
            </a:r>
            <a:r>
              <a:rPr lang="en-US" dirty="0"/>
              <a:t>: both the principles </a:t>
            </a:r>
            <a:r>
              <a:rPr lang="en-US" i="1" dirty="0"/>
              <a:t>de re </a:t>
            </a:r>
            <a:r>
              <a:rPr lang="en-US" dirty="0"/>
              <a:t>are valid</a:t>
            </a:r>
          </a:p>
          <a:p>
            <a:pPr lvl="1"/>
            <a:r>
              <a:rPr lang="en-US" dirty="0"/>
              <a:t>The sentence </a:t>
            </a:r>
            <a:r>
              <a:rPr lang="en-US" i="1" dirty="0"/>
              <a:t>presupposes</a:t>
            </a:r>
            <a:r>
              <a:rPr lang="en-US" dirty="0"/>
              <a:t> that the Pope exists</a:t>
            </a:r>
          </a:p>
          <a:p>
            <a:pPr lvl="1"/>
            <a:r>
              <a:rPr lang="en-US" dirty="0"/>
              <a:t>if the Pope is Francisco, then </a:t>
            </a:r>
            <a:r>
              <a:rPr lang="en-US" i="1" dirty="0"/>
              <a:t>a </a:t>
            </a:r>
            <a:r>
              <a:rPr lang="en-US" dirty="0"/>
              <a:t>believes that Francisco is wise </a:t>
            </a:r>
          </a:p>
          <a:p>
            <a:r>
              <a:rPr lang="en-US" dirty="0"/>
              <a:t>Both the attitudes are </a:t>
            </a:r>
            <a:r>
              <a:rPr lang="en-US" i="1" dirty="0">
                <a:effectLst>
                  <a:outerShdw blurRad="38100" dist="38100" dir="2700000" algn="tl">
                    <a:srgbClr val="000000">
                      <a:alpha val="43137"/>
                    </a:srgbClr>
                  </a:outerShdw>
                </a:effectLst>
              </a:rPr>
              <a:t>logically independent</a:t>
            </a:r>
            <a:r>
              <a:rPr lang="en-US" dirty="0"/>
              <a:t>, i.e. neither is entailed by the other</a:t>
            </a:r>
          </a:p>
          <a:p>
            <a:r>
              <a:rPr lang="en-US" dirty="0"/>
              <a:t>That</a:t>
            </a:r>
            <a:r>
              <a:rPr lang="en-US" i="1" dirty="0"/>
              <a:t> de dicto </a:t>
            </a:r>
            <a:r>
              <a:rPr lang="en-US" dirty="0"/>
              <a:t>doesn’t entail</a:t>
            </a:r>
            <a:r>
              <a:rPr lang="en-US" i="1" dirty="0"/>
              <a:t> de re </a:t>
            </a:r>
            <a:r>
              <a:rPr lang="en-US" dirty="0"/>
              <a:t>is obvious; </a:t>
            </a:r>
          </a:p>
          <a:p>
            <a:r>
              <a:rPr lang="en-US" i="1" dirty="0"/>
              <a:t>De re </a:t>
            </a:r>
            <a:r>
              <a:rPr lang="en-US" dirty="0">
                <a:latin typeface="Lucida Sans Unicode" panose="020B0602030504020204" pitchFamily="34" charset="0"/>
                <a:cs typeface="Lucida Sans Unicode" panose="020B0602030504020204" pitchFamily="34" charset="0"/>
              </a:rPr>
              <a:t>⊩</a:t>
            </a:r>
            <a:r>
              <a:rPr lang="en-US" i="1" dirty="0">
                <a:latin typeface="Calibri" panose="020F0502020204030204" pitchFamily="34" charset="0"/>
                <a:cs typeface="Calibri" panose="020F0502020204030204" pitchFamily="34" charset="0"/>
              </a:rPr>
              <a:t> de dicto </a:t>
            </a:r>
            <a:r>
              <a:rPr lang="en-US" dirty="0">
                <a:latin typeface="Calibri" panose="020F0502020204030204" pitchFamily="34" charset="0"/>
                <a:cs typeface="Calibri" panose="020F0502020204030204" pitchFamily="34" charset="0"/>
              </a:rPr>
              <a:t>??? No; </a:t>
            </a:r>
          </a:p>
          <a:p>
            <a:pPr lvl="1"/>
            <a:r>
              <a:rPr lang="en-US" dirty="0">
                <a:latin typeface="Calibri" panose="020F0502020204030204" pitchFamily="34" charset="0"/>
                <a:cs typeface="Calibri" panose="020F0502020204030204" pitchFamily="34" charset="0"/>
              </a:rPr>
              <a:t>assume that Karol Wojtyla is the Pope; </a:t>
            </a:r>
            <a:r>
              <a:rPr lang="en-US" i="1" dirty="0">
                <a:latin typeface="Calibri" panose="020F0502020204030204" pitchFamily="34" charset="0"/>
                <a:cs typeface="Calibri" panose="020F0502020204030204" pitchFamily="34" charset="0"/>
              </a:rPr>
              <a:t>a </a:t>
            </a:r>
            <a:r>
              <a:rPr lang="en-US" dirty="0">
                <a:latin typeface="Calibri" panose="020F0502020204030204" pitchFamily="34" charset="0"/>
                <a:cs typeface="Calibri" panose="020F0502020204030204" pitchFamily="34" charset="0"/>
              </a:rPr>
              <a:t>may be in good friends with Karol from the very childhood, </a:t>
            </a:r>
            <a:r>
              <a:rPr lang="cs-CZ" dirty="0">
                <a:latin typeface="Calibri" panose="020F0502020204030204" pitchFamily="34" charset="0"/>
                <a:cs typeface="Calibri" panose="020F0502020204030204" pitchFamily="34" charset="0"/>
              </a:rPr>
              <a:t>and</a:t>
            </a:r>
            <a:r>
              <a:rPr lang="en-US" dirty="0">
                <a:latin typeface="Calibri" panose="020F0502020204030204" pitchFamily="34" charset="0"/>
                <a:cs typeface="Calibri" panose="020F0502020204030204" pitchFamily="34" charset="0"/>
              </a:rPr>
              <a:t> he knows that Karol is wise; yet, he may have no idea that Wojtyla was elected for the Pope. </a:t>
            </a:r>
            <a:r>
              <a:rPr lang="cs-CZ" dirty="0" err="1">
                <a:latin typeface="Calibri" panose="020F0502020204030204" pitchFamily="34" charset="0"/>
                <a:cs typeface="Calibri" panose="020F0502020204030204" pitchFamily="34" charset="0"/>
              </a:rPr>
              <a:t>The</a:t>
            </a:r>
            <a:r>
              <a:rPr lang="cs-CZ"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‘reporter’ uses the papal office as a pointer to Wojtyla to make the report more sensational; hence the reporter must know that Wojtyla is the Pope rather than </a:t>
            </a:r>
            <a:r>
              <a:rPr lang="en-US" i="1" dirty="0">
                <a:latin typeface="Calibri" panose="020F0502020204030204" pitchFamily="34" charset="0"/>
                <a:cs typeface="Calibri" panose="020F0502020204030204" pitchFamily="34" charset="0"/>
              </a:rPr>
              <a:t>a</a:t>
            </a:r>
            <a:endParaRPr lang="en-US" dirty="0">
              <a:latin typeface="Calibri" panose="020F0502020204030204" pitchFamily="34" charset="0"/>
              <a:cs typeface="Calibri" panose="020F0502020204030204" pitchFamily="34" charset="0"/>
            </a:endParaRPr>
          </a:p>
        </p:txBody>
      </p:sp>
      <p:sp>
        <p:nvSpPr>
          <p:cNvPr id="4" name="Zástupný symbol pro číslo snímku 3">
            <a:extLst>
              <a:ext uri="{FF2B5EF4-FFF2-40B4-BE49-F238E27FC236}">
                <a16:creationId xmlns:a16="http://schemas.microsoft.com/office/drawing/2014/main" id="{8FD11BBC-EF95-4354-B590-E6E4BF4367FA}"/>
              </a:ext>
            </a:extLst>
          </p:cNvPr>
          <p:cNvSpPr>
            <a:spLocks noGrp="1"/>
          </p:cNvSpPr>
          <p:nvPr>
            <p:ph type="sldNum" sz="quarter" idx="12"/>
          </p:nvPr>
        </p:nvSpPr>
        <p:spPr/>
        <p:txBody>
          <a:bodyPr/>
          <a:lstStyle/>
          <a:p>
            <a:fld id="{B0612320-D593-49F4-BC00-6C8C50A9C227}" type="slidenum">
              <a:rPr lang="cs-CZ" smtClean="0"/>
              <a:t>20</a:t>
            </a:fld>
            <a:endParaRPr lang="cs-CZ"/>
          </a:p>
        </p:txBody>
      </p:sp>
    </p:spTree>
    <p:extLst>
      <p:ext uri="{BB962C8B-B14F-4D97-AF65-F5344CB8AC3E}">
        <p14:creationId xmlns:p14="http://schemas.microsoft.com/office/powerpoint/2010/main" val="2796721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8" end="8"/>
                                            </p:txEl>
                                          </p:spTgt>
                                        </p:tgtEl>
                                        <p:attrNameLst>
                                          <p:attrName>style.visibility</p:attrName>
                                        </p:attrNameLst>
                                      </p:cBhvr>
                                      <p:to>
                                        <p:strVal val="visible"/>
                                      </p:to>
                                    </p:set>
                                    <p:anim calcmode="lin" valueType="num">
                                      <p:cBhvr additive="base">
                                        <p:cTn id="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8" end="8"/>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anim calcmode="lin" valueType="num">
                                      <p:cBhvr additive="base">
                                        <p:cTn id="11"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10" end="10"/>
                                            </p:txEl>
                                          </p:spTgt>
                                        </p:tgtEl>
                                        <p:attrNameLst>
                                          <p:attrName>style.visibility</p:attrName>
                                        </p:attrNameLst>
                                      </p:cBhvr>
                                      <p:to>
                                        <p:strVal val="visible"/>
                                      </p:to>
                                    </p:set>
                                    <p:anim calcmode="lin" valueType="num">
                                      <p:cBhvr additive="base">
                                        <p:cTn id="17"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3">
                                            <p:txEl>
                                              <p:pRg st="11" end="11"/>
                                            </p:txEl>
                                          </p:spTgt>
                                        </p:tgtEl>
                                        <p:attrNameLst>
                                          <p:attrName>style.visibility</p:attrName>
                                        </p:attrNameLst>
                                      </p:cBhvr>
                                      <p:to>
                                        <p:strVal val="visible"/>
                                      </p:to>
                                    </p:set>
                                    <p:anim calcmode="lin" valueType="num">
                                      <p:cBhvr additive="base">
                                        <p:cTn id="21"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3886C5-A87D-4C62-B6FA-CA69FEC564DD}"/>
              </a:ext>
            </a:extLst>
          </p:cNvPr>
          <p:cNvSpPr>
            <a:spLocks noGrp="1"/>
          </p:cNvSpPr>
          <p:nvPr>
            <p:ph type="title"/>
          </p:nvPr>
        </p:nvSpPr>
        <p:spPr>
          <a:xfrm>
            <a:off x="838200" y="365126"/>
            <a:ext cx="10515600" cy="589032"/>
          </a:xfrm>
        </p:spPr>
        <p:txBody>
          <a:bodyPr>
            <a:normAutofit fontScale="90000"/>
          </a:bodyPr>
          <a:lstStyle/>
          <a:p>
            <a:r>
              <a:rPr lang="cs-CZ" dirty="0" err="1"/>
              <a:t>Intensional</a:t>
            </a:r>
            <a:r>
              <a:rPr lang="cs-CZ" dirty="0"/>
              <a:t> p</a:t>
            </a:r>
            <a:r>
              <a:rPr lang="en-US" dirty="0" err="1"/>
              <a:t>ropositional</a:t>
            </a:r>
            <a:r>
              <a:rPr lang="en-US" dirty="0"/>
              <a:t> attitudes </a:t>
            </a:r>
            <a:r>
              <a:rPr lang="en-US" i="1" dirty="0"/>
              <a:t>de dicto</a:t>
            </a:r>
            <a:endParaRPr lang="en-US" dirty="0"/>
          </a:p>
        </p:txBody>
      </p:sp>
      <p:sp>
        <p:nvSpPr>
          <p:cNvPr id="3" name="Zástupný obsah 2">
            <a:extLst>
              <a:ext uri="{FF2B5EF4-FFF2-40B4-BE49-F238E27FC236}">
                <a16:creationId xmlns:a16="http://schemas.microsoft.com/office/drawing/2014/main" id="{DC9CF487-4D13-4DEF-981A-6B2BED8C05EE}"/>
              </a:ext>
            </a:extLst>
          </p:cNvPr>
          <p:cNvSpPr>
            <a:spLocks noGrp="1"/>
          </p:cNvSpPr>
          <p:nvPr>
            <p:ph idx="1"/>
          </p:nvPr>
        </p:nvSpPr>
        <p:spPr>
          <a:xfrm>
            <a:off x="410817" y="1166191"/>
            <a:ext cx="10942983" cy="5181600"/>
          </a:xfrm>
        </p:spPr>
        <p:txBody>
          <a:bodyPr>
            <a:normAutofit/>
          </a:bodyPr>
          <a:lstStyle/>
          <a:p>
            <a:pPr marL="0" indent="0" algn="ctr">
              <a:buNone/>
            </a:pPr>
            <a:r>
              <a:rPr lang="en-US" i="1" dirty="0">
                <a:solidFill>
                  <a:srgbClr val="C00000"/>
                </a:solidFill>
              </a:rPr>
              <a:t>a believes that the </a:t>
            </a:r>
            <a:r>
              <a:rPr lang="en-US" i="1" dirty="0">
                <a:solidFill>
                  <a:srgbClr val="C00000"/>
                </a:solidFill>
                <a:effectLst>
                  <a:outerShdw blurRad="38100" dist="38100" dir="2700000" algn="tl">
                    <a:srgbClr val="000000">
                      <a:alpha val="43137"/>
                    </a:srgbClr>
                  </a:outerShdw>
                </a:effectLst>
              </a:rPr>
              <a:t>Pope</a:t>
            </a:r>
            <a:r>
              <a:rPr lang="en-US" i="1" dirty="0">
                <a:solidFill>
                  <a:srgbClr val="C00000"/>
                </a:solidFill>
              </a:rPr>
              <a:t> is wise</a:t>
            </a:r>
          </a:p>
          <a:p>
            <a:pPr marL="0" indent="0" algn="ctr">
              <a:buNone/>
            </a:pPr>
            <a:r>
              <a:rPr lang="cs-CZ" dirty="0">
                <a:solidFill>
                  <a:srgbClr val="0070C0"/>
                </a:solidFill>
                <a:sym typeface="Symbol" panose="05050102010706020507" pitchFamily="18" charset="2"/>
              </a:rPr>
              <a:t></a:t>
            </a:r>
            <a:r>
              <a:rPr lang="cs-CZ" i="1" dirty="0" err="1">
                <a:solidFill>
                  <a:srgbClr val="0070C0"/>
                </a:solidFill>
              </a:rPr>
              <a:t>w</a:t>
            </a:r>
            <a:r>
              <a:rPr lang="cs-CZ" dirty="0" err="1">
                <a:solidFill>
                  <a:srgbClr val="0070C0"/>
                </a:solidFill>
                <a:sym typeface="Symbol" panose="05050102010706020507" pitchFamily="18" charset="2"/>
              </a:rPr>
              <a:t></a:t>
            </a:r>
            <a:r>
              <a:rPr lang="cs-CZ" i="1" dirty="0" err="1">
                <a:solidFill>
                  <a:srgbClr val="0070C0"/>
                </a:solidFill>
              </a:rPr>
              <a:t>t</a:t>
            </a:r>
            <a:r>
              <a:rPr lang="cs-CZ" dirty="0">
                <a:solidFill>
                  <a:srgbClr val="0070C0"/>
                </a:solidFill>
              </a:rPr>
              <a:t> [</a:t>
            </a:r>
            <a:r>
              <a:rPr lang="cs-CZ" baseline="30000" dirty="0">
                <a:solidFill>
                  <a:srgbClr val="0070C0"/>
                </a:solidFill>
              </a:rPr>
              <a:t>0</a:t>
            </a:r>
            <a:r>
              <a:rPr lang="en-US" i="1" dirty="0">
                <a:solidFill>
                  <a:srgbClr val="0070C0"/>
                </a:solidFill>
              </a:rPr>
              <a:t>Believe</a:t>
            </a:r>
            <a:r>
              <a:rPr lang="cs-CZ" i="1" baseline="-25000" dirty="0" err="1">
                <a:solidFill>
                  <a:srgbClr val="0070C0"/>
                </a:solidFill>
              </a:rPr>
              <a:t>wt</a:t>
            </a:r>
            <a:r>
              <a:rPr lang="cs-CZ" i="1" baseline="-25000" dirty="0">
                <a:solidFill>
                  <a:srgbClr val="0070C0"/>
                </a:solidFill>
              </a:rPr>
              <a:t> </a:t>
            </a:r>
            <a:r>
              <a:rPr lang="en-US" i="1" dirty="0">
                <a:solidFill>
                  <a:srgbClr val="0070C0"/>
                </a:solidFill>
              </a:rPr>
              <a:t>a</a:t>
            </a:r>
            <a:r>
              <a:rPr lang="cs-CZ" i="1" dirty="0">
                <a:solidFill>
                  <a:srgbClr val="0070C0"/>
                </a:solidFill>
              </a:rPr>
              <a:t> </a:t>
            </a:r>
            <a:r>
              <a:rPr lang="cs-CZ" dirty="0">
                <a:solidFill>
                  <a:srgbClr val="0070C0"/>
                </a:solidFill>
                <a:sym typeface="Symbol" panose="05050102010706020507" pitchFamily="18" charset="2"/>
              </a:rPr>
              <a:t></a:t>
            </a:r>
            <a:r>
              <a:rPr lang="cs-CZ" i="1" dirty="0" err="1">
                <a:solidFill>
                  <a:srgbClr val="0070C0"/>
                </a:solidFill>
              </a:rPr>
              <a:t>w</a:t>
            </a:r>
            <a:r>
              <a:rPr lang="cs-CZ" dirty="0" err="1">
                <a:solidFill>
                  <a:srgbClr val="0070C0"/>
                </a:solidFill>
                <a:sym typeface="Symbol" panose="05050102010706020507" pitchFamily="18" charset="2"/>
              </a:rPr>
              <a:t></a:t>
            </a:r>
            <a:r>
              <a:rPr lang="cs-CZ" i="1" dirty="0" err="1">
                <a:solidFill>
                  <a:srgbClr val="0070C0"/>
                </a:solidFill>
              </a:rPr>
              <a:t>t</a:t>
            </a:r>
            <a:r>
              <a:rPr lang="cs-CZ" dirty="0">
                <a:solidFill>
                  <a:srgbClr val="0070C0"/>
                </a:solidFill>
              </a:rPr>
              <a:t> [</a:t>
            </a:r>
            <a:r>
              <a:rPr lang="cs-CZ" baseline="30000" dirty="0">
                <a:solidFill>
                  <a:srgbClr val="0070C0"/>
                </a:solidFill>
              </a:rPr>
              <a:t>0</a:t>
            </a:r>
            <a:r>
              <a:rPr lang="en-US" i="1" dirty="0">
                <a:solidFill>
                  <a:srgbClr val="0070C0"/>
                </a:solidFill>
              </a:rPr>
              <a:t>Wise</a:t>
            </a:r>
            <a:r>
              <a:rPr lang="cs-CZ" i="1" baseline="-25000" dirty="0" err="1">
                <a:solidFill>
                  <a:srgbClr val="0070C0"/>
                </a:solidFill>
              </a:rPr>
              <a:t>wt</a:t>
            </a:r>
            <a:r>
              <a:rPr lang="cs-CZ" i="1" baseline="-25000" dirty="0">
                <a:solidFill>
                  <a:srgbClr val="0070C0"/>
                </a:solidFill>
              </a:rPr>
              <a:t> </a:t>
            </a:r>
            <a:r>
              <a:rPr lang="cs-CZ" baseline="30000" dirty="0">
                <a:solidFill>
                  <a:srgbClr val="0070C0"/>
                </a:solidFill>
              </a:rPr>
              <a:t>0</a:t>
            </a:r>
            <a:r>
              <a:rPr lang="en-US" i="1" dirty="0" err="1">
                <a:solidFill>
                  <a:srgbClr val="0070C0"/>
                </a:solidFill>
              </a:rPr>
              <a:t>Pope</a:t>
            </a:r>
            <a:r>
              <a:rPr lang="en-US" i="1" baseline="-25000" dirty="0" err="1">
                <a:solidFill>
                  <a:srgbClr val="0070C0"/>
                </a:solidFill>
              </a:rPr>
              <a:t>wt</a:t>
            </a:r>
            <a:r>
              <a:rPr lang="cs-CZ" dirty="0">
                <a:solidFill>
                  <a:srgbClr val="0070C0"/>
                </a:solidFill>
              </a:rPr>
              <a:t>]]</a:t>
            </a:r>
            <a:endParaRPr lang="en-US" dirty="0">
              <a:solidFill>
                <a:srgbClr val="0070C0"/>
              </a:solidFill>
            </a:endParaRPr>
          </a:p>
          <a:p>
            <a:r>
              <a:rPr lang="en-US" dirty="0">
                <a:latin typeface="Calibri" panose="020F0502020204030204" pitchFamily="34" charset="0"/>
                <a:cs typeface="Calibri" panose="020F0502020204030204" pitchFamily="34" charset="0"/>
              </a:rPr>
              <a:t>Types. </a:t>
            </a:r>
            <a:r>
              <a:rPr lang="en-US" i="1" dirty="0">
                <a:latin typeface="Calibri" panose="020F0502020204030204" pitchFamily="34" charset="0"/>
                <a:cs typeface="Calibri" panose="020F0502020204030204" pitchFamily="34" charset="0"/>
              </a:rPr>
              <a:t>Believe</a:t>
            </a:r>
            <a:r>
              <a:rPr lang="en-US" dirty="0">
                <a:latin typeface="Calibri" panose="020F0502020204030204" pitchFamily="34" charset="0"/>
                <a:cs typeface="Calibri" panose="020F0502020204030204" pitchFamily="34" charset="0"/>
              </a:rPr>
              <a:t>/(</a:t>
            </a:r>
            <a:r>
              <a:rPr lang="en-US" dirty="0">
                <a:latin typeface="Calibri" panose="020F0502020204030204" pitchFamily="34" charset="0"/>
                <a:cs typeface="Calibri" panose="020F0502020204030204" pitchFamily="34" charset="0"/>
                <a:sym typeface="Symbol" panose="05050102010706020507" pitchFamily="18" charset="2"/>
              </a:rPr>
              <a:t></a:t>
            </a:r>
            <a:r>
              <a:rPr lang="en-US" baseline="-25000" dirty="0">
                <a:latin typeface="Calibri" panose="020F0502020204030204" pitchFamily="34" charset="0"/>
                <a:cs typeface="Calibri" panose="020F0502020204030204" pitchFamily="34" charset="0"/>
                <a:sym typeface="Symbol" panose="05050102010706020507" pitchFamily="18" charset="2"/>
              </a:rPr>
              <a:t></a:t>
            </a:r>
            <a:r>
              <a:rPr lang="en-US" dirty="0">
                <a:latin typeface="Calibri" panose="020F0502020204030204" pitchFamily="34" charset="0"/>
                <a:cs typeface="Calibri" panose="020F0502020204030204" pitchFamily="34" charset="0"/>
              </a:rPr>
              <a:t>)</a:t>
            </a:r>
            <a:r>
              <a:rPr lang="en-US" baseline="-25000" dirty="0">
                <a:latin typeface="Calibri" panose="020F0502020204030204" pitchFamily="34" charset="0"/>
                <a:cs typeface="Calibri" panose="020F0502020204030204" pitchFamily="34" charset="0"/>
                <a:sym typeface="Symbol" panose="05050102010706020507" pitchFamily="18" charset="2"/>
              </a:rPr>
              <a:t></a:t>
            </a:r>
            <a:r>
              <a:rPr lang="en-US" dirty="0">
                <a:latin typeface="Calibri" panose="020F0502020204030204" pitchFamily="34" charset="0"/>
                <a:cs typeface="Calibri" panose="020F0502020204030204" pitchFamily="34" charset="0"/>
                <a:sym typeface="Symbol" panose="05050102010706020507" pitchFamily="18" charset="2"/>
              </a:rPr>
              <a:t>: </a:t>
            </a:r>
            <a:r>
              <a:rPr lang="en-US" dirty="0" err="1">
                <a:latin typeface="Calibri" panose="020F0502020204030204" pitchFamily="34" charset="0"/>
                <a:cs typeface="Calibri" panose="020F0502020204030204" pitchFamily="34" charset="0"/>
                <a:sym typeface="Symbol" panose="05050102010706020507" pitchFamily="18" charset="2"/>
              </a:rPr>
              <a:t>intensional</a:t>
            </a:r>
            <a:r>
              <a:rPr lang="en-US" dirty="0">
                <a:latin typeface="Calibri" panose="020F0502020204030204" pitchFamily="34" charset="0"/>
                <a:cs typeface="Calibri" panose="020F0502020204030204" pitchFamily="34" charset="0"/>
                <a:sym typeface="Symbol" panose="05050102010706020507" pitchFamily="18" charset="2"/>
              </a:rPr>
              <a:t> attitude to a </a:t>
            </a:r>
            <a:r>
              <a:rPr lang="en-US"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sym typeface="Symbol" panose="05050102010706020507" pitchFamily="18" charset="2"/>
              </a:rPr>
              <a:t>proposition</a:t>
            </a:r>
            <a:r>
              <a:rPr lang="en-US" dirty="0">
                <a:latin typeface="Calibri" panose="020F0502020204030204" pitchFamily="34" charset="0"/>
                <a:cs typeface="Calibri" panose="020F0502020204030204" pitchFamily="34" charset="0"/>
                <a:sym typeface="Symbol" panose="05050102010706020507" pitchFamily="18" charset="2"/>
              </a:rPr>
              <a:t>; </a:t>
            </a:r>
            <a:r>
              <a:rPr lang="en-US" i="1" dirty="0">
                <a:latin typeface="Calibri" panose="020F0502020204030204" pitchFamily="34" charset="0"/>
                <a:cs typeface="Calibri" panose="020F0502020204030204" pitchFamily="34" charset="0"/>
                <a:sym typeface="Symbol" panose="05050102010706020507" pitchFamily="18" charset="2"/>
              </a:rPr>
              <a:t>a </a:t>
            </a:r>
            <a:r>
              <a:rPr lang="en-US" dirty="0">
                <a:latin typeface="Calibri" panose="020F0502020204030204" pitchFamily="34" charset="0"/>
                <a:cs typeface="Calibri" panose="020F0502020204030204" pitchFamily="34" charset="0"/>
                <a:sym typeface="Symbol" panose="05050102010706020507" pitchFamily="18" charset="2"/>
              </a:rPr>
              <a:t> ; </a:t>
            </a:r>
            <a:r>
              <a:rPr lang="en-US" i="1" dirty="0">
                <a:latin typeface="Calibri" panose="020F0502020204030204" pitchFamily="34" charset="0"/>
                <a:cs typeface="Calibri" panose="020F0502020204030204" pitchFamily="34" charset="0"/>
                <a:sym typeface="Symbol" panose="05050102010706020507" pitchFamily="18" charset="2"/>
              </a:rPr>
              <a:t>Wise</a:t>
            </a:r>
            <a:r>
              <a:rPr lang="en-US" dirty="0">
                <a:latin typeface="Calibri" panose="020F0502020204030204" pitchFamily="34" charset="0"/>
                <a:cs typeface="Calibri" panose="020F0502020204030204" pitchFamily="34" charset="0"/>
                <a:sym typeface="Symbol" panose="05050102010706020507" pitchFamily="18" charset="2"/>
              </a:rPr>
              <a:t>/</a:t>
            </a:r>
            <a:r>
              <a:rPr lang="en-US" dirty="0">
                <a:latin typeface="Calibri" panose="020F0502020204030204" pitchFamily="34" charset="0"/>
                <a:cs typeface="Calibri" panose="020F0502020204030204" pitchFamily="34" charset="0"/>
              </a:rPr>
              <a:t>(</a:t>
            </a:r>
            <a:r>
              <a:rPr lang="en-US" dirty="0">
                <a:latin typeface="Calibri" panose="020F0502020204030204" pitchFamily="34" charset="0"/>
                <a:cs typeface="Calibri" panose="020F0502020204030204" pitchFamily="34" charset="0"/>
                <a:sym typeface="Symbol" panose="05050102010706020507" pitchFamily="18" charset="2"/>
              </a:rPr>
              <a:t></a:t>
            </a:r>
            <a:r>
              <a:rPr lang="en-US" dirty="0">
                <a:latin typeface="Calibri" panose="020F0502020204030204" pitchFamily="34" charset="0"/>
                <a:cs typeface="Calibri" panose="020F0502020204030204" pitchFamily="34" charset="0"/>
              </a:rPr>
              <a:t>)</a:t>
            </a:r>
            <a:r>
              <a:rPr lang="en-US" baseline="-25000" dirty="0">
                <a:latin typeface="Calibri" panose="020F0502020204030204" pitchFamily="34" charset="0"/>
                <a:cs typeface="Calibri" panose="020F0502020204030204" pitchFamily="34" charset="0"/>
                <a:sym typeface="Symbol" panose="05050102010706020507" pitchFamily="18" charset="2"/>
              </a:rPr>
              <a:t></a:t>
            </a:r>
            <a:r>
              <a:rPr lang="en-US" dirty="0">
                <a:latin typeface="Calibri" panose="020F0502020204030204" pitchFamily="34" charset="0"/>
                <a:cs typeface="Calibri" panose="020F0502020204030204" pitchFamily="34" charset="0"/>
                <a:sym typeface="Symbol" panose="05050102010706020507" pitchFamily="18" charset="2"/>
              </a:rPr>
              <a:t>; </a:t>
            </a:r>
            <a:r>
              <a:rPr lang="en-US" i="1" dirty="0">
                <a:latin typeface="Calibri" panose="020F0502020204030204" pitchFamily="34" charset="0"/>
                <a:cs typeface="Calibri" panose="020F0502020204030204" pitchFamily="34" charset="0"/>
                <a:sym typeface="Symbol" panose="05050102010706020507" pitchFamily="18" charset="2"/>
              </a:rPr>
              <a:t>Pope</a:t>
            </a:r>
            <a:r>
              <a:rPr lang="en-US" dirty="0">
                <a:latin typeface="Calibri" panose="020F0502020204030204" pitchFamily="34" charset="0"/>
                <a:cs typeface="Calibri" panose="020F0502020204030204" pitchFamily="34" charset="0"/>
                <a:sym typeface="Symbol" panose="05050102010706020507" pitchFamily="18" charset="2"/>
              </a:rPr>
              <a:t>/</a:t>
            </a:r>
            <a:r>
              <a:rPr lang="en-US" baseline="-25000" dirty="0">
                <a:latin typeface="Calibri" panose="020F0502020204030204" pitchFamily="34" charset="0"/>
                <a:cs typeface="Calibri" panose="020F0502020204030204" pitchFamily="34" charset="0"/>
                <a:sym typeface="Symbol" panose="05050102010706020507" pitchFamily="18" charset="2"/>
              </a:rPr>
              <a:t></a:t>
            </a:r>
            <a:r>
              <a:rPr lang="en-US" dirty="0">
                <a:latin typeface="Calibri" panose="020F0502020204030204" pitchFamily="34" charset="0"/>
                <a:cs typeface="Calibri" panose="020F0502020204030204" pitchFamily="34" charset="0"/>
                <a:sym typeface="Symbol" panose="05050102010706020507" pitchFamily="18" charset="2"/>
              </a:rPr>
              <a:t>. </a:t>
            </a:r>
          </a:p>
          <a:p>
            <a:r>
              <a:rPr lang="en-US" dirty="0">
                <a:latin typeface="Calibri" panose="020F0502020204030204" pitchFamily="34" charset="0"/>
                <a:cs typeface="Calibri" panose="020F0502020204030204" pitchFamily="34" charset="0"/>
                <a:sym typeface="Symbol" panose="05050102010706020507" pitchFamily="18" charset="2"/>
              </a:rPr>
              <a:t>Type checking. </a:t>
            </a:r>
            <a:r>
              <a:rPr lang="cs-CZ" dirty="0"/>
              <a:t>[</a:t>
            </a:r>
            <a:r>
              <a:rPr lang="cs-CZ" baseline="30000" dirty="0"/>
              <a:t>0</a:t>
            </a:r>
            <a:r>
              <a:rPr lang="en-US" i="1" dirty="0"/>
              <a:t>Wise</a:t>
            </a:r>
            <a:r>
              <a:rPr lang="cs-CZ" i="1" baseline="-25000" dirty="0" err="1"/>
              <a:t>wt</a:t>
            </a:r>
            <a:r>
              <a:rPr lang="cs-CZ" i="1" baseline="-25000" dirty="0"/>
              <a:t> </a:t>
            </a:r>
            <a:r>
              <a:rPr lang="cs-CZ" baseline="30000" dirty="0"/>
              <a:t>0</a:t>
            </a:r>
            <a:r>
              <a:rPr lang="en-US" i="1" dirty="0" err="1"/>
              <a:t>Pope</a:t>
            </a:r>
            <a:r>
              <a:rPr lang="en-US" i="1" baseline="-25000" dirty="0" err="1"/>
              <a:t>wt</a:t>
            </a:r>
            <a:r>
              <a:rPr lang="cs-CZ" dirty="0"/>
              <a:t>]</a:t>
            </a:r>
            <a:r>
              <a:rPr lang="en-US" dirty="0"/>
              <a:t> </a:t>
            </a:r>
            <a:r>
              <a:rPr lang="en-US" dirty="0">
                <a:latin typeface="Calibri" panose="020F0502020204030204" pitchFamily="34" charset="0"/>
                <a:cs typeface="Calibri" panose="020F0502020204030204" pitchFamily="34" charset="0"/>
                <a:sym typeface="Symbol" panose="05050102010706020507" pitchFamily="18" charset="2"/>
              </a:rPr>
              <a:t> ; </a:t>
            </a:r>
            <a:r>
              <a:rPr lang="cs-CZ" dirty="0">
                <a:sym typeface="Symbol" panose="05050102010706020507" pitchFamily="18" charset="2"/>
              </a:rPr>
              <a:t></a:t>
            </a:r>
            <a:r>
              <a:rPr lang="cs-CZ" i="1" dirty="0" err="1"/>
              <a:t>w</a:t>
            </a:r>
            <a:r>
              <a:rPr lang="cs-CZ" dirty="0" err="1">
                <a:sym typeface="Symbol" panose="05050102010706020507" pitchFamily="18" charset="2"/>
              </a:rPr>
              <a:t></a:t>
            </a:r>
            <a:r>
              <a:rPr lang="cs-CZ" i="1" dirty="0" err="1"/>
              <a:t>t</a:t>
            </a:r>
            <a:r>
              <a:rPr lang="cs-CZ" dirty="0"/>
              <a:t> [</a:t>
            </a:r>
            <a:r>
              <a:rPr lang="cs-CZ" baseline="30000" dirty="0"/>
              <a:t>0</a:t>
            </a:r>
            <a:r>
              <a:rPr lang="en-US" i="1" dirty="0"/>
              <a:t>Wise</a:t>
            </a:r>
            <a:r>
              <a:rPr lang="cs-CZ" i="1" baseline="-25000" dirty="0" err="1"/>
              <a:t>wt</a:t>
            </a:r>
            <a:r>
              <a:rPr lang="cs-CZ" i="1" baseline="-25000" dirty="0"/>
              <a:t> </a:t>
            </a:r>
            <a:r>
              <a:rPr lang="cs-CZ" baseline="30000" dirty="0"/>
              <a:t>0</a:t>
            </a:r>
            <a:r>
              <a:rPr lang="en-US" i="1" dirty="0" err="1"/>
              <a:t>Pope</a:t>
            </a:r>
            <a:r>
              <a:rPr lang="en-US" i="1" baseline="-25000" dirty="0" err="1"/>
              <a:t>wt</a:t>
            </a:r>
            <a:r>
              <a:rPr lang="cs-CZ" dirty="0"/>
              <a:t>]</a:t>
            </a:r>
            <a:r>
              <a:rPr lang="en-US" dirty="0"/>
              <a:t> </a:t>
            </a:r>
            <a:r>
              <a:rPr lang="en-US" dirty="0">
                <a:latin typeface="Calibri" panose="020F0502020204030204" pitchFamily="34" charset="0"/>
                <a:cs typeface="Calibri" panose="020F0502020204030204" pitchFamily="34" charset="0"/>
                <a:sym typeface="Symbol" panose="05050102010706020507" pitchFamily="18" charset="2"/>
              </a:rPr>
              <a:t></a:t>
            </a:r>
            <a:r>
              <a:rPr lang="en-US" dirty="0"/>
              <a:t> </a:t>
            </a:r>
            <a:r>
              <a:rPr lang="en-US" dirty="0">
                <a:latin typeface="Calibri" panose="020F0502020204030204" pitchFamily="34" charset="0"/>
                <a:cs typeface="Calibri" panose="020F0502020204030204" pitchFamily="34" charset="0"/>
                <a:sym typeface="Symbol" panose="05050102010706020507" pitchFamily="18" charset="2"/>
              </a:rPr>
              <a:t></a:t>
            </a:r>
            <a:r>
              <a:rPr lang="en-US" baseline="-25000" dirty="0">
                <a:latin typeface="Calibri" panose="020F0502020204030204" pitchFamily="34" charset="0"/>
                <a:cs typeface="Calibri" panose="020F0502020204030204" pitchFamily="34" charset="0"/>
                <a:sym typeface="Symbol" panose="05050102010706020507" pitchFamily="18" charset="2"/>
              </a:rPr>
              <a:t></a:t>
            </a:r>
            <a:r>
              <a:rPr lang="en-US" dirty="0"/>
              <a:t>; </a:t>
            </a:r>
            <a:r>
              <a:rPr lang="cs-CZ" dirty="0"/>
              <a:t>[</a:t>
            </a:r>
            <a:r>
              <a:rPr lang="cs-CZ" baseline="30000" dirty="0"/>
              <a:t>0</a:t>
            </a:r>
            <a:r>
              <a:rPr lang="en-US" i="1" dirty="0"/>
              <a:t>Believe</a:t>
            </a:r>
            <a:r>
              <a:rPr lang="cs-CZ" i="1" baseline="-25000" dirty="0" err="1"/>
              <a:t>wt</a:t>
            </a:r>
            <a:r>
              <a:rPr lang="cs-CZ" i="1" baseline="-25000" dirty="0"/>
              <a:t> </a:t>
            </a:r>
            <a:r>
              <a:rPr lang="en-US" i="1" dirty="0"/>
              <a:t>a</a:t>
            </a:r>
            <a:r>
              <a:rPr lang="cs-CZ" i="1" dirty="0"/>
              <a:t> </a:t>
            </a:r>
            <a:r>
              <a:rPr lang="cs-CZ" dirty="0">
                <a:sym typeface="Symbol" panose="05050102010706020507" pitchFamily="18" charset="2"/>
              </a:rPr>
              <a:t></a:t>
            </a:r>
            <a:r>
              <a:rPr lang="cs-CZ" i="1" dirty="0" err="1"/>
              <a:t>w</a:t>
            </a:r>
            <a:r>
              <a:rPr lang="cs-CZ" dirty="0" err="1">
                <a:sym typeface="Symbol" panose="05050102010706020507" pitchFamily="18" charset="2"/>
              </a:rPr>
              <a:t></a:t>
            </a:r>
            <a:r>
              <a:rPr lang="cs-CZ" i="1" dirty="0" err="1"/>
              <a:t>t</a:t>
            </a:r>
            <a:r>
              <a:rPr lang="cs-CZ" dirty="0"/>
              <a:t> [</a:t>
            </a:r>
            <a:r>
              <a:rPr lang="cs-CZ" baseline="30000" dirty="0"/>
              <a:t>0</a:t>
            </a:r>
            <a:r>
              <a:rPr lang="en-US" i="1" dirty="0"/>
              <a:t>Wise</a:t>
            </a:r>
            <a:r>
              <a:rPr lang="cs-CZ" i="1" baseline="-25000" dirty="0" err="1"/>
              <a:t>wt</a:t>
            </a:r>
            <a:r>
              <a:rPr lang="cs-CZ" i="1" baseline="-25000" dirty="0"/>
              <a:t> </a:t>
            </a:r>
            <a:r>
              <a:rPr lang="cs-CZ" baseline="30000" dirty="0"/>
              <a:t>0</a:t>
            </a:r>
            <a:r>
              <a:rPr lang="en-US" i="1" dirty="0" err="1"/>
              <a:t>Pope</a:t>
            </a:r>
            <a:r>
              <a:rPr lang="en-US" i="1" baseline="-25000" dirty="0" err="1"/>
              <a:t>wt</a:t>
            </a:r>
            <a:r>
              <a:rPr lang="cs-CZ" dirty="0"/>
              <a:t>]]</a:t>
            </a:r>
            <a:r>
              <a:rPr lang="en-US" dirty="0"/>
              <a:t> </a:t>
            </a:r>
            <a:r>
              <a:rPr lang="en-US" dirty="0">
                <a:latin typeface="Calibri" panose="020F0502020204030204" pitchFamily="34" charset="0"/>
                <a:cs typeface="Calibri" panose="020F0502020204030204" pitchFamily="34" charset="0"/>
                <a:sym typeface="Symbol" panose="05050102010706020507" pitchFamily="18" charset="2"/>
              </a:rPr>
              <a:t> ; </a:t>
            </a:r>
            <a:br>
              <a:rPr lang="en-US" dirty="0">
                <a:latin typeface="Calibri" panose="020F0502020204030204" pitchFamily="34" charset="0"/>
                <a:cs typeface="Calibri" panose="020F0502020204030204" pitchFamily="34" charset="0"/>
                <a:sym typeface="Symbol" panose="05050102010706020507" pitchFamily="18" charset="2"/>
              </a:rPr>
            </a:br>
            <a:r>
              <a:rPr lang="cs-CZ" dirty="0">
                <a:sym typeface="Symbol" panose="05050102010706020507" pitchFamily="18" charset="2"/>
              </a:rPr>
              <a:t></a:t>
            </a:r>
            <a:r>
              <a:rPr lang="cs-CZ" i="1" dirty="0" err="1"/>
              <a:t>w</a:t>
            </a:r>
            <a:r>
              <a:rPr lang="cs-CZ" dirty="0" err="1">
                <a:sym typeface="Symbol" panose="05050102010706020507" pitchFamily="18" charset="2"/>
              </a:rPr>
              <a:t></a:t>
            </a:r>
            <a:r>
              <a:rPr lang="cs-CZ" i="1" dirty="0" err="1"/>
              <a:t>t</a:t>
            </a:r>
            <a:r>
              <a:rPr lang="cs-CZ" dirty="0"/>
              <a:t> [</a:t>
            </a:r>
            <a:r>
              <a:rPr lang="cs-CZ" baseline="30000" dirty="0"/>
              <a:t>0</a:t>
            </a:r>
            <a:r>
              <a:rPr lang="en-US" i="1" dirty="0"/>
              <a:t>Believe</a:t>
            </a:r>
            <a:r>
              <a:rPr lang="cs-CZ" i="1" baseline="-25000" dirty="0" err="1"/>
              <a:t>wt</a:t>
            </a:r>
            <a:r>
              <a:rPr lang="cs-CZ" i="1" baseline="-25000" dirty="0"/>
              <a:t> </a:t>
            </a:r>
            <a:r>
              <a:rPr lang="en-US" i="1" dirty="0"/>
              <a:t>a</a:t>
            </a:r>
            <a:r>
              <a:rPr lang="cs-CZ" i="1" dirty="0"/>
              <a:t> </a:t>
            </a:r>
            <a:r>
              <a:rPr lang="cs-CZ" dirty="0">
                <a:sym typeface="Symbol" panose="05050102010706020507" pitchFamily="18" charset="2"/>
              </a:rPr>
              <a:t></a:t>
            </a:r>
            <a:r>
              <a:rPr lang="cs-CZ" i="1" dirty="0" err="1"/>
              <a:t>w</a:t>
            </a:r>
            <a:r>
              <a:rPr lang="cs-CZ" dirty="0" err="1">
                <a:sym typeface="Symbol" panose="05050102010706020507" pitchFamily="18" charset="2"/>
              </a:rPr>
              <a:t></a:t>
            </a:r>
            <a:r>
              <a:rPr lang="cs-CZ" i="1" dirty="0" err="1"/>
              <a:t>t</a:t>
            </a:r>
            <a:r>
              <a:rPr lang="cs-CZ" dirty="0"/>
              <a:t> [</a:t>
            </a:r>
            <a:r>
              <a:rPr lang="cs-CZ" baseline="30000" dirty="0"/>
              <a:t>0</a:t>
            </a:r>
            <a:r>
              <a:rPr lang="en-US" i="1" dirty="0"/>
              <a:t>Wise</a:t>
            </a:r>
            <a:r>
              <a:rPr lang="cs-CZ" i="1" baseline="-25000" dirty="0" err="1"/>
              <a:t>wt</a:t>
            </a:r>
            <a:r>
              <a:rPr lang="cs-CZ" i="1" baseline="-25000" dirty="0"/>
              <a:t> </a:t>
            </a:r>
            <a:r>
              <a:rPr lang="cs-CZ" baseline="30000" dirty="0"/>
              <a:t>0</a:t>
            </a:r>
            <a:r>
              <a:rPr lang="en-US" i="1" dirty="0" err="1"/>
              <a:t>Pope</a:t>
            </a:r>
            <a:r>
              <a:rPr lang="en-US" i="1" baseline="-25000" dirty="0" err="1"/>
              <a:t>wt</a:t>
            </a:r>
            <a:r>
              <a:rPr lang="cs-CZ" dirty="0"/>
              <a:t>]]</a:t>
            </a:r>
            <a:r>
              <a:rPr lang="en-US" dirty="0">
                <a:latin typeface="Calibri" panose="020F0502020204030204" pitchFamily="34" charset="0"/>
                <a:cs typeface="Calibri" panose="020F0502020204030204" pitchFamily="34" charset="0"/>
                <a:sym typeface="Symbol" panose="05050102010706020507" pitchFamily="18" charset="2"/>
              </a:rPr>
              <a:t> </a:t>
            </a:r>
            <a:r>
              <a:rPr lang="en-US" dirty="0"/>
              <a:t> </a:t>
            </a:r>
            <a:r>
              <a:rPr lang="en-US" dirty="0">
                <a:latin typeface="Calibri" panose="020F0502020204030204" pitchFamily="34" charset="0"/>
                <a:cs typeface="Calibri" panose="020F0502020204030204" pitchFamily="34" charset="0"/>
                <a:sym typeface="Symbol" panose="05050102010706020507" pitchFamily="18" charset="2"/>
              </a:rPr>
              <a:t></a:t>
            </a:r>
            <a:r>
              <a:rPr lang="en-US" baseline="-25000" dirty="0">
                <a:latin typeface="Calibri" panose="020F0502020204030204" pitchFamily="34" charset="0"/>
                <a:cs typeface="Calibri" panose="020F0502020204030204" pitchFamily="34" charset="0"/>
                <a:sym typeface="Symbol" panose="05050102010706020507" pitchFamily="18" charset="2"/>
              </a:rPr>
              <a:t></a:t>
            </a:r>
            <a:r>
              <a:rPr lang="en-US" dirty="0"/>
              <a:t>.</a:t>
            </a:r>
          </a:p>
          <a:p>
            <a:pPr marL="0" indent="0">
              <a:buNone/>
            </a:pPr>
            <a:r>
              <a:rPr lang="en-US" dirty="0"/>
              <a:t>What can be derived? That </a:t>
            </a:r>
          </a:p>
          <a:p>
            <a:pPr marL="0" indent="0" algn="ctr">
              <a:buNone/>
            </a:pPr>
            <a:r>
              <a:rPr lang="en-US" dirty="0">
                <a:solidFill>
                  <a:srgbClr val="C00000"/>
                </a:solidFill>
              </a:rPr>
              <a:t>there is an </a:t>
            </a:r>
            <a:r>
              <a:rPr lang="en-US" dirty="0">
                <a:solidFill>
                  <a:srgbClr val="C00000"/>
                </a:solidFill>
                <a:effectLst>
                  <a:outerShdw blurRad="38100" dist="38100" dir="2700000" algn="tl">
                    <a:srgbClr val="000000">
                      <a:alpha val="43137"/>
                    </a:srgbClr>
                  </a:outerShdw>
                </a:effectLst>
              </a:rPr>
              <a:t>office </a:t>
            </a:r>
            <a:r>
              <a:rPr lang="en-US" dirty="0">
                <a:solidFill>
                  <a:srgbClr val="C00000"/>
                </a:solidFill>
              </a:rPr>
              <a:t>(rather than an individual) such that </a:t>
            </a:r>
            <a:br>
              <a:rPr lang="en-US" dirty="0">
                <a:solidFill>
                  <a:srgbClr val="C00000"/>
                </a:solidFill>
              </a:rPr>
            </a:br>
            <a:r>
              <a:rPr lang="en-US" i="1" dirty="0">
                <a:solidFill>
                  <a:srgbClr val="C00000"/>
                </a:solidFill>
              </a:rPr>
              <a:t>a </a:t>
            </a:r>
            <a:r>
              <a:rPr lang="en-US" dirty="0">
                <a:solidFill>
                  <a:srgbClr val="C00000"/>
                </a:solidFill>
              </a:rPr>
              <a:t>believes that its holder is wise. </a:t>
            </a:r>
          </a:p>
          <a:p>
            <a:pPr marL="0" indent="0" algn="ctr">
              <a:buNone/>
            </a:pPr>
            <a:r>
              <a:rPr lang="cs-CZ" dirty="0">
                <a:solidFill>
                  <a:srgbClr val="0070C0"/>
                </a:solidFill>
                <a:sym typeface="Symbol" panose="05050102010706020507" pitchFamily="18" charset="2"/>
              </a:rPr>
              <a:t></a:t>
            </a:r>
            <a:r>
              <a:rPr lang="cs-CZ" i="1" dirty="0" err="1">
                <a:solidFill>
                  <a:srgbClr val="0070C0"/>
                </a:solidFill>
              </a:rPr>
              <a:t>w</a:t>
            </a:r>
            <a:r>
              <a:rPr lang="cs-CZ" dirty="0" err="1">
                <a:solidFill>
                  <a:srgbClr val="0070C0"/>
                </a:solidFill>
                <a:sym typeface="Symbol" panose="05050102010706020507" pitchFamily="18" charset="2"/>
              </a:rPr>
              <a:t></a:t>
            </a:r>
            <a:r>
              <a:rPr lang="cs-CZ" i="1" dirty="0" err="1">
                <a:solidFill>
                  <a:srgbClr val="0070C0"/>
                </a:solidFill>
              </a:rPr>
              <a:t>t</a:t>
            </a:r>
            <a:r>
              <a:rPr lang="cs-CZ" dirty="0">
                <a:solidFill>
                  <a:srgbClr val="0070C0"/>
                </a:solidFill>
              </a:rPr>
              <a:t> </a:t>
            </a:r>
            <a:r>
              <a:rPr lang="cs-CZ" dirty="0">
                <a:solidFill>
                  <a:srgbClr val="0070C0"/>
                </a:solidFill>
                <a:sym typeface="Symbol" panose="05050102010706020507" pitchFamily="18" charset="2"/>
              </a:rPr>
              <a:t></a:t>
            </a:r>
            <a:r>
              <a:rPr lang="en-US" i="1" dirty="0">
                <a:solidFill>
                  <a:srgbClr val="0070C0"/>
                </a:solidFill>
                <a:sym typeface="Symbol" panose="05050102010706020507" pitchFamily="18" charset="2"/>
              </a:rPr>
              <a:t>f </a:t>
            </a:r>
            <a:r>
              <a:rPr lang="cs-CZ" dirty="0">
                <a:solidFill>
                  <a:srgbClr val="0070C0"/>
                </a:solidFill>
              </a:rPr>
              <a:t>[</a:t>
            </a:r>
            <a:r>
              <a:rPr lang="cs-CZ" baseline="30000" dirty="0">
                <a:solidFill>
                  <a:srgbClr val="0070C0"/>
                </a:solidFill>
              </a:rPr>
              <a:t>0</a:t>
            </a:r>
            <a:r>
              <a:rPr lang="en-US" i="1" dirty="0">
                <a:solidFill>
                  <a:srgbClr val="0070C0"/>
                </a:solidFill>
              </a:rPr>
              <a:t>Believe</a:t>
            </a:r>
            <a:r>
              <a:rPr lang="cs-CZ" i="1" baseline="-25000" dirty="0" err="1">
                <a:solidFill>
                  <a:srgbClr val="0070C0"/>
                </a:solidFill>
              </a:rPr>
              <a:t>wt</a:t>
            </a:r>
            <a:r>
              <a:rPr lang="cs-CZ" i="1" baseline="-25000" dirty="0">
                <a:solidFill>
                  <a:srgbClr val="0070C0"/>
                </a:solidFill>
              </a:rPr>
              <a:t> </a:t>
            </a:r>
            <a:r>
              <a:rPr lang="en-US" i="1" dirty="0">
                <a:solidFill>
                  <a:srgbClr val="0070C0"/>
                </a:solidFill>
              </a:rPr>
              <a:t>a</a:t>
            </a:r>
            <a:r>
              <a:rPr lang="cs-CZ" i="1" dirty="0">
                <a:solidFill>
                  <a:srgbClr val="0070C0"/>
                </a:solidFill>
              </a:rPr>
              <a:t> </a:t>
            </a:r>
            <a:r>
              <a:rPr lang="cs-CZ" dirty="0">
                <a:solidFill>
                  <a:srgbClr val="0070C0"/>
                </a:solidFill>
                <a:sym typeface="Symbol" panose="05050102010706020507" pitchFamily="18" charset="2"/>
              </a:rPr>
              <a:t></a:t>
            </a:r>
            <a:r>
              <a:rPr lang="cs-CZ" i="1" dirty="0" err="1">
                <a:solidFill>
                  <a:srgbClr val="0070C0"/>
                </a:solidFill>
              </a:rPr>
              <a:t>w</a:t>
            </a:r>
            <a:r>
              <a:rPr lang="cs-CZ" dirty="0" err="1">
                <a:solidFill>
                  <a:srgbClr val="0070C0"/>
                </a:solidFill>
                <a:sym typeface="Symbol" panose="05050102010706020507" pitchFamily="18" charset="2"/>
              </a:rPr>
              <a:t></a:t>
            </a:r>
            <a:r>
              <a:rPr lang="cs-CZ" i="1" dirty="0" err="1">
                <a:solidFill>
                  <a:srgbClr val="0070C0"/>
                </a:solidFill>
              </a:rPr>
              <a:t>t</a:t>
            </a:r>
            <a:r>
              <a:rPr lang="cs-CZ" dirty="0">
                <a:solidFill>
                  <a:srgbClr val="0070C0"/>
                </a:solidFill>
              </a:rPr>
              <a:t> [</a:t>
            </a:r>
            <a:r>
              <a:rPr lang="cs-CZ" baseline="30000" dirty="0">
                <a:solidFill>
                  <a:srgbClr val="0070C0"/>
                </a:solidFill>
              </a:rPr>
              <a:t>0</a:t>
            </a:r>
            <a:r>
              <a:rPr lang="en-US" i="1" dirty="0">
                <a:solidFill>
                  <a:srgbClr val="0070C0"/>
                </a:solidFill>
              </a:rPr>
              <a:t>Wise</a:t>
            </a:r>
            <a:r>
              <a:rPr lang="cs-CZ" i="1" baseline="-25000" dirty="0" err="1">
                <a:solidFill>
                  <a:srgbClr val="0070C0"/>
                </a:solidFill>
              </a:rPr>
              <a:t>wt</a:t>
            </a:r>
            <a:r>
              <a:rPr lang="cs-CZ" i="1" baseline="-25000" dirty="0">
                <a:solidFill>
                  <a:srgbClr val="0070C0"/>
                </a:solidFill>
              </a:rPr>
              <a:t> </a:t>
            </a:r>
            <a:r>
              <a:rPr lang="en-US" i="1" dirty="0" err="1">
                <a:solidFill>
                  <a:srgbClr val="0070C0"/>
                </a:solidFill>
              </a:rPr>
              <a:t>f</a:t>
            </a:r>
            <a:r>
              <a:rPr lang="en-US" i="1" baseline="-25000" dirty="0" err="1">
                <a:solidFill>
                  <a:srgbClr val="0070C0"/>
                </a:solidFill>
              </a:rPr>
              <a:t>wt</a:t>
            </a:r>
            <a:r>
              <a:rPr lang="cs-CZ" dirty="0">
                <a:solidFill>
                  <a:srgbClr val="0070C0"/>
                </a:solidFill>
              </a:rPr>
              <a:t>]]</a:t>
            </a:r>
            <a:r>
              <a:rPr lang="en-US" dirty="0">
                <a:solidFill>
                  <a:srgbClr val="0070C0"/>
                </a:solidFill>
              </a:rPr>
              <a:t>;     </a:t>
            </a:r>
            <a:r>
              <a:rPr lang="en-US" i="1" dirty="0">
                <a:solidFill>
                  <a:srgbClr val="0070C0"/>
                </a:solidFill>
              </a:rPr>
              <a:t>f </a:t>
            </a:r>
            <a:r>
              <a:rPr lang="en-US" dirty="0">
                <a:solidFill>
                  <a:srgbClr val="0070C0"/>
                </a:solidFill>
                <a:latin typeface="Calibri" panose="020F0502020204030204" pitchFamily="34" charset="0"/>
                <a:cs typeface="Calibri" panose="020F0502020204030204" pitchFamily="34" charset="0"/>
                <a:sym typeface="Symbol" panose="05050102010706020507" pitchFamily="18" charset="2"/>
              </a:rPr>
              <a:t> </a:t>
            </a:r>
            <a:r>
              <a:rPr lang="en-US" b="1" dirty="0">
                <a:solidFill>
                  <a:srgbClr val="0070C0"/>
                </a:solidFill>
                <a:latin typeface="Calibri" panose="020F0502020204030204" pitchFamily="34" charset="0"/>
                <a:cs typeface="Calibri" panose="020F0502020204030204" pitchFamily="34" charset="0"/>
                <a:sym typeface="Symbol" panose="05050102010706020507" pitchFamily="18" charset="2"/>
              </a:rPr>
              <a:t></a:t>
            </a:r>
            <a:r>
              <a:rPr lang="en-US" b="1" baseline="-25000" dirty="0">
                <a:solidFill>
                  <a:srgbClr val="0070C0"/>
                </a:solidFill>
                <a:latin typeface="Calibri" panose="020F0502020204030204" pitchFamily="34" charset="0"/>
                <a:cs typeface="Calibri" panose="020F0502020204030204" pitchFamily="34" charset="0"/>
                <a:sym typeface="Symbol" panose="05050102010706020507" pitchFamily="18" charset="2"/>
              </a:rPr>
              <a:t></a:t>
            </a:r>
            <a:r>
              <a:rPr lang="en-US" dirty="0">
                <a:solidFill>
                  <a:srgbClr val="0070C0"/>
                </a:solidFill>
                <a:latin typeface="Calibri" panose="020F0502020204030204" pitchFamily="34" charset="0"/>
                <a:cs typeface="Calibri" panose="020F0502020204030204" pitchFamily="34" charset="0"/>
                <a:sym typeface="Symbol" panose="05050102010706020507" pitchFamily="18" charset="2"/>
              </a:rPr>
              <a:t>. </a:t>
            </a:r>
            <a:r>
              <a:rPr lang="en-US" dirty="0">
                <a:solidFill>
                  <a:srgbClr val="0070C0"/>
                </a:solidFill>
              </a:rPr>
              <a:t> </a:t>
            </a:r>
          </a:p>
        </p:txBody>
      </p:sp>
      <p:sp>
        <p:nvSpPr>
          <p:cNvPr id="4" name="Zástupný symbol pro číslo snímku 3">
            <a:extLst>
              <a:ext uri="{FF2B5EF4-FFF2-40B4-BE49-F238E27FC236}">
                <a16:creationId xmlns:a16="http://schemas.microsoft.com/office/drawing/2014/main" id="{7B59FD21-905D-4968-9023-541F92FCD90E}"/>
              </a:ext>
            </a:extLst>
          </p:cNvPr>
          <p:cNvSpPr>
            <a:spLocks noGrp="1"/>
          </p:cNvSpPr>
          <p:nvPr>
            <p:ph type="sldNum" sz="quarter" idx="12"/>
          </p:nvPr>
        </p:nvSpPr>
        <p:spPr/>
        <p:txBody>
          <a:bodyPr/>
          <a:lstStyle/>
          <a:p>
            <a:fld id="{B0612320-D593-49F4-BC00-6C8C50A9C227}" type="slidenum">
              <a:rPr lang="cs-CZ" smtClean="0"/>
              <a:t>21</a:t>
            </a:fld>
            <a:endParaRPr lang="cs-CZ"/>
          </a:p>
        </p:txBody>
      </p:sp>
    </p:spTree>
    <p:extLst>
      <p:ext uri="{BB962C8B-B14F-4D97-AF65-F5344CB8AC3E}">
        <p14:creationId xmlns:p14="http://schemas.microsoft.com/office/powerpoint/2010/main" val="2757080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3886C5-A87D-4C62-B6FA-CA69FEC564DD}"/>
              </a:ext>
            </a:extLst>
          </p:cNvPr>
          <p:cNvSpPr>
            <a:spLocks noGrp="1"/>
          </p:cNvSpPr>
          <p:nvPr>
            <p:ph type="title"/>
          </p:nvPr>
        </p:nvSpPr>
        <p:spPr>
          <a:xfrm>
            <a:off x="838200" y="365126"/>
            <a:ext cx="10515600" cy="589032"/>
          </a:xfrm>
        </p:spPr>
        <p:txBody>
          <a:bodyPr>
            <a:normAutofit fontScale="90000"/>
          </a:bodyPr>
          <a:lstStyle/>
          <a:p>
            <a:r>
              <a:rPr lang="cs-CZ" dirty="0" err="1"/>
              <a:t>Intensional</a:t>
            </a:r>
            <a:r>
              <a:rPr lang="cs-CZ" dirty="0"/>
              <a:t> p</a:t>
            </a:r>
            <a:r>
              <a:rPr lang="en-US" dirty="0" err="1"/>
              <a:t>ropositional</a:t>
            </a:r>
            <a:r>
              <a:rPr lang="en-US" dirty="0"/>
              <a:t> attitudes </a:t>
            </a:r>
            <a:r>
              <a:rPr lang="en-US" i="1" dirty="0"/>
              <a:t>de re</a:t>
            </a:r>
            <a:endParaRPr lang="en-US" dirty="0"/>
          </a:p>
        </p:txBody>
      </p:sp>
      <p:sp>
        <p:nvSpPr>
          <p:cNvPr id="3" name="Zástupný obsah 2">
            <a:extLst>
              <a:ext uri="{FF2B5EF4-FFF2-40B4-BE49-F238E27FC236}">
                <a16:creationId xmlns:a16="http://schemas.microsoft.com/office/drawing/2014/main" id="{DC9CF487-4D13-4DEF-981A-6B2BED8C05EE}"/>
              </a:ext>
            </a:extLst>
          </p:cNvPr>
          <p:cNvSpPr>
            <a:spLocks noGrp="1"/>
          </p:cNvSpPr>
          <p:nvPr>
            <p:ph idx="1"/>
          </p:nvPr>
        </p:nvSpPr>
        <p:spPr>
          <a:xfrm>
            <a:off x="410817" y="1166191"/>
            <a:ext cx="10942983" cy="5181600"/>
          </a:xfrm>
        </p:spPr>
        <p:txBody>
          <a:bodyPr>
            <a:normAutofit fontScale="77500" lnSpcReduction="20000"/>
          </a:bodyPr>
          <a:lstStyle/>
          <a:p>
            <a:pPr marL="0" indent="0" algn="ctr">
              <a:buNone/>
            </a:pPr>
            <a:r>
              <a:rPr lang="en-US" sz="3100" i="1" dirty="0">
                <a:solidFill>
                  <a:srgbClr val="C00000"/>
                </a:solidFill>
              </a:rPr>
              <a:t>a believes of the </a:t>
            </a:r>
            <a:r>
              <a:rPr lang="en-US" sz="3100" i="1" dirty="0">
                <a:solidFill>
                  <a:srgbClr val="C00000"/>
                </a:solidFill>
                <a:effectLst>
                  <a:outerShdw blurRad="38100" dist="38100" dir="2700000" algn="tl">
                    <a:srgbClr val="000000">
                      <a:alpha val="43137"/>
                    </a:srgbClr>
                  </a:outerShdw>
                </a:effectLst>
              </a:rPr>
              <a:t>Pope</a:t>
            </a:r>
            <a:r>
              <a:rPr lang="en-US" sz="3100" i="1" dirty="0">
                <a:solidFill>
                  <a:srgbClr val="C00000"/>
                </a:solidFill>
              </a:rPr>
              <a:t> that the </a:t>
            </a:r>
            <a:r>
              <a:rPr lang="en-US" sz="3100" i="1" dirty="0">
                <a:solidFill>
                  <a:srgbClr val="C00000"/>
                </a:solidFill>
                <a:effectLst>
                  <a:outerShdw blurRad="38100" dist="38100" dir="2700000" algn="tl">
                    <a:srgbClr val="000000">
                      <a:alpha val="43137"/>
                    </a:srgbClr>
                  </a:outerShdw>
                </a:effectLst>
              </a:rPr>
              <a:t>he </a:t>
            </a:r>
            <a:r>
              <a:rPr lang="en-US" sz="3100" i="1" dirty="0">
                <a:solidFill>
                  <a:srgbClr val="C00000"/>
                </a:solidFill>
              </a:rPr>
              <a:t>is wise</a:t>
            </a:r>
          </a:p>
          <a:p>
            <a:pPr marL="0" indent="0">
              <a:buNone/>
            </a:pPr>
            <a:r>
              <a:rPr lang="en-US" dirty="0"/>
              <a:t>There are two options.</a:t>
            </a:r>
          </a:p>
          <a:p>
            <a:pPr marL="514350" indent="-514350">
              <a:buAutoNum type="arabicParenR"/>
            </a:pPr>
            <a:r>
              <a:rPr lang="en-US" dirty="0"/>
              <a:t>To </a:t>
            </a:r>
            <a:r>
              <a:rPr lang="en-US" dirty="0" err="1"/>
              <a:t>analyse</a:t>
            </a:r>
            <a:r>
              <a:rPr lang="en-US" dirty="0"/>
              <a:t> the sentence in passive “</a:t>
            </a:r>
            <a:r>
              <a:rPr lang="en-US" dirty="0">
                <a:solidFill>
                  <a:srgbClr val="C00000"/>
                </a:solidFill>
              </a:rPr>
              <a:t>The Pope is believed by </a:t>
            </a:r>
            <a:r>
              <a:rPr lang="en-US" i="1" dirty="0">
                <a:solidFill>
                  <a:srgbClr val="C00000"/>
                </a:solidFill>
              </a:rPr>
              <a:t>a </a:t>
            </a:r>
            <a:r>
              <a:rPr lang="en-US" dirty="0">
                <a:solidFill>
                  <a:srgbClr val="C00000"/>
                </a:solidFill>
              </a:rPr>
              <a:t>to be wise</a:t>
            </a:r>
            <a:r>
              <a:rPr lang="en-US" dirty="0"/>
              <a:t>”</a:t>
            </a:r>
          </a:p>
          <a:p>
            <a:pPr marL="514350" indent="-514350">
              <a:buAutoNum type="arabicParenR"/>
            </a:pPr>
            <a:r>
              <a:rPr lang="en-US" dirty="0"/>
              <a:t>Literal analysis by applying the substitution method</a:t>
            </a:r>
          </a:p>
          <a:p>
            <a:pPr marL="0" indent="0">
              <a:buNone/>
            </a:pPr>
            <a:r>
              <a:rPr lang="en-US" b="1" dirty="0"/>
              <a:t>Ad (1) </a:t>
            </a:r>
            <a:r>
              <a:rPr lang="en-US" dirty="0"/>
              <a:t>Let </a:t>
            </a:r>
            <a:r>
              <a:rPr lang="en-US" i="1" dirty="0" err="1">
                <a:solidFill>
                  <a:srgbClr val="0070C0"/>
                </a:solidFill>
              </a:rPr>
              <a:t>BaW</a:t>
            </a:r>
            <a:r>
              <a:rPr lang="en-US" dirty="0"/>
              <a:t>/</a:t>
            </a:r>
            <a:r>
              <a:rPr lang="en-US" dirty="0">
                <a:latin typeface="Calibri" panose="020F0502020204030204" pitchFamily="34" charset="0"/>
                <a:cs typeface="Calibri" panose="020F0502020204030204" pitchFamily="34" charset="0"/>
              </a:rPr>
              <a:t>(</a:t>
            </a:r>
            <a:r>
              <a:rPr lang="en-US" dirty="0">
                <a:latin typeface="Calibri" panose="020F0502020204030204" pitchFamily="34" charset="0"/>
                <a:cs typeface="Calibri" panose="020F0502020204030204" pitchFamily="34" charset="0"/>
                <a:sym typeface="Symbol" panose="05050102010706020507" pitchFamily="18" charset="2"/>
              </a:rPr>
              <a:t></a:t>
            </a:r>
            <a:r>
              <a:rPr lang="en-US" dirty="0">
                <a:latin typeface="Calibri" panose="020F0502020204030204" pitchFamily="34" charset="0"/>
                <a:cs typeface="Calibri" panose="020F0502020204030204" pitchFamily="34" charset="0"/>
              </a:rPr>
              <a:t>)</a:t>
            </a:r>
            <a:r>
              <a:rPr lang="en-US" baseline="-25000" dirty="0">
                <a:latin typeface="Calibri" panose="020F0502020204030204" pitchFamily="34" charset="0"/>
                <a:cs typeface="Calibri" panose="020F0502020204030204" pitchFamily="34" charset="0"/>
                <a:sym typeface="Symbol" panose="05050102010706020507" pitchFamily="18" charset="2"/>
              </a:rPr>
              <a:t></a:t>
            </a:r>
            <a:r>
              <a:rPr lang="en-US" i="1" dirty="0"/>
              <a:t> </a:t>
            </a:r>
            <a:r>
              <a:rPr lang="en-US" dirty="0"/>
              <a:t>be the property of individuals of </a:t>
            </a:r>
            <a:r>
              <a:rPr lang="en-US" i="1" dirty="0">
                <a:effectLst>
                  <a:outerShdw blurRad="38100" dist="38100" dir="2700000" algn="tl">
                    <a:srgbClr val="000000">
                      <a:alpha val="43137"/>
                    </a:srgbClr>
                  </a:outerShdw>
                </a:effectLst>
              </a:rPr>
              <a:t>being believed by a to be wise</a:t>
            </a:r>
            <a:r>
              <a:rPr lang="en-US" dirty="0"/>
              <a:t>. </a:t>
            </a:r>
          </a:p>
          <a:p>
            <a:pPr marL="0" indent="0">
              <a:buNone/>
            </a:pPr>
            <a:r>
              <a:rPr lang="en-US" dirty="0"/>
              <a:t>Then a coarse-grained analysis of the sentence is</a:t>
            </a:r>
          </a:p>
          <a:p>
            <a:pPr marL="0" indent="0">
              <a:buNone/>
            </a:pPr>
            <a:r>
              <a:rPr lang="en-US" dirty="0">
                <a:solidFill>
                  <a:srgbClr val="0070C0"/>
                </a:solidFill>
                <a:sym typeface="Symbol" panose="05050102010706020507" pitchFamily="18" charset="2"/>
              </a:rPr>
              <a:t></a:t>
            </a:r>
            <a:r>
              <a:rPr lang="en-US" i="1" dirty="0" err="1">
                <a:solidFill>
                  <a:srgbClr val="0070C0"/>
                </a:solidFill>
              </a:rPr>
              <a:t>w</a:t>
            </a:r>
            <a:r>
              <a:rPr lang="en-US" dirty="0" err="1">
                <a:solidFill>
                  <a:srgbClr val="0070C0"/>
                </a:solidFill>
                <a:sym typeface="Symbol" panose="05050102010706020507" pitchFamily="18" charset="2"/>
              </a:rPr>
              <a:t></a:t>
            </a:r>
            <a:r>
              <a:rPr lang="en-US" i="1" dirty="0" err="1">
                <a:solidFill>
                  <a:srgbClr val="0070C0"/>
                </a:solidFill>
              </a:rPr>
              <a:t>t</a:t>
            </a:r>
            <a:r>
              <a:rPr lang="en-US" dirty="0">
                <a:solidFill>
                  <a:srgbClr val="0070C0"/>
                </a:solidFill>
              </a:rPr>
              <a:t> [</a:t>
            </a:r>
            <a:r>
              <a:rPr lang="en-US" baseline="30000" dirty="0">
                <a:solidFill>
                  <a:srgbClr val="0070C0"/>
                </a:solidFill>
              </a:rPr>
              <a:t>0</a:t>
            </a:r>
            <a:r>
              <a:rPr lang="en-US" i="1" dirty="0">
                <a:solidFill>
                  <a:srgbClr val="0070C0"/>
                </a:solidFill>
              </a:rPr>
              <a:t>BaW</a:t>
            </a:r>
            <a:r>
              <a:rPr lang="en-US" i="1" baseline="-25000" dirty="0">
                <a:solidFill>
                  <a:srgbClr val="0070C0"/>
                </a:solidFill>
              </a:rPr>
              <a:t>wt </a:t>
            </a:r>
            <a:r>
              <a:rPr lang="en-US" baseline="30000" dirty="0">
                <a:solidFill>
                  <a:srgbClr val="0070C0"/>
                </a:solidFill>
                <a:effectLst>
                  <a:outerShdw blurRad="38100" dist="38100" dir="2700000" algn="tl">
                    <a:srgbClr val="000000">
                      <a:alpha val="43137"/>
                    </a:srgbClr>
                  </a:outerShdw>
                </a:effectLst>
              </a:rPr>
              <a:t>0</a:t>
            </a:r>
            <a:r>
              <a:rPr lang="en-US" i="1" dirty="0">
                <a:solidFill>
                  <a:srgbClr val="0070C0"/>
                </a:solidFill>
                <a:effectLst>
                  <a:outerShdw blurRad="38100" dist="38100" dir="2700000" algn="tl">
                    <a:srgbClr val="000000">
                      <a:alpha val="43137"/>
                    </a:srgbClr>
                  </a:outerShdw>
                </a:effectLst>
              </a:rPr>
              <a:t>Pope</a:t>
            </a:r>
            <a:r>
              <a:rPr lang="en-US" i="1" baseline="-25000" dirty="0">
                <a:solidFill>
                  <a:srgbClr val="0070C0"/>
                </a:solidFill>
              </a:rPr>
              <a:t>wt</a:t>
            </a:r>
            <a:r>
              <a:rPr lang="en-US" dirty="0">
                <a:solidFill>
                  <a:srgbClr val="0070C0"/>
                </a:solidFill>
              </a:rPr>
              <a:t>];		</a:t>
            </a:r>
            <a:r>
              <a:rPr lang="en-US" baseline="30000" dirty="0">
                <a:effectLst>
                  <a:outerShdw blurRad="38100" dist="38100" dir="2700000" algn="tl">
                    <a:srgbClr val="000000">
                      <a:alpha val="43137"/>
                    </a:srgbClr>
                  </a:outerShdw>
                </a:effectLst>
              </a:rPr>
              <a:t>0</a:t>
            </a:r>
            <a:r>
              <a:rPr lang="en-US" i="1" dirty="0">
                <a:effectLst>
                  <a:outerShdw blurRad="38100" dist="38100" dir="2700000" algn="tl">
                    <a:srgbClr val="000000">
                      <a:alpha val="43137"/>
                    </a:srgbClr>
                  </a:outerShdw>
                </a:effectLst>
              </a:rPr>
              <a:t>Pope </a:t>
            </a:r>
            <a:r>
              <a:rPr lang="en-US" dirty="0"/>
              <a:t>occurs with </a:t>
            </a:r>
            <a:r>
              <a:rPr lang="en-US" i="1" dirty="0"/>
              <a:t>de re </a:t>
            </a:r>
            <a:r>
              <a:rPr lang="en-US" dirty="0"/>
              <a:t>supposition,</a:t>
            </a:r>
            <a:r>
              <a:rPr lang="cs-CZ" dirty="0"/>
              <a:t> </a:t>
            </a:r>
            <a:r>
              <a:rPr lang="en-US" dirty="0"/>
              <a:t>as it should be</a:t>
            </a:r>
          </a:p>
          <a:p>
            <a:pPr marL="0" indent="0">
              <a:buNone/>
            </a:pPr>
            <a:r>
              <a:rPr lang="en-US" dirty="0"/>
              <a:t>Refinement of the analysis of the property </a:t>
            </a:r>
            <a:r>
              <a:rPr lang="en-US" i="1" dirty="0" err="1"/>
              <a:t>BaW</a:t>
            </a:r>
            <a:r>
              <a:rPr lang="en-US" i="1" dirty="0"/>
              <a:t> </a:t>
            </a:r>
            <a:r>
              <a:rPr lang="en-US" dirty="0"/>
              <a:t>comes down to this:</a:t>
            </a:r>
          </a:p>
          <a:p>
            <a:pPr marL="0" indent="0">
              <a:buNone/>
            </a:pPr>
            <a:r>
              <a:rPr lang="en-US" baseline="30000" dirty="0">
                <a:solidFill>
                  <a:srgbClr val="0070C0"/>
                </a:solidFill>
                <a:sym typeface="Symbol" panose="05050102010706020507" pitchFamily="18" charset="2"/>
              </a:rPr>
              <a:t>0</a:t>
            </a:r>
            <a:r>
              <a:rPr lang="en-US" i="1" dirty="0">
                <a:solidFill>
                  <a:srgbClr val="0070C0"/>
                </a:solidFill>
                <a:sym typeface="Symbol" panose="05050102010706020507" pitchFamily="18" charset="2"/>
              </a:rPr>
              <a:t>BaW =</a:t>
            </a:r>
            <a:r>
              <a:rPr lang="en-US" dirty="0">
                <a:solidFill>
                  <a:srgbClr val="0070C0"/>
                </a:solidFill>
                <a:sym typeface="Symbol" panose="05050102010706020507" pitchFamily="18" charset="2"/>
              </a:rPr>
              <a:t> </a:t>
            </a:r>
            <a:r>
              <a:rPr lang="en-US" i="1" dirty="0" err="1">
                <a:solidFill>
                  <a:srgbClr val="0070C0"/>
                </a:solidFill>
              </a:rPr>
              <a:t>w</a:t>
            </a:r>
            <a:r>
              <a:rPr lang="en-US" dirty="0" err="1">
                <a:solidFill>
                  <a:srgbClr val="0070C0"/>
                </a:solidFill>
                <a:sym typeface="Symbol" panose="05050102010706020507" pitchFamily="18" charset="2"/>
              </a:rPr>
              <a:t></a:t>
            </a:r>
            <a:r>
              <a:rPr lang="en-US" i="1" dirty="0" err="1">
                <a:solidFill>
                  <a:srgbClr val="0070C0"/>
                </a:solidFill>
              </a:rPr>
              <a:t>t</a:t>
            </a:r>
            <a:r>
              <a:rPr lang="en-US" dirty="0">
                <a:solidFill>
                  <a:srgbClr val="0070C0"/>
                </a:solidFill>
              </a:rPr>
              <a:t> </a:t>
            </a:r>
            <a:r>
              <a:rPr lang="en-US" dirty="0">
                <a:solidFill>
                  <a:srgbClr val="0070C0"/>
                </a:solidFill>
                <a:sym typeface="Symbol" panose="05050102010706020507" pitchFamily="18" charset="2"/>
              </a:rPr>
              <a:t></a:t>
            </a:r>
            <a:r>
              <a:rPr lang="en-US" i="1" dirty="0">
                <a:solidFill>
                  <a:srgbClr val="0070C0"/>
                </a:solidFill>
              </a:rPr>
              <a:t>x</a:t>
            </a:r>
            <a:r>
              <a:rPr lang="en-US" i="1" dirty="0">
                <a:solidFill>
                  <a:srgbClr val="0070C0"/>
                </a:solidFill>
                <a:sym typeface="Symbol" panose="05050102010706020507" pitchFamily="18" charset="2"/>
              </a:rPr>
              <a:t> </a:t>
            </a:r>
            <a:r>
              <a:rPr lang="en-US" dirty="0">
                <a:solidFill>
                  <a:srgbClr val="0070C0"/>
                </a:solidFill>
              </a:rPr>
              <a:t>[</a:t>
            </a:r>
            <a:r>
              <a:rPr lang="en-US" baseline="30000" dirty="0">
                <a:solidFill>
                  <a:srgbClr val="0070C0"/>
                </a:solidFill>
              </a:rPr>
              <a:t>0</a:t>
            </a:r>
            <a:r>
              <a:rPr lang="en-US" i="1" dirty="0">
                <a:solidFill>
                  <a:srgbClr val="0070C0"/>
                </a:solidFill>
              </a:rPr>
              <a:t>Believe</a:t>
            </a:r>
            <a:r>
              <a:rPr lang="en-US" i="1" baseline="-25000" dirty="0">
                <a:solidFill>
                  <a:srgbClr val="0070C0"/>
                </a:solidFill>
              </a:rPr>
              <a:t>wt </a:t>
            </a:r>
            <a:r>
              <a:rPr lang="en-US" i="1" dirty="0">
                <a:solidFill>
                  <a:srgbClr val="0070C0"/>
                </a:solidFill>
              </a:rPr>
              <a:t>a </a:t>
            </a:r>
            <a:r>
              <a:rPr lang="en-US" dirty="0">
                <a:solidFill>
                  <a:srgbClr val="0070C0"/>
                </a:solidFill>
                <a:sym typeface="Symbol" panose="05050102010706020507" pitchFamily="18" charset="2"/>
              </a:rPr>
              <a:t></a:t>
            </a:r>
            <a:r>
              <a:rPr lang="en-US" i="1" dirty="0" err="1">
                <a:solidFill>
                  <a:srgbClr val="0070C0"/>
                </a:solidFill>
              </a:rPr>
              <a:t>w</a:t>
            </a:r>
            <a:r>
              <a:rPr lang="en-US" dirty="0" err="1">
                <a:solidFill>
                  <a:srgbClr val="0070C0"/>
                </a:solidFill>
                <a:sym typeface="Symbol" panose="05050102010706020507" pitchFamily="18" charset="2"/>
              </a:rPr>
              <a:t></a:t>
            </a:r>
            <a:r>
              <a:rPr lang="en-US" i="1" dirty="0" err="1">
                <a:solidFill>
                  <a:srgbClr val="0070C0"/>
                </a:solidFill>
              </a:rPr>
              <a:t>t</a:t>
            </a:r>
            <a:r>
              <a:rPr lang="en-US" dirty="0">
                <a:solidFill>
                  <a:srgbClr val="0070C0"/>
                </a:solidFill>
              </a:rPr>
              <a:t> [</a:t>
            </a:r>
            <a:r>
              <a:rPr lang="en-US" baseline="30000" dirty="0">
                <a:solidFill>
                  <a:srgbClr val="0070C0"/>
                </a:solidFill>
              </a:rPr>
              <a:t>0</a:t>
            </a:r>
            <a:r>
              <a:rPr lang="en-US" i="1" dirty="0">
                <a:solidFill>
                  <a:srgbClr val="0070C0"/>
                </a:solidFill>
              </a:rPr>
              <a:t>Wise</a:t>
            </a:r>
            <a:r>
              <a:rPr lang="en-US" i="1" baseline="-25000" dirty="0">
                <a:solidFill>
                  <a:srgbClr val="0070C0"/>
                </a:solidFill>
              </a:rPr>
              <a:t>wt </a:t>
            </a:r>
            <a:r>
              <a:rPr lang="en-US" i="1" dirty="0">
                <a:solidFill>
                  <a:srgbClr val="0070C0"/>
                </a:solidFill>
              </a:rPr>
              <a:t>x</a:t>
            </a:r>
            <a:r>
              <a:rPr lang="en-US" dirty="0">
                <a:solidFill>
                  <a:srgbClr val="0070C0"/>
                </a:solidFill>
              </a:rPr>
              <a:t>]];     </a:t>
            </a:r>
            <a:r>
              <a:rPr lang="en-US" i="1" dirty="0">
                <a:solidFill>
                  <a:srgbClr val="0070C0"/>
                </a:solidFill>
              </a:rPr>
              <a:t>x </a:t>
            </a:r>
            <a:r>
              <a:rPr lang="en-US" dirty="0">
                <a:solidFill>
                  <a:srgbClr val="0070C0"/>
                </a:solidFill>
                <a:latin typeface="Calibri" panose="020F0502020204030204" pitchFamily="34" charset="0"/>
                <a:cs typeface="Calibri" panose="020F0502020204030204" pitchFamily="34" charset="0"/>
                <a:sym typeface="Symbol" panose="05050102010706020507" pitchFamily="18" charset="2"/>
              </a:rPr>
              <a:t> </a:t>
            </a:r>
            <a:r>
              <a:rPr lang="en-US" b="1" dirty="0">
                <a:solidFill>
                  <a:srgbClr val="0070C0"/>
                </a:solidFill>
                <a:latin typeface="Calibri" panose="020F0502020204030204" pitchFamily="34" charset="0"/>
                <a:cs typeface="Calibri" panose="020F0502020204030204" pitchFamily="34" charset="0"/>
                <a:sym typeface="Symbol" panose="05050102010706020507" pitchFamily="18" charset="2"/>
              </a:rPr>
              <a:t></a:t>
            </a:r>
            <a:r>
              <a:rPr lang="en-US" dirty="0">
                <a:solidFill>
                  <a:srgbClr val="0070C0"/>
                </a:solidFill>
                <a:latin typeface="Calibri" panose="020F0502020204030204" pitchFamily="34" charset="0"/>
                <a:cs typeface="Calibri" panose="020F0502020204030204" pitchFamily="34" charset="0"/>
                <a:sym typeface="Symbol" panose="05050102010706020507" pitchFamily="18" charset="2"/>
              </a:rPr>
              <a:t>.</a:t>
            </a:r>
            <a:r>
              <a:rPr lang="en-US" dirty="0"/>
              <a:t> </a:t>
            </a:r>
          </a:p>
          <a:p>
            <a:pPr marL="0" indent="0">
              <a:buNone/>
            </a:pPr>
            <a:r>
              <a:rPr lang="en-US" dirty="0"/>
              <a:t>Substituting the refined analysis for </a:t>
            </a:r>
            <a:r>
              <a:rPr lang="en-US" baseline="30000" dirty="0"/>
              <a:t>0</a:t>
            </a:r>
            <a:r>
              <a:rPr lang="en-US" i="1" dirty="0"/>
              <a:t>BaW </a:t>
            </a:r>
            <a:r>
              <a:rPr lang="en-US" dirty="0"/>
              <a:t>we obtain</a:t>
            </a:r>
          </a:p>
          <a:p>
            <a:pPr marL="0" indent="0">
              <a:buNone/>
            </a:pPr>
            <a:r>
              <a:rPr lang="en-US" dirty="0">
                <a:solidFill>
                  <a:srgbClr val="0070C0"/>
                </a:solidFill>
                <a:sym typeface="Symbol" panose="05050102010706020507" pitchFamily="18" charset="2"/>
              </a:rPr>
              <a:t></a:t>
            </a:r>
            <a:r>
              <a:rPr lang="en-US" i="1" dirty="0" err="1">
                <a:solidFill>
                  <a:srgbClr val="0070C0"/>
                </a:solidFill>
              </a:rPr>
              <a:t>w</a:t>
            </a:r>
            <a:r>
              <a:rPr lang="en-US" dirty="0" err="1">
                <a:solidFill>
                  <a:srgbClr val="0070C0"/>
                </a:solidFill>
                <a:sym typeface="Symbol" panose="05050102010706020507" pitchFamily="18" charset="2"/>
              </a:rPr>
              <a:t></a:t>
            </a:r>
            <a:r>
              <a:rPr lang="en-US" i="1" dirty="0" err="1">
                <a:solidFill>
                  <a:srgbClr val="0070C0"/>
                </a:solidFill>
              </a:rPr>
              <a:t>t</a:t>
            </a:r>
            <a:r>
              <a:rPr lang="en-US" dirty="0">
                <a:solidFill>
                  <a:srgbClr val="0070C0"/>
                </a:solidFill>
              </a:rPr>
              <a:t> [</a:t>
            </a:r>
            <a:r>
              <a:rPr lang="en-US" dirty="0">
                <a:solidFill>
                  <a:srgbClr val="0070C0"/>
                </a:solidFill>
                <a:sym typeface="Symbol" panose="05050102010706020507" pitchFamily="18" charset="2"/>
              </a:rPr>
              <a:t></a:t>
            </a:r>
            <a:r>
              <a:rPr lang="en-US" i="1" dirty="0" err="1">
                <a:solidFill>
                  <a:srgbClr val="0070C0"/>
                </a:solidFill>
              </a:rPr>
              <a:t>w</a:t>
            </a:r>
            <a:r>
              <a:rPr lang="en-US" dirty="0" err="1">
                <a:solidFill>
                  <a:srgbClr val="0070C0"/>
                </a:solidFill>
                <a:sym typeface="Symbol" panose="05050102010706020507" pitchFamily="18" charset="2"/>
              </a:rPr>
              <a:t></a:t>
            </a:r>
            <a:r>
              <a:rPr lang="en-US" i="1" dirty="0" err="1">
                <a:solidFill>
                  <a:srgbClr val="0070C0"/>
                </a:solidFill>
              </a:rPr>
              <a:t>t</a:t>
            </a:r>
            <a:r>
              <a:rPr lang="en-US" dirty="0">
                <a:solidFill>
                  <a:srgbClr val="0070C0"/>
                </a:solidFill>
              </a:rPr>
              <a:t> </a:t>
            </a:r>
            <a:r>
              <a:rPr lang="en-US" dirty="0">
                <a:solidFill>
                  <a:srgbClr val="0070C0"/>
                </a:solidFill>
                <a:sym typeface="Symbol" panose="05050102010706020507" pitchFamily="18" charset="2"/>
              </a:rPr>
              <a:t></a:t>
            </a:r>
            <a:r>
              <a:rPr lang="en-US" i="1" dirty="0">
                <a:solidFill>
                  <a:srgbClr val="0070C0"/>
                </a:solidFill>
              </a:rPr>
              <a:t>x</a:t>
            </a:r>
            <a:r>
              <a:rPr lang="en-US" i="1" dirty="0">
                <a:solidFill>
                  <a:srgbClr val="0070C0"/>
                </a:solidFill>
                <a:sym typeface="Symbol" panose="05050102010706020507" pitchFamily="18" charset="2"/>
              </a:rPr>
              <a:t> </a:t>
            </a:r>
            <a:r>
              <a:rPr lang="en-US" dirty="0">
                <a:solidFill>
                  <a:srgbClr val="0070C0"/>
                </a:solidFill>
              </a:rPr>
              <a:t>[</a:t>
            </a:r>
            <a:r>
              <a:rPr lang="en-US" baseline="30000" dirty="0">
                <a:solidFill>
                  <a:srgbClr val="0070C0"/>
                </a:solidFill>
              </a:rPr>
              <a:t>0</a:t>
            </a:r>
            <a:r>
              <a:rPr lang="en-US" i="1" dirty="0">
                <a:solidFill>
                  <a:srgbClr val="0070C0"/>
                </a:solidFill>
              </a:rPr>
              <a:t>Believe</a:t>
            </a:r>
            <a:r>
              <a:rPr lang="en-US" i="1" baseline="-25000" dirty="0">
                <a:solidFill>
                  <a:srgbClr val="0070C0"/>
                </a:solidFill>
              </a:rPr>
              <a:t>wt </a:t>
            </a:r>
            <a:r>
              <a:rPr lang="en-US" i="1" dirty="0">
                <a:solidFill>
                  <a:srgbClr val="0070C0"/>
                </a:solidFill>
              </a:rPr>
              <a:t>a </a:t>
            </a:r>
            <a:r>
              <a:rPr lang="en-US" dirty="0">
                <a:solidFill>
                  <a:srgbClr val="0070C0"/>
                </a:solidFill>
                <a:sym typeface="Symbol" panose="05050102010706020507" pitchFamily="18" charset="2"/>
              </a:rPr>
              <a:t></a:t>
            </a:r>
            <a:r>
              <a:rPr lang="en-US" i="1" dirty="0" err="1">
                <a:solidFill>
                  <a:srgbClr val="0070C0"/>
                </a:solidFill>
              </a:rPr>
              <a:t>w</a:t>
            </a:r>
            <a:r>
              <a:rPr lang="en-US" dirty="0" err="1">
                <a:solidFill>
                  <a:srgbClr val="0070C0"/>
                </a:solidFill>
                <a:sym typeface="Symbol" panose="05050102010706020507" pitchFamily="18" charset="2"/>
              </a:rPr>
              <a:t></a:t>
            </a:r>
            <a:r>
              <a:rPr lang="en-US" i="1" dirty="0" err="1">
                <a:solidFill>
                  <a:srgbClr val="0070C0"/>
                </a:solidFill>
              </a:rPr>
              <a:t>t</a:t>
            </a:r>
            <a:r>
              <a:rPr lang="en-US" dirty="0">
                <a:solidFill>
                  <a:srgbClr val="0070C0"/>
                </a:solidFill>
              </a:rPr>
              <a:t> [</a:t>
            </a:r>
            <a:r>
              <a:rPr lang="en-US" baseline="30000" dirty="0">
                <a:solidFill>
                  <a:srgbClr val="0070C0"/>
                </a:solidFill>
              </a:rPr>
              <a:t>0</a:t>
            </a:r>
            <a:r>
              <a:rPr lang="en-US" i="1" dirty="0">
                <a:solidFill>
                  <a:srgbClr val="0070C0"/>
                </a:solidFill>
              </a:rPr>
              <a:t>Wise</a:t>
            </a:r>
            <a:r>
              <a:rPr lang="en-US" i="1" baseline="-25000" dirty="0">
                <a:solidFill>
                  <a:srgbClr val="0070C0"/>
                </a:solidFill>
              </a:rPr>
              <a:t>wt </a:t>
            </a:r>
            <a:r>
              <a:rPr lang="en-US" i="1" dirty="0">
                <a:solidFill>
                  <a:srgbClr val="0070C0"/>
                </a:solidFill>
              </a:rPr>
              <a:t>x</a:t>
            </a:r>
            <a:r>
              <a:rPr lang="en-US" dirty="0">
                <a:solidFill>
                  <a:srgbClr val="0070C0"/>
                </a:solidFill>
              </a:rPr>
              <a:t>]]</a:t>
            </a:r>
            <a:r>
              <a:rPr lang="en-US" i="1" baseline="-25000" dirty="0" err="1">
                <a:solidFill>
                  <a:srgbClr val="0070C0"/>
                </a:solidFill>
              </a:rPr>
              <a:t>wt</a:t>
            </a:r>
            <a:r>
              <a:rPr lang="en-US" i="1" baseline="-25000" dirty="0">
                <a:solidFill>
                  <a:srgbClr val="0070C0"/>
                </a:solidFill>
              </a:rPr>
              <a:t> </a:t>
            </a:r>
            <a:r>
              <a:rPr lang="en-US" baseline="30000" dirty="0">
                <a:solidFill>
                  <a:srgbClr val="0070C0"/>
                </a:solidFill>
                <a:effectLst>
                  <a:outerShdw blurRad="38100" dist="38100" dir="2700000" algn="tl">
                    <a:srgbClr val="000000">
                      <a:alpha val="43137"/>
                    </a:srgbClr>
                  </a:outerShdw>
                </a:effectLst>
              </a:rPr>
              <a:t>0</a:t>
            </a:r>
            <a:r>
              <a:rPr lang="en-US" i="1" dirty="0">
                <a:solidFill>
                  <a:srgbClr val="0070C0"/>
                </a:solidFill>
                <a:effectLst>
                  <a:outerShdw blurRad="38100" dist="38100" dir="2700000" algn="tl">
                    <a:srgbClr val="000000">
                      <a:alpha val="43137"/>
                    </a:srgbClr>
                  </a:outerShdw>
                </a:effectLst>
              </a:rPr>
              <a:t>Pope</a:t>
            </a:r>
            <a:r>
              <a:rPr lang="en-US" i="1" baseline="-25000" dirty="0">
                <a:solidFill>
                  <a:srgbClr val="0070C0"/>
                </a:solidFill>
              </a:rPr>
              <a:t>wt</a:t>
            </a:r>
            <a:r>
              <a:rPr lang="en-US" dirty="0">
                <a:solidFill>
                  <a:srgbClr val="0070C0"/>
                </a:solidFill>
              </a:rPr>
              <a:t>]; </a:t>
            </a:r>
          </a:p>
          <a:p>
            <a:pPr marL="0" indent="0">
              <a:buNone/>
            </a:pPr>
            <a:r>
              <a:rPr lang="en-US" dirty="0"/>
              <a:t>or after applying the </a:t>
            </a:r>
            <a:r>
              <a:rPr lang="en-US" dirty="0">
                <a:effectLst>
                  <a:outerShdw blurRad="38100" dist="38100" dir="2700000" algn="tl">
                    <a:srgbClr val="000000">
                      <a:alpha val="43137"/>
                    </a:srgbClr>
                  </a:outerShdw>
                </a:effectLst>
              </a:rPr>
              <a:t>restricted </a:t>
            </a:r>
            <a:r>
              <a:rPr lang="en-US" dirty="0">
                <a:effectLst>
                  <a:outerShdw blurRad="38100" dist="38100" dir="2700000" algn="tl">
                    <a:srgbClr val="000000">
                      <a:alpha val="43137"/>
                    </a:srgbClr>
                  </a:outerShdw>
                </a:effectLst>
                <a:sym typeface="Symbol" panose="05050102010706020507" pitchFamily="18" charset="2"/>
              </a:rPr>
              <a:t>-reduction by name </a:t>
            </a:r>
            <a:r>
              <a:rPr lang="en-US" dirty="0">
                <a:sym typeface="Symbol" panose="05050102010706020507" pitchFamily="18" charset="2"/>
              </a:rPr>
              <a:t>(substituting </a:t>
            </a:r>
            <a:r>
              <a:rPr lang="cs-CZ" dirty="0" err="1">
                <a:sym typeface="Symbol" panose="05050102010706020507" pitchFamily="18" charset="2"/>
              </a:rPr>
              <a:t>the</a:t>
            </a:r>
            <a:r>
              <a:rPr lang="cs-CZ" dirty="0">
                <a:sym typeface="Symbol" panose="05050102010706020507" pitchFamily="18" charset="2"/>
              </a:rPr>
              <a:t> second </a:t>
            </a:r>
            <a:r>
              <a:rPr lang="en-US" i="1" dirty="0">
                <a:sym typeface="Symbol" panose="05050102010706020507" pitchFamily="18" charset="2"/>
              </a:rPr>
              <a:t>w</a:t>
            </a:r>
            <a:r>
              <a:rPr lang="en-US" dirty="0">
                <a:sym typeface="Symbol" panose="05050102010706020507" pitchFamily="18" charset="2"/>
              </a:rPr>
              <a:t>, </a:t>
            </a:r>
            <a:r>
              <a:rPr lang="en-US" i="1" dirty="0">
                <a:sym typeface="Symbol" panose="05050102010706020507" pitchFamily="18" charset="2"/>
              </a:rPr>
              <a:t>t </a:t>
            </a:r>
            <a:r>
              <a:rPr lang="en-US" dirty="0">
                <a:sym typeface="Symbol" panose="05050102010706020507" pitchFamily="18" charset="2"/>
              </a:rPr>
              <a:t>for </a:t>
            </a:r>
            <a:r>
              <a:rPr lang="en-US" i="1" dirty="0">
                <a:sym typeface="Symbol" panose="05050102010706020507" pitchFamily="18" charset="2"/>
              </a:rPr>
              <a:t>w</a:t>
            </a:r>
            <a:r>
              <a:rPr lang="en-US" dirty="0">
                <a:sym typeface="Symbol" panose="05050102010706020507" pitchFamily="18" charset="2"/>
              </a:rPr>
              <a:t>, </a:t>
            </a:r>
            <a:r>
              <a:rPr lang="en-US" i="1" dirty="0">
                <a:sym typeface="Symbol" panose="05050102010706020507" pitchFamily="18" charset="2"/>
              </a:rPr>
              <a:t>t</a:t>
            </a:r>
            <a:r>
              <a:rPr lang="en-US" dirty="0">
                <a:sym typeface="Symbol" panose="05050102010706020507" pitchFamily="18" charset="2"/>
              </a:rPr>
              <a:t>)</a:t>
            </a:r>
            <a:endParaRPr lang="en-US" dirty="0">
              <a:effectLst>
                <a:outerShdw blurRad="38100" dist="38100" dir="2700000" algn="tl">
                  <a:srgbClr val="000000">
                    <a:alpha val="43137"/>
                  </a:srgbClr>
                </a:outerShdw>
              </a:effectLst>
              <a:sym typeface="Symbol" panose="05050102010706020507" pitchFamily="18" charset="2"/>
            </a:endParaRPr>
          </a:p>
          <a:p>
            <a:pPr marL="0" indent="0">
              <a:buNone/>
            </a:pPr>
            <a:r>
              <a:rPr lang="en-US" dirty="0">
                <a:solidFill>
                  <a:srgbClr val="0070C0"/>
                </a:solidFill>
              </a:rPr>
              <a:t>		</a:t>
            </a:r>
            <a:r>
              <a:rPr lang="en-US" dirty="0">
                <a:solidFill>
                  <a:srgbClr val="0070C0"/>
                </a:solidFill>
                <a:sym typeface="Symbol" panose="05050102010706020507" pitchFamily="18" charset="2"/>
              </a:rPr>
              <a:t></a:t>
            </a:r>
            <a:r>
              <a:rPr lang="en-US" i="1" dirty="0" err="1">
                <a:solidFill>
                  <a:srgbClr val="0070C0"/>
                </a:solidFill>
              </a:rPr>
              <a:t>w</a:t>
            </a:r>
            <a:r>
              <a:rPr lang="en-US" dirty="0" err="1">
                <a:solidFill>
                  <a:srgbClr val="0070C0"/>
                </a:solidFill>
                <a:sym typeface="Symbol" panose="05050102010706020507" pitchFamily="18" charset="2"/>
              </a:rPr>
              <a:t></a:t>
            </a:r>
            <a:r>
              <a:rPr lang="en-US" i="1" dirty="0" err="1">
                <a:solidFill>
                  <a:srgbClr val="0070C0"/>
                </a:solidFill>
              </a:rPr>
              <a:t>t</a:t>
            </a:r>
            <a:r>
              <a:rPr lang="en-US" dirty="0">
                <a:solidFill>
                  <a:srgbClr val="0070C0"/>
                </a:solidFill>
              </a:rPr>
              <a:t> [</a:t>
            </a:r>
            <a:r>
              <a:rPr lang="en-US" dirty="0">
                <a:solidFill>
                  <a:srgbClr val="0070C0"/>
                </a:solidFill>
                <a:sym typeface="Symbol" panose="05050102010706020507" pitchFamily="18" charset="2"/>
              </a:rPr>
              <a:t></a:t>
            </a:r>
            <a:r>
              <a:rPr lang="en-US" i="1" dirty="0">
                <a:solidFill>
                  <a:srgbClr val="0070C0"/>
                </a:solidFill>
              </a:rPr>
              <a:t>x</a:t>
            </a:r>
            <a:r>
              <a:rPr lang="en-US" i="1" dirty="0">
                <a:solidFill>
                  <a:srgbClr val="0070C0"/>
                </a:solidFill>
                <a:sym typeface="Symbol" panose="05050102010706020507" pitchFamily="18" charset="2"/>
              </a:rPr>
              <a:t> </a:t>
            </a:r>
            <a:r>
              <a:rPr lang="en-US" dirty="0">
                <a:solidFill>
                  <a:srgbClr val="0070C0"/>
                </a:solidFill>
              </a:rPr>
              <a:t>[</a:t>
            </a:r>
            <a:r>
              <a:rPr lang="en-US" baseline="30000" dirty="0">
                <a:solidFill>
                  <a:srgbClr val="0070C0"/>
                </a:solidFill>
              </a:rPr>
              <a:t>0</a:t>
            </a:r>
            <a:r>
              <a:rPr lang="en-US" i="1" dirty="0">
                <a:solidFill>
                  <a:srgbClr val="0070C0"/>
                </a:solidFill>
              </a:rPr>
              <a:t>Believe</a:t>
            </a:r>
            <a:r>
              <a:rPr lang="en-US" i="1" baseline="-25000" dirty="0">
                <a:solidFill>
                  <a:srgbClr val="0070C0"/>
                </a:solidFill>
              </a:rPr>
              <a:t>wt </a:t>
            </a:r>
            <a:r>
              <a:rPr lang="en-US" i="1" dirty="0">
                <a:solidFill>
                  <a:srgbClr val="0070C0"/>
                </a:solidFill>
              </a:rPr>
              <a:t>a </a:t>
            </a:r>
            <a:r>
              <a:rPr lang="en-US" dirty="0">
                <a:solidFill>
                  <a:srgbClr val="0070C0"/>
                </a:solidFill>
                <a:sym typeface="Symbol" panose="05050102010706020507" pitchFamily="18" charset="2"/>
              </a:rPr>
              <a:t></a:t>
            </a:r>
            <a:r>
              <a:rPr lang="en-US" i="1" dirty="0" err="1">
                <a:solidFill>
                  <a:srgbClr val="0070C0"/>
                </a:solidFill>
              </a:rPr>
              <a:t>w</a:t>
            </a:r>
            <a:r>
              <a:rPr lang="en-US" dirty="0" err="1">
                <a:solidFill>
                  <a:srgbClr val="0070C0"/>
                </a:solidFill>
                <a:sym typeface="Symbol" panose="05050102010706020507" pitchFamily="18" charset="2"/>
              </a:rPr>
              <a:t></a:t>
            </a:r>
            <a:r>
              <a:rPr lang="en-US" i="1" dirty="0" err="1">
                <a:solidFill>
                  <a:srgbClr val="0070C0"/>
                </a:solidFill>
              </a:rPr>
              <a:t>t</a:t>
            </a:r>
            <a:r>
              <a:rPr lang="en-US" dirty="0">
                <a:solidFill>
                  <a:srgbClr val="0070C0"/>
                </a:solidFill>
              </a:rPr>
              <a:t> [</a:t>
            </a:r>
            <a:r>
              <a:rPr lang="en-US" baseline="30000" dirty="0">
                <a:solidFill>
                  <a:srgbClr val="0070C0"/>
                </a:solidFill>
              </a:rPr>
              <a:t>0</a:t>
            </a:r>
            <a:r>
              <a:rPr lang="en-US" i="1" dirty="0">
                <a:solidFill>
                  <a:srgbClr val="0070C0"/>
                </a:solidFill>
              </a:rPr>
              <a:t>Wise</a:t>
            </a:r>
            <a:r>
              <a:rPr lang="en-US" i="1" baseline="-25000" dirty="0">
                <a:solidFill>
                  <a:srgbClr val="0070C0"/>
                </a:solidFill>
              </a:rPr>
              <a:t>wt </a:t>
            </a:r>
            <a:r>
              <a:rPr lang="en-US" i="1" dirty="0">
                <a:solidFill>
                  <a:srgbClr val="0070C0"/>
                </a:solidFill>
              </a:rPr>
              <a:t>x</a:t>
            </a:r>
            <a:r>
              <a:rPr lang="en-US" dirty="0">
                <a:solidFill>
                  <a:srgbClr val="0070C0"/>
                </a:solidFill>
              </a:rPr>
              <a:t>]]</a:t>
            </a:r>
            <a:r>
              <a:rPr lang="en-US" i="1" baseline="-25000" dirty="0">
                <a:solidFill>
                  <a:srgbClr val="0070C0"/>
                </a:solidFill>
              </a:rPr>
              <a:t> </a:t>
            </a:r>
            <a:r>
              <a:rPr lang="en-US" baseline="30000" dirty="0">
                <a:solidFill>
                  <a:srgbClr val="0070C0"/>
                </a:solidFill>
                <a:effectLst>
                  <a:outerShdw blurRad="38100" dist="38100" dir="2700000" algn="tl">
                    <a:srgbClr val="000000">
                      <a:alpha val="43137"/>
                    </a:srgbClr>
                  </a:outerShdw>
                </a:effectLst>
              </a:rPr>
              <a:t>0</a:t>
            </a:r>
            <a:r>
              <a:rPr lang="en-US" i="1" dirty="0">
                <a:solidFill>
                  <a:srgbClr val="0070C0"/>
                </a:solidFill>
                <a:effectLst>
                  <a:outerShdw blurRad="38100" dist="38100" dir="2700000" algn="tl">
                    <a:srgbClr val="000000">
                      <a:alpha val="43137"/>
                    </a:srgbClr>
                  </a:outerShdw>
                </a:effectLst>
              </a:rPr>
              <a:t>Pope</a:t>
            </a:r>
            <a:r>
              <a:rPr lang="en-US" i="1" baseline="-25000" dirty="0">
                <a:solidFill>
                  <a:srgbClr val="0070C0"/>
                </a:solidFill>
              </a:rPr>
              <a:t>wt</a:t>
            </a:r>
            <a:r>
              <a:rPr lang="en-US" dirty="0">
                <a:solidFill>
                  <a:srgbClr val="0070C0"/>
                </a:solidFill>
              </a:rPr>
              <a:t>]</a:t>
            </a:r>
          </a:p>
          <a:p>
            <a:pPr marL="0" indent="0" algn="r">
              <a:buNone/>
            </a:pPr>
            <a:r>
              <a:rPr lang="en-US" baseline="30000" dirty="0">
                <a:effectLst>
                  <a:outerShdw blurRad="38100" dist="38100" dir="2700000" algn="tl">
                    <a:srgbClr val="000000">
                      <a:alpha val="43137"/>
                    </a:srgbClr>
                  </a:outerShdw>
                </a:effectLst>
              </a:rPr>
              <a:t>0</a:t>
            </a:r>
            <a:r>
              <a:rPr lang="en-US" i="1" dirty="0">
                <a:effectLst>
                  <a:outerShdw blurRad="38100" dist="38100" dir="2700000" algn="tl">
                    <a:srgbClr val="000000">
                      <a:alpha val="43137"/>
                    </a:srgbClr>
                  </a:outerShdw>
                </a:effectLst>
              </a:rPr>
              <a:t>Pope </a:t>
            </a:r>
            <a:r>
              <a:rPr lang="en-US" dirty="0"/>
              <a:t>occurs with </a:t>
            </a:r>
            <a:r>
              <a:rPr lang="en-US" i="1" dirty="0"/>
              <a:t>de re </a:t>
            </a:r>
            <a:r>
              <a:rPr lang="en-US" dirty="0"/>
              <a:t>supposition</a:t>
            </a:r>
          </a:p>
        </p:txBody>
      </p:sp>
      <p:sp>
        <p:nvSpPr>
          <p:cNvPr id="4" name="Zástupný symbol pro číslo snímku 3">
            <a:extLst>
              <a:ext uri="{FF2B5EF4-FFF2-40B4-BE49-F238E27FC236}">
                <a16:creationId xmlns:a16="http://schemas.microsoft.com/office/drawing/2014/main" id="{ED8821A3-959D-4183-9CE7-02700388FD1A}"/>
              </a:ext>
            </a:extLst>
          </p:cNvPr>
          <p:cNvSpPr>
            <a:spLocks noGrp="1"/>
          </p:cNvSpPr>
          <p:nvPr>
            <p:ph type="sldNum" sz="quarter" idx="12"/>
          </p:nvPr>
        </p:nvSpPr>
        <p:spPr/>
        <p:txBody>
          <a:bodyPr/>
          <a:lstStyle/>
          <a:p>
            <a:fld id="{B0612320-D593-49F4-BC00-6C8C50A9C227}" type="slidenum">
              <a:rPr lang="cs-CZ" smtClean="0"/>
              <a:t>22</a:t>
            </a:fld>
            <a:endParaRPr lang="cs-CZ"/>
          </a:p>
        </p:txBody>
      </p:sp>
    </p:spTree>
    <p:extLst>
      <p:ext uri="{BB962C8B-B14F-4D97-AF65-F5344CB8AC3E}">
        <p14:creationId xmlns:p14="http://schemas.microsoft.com/office/powerpoint/2010/main" val="1882231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 calcmode="lin" valueType="num">
                                      <p:cBhvr additive="base">
                                        <p:cTn id="2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 calcmode="lin" valueType="num">
                                      <p:cBhvr additive="base">
                                        <p:cTn id="2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9" end="9"/>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anim calcmode="lin" valueType="num">
                                      <p:cBhvr additive="base">
                                        <p:cTn id="33"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10" end="10"/>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anim calcmode="lin" valueType="num">
                                      <p:cBhvr additive="base">
                                        <p:cTn id="3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11" end="11"/>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3">
                                            <p:txEl>
                                              <p:pRg st="12" end="12"/>
                                            </p:txEl>
                                          </p:spTgt>
                                        </p:tgtEl>
                                        <p:attrNameLst>
                                          <p:attrName>style.visibility</p:attrName>
                                        </p:attrNameLst>
                                      </p:cBhvr>
                                      <p:to>
                                        <p:strVal val="visible"/>
                                      </p:to>
                                    </p:set>
                                    <p:anim calcmode="lin" valueType="num">
                                      <p:cBhvr additive="base">
                                        <p:cTn id="41"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3">
                                            <p:txEl>
                                              <p:pRg st="12" end="12"/>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anim calcmode="lin" valueType="num">
                                      <p:cBhvr additive="base">
                                        <p:cTn id="45" dur="500" fill="hold"/>
                                        <p:tgtEl>
                                          <p:spTgt spid="3">
                                            <p:txEl>
                                              <p:pRg st="13" end="13"/>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3">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3886C5-A87D-4C62-B6FA-CA69FEC564DD}"/>
              </a:ext>
            </a:extLst>
          </p:cNvPr>
          <p:cNvSpPr>
            <a:spLocks noGrp="1"/>
          </p:cNvSpPr>
          <p:nvPr>
            <p:ph type="title"/>
          </p:nvPr>
        </p:nvSpPr>
        <p:spPr>
          <a:xfrm>
            <a:off x="838200" y="365126"/>
            <a:ext cx="10515600" cy="558701"/>
          </a:xfrm>
        </p:spPr>
        <p:txBody>
          <a:bodyPr>
            <a:normAutofit fontScale="90000"/>
          </a:bodyPr>
          <a:lstStyle/>
          <a:p>
            <a:r>
              <a:rPr lang="cs-CZ" dirty="0" err="1"/>
              <a:t>Intensional</a:t>
            </a:r>
            <a:r>
              <a:rPr lang="cs-CZ" dirty="0"/>
              <a:t> p</a:t>
            </a:r>
            <a:r>
              <a:rPr lang="en-US" dirty="0" err="1"/>
              <a:t>ropositional</a:t>
            </a:r>
            <a:r>
              <a:rPr lang="en-US" dirty="0"/>
              <a:t> attitudes </a:t>
            </a:r>
            <a:r>
              <a:rPr lang="en-US" i="1" dirty="0"/>
              <a:t>de re</a:t>
            </a:r>
            <a:endParaRPr lang="en-US" dirty="0"/>
          </a:p>
        </p:txBody>
      </p:sp>
      <p:sp>
        <p:nvSpPr>
          <p:cNvPr id="3" name="Zástupný obsah 2">
            <a:extLst>
              <a:ext uri="{FF2B5EF4-FFF2-40B4-BE49-F238E27FC236}">
                <a16:creationId xmlns:a16="http://schemas.microsoft.com/office/drawing/2014/main" id="{DC9CF487-4D13-4DEF-981A-6B2BED8C05EE}"/>
              </a:ext>
            </a:extLst>
          </p:cNvPr>
          <p:cNvSpPr>
            <a:spLocks noGrp="1"/>
          </p:cNvSpPr>
          <p:nvPr>
            <p:ph idx="1"/>
          </p:nvPr>
        </p:nvSpPr>
        <p:spPr>
          <a:xfrm>
            <a:off x="410817" y="1074656"/>
            <a:ext cx="11127591" cy="5514679"/>
          </a:xfrm>
        </p:spPr>
        <p:txBody>
          <a:bodyPr>
            <a:normAutofit fontScale="85000" lnSpcReduction="10000"/>
          </a:bodyPr>
          <a:lstStyle/>
          <a:p>
            <a:pPr marL="0" indent="0">
              <a:buNone/>
            </a:pPr>
            <a:r>
              <a:rPr lang="en-US" b="1" dirty="0"/>
              <a:t>Ad (2) </a:t>
            </a:r>
            <a:r>
              <a:rPr lang="en-US" dirty="0"/>
              <a:t>Literal analysis of “</a:t>
            </a:r>
            <a:r>
              <a:rPr lang="en-US" i="1" dirty="0">
                <a:solidFill>
                  <a:srgbClr val="C00000"/>
                </a:solidFill>
              </a:rPr>
              <a:t>a believes of the </a:t>
            </a:r>
            <a:r>
              <a:rPr lang="en-US" i="1" dirty="0">
                <a:solidFill>
                  <a:srgbClr val="C00000"/>
                </a:solidFill>
                <a:effectLst>
                  <a:outerShdw blurRad="38100" dist="38100" dir="2700000" algn="tl">
                    <a:srgbClr val="000000">
                      <a:alpha val="43137"/>
                    </a:srgbClr>
                  </a:outerShdw>
                </a:effectLst>
              </a:rPr>
              <a:t>Pope</a:t>
            </a:r>
            <a:r>
              <a:rPr lang="en-US" i="1" dirty="0">
                <a:solidFill>
                  <a:srgbClr val="C00000"/>
                </a:solidFill>
              </a:rPr>
              <a:t> that the </a:t>
            </a:r>
            <a:r>
              <a:rPr lang="en-US" i="1" dirty="0">
                <a:solidFill>
                  <a:srgbClr val="C00000"/>
                </a:solidFill>
                <a:effectLst>
                  <a:outerShdw blurRad="38100" dist="38100" dir="2700000" algn="tl">
                    <a:srgbClr val="000000">
                      <a:alpha val="43137"/>
                    </a:srgbClr>
                  </a:outerShdw>
                </a:effectLst>
              </a:rPr>
              <a:t>he </a:t>
            </a:r>
            <a:r>
              <a:rPr lang="en-US" i="1" dirty="0">
                <a:solidFill>
                  <a:srgbClr val="C00000"/>
                </a:solidFill>
              </a:rPr>
              <a:t>is wise</a:t>
            </a:r>
            <a:r>
              <a:rPr lang="en-US" dirty="0"/>
              <a:t>”</a:t>
            </a:r>
          </a:p>
          <a:p>
            <a:r>
              <a:rPr lang="en-US" i="1" dirty="0">
                <a:sym typeface="Symbol" panose="05050102010706020507" pitchFamily="18" charset="2"/>
              </a:rPr>
              <a:t>he </a:t>
            </a:r>
            <a:r>
              <a:rPr lang="en-US" dirty="0">
                <a:latin typeface="Calibri" panose="020F0502020204030204" pitchFamily="34" charset="0"/>
                <a:cs typeface="Calibri" panose="020F0502020204030204" pitchFamily="34" charset="0"/>
                <a:sym typeface="Symbol" panose="05050102010706020507" pitchFamily="18" charset="2"/>
              </a:rPr>
              <a:t> </a:t>
            </a:r>
            <a:r>
              <a:rPr lang="en-US" b="1" dirty="0">
                <a:latin typeface="Calibri" panose="020F0502020204030204" pitchFamily="34" charset="0"/>
                <a:cs typeface="Calibri" panose="020F0502020204030204" pitchFamily="34" charset="0"/>
                <a:sym typeface="Symbol" panose="05050102010706020507" pitchFamily="18" charset="2"/>
              </a:rPr>
              <a:t></a:t>
            </a:r>
            <a:r>
              <a:rPr lang="en-US" b="1" dirty="0">
                <a:solidFill>
                  <a:srgbClr val="0070C0"/>
                </a:solidFill>
                <a:latin typeface="Calibri" panose="020F0502020204030204" pitchFamily="34" charset="0"/>
                <a:cs typeface="Calibri" panose="020F0502020204030204" pitchFamily="34" charset="0"/>
                <a:sym typeface="Symbol" panose="05050102010706020507" pitchFamily="18" charset="2"/>
              </a:rPr>
              <a:t> </a:t>
            </a:r>
            <a:r>
              <a:rPr lang="en-US" dirty="0">
                <a:sym typeface="Symbol" panose="05050102010706020507" pitchFamily="18" charset="2"/>
              </a:rPr>
              <a:t>is an </a:t>
            </a:r>
            <a:r>
              <a:rPr lang="en-US" i="1" dirty="0">
                <a:effectLst>
                  <a:outerShdw blurRad="38100" dist="38100" dir="2700000" algn="tl">
                    <a:srgbClr val="000000">
                      <a:alpha val="43137"/>
                    </a:srgbClr>
                  </a:outerShdw>
                </a:effectLst>
                <a:sym typeface="Symbol" panose="05050102010706020507" pitchFamily="18" charset="2"/>
              </a:rPr>
              <a:t>anaphoric reference</a:t>
            </a:r>
            <a:r>
              <a:rPr lang="en-US" dirty="0">
                <a:sym typeface="Symbol" panose="05050102010706020507" pitchFamily="18" charset="2"/>
              </a:rPr>
              <a:t> to the holder of the papal office. </a:t>
            </a:r>
          </a:p>
          <a:p>
            <a:r>
              <a:rPr lang="en-US" dirty="0">
                <a:sym typeface="Symbol" panose="05050102010706020507" pitchFamily="18" charset="2"/>
              </a:rPr>
              <a:t>For resolving anaphoric references we apply the substitution method that exploits the functions </a:t>
            </a:r>
            <a:r>
              <a:rPr lang="en-US" i="1" dirty="0">
                <a:sym typeface="Symbol" panose="05050102010706020507" pitchFamily="18" charset="2"/>
              </a:rPr>
              <a:t>Sub</a:t>
            </a:r>
            <a:r>
              <a:rPr lang="en-US" dirty="0">
                <a:sym typeface="Symbol" panose="05050102010706020507" pitchFamily="18" charset="2"/>
              </a:rPr>
              <a:t>/(</a:t>
            </a:r>
            <a:r>
              <a:rPr lang="en-US" i="1" baseline="-25000" dirty="0" err="1">
                <a:sym typeface="Symbol" panose="05050102010706020507" pitchFamily="18" charset="2"/>
              </a:rPr>
              <a:t>n</a:t>
            </a:r>
            <a:r>
              <a:rPr lang="en-US" dirty="0" err="1">
                <a:sym typeface="Symbol" panose="05050102010706020507" pitchFamily="18" charset="2"/>
              </a:rPr>
              <a:t></a:t>
            </a:r>
            <a:r>
              <a:rPr lang="en-US" i="1" baseline="-25000" dirty="0" err="1">
                <a:sym typeface="Symbol" panose="05050102010706020507" pitchFamily="18" charset="2"/>
              </a:rPr>
              <a:t>n</a:t>
            </a:r>
            <a:r>
              <a:rPr lang="en-US" dirty="0" err="1">
                <a:sym typeface="Symbol" panose="05050102010706020507" pitchFamily="18" charset="2"/>
              </a:rPr>
              <a:t></a:t>
            </a:r>
            <a:r>
              <a:rPr lang="en-US" i="1" baseline="-25000" dirty="0" err="1">
                <a:sym typeface="Symbol" panose="05050102010706020507" pitchFamily="18" charset="2"/>
              </a:rPr>
              <a:t>n</a:t>
            </a:r>
            <a:r>
              <a:rPr lang="en-US" dirty="0" err="1">
                <a:sym typeface="Symbol" panose="05050102010706020507" pitchFamily="18" charset="2"/>
              </a:rPr>
              <a:t></a:t>
            </a:r>
            <a:r>
              <a:rPr lang="en-US" i="1" baseline="-25000" dirty="0" err="1">
                <a:sym typeface="Symbol" panose="05050102010706020507" pitchFamily="18" charset="2"/>
              </a:rPr>
              <a:t>n</a:t>
            </a:r>
            <a:r>
              <a:rPr lang="en-US" dirty="0">
                <a:sym typeface="Symbol" panose="05050102010706020507" pitchFamily="18" charset="2"/>
              </a:rPr>
              <a:t>) and </a:t>
            </a:r>
            <a:r>
              <a:rPr lang="en-US" i="1" dirty="0">
                <a:sym typeface="Symbol" panose="05050102010706020507" pitchFamily="18" charset="2"/>
              </a:rPr>
              <a:t>Tr</a:t>
            </a:r>
            <a:r>
              <a:rPr lang="en-US" dirty="0">
                <a:sym typeface="Symbol" panose="05050102010706020507" pitchFamily="18" charset="2"/>
              </a:rPr>
              <a:t>/(</a:t>
            </a:r>
            <a:r>
              <a:rPr lang="en-US" i="1" baseline="-25000" dirty="0">
                <a:sym typeface="Symbol" panose="05050102010706020507" pitchFamily="18" charset="2"/>
              </a:rPr>
              <a:t>n</a:t>
            </a:r>
            <a:r>
              <a:rPr lang="en-US" dirty="0">
                <a:sym typeface="Symbol" panose="05050102010706020507" pitchFamily="18" charset="2"/>
              </a:rPr>
              <a:t>). Recall:</a:t>
            </a:r>
          </a:p>
          <a:p>
            <a:pPr lvl="1"/>
            <a:r>
              <a:rPr lang="en-US" i="1" dirty="0">
                <a:sym typeface="Symbol" panose="05050102010706020507" pitchFamily="18" charset="2"/>
              </a:rPr>
              <a:t>Sub</a:t>
            </a:r>
            <a:r>
              <a:rPr lang="en-US" dirty="0">
                <a:sym typeface="Symbol" panose="05050102010706020507" pitchFamily="18" charset="2"/>
              </a:rPr>
              <a:t>/(</a:t>
            </a:r>
            <a:r>
              <a:rPr lang="en-US" i="1" baseline="-25000" dirty="0" err="1">
                <a:sym typeface="Symbol" panose="05050102010706020507" pitchFamily="18" charset="2"/>
              </a:rPr>
              <a:t>n</a:t>
            </a:r>
            <a:r>
              <a:rPr lang="en-US" dirty="0" err="1">
                <a:sym typeface="Symbol" panose="05050102010706020507" pitchFamily="18" charset="2"/>
              </a:rPr>
              <a:t></a:t>
            </a:r>
            <a:r>
              <a:rPr lang="en-US" i="1" baseline="-25000" dirty="0" err="1">
                <a:sym typeface="Symbol" panose="05050102010706020507" pitchFamily="18" charset="2"/>
              </a:rPr>
              <a:t>n</a:t>
            </a:r>
            <a:r>
              <a:rPr lang="en-US" dirty="0" err="1">
                <a:sym typeface="Symbol" panose="05050102010706020507" pitchFamily="18" charset="2"/>
              </a:rPr>
              <a:t></a:t>
            </a:r>
            <a:r>
              <a:rPr lang="en-US" i="1" baseline="-25000" dirty="0" err="1">
                <a:sym typeface="Symbol" panose="05050102010706020507" pitchFamily="18" charset="2"/>
              </a:rPr>
              <a:t>n</a:t>
            </a:r>
            <a:r>
              <a:rPr lang="en-US" dirty="0" err="1">
                <a:sym typeface="Symbol" panose="05050102010706020507" pitchFamily="18" charset="2"/>
              </a:rPr>
              <a:t></a:t>
            </a:r>
            <a:r>
              <a:rPr lang="en-US" i="1" baseline="-25000" dirty="0" err="1">
                <a:sym typeface="Symbol" panose="05050102010706020507" pitchFamily="18" charset="2"/>
              </a:rPr>
              <a:t>n</a:t>
            </a:r>
            <a:r>
              <a:rPr lang="en-US" dirty="0">
                <a:sym typeface="Symbol" panose="05050102010706020507" pitchFamily="18" charset="2"/>
              </a:rPr>
              <a:t>) operates on constructions by substituting the product of the first for the product of the second into the product of the third; as a result, an adjusted construction arises</a:t>
            </a:r>
          </a:p>
          <a:p>
            <a:pPr lvl="1"/>
            <a:r>
              <a:rPr lang="en-US" i="1" dirty="0">
                <a:sym typeface="Symbol" panose="05050102010706020507" pitchFamily="18" charset="2"/>
              </a:rPr>
              <a:t>Tr</a:t>
            </a:r>
            <a:r>
              <a:rPr lang="en-US" dirty="0">
                <a:sym typeface="Symbol" panose="05050102010706020507" pitchFamily="18" charset="2"/>
              </a:rPr>
              <a:t>/(</a:t>
            </a:r>
            <a:r>
              <a:rPr lang="en-US" i="1" baseline="-25000" dirty="0">
                <a:sym typeface="Symbol" panose="05050102010706020507" pitchFamily="18" charset="2"/>
              </a:rPr>
              <a:t>n</a:t>
            </a:r>
            <a:r>
              <a:rPr lang="en-US" dirty="0">
                <a:sym typeface="Symbol" panose="05050102010706020507" pitchFamily="18" charset="2"/>
              </a:rPr>
              <a:t>) returns as its value the Trivialization of the input -object </a:t>
            </a:r>
          </a:p>
          <a:p>
            <a:r>
              <a:rPr lang="en-US" dirty="0">
                <a:sym typeface="Symbol" panose="05050102010706020507" pitchFamily="18" charset="2"/>
              </a:rPr>
              <a:t>“he is wise” </a:t>
            </a:r>
            <a:r>
              <a:rPr lang="en-US" dirty="0">
                <a:sym typeface="Wingdings" panose="05000000000000000000" pitchFamily="2" charset="2"/>
              </a:rPr>
              <a:t> </a:t>
            </a:r>
            <a:r>
              <a:rPr lang="cs-CZ" dirty="0">
                <a:solidFill>
                  <a:srgbClr val="0070C0"/>
                </a:solidFill>
                <a:sym typeface="Symbol" panose="05050102010706020507" pitchFamily="18" charset="2"/>
              </a:rPr>
              <a:t></a:t>
            </a:r>
            <a:r>
              <a:rPr lang="cs-CZ" i="1" dirty="0" err="1">
                <a:solidFill>
                  <a:srgbClr val="0070C0"/>
                </a:solidFill>
              </a:rPr>
              <a:t>w</a:t>
            </a:r>
            <a:r>
              <a:rPr lang="cs-CZ" dirty="0" err="1">
                <a:solidFill>
                  <a:srgbClr val="0070C0"/>
                </a:solidFill>
                <a:sym typeface="Symbol" panose="05050102010706020507" pitchFamily="18" charset="2"/>
              </a:rPr>
              <a:t></a:t>
            </a:r>
            <a:r>
              <a:rPr lang="cs-CZ" i="1" dirty="0" err="1">
                <a:solidFill>
                  <a:srgbClr val="0070C0"/>
                </a:solidFill>
              </a:rPr>
              <a:t>t</a:t>
            </a:r>
            <a:r>
              <a:rPr lang="cs-CZ" dirty="0">
                <a:solidFill>
                  <a:srgbClr val="0070C0"/>
                </a:solidFill>
              </a:rPr>
              <a:t> [</a:t>
            </a:r>
            <a:r>
              <a:rPr lang="cs-CZ" baseline="30000" dirty="0">
                <a:solidFill>
                  <a:srgbClr val="0070C0"/>
                </a:solidFill>
              </a:rPr>
              <a:t>0</a:t>
            </a:r>
            <a:r>
              <a:rPr lang="en-US" i="1" dirty="0">
                <a:solidFill>
                  <a:srgbClr val="0070C0"/>
                </a:solidFill>
              </a:rPr>
              <a:t>Wise</a:t>
            </a:r>
            <a:r>
              <a:rPr lang="cs-CZ" i="1" baseline="-25000" dirty="0" err="1">
                <a:solidFill>
                  <a:srgbClr val="0070C0"/>
                </a:solidFill>
              </a:rPr>
              <a:t>wt</a:t>
            </a:r>
            <a:r>
              <a:rPr lang="cs-CZ" i="1" baseline="-25000" dirty="0">
                <a:solidFill>
                  <a:srgbClr val="0070C0"/>
                </a:solidFill>
              </a:rPr>
              <a:t> </a:t>
            </a:r>
            <a:r>
              <a:rPr lang="en-US" i="1" dirty="0">
                <a:solidFill>
                  <a:srgbClr val="0070C0"/>
                </a:solidFill>
              </a:rPr>
              <a:t>he</a:t>
            </a:r>
            <a:r>
              <a:rPr lang="cs-CZ" dirty="0">
                <a:solidFill>
                  <a:srgbClr val="0070C0"/>
                </a:solidFill>
              </a:rPr>
              <a:t>]]</a:t>
            </a:r>
            <a:r>
              <a:rPr lang="en-US" dirty="0">
                <a:solidFill>
                  <a:srgbClr val="0070C0"/>
                </a:solidFill>
              </a:rPr>
              <a:t>;     </a:t>
            </a:r>
            <a:r>
              <a:rPr lang="en-US" i="1" dirty="0">
                <a:solidFill>
                  <a:srgbClr val="0070C0"/>
                </a:solidFill>
              </a:rPr>
              <a:t>he </a:t>
            </a:r>
            <a:r>
              <a:rPr lang="en-US" dirty="0">
                <a:solidFill>
                  <a:srgbClr val="0070C0"/>
                </a:solidFill>
                <a:latin typeface="Calibri" panose="020F0502020204030204" pitchFamily="34" charset="0"/>
                <a:cs typeface="Calibri" panose="020F0502020204030204" pitchFamily="34" charset="0"/>
                <a:sym typeface="Symbol" panose="05050102010706020507" pitchFamily="18" charset="2"/>
              </a:rPr>
              <a:t> </a:t>
            </a:r>
            <a:r>
              <a:rPr lang="en-US" b="1" dirty="0">
                <a:solidFill>
                  <a:srgbClr val="0070C0"/>
                </a:solidFill>
                <a:latin typeface="Calibri" panose="020F0502020204030204" pitchFamily="34" charset="0"/>
                <a:cs typeface="Calibri" panose="020F0502020204030204" pitchFamily="34" charset="0"/>
                <a:sym typeface="Symbol" panose="05050102010706020507" pitchFamily="18" charset="2"/>
              </a:rPr>
              <a:t></a:t>
            </a:r>
            <a:r>
              <a:rPr lang="en-US" dirty="0">
                <a:solidFill>
                  <a:srgbClr val="0070C0"/>
                </a:solidFill>
                <a:latin typeface="Calibri" panose="020F0502020204030204" pitchFamily="34" charset="0"/>
                <a:cs typeface="Calibri" panose="020F0502020204030204" pitchFamily="34" charset="0"/>
                <a:sym typeface="Symbol" panose="05050102010706020507" pitchFamily="18" charset="2"/>
              </a:rPr>
              <a:t>.</a:t>
            </a:r>
          </a:p>
          <a:p>
            <a:pPr>
              <a:lnSpc>
                <a:spcPct val="120000"/>
              </a:lnSpc>
            </a:pPr>
            <a:r>
              <a:rPr lang="en-US" dirty="0">
                <a:sym typeface="Symbol" panose="05050102010706020507" pitchFamily="18" charset="2"/>
              </a:rPr>
              <a:t>“of the </a:t>
            </a:r>
            <a:r>
              <a:rPr lang="en-US" dirty="0">
                <a:effectLst>
                  <a:outerShdw blurRad="38100" dist="38100" dir="2700000" algn="tl">
                    <a:srgbClr val="000000">
                      <a:alpha val="43137"/>
                    </a:srgbClr>
                  </a:outerShdw>
                </a:effectLst>
                <a:sym typeface="Symbol" panose="05050102010706020507" pitchFamily="18" charset="2"/>
              </a:rPr>
              <a:t>Pope </a:t>
            </a:r>
            <a:r>
              <a:rPr lang="en-US" dirty="0">
                <a:sym typeface="Symbol" panose="05050102010706020507" pitchFamily="18" charset="2"/>
              </a:rPr>
              <a:t>that </a:t>
            </a:r>
            <a:r>
              <a:rPr lang="en-US" dirty="0">
                <a:effectLst>
                  <a:outerShdw blurRad="38100" dist="38100" dir="2700000" algn="tl">
                    <a:srgbClr val="000000">
                      <a:alpha val="43137"/>
                    </a:srgbClr>
                  </a:outerShdw>
                </a:effectLst>
                <a:sym typeface="Symbol" panose="05050102010706020507" pitchFamily="18" charset="2"/>
              </a:rPr>
              <a:t>he</a:t>
            </a:r>
            <a:r>
              <a:rPr lang="en-US" dirty="0">
                <a:sym typeface="Symbol" panose="05050102010706020507" pitchFamily="18" charset="2"/>
              </a:rPr>
              <a:t> is wise” </a:t>
            </a:r>
            <a:r>
              <a:rPr lang="en-US" dirty="0">
                <a:sym typeface="Wingdings" panose="05000000000000000000" pitchFamily="2" charset="2"/>
              </a:rPr>
              <a:t> </a:t>
            </a:r>
            <a:br>
              <a:rPr lang="en-US" dirty="0">
                <a:sym typeface="Wingdings" panose="05000000000000000000" pitchFamily="2" charset="2"/>
              </a:rPr>
            </a:br>
            <a:r>
              <a:rPr lang="cs-CZ" dirty="0">
                <a:solidFill>
                  <a:srgbClr val="0070C0"/>
                </a:solidFill>
              </a:rPr>
              <a:t>[</a:t>
            </a:r>
            <a:r>
              <a:rPr lang="cs-CZ" baseline="30000" dirty="0">
                <a:solidFill>
                  <a:srgbClr val="0070C0"/>
                </a:solidFill>
              </a:rPr>
              <a:t>0</a:t>
            </a:r>
            <a:r>
              <a:rPr lang="en-US" i="1" dirty="0">
                <a:solidFill>
                  <a:srgbClr val="0070C0"/>
                </a:solidFill>
              </a:rPr>
              <a:t>Sub</a:t>
            </a:r>
            <a:r>
              <a:rPr lang="cs-CZ" i="1" baseline="-25000" dirty="0">
                <a:solidFill>
                  <a:srgbClr val="0070C0"/>
                </a:solidFill>
              </a:rPr>
              <a:t> </a:t>
            </a:r>
            <a:r>
              <a:rPr lang="en-US" dirty="0">
                <a:solidFill>
                  <a:srgbClr val="0070C0"/>
                </a:solidFill>
              </a:rPr>
              <a:t>[</a:t>
            </a:r>
            <a:r>
              <a:rPr lang="en-US" baseline="30000" dirty="0">
                <a:solidFill>
                  <a:srgbClr val="0070C0"/>
                </a:solidFill>
              </a:rPr>
              <a:t>0</a:t>
            </a:r>
            <a:r>
              <a:rPr lang="en-US" i="1" dirty="0">
                <a:solidFill>
                  <a:srgbClr val="0070C0"/>
                </a:solidFill>
              </a:rPr>
              <a:t>Tr </a:t>
            </a:r>
            <a:r>
              <a:rPr lang="cs-CZ" baseline="30000" dirty="0">
                <a:solidFill>
                  <a:srgbClr val="0070C0"/>
                </a:solidFill>
                <a:effectLst>
                  <a:outerShdw blurRad="38100" dist="38100" dir="2700000" algn="tl">
                    <a:srgbClr val="000000">
                      <a:alpha val="43137"/>
                    </a:srgbClr>
                  </a:outerShdw>
                </a:effectLst>
              </a:rPr>
              <a:t>0</a:t>
            </a:r>
            <a:r>
              <a:rPr lang="en-US" i="1" dirty="0">
                <a:solidFill>
                  <a:srgbClr val="0070C0"/>
                </a:solidFill>
                <a:effectLst>
                  <a:outerShdw blurRad="38100" dist="38100" dir="2700000" algn="tl">
                    <a:srgbClr val="000000">
                      <a:alpha val="43137"/>
                    </a:srgbClr>
                  </a:outerShdw>
                </a:effectLst>
              </a:rPr>
              <a:t>Pope</a:t>
            </a:r>
            <a:r>
              <a:rPr lang="cs-CZ" i="1" baseline="-25000" dirty="0" err="1">
                <a:solidFill>
                  <a:srgbClr val="0070C0"/>
                </a:solidFill>
              </a:rPr>
              <a:t>wt</a:t>
            </a:r>
            <a:r>
              <a:rPr lang="cs-CZ" dirty="0">
                <a:solidFill>
                  <a:srgbClr val="0070C0"/>
                </a:solidFill>
              </a:rPr>
              <a:t>]</a:t>
            </a:r>
            <a:r>
              <a:rPr lang="en-US" dirty="0">
                <a:solidFill>
                  <a:srgbClr val="0070C0"/>
                </a:solidFill>
              </a:rPr>
              <a:t> </a:t>
            </a:r>
            <a:r>
              <a:rPr lang="en-US" baseline="30000" dirty="0">
                <a:solidFill>
                  <a:srgbClr val="0070C0"/>
                </a:solidFill>
              </a:rPr>
              <a:t>0</a:t>
            </a:r>
            <a:r>
              <a:rPr lang="en-US" i="1" dirty="0">
                <a:solidFill>
                  <a:srgbClr val="0070C0"/>
                </a:solidFill>
                <a:effectLst>
                  <a:outerShdw blurRad="38100" dist="38100" dir="2700000" algn="tl">
                    <a:srgbClr val="000000">
                      <a:alpha val="43137"/>
                    </a:srgbClr>
                  </a:outerShdw>
                </a:effectLst>
              </a:rPr>
              <a:t>he</a:t>
            </a:r>
            <a:r>
              <a:rPr lang="cs-CZ" i="1" dirty="0">
                <a:solidFill>
                  <a:srgbClr val="0070C0"/>
                </a:solidFill>
              </a:rPr>
              <a:t> </a:t>
            </a:r>
            <a:r>
              <a:rPr lang="en-US" i="1" baseline="30000" dirty="0">
                <a:solidFill>
                  <a:srgbClr val="0070C0"/>
                </a:solidFill>
              </a:rPr>
              <a:t>0</a:t>
            </a:r>
            <a:r>
              <a:rPr lang="en-US" dirty="0">
                <a:solidFill>
                  <a:srgbClr val="0070C0"/>
                </a:solidFill>
              </a:rPr>
              <a:t>[</a:t>
            </a:r>
            <a:r>
              <a:rPr lang="cs-CZ" dirty="0">
                <a:solidFill>
                  <a:srgbClr val="0070C0"/>
                </a:solidFill>
                <a:sym typeface="Symbol" panose="05050102010706020507" pitchFamily="18" charset="2"/>
              </a:rPr>
              <a:t></a:t>
            </a:r>
            <a:r>
              <a:rPr lang="cs-CZ" i="1" dirty="0" err="1">
                <a:solidFill>
                  <a:srgbClr val="0070C0"/>
                </a:solidFill>
              </a:rPr>
              <a:t>w</a:t>
            </a:r>
            <a:r>
              <a:rPr lang="cs-CZ" dirty="0" err="1">
                <a:solidFill>
                  <a:srgbClr val="0070C0"/>
                </a:solidFill>
                <a:sym typeface="Symbol" panose="05050102010706020507" pitchFamily="18" charset="2"/>
              </a:rPr>
              <a:t></a:t>
            </a:r>
            <a:r>
              <a:rPr lang="cs-CZ" i="1" dirty="0" err="1">
                <a:solidFill>
                  <a:srgbClr val="0070C0"/>
                </a:solidFill>
              </a:rPr>
              <a:t>t</a:t>
            </a:r>
            <a:r>
              <a:rPr lang="cs-CZ" dirty="0">
                <a:solidFill>
                  <a:srgbClr val="0070C0"/>
                </a:solidFill>
              </a:rPr>
              <a:t> [</a:t>
            </a:r>
            <a:r>
              <a:rPr lang="cs-CZ" baseline="30000" dirty="0">
                <a:solidFill>
                  <a:srgbClr val="0070C0"/>
                </a:solidFill>
              </a:rPr>
              <a:t>0</a:t>
            </a:r>
            <a:r>
              <a:rPr lang="en-US" i="1" dirty="0">
                <a:solidFill>
                  <a:srgbClr val="0070C0"/>
                </a:solidFill>
              </a:rPr>
              <a:t>Wise</a:t>
            </a:r>
            <a:r>
              <a:rPr lang="cs-CZ" i="1" baseline="-25000" dirty="0" err="1">
                <a:solidFill>
                  <a:srgbClr val="0070C0"/>
                </a:solidFill>
              </a:rPr>
              <a:t>wt</a:t>
            </a:r>
            <a:r>
              <a:rPr lang="cs-CZ" i="1" baseline="-25000" dirty="0">
                <a:solidFill>
                  <a:srgbClr val="0070C0"/>
                </a:solidFill>
              </a:rPr>
              <a:t> </a:t>
            </a:r>
            <a:r>
              <a:rPr lang="en-US" i="1" dirty="0">
                <a:solidFill>
                  <a:srgbClr val="0070C0"/>
                </a:solidFill>
              </a:rPr>
              <a:t>he</a:t>
            </a:r>
            <a:r>
              <a:rPr lang="cs-CZ" dirty="0">
                <a:solidFill>
                  <a:srgbClr val="0070C0"/>
                </a:solidFill>
              </a:rPr>
              <a:t>]]</a:t>
            </a:r>
            <a:r>
              <a:rPr lang="en-US" dirty="0">
                <a:solidFill>
                  <a:srgbClr val="0070C0"/>
                </a:solidFill>
              </a:rPr>
              <a:t>] </a:t>
            </a:r>
            <a:r>
              <a:rPr lang="en-US" dirty="0">
                <a:solidFill>
                  <a:srgbClr val="0070C0"/>
                </a:solidFill>
                <a:latin typeface="Calibri" panose="020F0502020204030204" pitchFamily="34" charset="0"/>
                <a:cs typeface="Calibri" panose="020F0502020204030204" pitchFamily="34" charset="0"/>
                <a:sym typeface="Symbol" panose="05050102010706020507" pitchFamily="18" charset="2"/>
              </a:rPr>
              <a:t> </a:t>
            </a:r>
            <a:r>
              <a:rPr lang="en-US" b="1" dirty="0">
                <a:solidFill>
                  <a:srgbClr val="C00000"/>
                </a:solidFill>
                <a:latin typeface="Calibri" panose="020F0502020204030204" pitchFamily="34" charset="0"/>
                <a:cs typeface="Calibri" panose="020F0502020204030204" pitchFamily="34" charset="0"/>
                <a:sym typeface="Symbol" panose="05050102010706020507" pitchFamily="18" charset="2"/>
              </a:rPr>
              <a:t></a:t>
            </a:r>
            <a:r>
              <a:rPr lang="en-US" b="1" i="1" baseline="-25000" dirty="0">
                <a:solidFill>
                  <a:srgbClr val="C00000"/>
                </a:solidFill>
                <a:latin typeface="Calibri" panose="020F0502020204030204" pitchFamily="34" charset="0"/>
                <a:cs typeface="Calibri" panose="020F0502020204030204" pitchFamily="34" charset="0"/>
                <a:sym typeface="Symbol" panose="05050102010706020507" pitchFamily="18" charset="2"/>
              </a:rPr>
              <a:t>n</a:t>
            </a:r>
            <a:endParaRPr lang="en-US" b="1" baseline="-25000" dirty="0">
              <a:solidFill>
                <a:srgbClr val="C00000"/>
              </a:solidFill>
              <a:sym typeface="Symbol" panose="05050102010706020507" pitchFamily="18" charset="2"/>
            </a:endParaRPr>
          </a:p>
          <a:p>
            <a:pPr marL="457200" lvl="1" indent="0">
              <a:buNone/>
            </a:pPr>
            <a:r>
              <a:rPr lang="en-US" baseline="30000" dirty="0">
                <a:effectLst>
                  <a:outerShdw blurRad="38100" dist="38100" dir="2700000" algn="tl">
                    <a:srgbClr val="000000">
                      <a:alpha val="43137"/>
                    </a:srgbClr>
                  </a:outerShdw>
                </a:effectLst>
              </a:rPr>
              <a:t> 						</a:t>
            </a:r>
            <a:r>
              <a:rPr lang="cs-CZ" baseline="30000" dirty="0">
                <a:effectLst>
                  <a:outerShdw blurRad="38100" dist="38100" dir="2700000" algn="tl">
                    <a:srgbClr val="000000">
                      <a:alpha val="43137"/>
                    </a:srgbClr>
                  </a:outerShdw>
                </a:effectLst>
              </a:rPr>
              <a:t>0</a:t>
            </a:r>
            <a:r>
              <a:rPr lang="en-US" i="1" dirty="0">
                <a:effectLst>
                  <a:outerShdw blurRad="38100" dist="38100" dir="2700000" algn="tl">
                    <a:srgbClr val="000000">
                      <a:alpha val="43137"/>
                    </a:srgbClr>
                  </a:outerShdw>
                </a:effectLst>
              </a:rPr>
              <a:t>Pope </a:t>
            </a:r>
            <a:r>
              <a:rPr lang="en-US" dirty="0"/>
              <a:t>occurs with </a:t>
            </a:r>
            <a:r>
              <a:rPr lang="en-US" i="1" dirty="0"/>
              <a:t>de re </a:t>
            </a:r>
            <a:r>
              <a:rPr lang="en-US" dirty="0"/>
              <a:t>supposition</a:t>
            </a:r>
          </a:p>
          <a:p>
            <a:r>
              <a:rPr lang="en-US" dirty="0"/>
              <a:t>“</a:t>
            </a:r>
            <a:r>
              <a:rPr lang="en-US" i="1" dirty="0"/>
              <a:t>a </a:t>
            </a:r>
            <a:r>
              <a:rPr lang="en-US" dirty="0"/>
              <a:t>believes of the Pope that he is wise” </a:t>
            </a:r>
            <a:r>
              <a:rPr lang="en-US" dirty="0">
                <a:sym typeface="Wingdings" panose="05000000000000000000" pitchFamily="2" charset="2"/>
              </a:rPr>
              <a:t> </a:t>
            </a:r>
            <a:br>
              <a:rPr lang="en-US" dirty="0">
                <a:sym typeface="Wingdings" panose="05000000000000000000" pitchFamily="2" charset="2"/>
              </a:rPr>
            </a:br>
            <a:r>
              <a:rPr lang="cs-CZ" dirty="0">
                <a:solidFill>
                  <a:srgbClr val="0070C0"/>
                </a:solidFill>
                <a:sym typeface="Symbol" panose="05050102010706020507" pitchFamily="18" charset="2"/>
              </a:rPr>
              <a:t></a:t>
            </a:r>
            <a:r>
              <a:rPr lang="cs-CZ" i="1" dirty="0" err="1">
                <a:solidFill>
                  <a:srgbClr val="0070C0"/>
                </a:solidFill>
              </a:rPr>
              <a:t>w</a:t>
            </a:r>
            <a:r>
              <a:rPr lang="cs-CZ" dirty="0" err="1">
                <a:solidFill>
                  <a:srgbClr val="0070C0"/>
                </a:solidFill>
                <a:sym typeface="Symbol" panose="05050102010706020507" pitchFamily="18" charset="2"/>
              </a:rPr>
              <a:t></a:t>
            </a:r>
            <a:r>
              <a:rPr lang="cs-CZ" i="1" dirty="0" err="1">
                <a:solidFill>
                  <a:srgbClr val="0070C0"/>
                </a:solidFill>
              </a:rPr>
              <a:t>t</a:t>
            </a:r>
            <a:r>
              <a:rPr lang="cs-CZ" dirty="0">
                <a:solidFill>
                  <a:srgbClr val="0070C0"/>
                </a:solidFill>
              </a:rPr>
              <a:t> [</a:t>
            </a:r>
            <a:r>
              <a:rPr lang="en-US" i="1" dirty="0">
                <a:solidFill>
                  <a:srgbClr val="0070C0"/>
                </a:solidFill>
              </a:rPr>
              <a:t>Believe</a:t>
            </a:r>
            <a:r>
              <a:rPr lang="cs-CZ" i="1" baseline="-25000" dirty="0" err="1">
                <a:solidFill>
                  <a:srgbClr val="0070C0"/>
                </a:solidFill>
              </a:rPr>
              <a:t>wt</a:t>
            </a:r>
            <a:r>
              <a:rPr lang="cs-CZ" i="1" baseline="-25000" dirty="0">
                <a:solidFill>
                  <a:srgbClr val="0070C0"/>
                </a:solidFill>
              </a:rPr>
              <a:t> </a:t>
            </a:r>
            <a:r>
              <a:rPr lang="en-US" i="1" dirty="0">
                <a:solidFill>
                  <a:srgbClr val="0070C0"/>
                </a:solidFill>
              </a:rPr>
              <a:t>a</a:t>
            </a:r>
            <a:r>
              <a:rPr lang="cs-CZ" i="1" dirty="0">
                <a:solidFill>
                  <a:srgbClr val="0070C0"/>
                </a:solidFill>
              </a:rPr>
              <a:t> </a:t>
            </a:r>
            <a:r>
              <a:rPr lang="en-US" b="1" baseline="30000" dirty="0">
                <a:solidFill>
                  <a:srgbClr val="C00000"/>
                </a:solidFill>
              </a:rPr>
              <a:t>2</a:t>
            </a:r>
            <a:r>
              <a:rPr lang="cs-CZ" dirty="0">
                <a:solidFill>
                  <a:srgbClr val="0070C0"/>
                </a:solidFill>
              </a:rPr>
              <a:t>[</a:t>
            </a:r>
            <a:r>
              <a:rPr lang="cs-CZ" baseline="30000" dirty="0">
                <a:solidFill>
                  <a:srgbClr val="0070C0"/>
                </a:solidFill>
              </a:rPr>
              <a:t>0</a:t>
            </a:r>
            <a:r>
              <a:rPr lang="en-US" i="1" dirty="0">
                <a:solidFill>
                  <a:srgbClr val="0070C0"/>
                </a:solidFill>
              </a:rPr>
              <a:t>Sub</a:t>
            </a:r>
            <a:r>
              <a:rPr lang="cs-CZ" i="1" baseline="-25000" dirty="0">
                <a:solidFill>
                  <a:srgbClr val="0070C0"/>
                </a:solidFill>
              </a:rPr>
              <a:t> </a:t>
            </a:r>
            <a:r>
              <a:rPr lang="en-US" dirty="0">
                <a:solidFill>
                  <a:srgbClr val="0070C0"/>
                </a:solidFill>
              </a:rPr>
              <a:t>[</a:t>
            </a:r>
            <a:r>
              <a:rPr lang="en-US" baseline="30000" dirty="0">
                <a:solidFill>
                  <a:srgbClr val="0070C0"/>
                </a:solidFill>
              </a:rPr>
              <a:t>0</a:t>
            </a:r>
            <a:r>
              <a:rPr lang="en-US" i="1" dirty="0">
                <a:solidFill>
                  <a:srgbClr val="0070C0"/>
                </a:solidFill>
              </a:rPr>
              <a:t>Tr </a:t>
            </a:r>
            <a:r>
              <a:rPr lang="cs-CZ" baseline="30000" dirty="0">
                <a:solidFill>
                  <a:srgbClr val="0070C0"/>
                </a:solidFill>
                <a:effectLst>
                  <a:outerShdw blurRad="38100" dist="38100" dir="2700000" algn="tl">
                    <a:srgbClr val="000000">
                      <a:alpha val="43137"/>
                    </a:srgbClr>
                  </a:outerShdw>
                </a:effectLst>
              </a:rPr>
              <a:t>0</a:t>
            </a:r>
            <a:r>
              <a:rPr lang="en-US" i="1" dirty="0">
                <a:solidFill>
                  <a:srgbClr val="0070C0"/>
                </a:solidFill>
                <a:effectLst>
                  <a:outerShdw blurRad="38100" dist="38100" dir="2700000" algn="tl">
                    <a:srgbClr val="000000">
                      <a:alpha val="43137"/>
                    </a:srgbClr>
                  </a:outerShdw>
                </a:effectLst>
              </a:rPr>
              <a:t>Pope</a:t>
            </a:r>
            <a:r>
              <a:rPr lang="cs-CZ" i="1" baseline="-25000" dirty="0" err="1">
                <a:solidFill>
                  <a:srgbClr val="0070C0"/>
                </a:solidFill>
              </a:rPr>
              <a:t>wt</a:t>
            </a:r>
            <a:r>
              <a:rPr lang="cs-CZ" dirty="0">
                <a:solidFill>
                  <a:srgbClr val="0070C0"/>
                </a:solidFill>
              </a:rPr>
              <a:t>]</a:t>
            </a:r>
            <a:r>
              <a:rPr lang="en-US" dirty="0">
                <a:solidFill>
                  <a:srgbClr val="0070C0"/>
                </a:solidFill>
              </a:rPr>
              <a:t> </a:t>
            </a:r>
            <a:r>
              <a:rPr lang="en-US" baseline="30000" dirty="0">
                <a:solidFill>
                  <a:srgbClr val="0070C0"/>
                </a:solidFill>
              </a:rPr>
              <a:t>0</a:t>
            </a:r>
            <a:r>
              <a:rPr lang="en-US" i="1" dirty="0">
                <a:solidFill>
                  <a:srgbClr val="0070C0"/>
                </a:solidFill>
                <a:effectLst>
                  <a:outerShdw blurRad="38100" dist="38100" dir="2700000" algn="tl">
                    <a:srgbClr val="000000">
                      <a:alpha val="43137"/>
                    </a:srgbClr>
                  </a:outerShdw>
                </a:effectLst>
              </a:rPr>
              <a:t>he</a:t>
            </a:r>
            <a:r>
              <a:rPr lang="cs-CZ" i="1" dirty="0">
                <a:solidFill>
                  <a:srgbClr val="0070C0"/>
                </a:solidFill>
              </a:rPr>
              <a:t> </a:t>
            </a:r>
            <a:r>
              <a:rPr lang="en-US" baseline="30000" dirty="0">
                <a:solidFill>
                  <a:srgbClr val="0070C0"/>
                </a:solidFill>
              </a:rPr>
              <a:t>0</a:t>
            </a:r>
            <a:r>
              <a:rPr lang="en-US" dirty="0">
                <a:solidFill>
                  <a:srgbClr val="0070C0"/>
                </a:solidFill>
              </a:rPr>
              <a:t>[</a:t>
            </a:r>
            <a:r>
              <a:rPr lang="cs-CZ" dirty="0">
                <a:solidFill>
                  <a:srgbClr val="0070C0"/>
                </a:solidFill>
                <a:sym typeface="Symbol" panose="05050102010706020507" pitchFamily="18" charset="2"/>
              </a:rPr>
              <a:t></a:t>
            </a:r>
            <a:r>
              <a:rPr lang="cs-CZ" i="1" dirty="0" err="1">
                <a:solidFill>
                  <a:srgbClr val="0070C0"/>
                </a:solidFill>
              </a:rPr>
              <a:t>w</a:t>
            </a:r>
            <a:r>
              <a:rPr lang="cs-CZ" dirty="0" err="1">
                <a:solidFill>
                  <a:srgbClr val="0070C0"/>
                </a:solidFill>
                <a:sym typeface="Symbol" panose="05050102010706020507" pitchFamily="18" charset="2"/>
              </a:rPr>
              <a:t></a:t>
            </a:r>
            <a:r>
              <a:rPr lang="cs-CZ" i="1" dirty="0" err="1">
                <a:solidFill>
                  <a:srgbClr val="0070C0"/>
                </a:solidFill>
              </a:rPr>
              <a:t>t</a:t>
            </a:r>
            <a:r>
              <a:rPr lang="cs-CZ" dirty="0">
                <a:solidFill>
                  <a:srgbClr val="0070C0"/>
                </a:solidFill>
              </a:rPr>
              <a:t> [</a:t>
            </a:r>
            <a:r>
              <a:rPr lang="cs-CZ" baseline="30000" dirty="0">
                <a:solidFill>
                  <a:srgbClr val="0070C0"/>
                </a:solidFill>
              </a:rPr>
              <a:t>0</a:t>
            </a:r>
            <a:r>
              <a:rPr lang="en-US" i="1" dirty="0">
                <a:solidFill>
                  <a:srgbClr val="0070C0"/>
                </a:solidFill>
              </a:rPr>
              <a:t>Wise</a:t>
            </a:r>
            <a:r>
              <a:rPr lang="cs-CZ" i="1" baseline="-25000" dirty="0" err="1">
                <a:solidFill>
                  <a:srgbClr val="0070C0"/>
                </a:solidFill>
              </a:rPr>
              <a:t>wt</a:t>
            </a:r>
            <a:r>
              <a:rPr lang="cs-CZ" i="1" baseline="-25000" dirty="0">
                <a:solidFill>
                  <a:srgbClr val="0070C0"/>
                </a:solidFill>
              </a:rPr>
              <a:t> </a:t>
            </a:r>
            <a:r>
              <a:rPr lang="en-US" i="1" dirty="0">
                <a:solidFill>
                  <a:srgbClr val="0070C0"/>
                </a:solidFill>
              </a:rPr>
              <a:t>he</a:t>
            </a:r>
            <a:r>
              <a:rPr lang="cs-CZ" dirty="0">
                <a:solidFill>
                  <a:srgbClr val="0070C0"/>
                </a:solidFill>
              </a:rPr>
              <a:t>]]</a:t>
            </a:r>
            <a:r>
              <a:rPr lang="en-US" dirty="0">
                <a:solidFill>
                  <a:srgbClr val="0070C0"/>
                </a:solidFill>
              </a:rPr>
              <a:t>]]</a:t>
            </a:r>
          </a:p>
          <a:p>
            <a:r>
              <a:rPr lang="en-US" i="1" dirty="0">
                <a:solidFill>
                  <a:schemeClr val="accent6">
                    <a:lumMod val="50000"/>
                  </a:schemeClr>
                </a:solidFill>
              </a:rPr>
              <a:t>Question</a:t>
            </a:r>
            <a:r>
              <a:rPr lang="en-US" dirty="0">
                <a:solidFill>
                  <a:schemeClr val="accent6">
                    <a:lumMod val="50000"/>
                  </a:schemeClr>
                </a:solidFill>
              </a:rPr>
              <a:t>. How would you adjust the analysis if we had </a:t>
            </a:r>
            <a:r>
              <a:rPr lang="cs-CZ" dirty="0">
                <a:solidFill>
                  <a:schemeClr val="accent6">
                    <a:lumMod val="50000"/>
                  </a:schemeClr>
                </a:solidFill>
              </a:rPr>
              <a:t>hyper-</a:t>
            </a:r>
            <a:r>
              <a:rPr lang="cs-CZ" dirty="0" err="1">
                <a:solidFill>
                  <a:schemeClr val="accent6">
                    <a:lumMod val="50000"/>
                  </a:schemeClr>
                </a:solidFill>
              </a:rPr>
              <a:t>propositional</a:t>
            </a:r>
            <a:r>
              <a:rPr lang="cs-CZ" dirty="0">
                <a:solidFill>
                  <a:schemeClr val="accent6">
                    <a:lumMod val="50000"/>
                  </a:schemeClr>
                </a:solidFill>
              </a:rPr>
              <a:t> </a:t>
            </a:r>
            <a:r>
              <a:rPr lang="en-US" i="1" dirty="0">
                <a:solidFill>
                  <a:schemeClr val="accent6">
                    <a:lumMod val="50000"/>
                  </a:schemeClr>
                </a:solidFill>
              </a:rPr>
              <a:t>Believe*</a:t>
            </a:r>
            <a:r>
              <a:rPr lang="en-US" dirty="0">
                <a:solidFill>
                  <a:schemeClr val="accent6">
                    <a:lumMod val="50000"/>
                  </a:schemeClr>
                </a:solidFill>
              </a:rPr>
              <a:t>/(</a:t>
            </a:r>
            <a:r>
              <a:rPr lang="en-US" dirty="0">
                <a:solidFill>
                  <a:schemeClr val="accent6">
                    <a:lumMod val="50000"/>
                  </a:schemeClr>
                </a:solidFill>
                <a:sym typeface="Symbol" panose="05050102010706020507" pitchFamily="18" charset="2"/>
              </a:rPr>
              <a:t></a:t>
            </a:r>
            <a:r>
              <a:rPr lang="en-US" i="1" baseline="-25000" dirty="0">
                <a:solidFill>
                  <a:schemeClr val="accent6">
                    <a:lumMod val="50000"/>
                  </a:schemeClr>
                </a:solidFill>
                <a:sym typeface="Symbol" panose="05050102010706020507" pitchFamily="18" charset="2"/>
              </a:rPr>
              <a:t>n</a:t>
            </a:r>
            <a:r>
              <a:rPr lang="en-US" dirty="0">
                <a:solidFill>
                  <a:schemeClr val="accent6">
                    <a:lumMod val="50000"/>
                  </a:schemeClr>
                </a:solidFill>
              </a:rPr>
              <a:t>)</a:t>
            </a:r>
            <a:r>
              <a:rPr lang="en-US" baseline="-25000" dirty="0">
                <a:solidFill>
                  <a:schemeClr val="accent6">
                    <a:lumMod val="50000"/>
                  </a:schemeClr>
                </a:solidFill>
                <a:sym typeface="Symbol" panose="05050102010706020507" pitchFamily="18" charset="2"/>
              </a:rPr>
              <a:t> </a:t>
            </a:r>
            <a:r>
              <a:rPr lang="en-US" dirty="0">
                <a:solidFill>
                  <a:schemeClr val="accent6">
                    <a:lumMod val="50000"/>
                  </a:schemeClr>
                </a:solidFill>
                <a:sym typeface="Symbol" panose="05050102010706020507" pitchFamily="18" charset="2"/>
              </a:rPr>
              <a:t>?</a:t>
            </a:r>
            <a:endParaRPr lang="en-US" dirty="0">
              <a:solidFill>
                <a:schemeClr val="accent6">
                  <a:lumMod val="50000"/>
                </a:schemeClr>
              </a:solidFill>
            </a:endParaRPr>
          </a:p>
        </p:txBody>
      </p:sp>
      <p:sp>
        <p:nvSpPr>
          <p:cNvPr id="4" name="Zástupný symbol pro číslo snímku 3">
            <a:extLst>
              <a:ext uri="{FF2B5EF4-FFF2-40B4-BE49-F238E27FC236}">
                <a16:creationId xmlns:a16="http://schemas.microsoft.com/office/drawing/2014/main" id="{C6738B0D-05EF-4D3A-9616-F176D75F7A7C}"/>
              </a:ext>
            </a:extLst>
          </p:cNvPr>
          <p:cNvSpPr>
            <a:spLocks noGrp="1"/>
          </p:cNvSpPr>
          <p:nvPr>
            <p:ph type="sldNum" sz="quarter" idx="12"/>
          </p:nvPr>
        </p:nvSpPr>
        <p:spPr/>
        <p:txBody>
          <a:bodyPr/>
          <a:lstStyle/>
          <a:p>
            <a:fld id="{B0612320-D593-49F4-BC00-6C8C50A9C227}" type="slidenum">
              <a:rPr lang="cs-CZ" smtClean="0"/>
              <a:t>23</a:t>
            </a:fld>
            <a:endParaRPr lang="cs-CZ"/>
          </a:p>
        </p:txBody>
      </p:sp>
    </p:spTree>
    <p:extLst>
      <p:ext uri="{BB962C8B-B14F-4D97-AF65-F5344CB8AC3E}">
        <p14:creationId xmlns:p14="http://schemas.microsoft.com/office/powerpoint/2010/main" val="1628320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 calcmode="lin" valueType="num">
                                      <p:cBhvr additive="base">
                                        <p:cTn id="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 calcmode="lin" valueType="num">
                                      <p:cBhvr additive="base">
                                        <p:cTn id="1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6" end="6"/>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 calcmode="lin" valueType="num">
                                      <p:cBhvr additive="base">
                                        <p:cTn id="1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anim calcmode="lin" valueType="num">
                                      <p:cBhvr additive="base">
                                        <p:cTn id="2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 calcmode="lin" valueType="num">
                                      <p:cBhvr additive="base">
                                        <p:cTn id="2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3886C5-A87D-4C62-B6FA-CA69FEC564DD}"/>
              </a:ext>
            </a:extLst>
          </p:cNvPr>
          <p:cNvSpPr>
            <a:spLocks noGrp="1"/>
          </p:cNvSpPr>
          <p:nvPr>
            <p:ph type="title"/>
          </p:nvPr>
        </p:nvSpPr>
        <p:spPr>
          <a:xfrm>
            <a:off x="838200" y="212035"/>
            <a:ext cx="10515600" cy="583095"/>
          </a:xfrm>
        </p:spPr>
        <p:txBody>
          <a:bodyPr>
            <a:normAutofit fontScale="90000"/>
          </a:bodyPr>
          <a:lstStyle/>
          <a:p>
            <a:r>
              <a:rPr lang="cs-CZ" dirty="0" err="1"/>
              <a:t>Intensional</a:t>
            </a:r>
            <a:r>
              <a:rPr lang="cs-CZ" dirty="0"/>
              <a:t> p</a:t>
            </a:r>
            <a:r>
              <a:rPr lang="en-US" dirty="0" err="1"/>
              <a:t>ropositional</a:t>
            </a:r>
            <a:r>
              <a:rPr lang="en-US" dirty="0"/>
              <a:t> attitudes </a:t>
            </a:r>
            <a:r>
              <a:rPr lang="en-US" i="1" dirty="0"/>
              <a:t>de re</a:t>
            </a:r>
            <a:endParaRPr lang="en-US" dirty="0"/>
          </a:p>
        </p:txBody>
      </p:sp>
      <p:sp>
        <p:nvSpPr>
          <p:cNvPr id="3" name="Zástupný obsah 2">
            <a:extLst>
              <a:ext uri="{FF2B5EF4-FFF2-40B4-BE49-F238E27FC236}">
                <a16:creationId xmlns:a16="http://schemas.microsoft.com/office/drawing/2014/main" id="{DC9CF487-4D13-4DEF-981A-6B2BED8C05EE}"/>
              </a:ext>
            </a:extLst>
          </p:cNvPr>
          <p:cNvSpPr>
            <a:spLocks noGrp="1"/>
          </p:cNvSpPr>
          <p:nvPr>
            <p:ph idx="1"/>
          </p:nvPr>
        </p:nvSpPr>
        <p:spPr>
          <a:xfrm>
            <a:off x="410817" y="980661"/>
            <a:ext cx="11290853" cy="5367130"/>
          </a:xfrm>
        </p:spPr>
        <p:txBody>
          <a:bodyPr>
            <a:normAutofit fontScale="85000" lnSpcReduction="10000"/>
          </a:bodyPr>
          <a:lstStyle/>
          <a:p>
            <a:pPr marL="514350" indent="-514350">
              <a:buFont typeface="+mj-lt"/>
              <a:buAutoNum type="arabicPeriod"/>
            </a:pPr>
            <a:r>
              <a:rPr lang="cs-CZ" dirty="0">
                <a:solidFill>
                  <a:srgbClr val="0070C0"/>
                </a:solidFill>
                <a:sym typeface="Symbol" panose="05050102010706020507" pitchFamily="18" charset="2"/>
              </a:rPr>
              <a:t></a:t>
            </a:r>
            <a:r>
              <a:rPr lang="cs-CZ" i="1" dirty="0" err="1">
                <a:solidFill>
                  <a:srgbClr val="0070C0"/>
                </a:solidFill>
              </a:rPr>
              <a:t>w</a:t>
            </a:r>
            <a:r>
              <a:rPr lang="cs-CZ" dirty="0" err="1">
                <a:solidFill>
                  <a:srgbClr val="0070C0"/>
                </a:solidFill>
                <a:sym typeface="Symbol" panose="05050102010706020507" pitchFamily="18" charset="2"/>
              </a:rPr>
              <a:t></a:t>
            </a:r>
            <a:r>
              <a:rPr lang="cs-CZ" i="1" dirty="0" err="1">
                <a:solidFill>
                  <a:srgbClr val="0070C0"/>
                </a:solidFill>
              </a:rPr>
              <a:t>t</a:t>
            </a:r>
            <a:r>
              <a:rPr lang="cs-CZ" dirty="0">
                <a:solidFill>
                  <a:srgbClr val="0070C0"/>
                </a:solidFill>
              </a:rPr>
              <a:t> [</a:t>
            </a:r>
            <a:r>
              <a:rPr lang="cs-CZ" dirty="0">
                <a:solidFill>
                  <a:srgbClr val="0070C0"/>
                </a:solidFill>
                <a:sym typeface="Symbol" panose="05050102010706020507" pitchFamily="18" charset="2"/>
              </a:rPr>
              <a:t></a:t>
            </a:r>
            <a:r>
              <a:rPr lang="en-US" i="1" dirty="0">
                <a:solidFill>
                  <a:srgbClr val="0070C0"/>
                </a:solidFill>
              </a:rPr>
              <a:t>x</a:t>
            </a:r>
            <a:r>
              <a:rPr lang="en-US" i="1" dirty="0">
                <a:solidFill>
                  <a:srgbClr val="0070C0"/>
                </a:solidFill>
                <a:sym typeface="Symbol" panose="05050102010706020507" pitchFamily="18" charset="2"/>
              </a:rPr>
              <a:t> </a:t>
            </a:r>
            <a:r>
              <a:rPr lang="cs-CZ" dirty="0">
                <a:solidFill>
                  <a:srgbClr val="0070C0"/>
                </a:solidFill>
              </a:rPr>
              <a:t>[</a:t>
            </a:r>
            <a:r>
              <a:rPr lang="cs-CZ" baseline="30000" dirty="0">
                <a:solidFill>
                  <a:srgbClr val="0070C0"/>
                </a:solidFill>
              </a:rPr>
              <a:t>0</a:t>
            </a:r>
            <a:r>
              <a:rPr lang="en-US" i="1" dirty="0">
                <a:solidFill>
                  <a:srgbClr val="0070C0"/>
                </a:solidFill>
              </a:rPr>
              <a:t>Believe</a:t>
            </a:r>
            <a:r>
              <a:rPr lang="cs-CZ" i="1" baseline="-25000" dirty="0" err="1">
                <a:solidFill>
                  <a:srgbClr val="0070C0"/>
                </a:solidFill>
              </a:rPr>
              <a:t>wt</a:t>
            </a:r>
            <a:r>
              <a:rPr lang="cs-CZ" i="1" baseline="-25000" dirty="0">
                <a:solidFill>
                  <a:srgbClr val="0070C0"/>
                </a:solidFill>
              </a:rPr>
              <a:t> </a:t>
            </a:r>
            <a:r>
              <a:rPr lang="en-US" i="1" dirty="0">
                <a:solidFill>
                  <a:srgbClr val="0070C0"/>
                </a:solidFill>
              </a:rPr>
              <a:t>a</a:t>
            </a:r>
            <a:r>
              <a:rPr lang="cs-CZ" i="1" dirty="0">
                <a:solidFill>
                  <a:srgbClr val="0070C0"/>
                </a:solidFill>
              </a:rPr>
              <a:t> </a:t>
            </a:r>
            <a:r>
              <a:rPr lang="cs-CZ" dirty="0">
                <a:solidFill>
                  <a:srgbClr val="0070C0"/>
                </a:solidFill>
                <a:sym typeface="Symbol" panose="05050102010706020507" pitchFamily="18" charset="2"/>
              </a:rPr>
              <a:t></a:t>
            </a:r>
            <a:r>
              <a:rPr lang="cs-CZ" i="1" dirty="0" err="1">
                <a:solidFill>
                  <a:srgbClr val="0070C0"/>
                </a:solidFill>
              </a:rPr>
              <a:t>w</a:t>
            </a:r>
            <a:r>
              <a:rPr lang="cs-CZ" dirty="0" err="1">
                <a:solidFill>
                  <a:srgbClr val="0070C0"/>
                </a:solidFill>
                <a:sym typeface="Symbol" panose="05050102010706020507" pitchFamily="18" charset="2"/>
              </a:rPr>
              <a:t></a:t>
            </a:r>
            <a:r>
              <a:rPr lang="cs-CZ" i="1" dirty="0" err="1">
                <a:solidFill>
                  <a:srgbClr val="0070C0"/>
                </a:solidFill>
              </a:rPr>
              <a:t>t</a:t>
            </a:r>
            <a:r>
              <a:rPr lang="cs-CZ" dirty="0">
                <a:solidFill>
                  <a:srgbClr val="0070C0"/>
                </a:solidFill>
              </a:rPr>
              <a:t> [</a:t>
            </a:r>
            <a:r>
              <a:rPr lang="cs-CZ" baseline="30000" dirty="0">
                <a:solidFill>
                  <a:srgbClr val="0070C0"/>
                </a:solidFill>
              </a:rPr>
              <a:t>0</a:t>
            </a:r>
            <a:r>
              <a:rPr lang="en-US" i="1" dirty="0">
                <a:solidFill>
                  <a:srgbClr val="0070C0"/>
                </a:solidFill>
              </a:rPr>
              <a:t>Wise</a:t>
            </a:r>
            <a:r>
              <a:rPr lang="cs-CZ" i="1" baseline="-25000" dirty="0" err="1">
                <a:solidFill>
                  <a:srgbClr val="0070C0"/>
                </a:solidFill>
              </a:rPr>
              <a:t>wt</a:t>
            </a:r>
            <a:r>
              <a:rPr lang="cs-CZ" i="1" baseline="-25000" dirty="0">
                <a:solidFill>
                  <a:srgbClr val="0070C0"/>
                </a:solidFill>
              </a:rPr>
              <a:t> </a:t>
            </a:r>
            <a:r>
              <a:rPr lang="en-US" i="1" dirty="0">
                <a:solidFill>
                  <a:srgbClr val="0070C0"/>
                </a:solidFill>
              </a:rPr>
              <a:t>x</a:t>
            </a:r>
            <a:r>
              <a:rPr lang="cs-CZ" dirty="0">
                <a:solidFill>
                  <a:srgbClr val="0070C0"/>
                </a:solidFill>
              </a:rPr>
              <a:t>]</a:t>
            </a:r>
            <a:r>
              <a:rPr lang="en-US" dirty="0">
                <a:solidFill>
                  <a:srgbClr val="0070C0"/>
                </a:solidFill>
              </a:rPr>
              <a:t>]</a:t>
            </a:r>
            <a:r>
              <a:rPr lang="cs-CZ" i="1" baseline="-25000" dirty="0">
                <a:solidFill>
                  <a:srgbClr val="0070C0"/>
                </a:solidFill>
              </a:rPr>
              <a:t> </a:t>
            </a:r>
            <a:r>
              <a:rPr lang="cs-CZ" baseline="30000" dirty="0">
                <a:solidFill>
                  <a:srgbClr val="0070C0"/>
                </a:solidFill>
                <a:effectLst>
                  <a:outerShdw blurRad="38100" dist="38100" dir="2700000" algn="tl">
                    <a:srgbClr val="000000">
                      <a:alpha val="43137"/>
                    </a:srgbClr>
                  </a:outerShdw>
                </a:effectLst>
              </a:rPr>
              <a:t>0</a:t>
            </a:r>
            <a:r>
              <a:rPr lang="en-US" i="1" dirty="0">
                <a:solidFill>
                  <a:srgbClr val="0070C0"/>
                </a:solidFill>
                <a:effectLst>
                  <a:outerShdw blurRad="38100" dist="38100" dir="2700000" algn="tl">
                    <a:srgbClr val="000000">
                      <a:alpha val="43137"/>
                    </a:srgbClr>
                  </a:outerShdw>
                </a:effectLst>
              </a:rPr>
              <a:t>Pope</a:t>
            </a:r>
            <a:r>
              <a:rPr lang="cs-CZ" i="1" baseline="-25000" dirty="0" err="1">
                <a:solidFill>
                  <a:srgbClr val="0070C0"/>
                </a:solidFill>
              </a:rPr>
              <a:t>wt</a:t>
            </a:r>
            <a:r>
              <a:rPr lang="cs-CZ" dirty="0">
                <a:solidFill>
                  <a:srgbClr val="0070C0"/>
                </a:solidFill>
              </a:rPr>
              <a:t>]</a:t>
            </a:r>
            <a:endParaRPr lang="en-US" dirty="0">
              <a:solidFill>
                <a:srgbClr val="0070C0"/>
              </a:solidFill>
            </a:endParaRPr>
          </a:p>
          <a:p>
            <a:pPr marL="514350" indent="-514350">
              <a:buFont typeface="+mj-lt"/>
              <a:buAutoNum type="arabicPeriod"/>
            </a:pPr>
            <a:r>
              <a:rPr lang="cs-CZ" dirty="0">
                <a:solidFill>
                  <a:srgbClr val="0070C0"/>
                </a:solidFill>
                <a:sym typeface="Symbol" panose="05050102010706020507" pitchFamily="18" charset="2"/>
              </a:rPr>
              <a:t></a:t>
            </a:r>
            <a:r>
              <a:rPr lang="cs-CZ" i="1" dirty="0" err="1">
                <a:solidFill>
                  <a:srgbClr val="0070C0"/>
                </a:solidFill>
              </a:rPr>
              <a:t>w</a:t>
            </a:r>
            <a:r>
              <a:rPr lang="cs-CZ" dirty="0" err="1">
                <a:solidFill>
                  <a:srgbClr val="0070C0"/>
                </a:solidFill>
                <a:sym typeface="Symbol" panose="05050102010706020507" pitchFamily="18" charset="2"/>
              </a:rPr>
              <a:t></a:t>
            </a:r>
            <a:r>
              <a:rPr lang="cs-CZ" i="1" dirty="0" err="1">
                <a:solidFill>
                  <a:srgbClr val="0070C0"/>
                </a:solidFill>
              </a:rPr>
              <a:t>t</a:t>
            </a:r>
            <a:r>
              <a:rPr lang="cs-CZ" dirty="0">
                <a:solidFill>
                  <a:srgbClr val="0070C0"/>
                </a:solidFill>
              </a:rPr>
              <a:t> [</a:t>
            </a:r>
            <a:r>
              <a:rPr lang="en-US" i="1" dirty="0">
                <a:solidFill>
                  <a:srgbClr val="0070C0"/>
                </a:solidFill>
              </a:rPr>
              <a:t>Believe</a:t>
            </a:r>
            <a:r>
              <a:rPr lang="cs-CZ" i="1" baseline="-25000" dirty="0" err="1">
                <a:solidFill>
                  <a:srgbClr val="0070C0"/>
                </a:solidFill>
              </a:rPr>
              <a:t>wt</a:t>
            </a:r>
            <a:r>
              <a:rPr lang="cs-CZ" i="1" baseline="-25000" dirty="0">
                <a:solidFill>
                  <a:srgbClr val="0070C0"/>
                </a:solidFill>
              </a:rPr>
              <a:t> </a:t>
            </a:r>
            <a:r>
              <a:rPr lang="en-US" i="1" dirty="0">
                <a:solidFill>
                  <a:srgbClr val="0070C0"/>
                </a:solidFill>
              </a:rPr>
              <a:t>a</a:t>
            </a:r>
            <a:r>
              <a:rPr lang="cs-CZ" i="1" dirty="0">
                <a:solidFill>
                  <a:srgbClr val="0070C0"/>
                </a:solidFill>
              </a:rPr>
              <a:t> </a:t>
            </a:r>
            <a:r>
              <a:rPr lang="en-US" b="1" baseline="30000" dirty="0">
                <a:solidFill>
                  <a:srgbClr val="C00000"/>
                </a:solidFill>
              </a:rPr>
              <a:t>2</a:t>
            </a:r>
            <a:r>
              <a:rPr lang="cs-CZ" dirty="0">
                <a:solidFill>
                  <a:srgbClr val="0070C0"/>
                </a:solidFill>
              </a:rPr>
              <a:t>[</a:t>
            </a:r>
            <a:r>
              <a:rPr lang="cs-CZ" baseline="30000" dirty="0">
                <a:solidFill>
                  <a:srgbClr val="0070C0"/>
                </a:solidFill>
              </a:rPr>
              <a:t>0</a:t>
            </a:r>
            <a:r>
              <a:rPr lang="en-US" i="1" dirty="0">
                <a:solidFill>
                  <a:srgbClr val="0070C0"/>
                </a:solidFill>
              </a:rPr>
              <a:t>Sub</a:t>
            </a:r>
            <a:r>
              <a:rPr lang="cs-CZ" i="1" baseline="-25000" dirty="0">
                <a:solidFill>
                  <a:srgbClr val="0070C0"/>
                </a:solidFill>
              </a:rPr>
              <a:t> </a:t>
            </a:r>
            <a:r>
              <a:rPr lang="en-US" dirty="0">
                <a:solidFill>
                  <a:srgbClr val="0070C0"/>
                </a:solidFill>
              </a:rPr>
              <a:t>[</a:t>
            </a:r>
            <a:r>
              <a:rPr lang="en-US" baseline="30000" dirty="0">
                <a:solidFill>
                  <a:srgbClr val="0070C0"/>
                </a:solidFill>
              </a:rPr>
              <a:t>0</a:t>
            </a:r>
            <a:r>
              <a:rPr lang="en-US" i="1" dirty="0">
                <a:solidFill>
                  <a:srgbClr val="0070C0"/>
                </a:solidFill>
              </a:rPr>
              <a:t>Tr </a:t>
            </a:r>
            <a:r>
              <a:rPr lang="cs-CZ" baseline="30000" dirty="0">
                <a:solidFill>
                  <a:srgbClr val="0070C0"/>
                </a:solidFill>
                <a:effectLst>
                  <a:outerShdw blurRad="38100" dist="38100" dir="2700000" algn="tl">
                    <a:srgbClr val="000000">
                      <a:alpha val="43137"/>
                    </a:srgbClr>
                  </a:outerShdw>
                </a:effectLst>
              </a:rPr>
              <a:t>0</a:t>
            </a:r>
            <a:r>
              <a:rPr lang="en-US" i="1" dirty="0">
                <a:solidFill>
                  <a:srgbClr val="0070C0"/>
                </a:solidFill>
                <a:effectLst>
                  <a:outerShdw blurRad="38100" dist="38100" dir="2700000" algn="tl">
                    <a:srgbClr val="000000">
                      <a:alpha val="43137"/>
                    </a:srgbClr>
                  </a:outerShdw>
                </a:effectLst>
              </a:rPr>
              <a:t>Pope</a:t>
            </a:r>
            <a:r>
              <a:rPr lang="cs-CZ" i="1" baseline="-25000" dirty="0" err="1">
                <a:solidFill>
                  <a:srgbClr val="0070C0"/>
                </a:solidFill>
              </a:rPr>
              <a:t>wt</a:t>
            </a:r>
            <a:r>
              <a:rPr lang="cs-CZ" dirty="0">
                <a:solidFill>
                  <a:srgbClr val="0070C0"/>
                </a:solidFill>
              </a:rPr>
              <a:t>]</a:t>
            </a:r>
            <a:r>
              <a:rPr lang="en-US" dirty="0">
                <a:solidFill>
                  <a:srgbClr val="0070C0"/>
                </a:solidFill>
              </a:rPr>
              <a:t> </a:t>
            </a:r>
            <a:r>
              <a:rPr lang="en-US" baseline="30000" dirty="0">
                <a:solidFill>
                  <a:srgbClr val="0070C0"/>
                </a:solidFill>
              </a:rPr>
              <a:t>0</a:t>
            </a:r>
            <a:r>
              <a:rPr lang="en-US" i="1" dirty="0">
                <a:solidFill>
                  <a:srgbClr val="0070C0"/>
                </a:solidFill>
                <a:effectLst>
                  <a:outerShdw blurRad="38100" dist="38100" dir="2700000" algn="tl">
                    <a:srgbClr val="000000">
                      <a:alpha val="43137"/>
                    </a:srgbClr>
                  </a:outerShdw>
                </a:effectLst>
              </a:rPr>
              <a:t>he</a:t>
            </a:r>
            <a:r>
              <a:rPr lang="cs-CZ" i="1" dirty="0">
                <a:solidFill>
                  <a:srgbClr val="0070C0"/>
                </a:solidFill>
              </a:rPr>
              <a:t> </a:t>
            </a:r>
            <a:r>
              <a:rPr lang="en-US" baseline="30000" dirty="0">
                <a:solidFill>
                  <a:srgbClr val="0070C0"/>
                </a:solidFill>
              </a:rPr>
              <a:t>0</a:t>
            </a:r>
            <a:r>
              <a:rPr lang="en-US" dirty="0">
                <a:solidFill>
                  <a:srgbClr val="0070C0"/>
                </a:solidFill>
              </a:rPr>
              <a:t>[</a:t>
            </a:r>
            <a:r>
              <a:rPr lang="cs-CZ" dirty="0">
                <a:solidFill>
                  <a:srgbClr val="0070C0"/>
                </a:solidFill>
                <a:sym typeface="Symbol" panose="05050102010706020507" pitchFamily="18" charset="2"/>
              </a:rPr>
              <a:t></a:t>
            </a:r>
            <a:r>
              <a:rPr lang="cs-CZ" i="1" dirty="0" err="1">
                <a:solidFill>
                  <a:srgbClr val="0070C0"/>
                </a:solidFill>
              </a:rPr>
              <a:t>w</a:t>
            </a:r>
            <a:r>
              <a:rPr lang="cs-CZ" dirty="0" err="1">
                <a:solidFill>
                  <a:srgbClr val="0070C0"/>
                </a:solidFill>
                <a:sym typeface="Symbol" panose="05050102010706020507" pitchFamily="18" charset="2"/>
              </a:rPr>
              <a:t></a:t>
            </a:r>
            <a:r>
              <a:rPr lang="cs-CZ" i="1" dirty="0" err="1">
                <a:solidFill>
                  <a:srgbClr val="0070C0"/>
                </a:solidFill>
              </a:rPr>
              <a:t>t</a:t>
            </a:r>
            <a:r>
              <a:rPr lang="cs-CZ" dirty="0">
                <a:solidFill>
                  <a:srgbClr val="0070C0"/>
                </a:solidFill>
              </a:rPr>
              <a:t> [</a:t>
            </a:r>
            <a:r>
              <a:rPr lang="cs-CZ" baseline="30000" dirty="0">
                <a:solidFill>
                  <a:srgbClr val="0070C0"/>
                </a:solidFill>
              </a:rPr>
              <a:t>0</a:t>
            </a:r>
            <a:r>
              <a:rPr lang="en-US" i="1" dirty="0">
                <a:solidFill>
                  <a:srgbClr val="0070C0"/>
                </a:solidFill>
              </a:rPr>
              <a:t>Wise</a:t>
            </a:r>
            <a:r>
              <a:rPr lang="cs-CZ" i="1" baseline="-25000" dirty="0" err="1">
                <a:solidFill>
                  <a:srgbClr val="0070C0"/>
                </a:solidFill>
              </a:rPr>
              <a:t>wt</a:t>
            </a:r>
            <a:r>
              <a:rPr lang="cs-CZ" i="1" baseline="-25000" dirty="0">
                <a:solidFill>
                  <a:srgbClr val="0070C0"/>
                </a:solidFill>
              </a:rPr>
              <a:t> </a:t>
            </a:r>
            <a:r>
              <a:rPr lang="en-US" i="1" dirty="0">
                <a:solidFill>
                  <a:srgbClr val="0070C0"/>
                </a:solidFill>
              </a:rPr>
              <a:t>he</a:t>
            </a:r>
            <a:r>
              <a:rPr lang="cs-CZ" dirty="0">
                <a:solidFill>
                  <a:srgbClr val="0070C0"/>
                </a:solidFill>
              </a:rPr>
              <a:t>]]</a:t>
            </a:r>
            <a:r>
              <a:rPr lang="en-US" dirty="0">
                <a:solidFill>
                  <a:srgbClr val="0070C0"/>
                </a:solidFill>
              </a:rPr>
              <a:t>]]</a:t>
            </a:r>
            <a:endParaRPr lang="en-US" dirty="0"/>
          </a:p>
          <a:p>
            <a:r>
              <a:rPr lang="en-US" dirty="0"/>
              <a:t>Consider (1). What about going on with </a:t>
            </a:r>
            <a:r>
              <a:rPr lang="en-US" dirty="0">
                <a:sym typeface="Symbol" panose="05050102010706020507" pitchFamily="18" charset="2"/>
              </a:rPr>
              <a:t>-reduction by name? As a result, we’d obtain </a:t>
            </a:r>
            <a:r>
              <a:rPr lang="cs-CZ" dirty="0">
                <a:solidFill>
                  <a:srgbClr val="0070C0"/>
                </a:solidFill>
                <a:sym typeface="Symbol" panose="05050102010706020507" pitchFamily="18" charset="2"/>
              </a:rPr>
              <a:t></a:t>
            </a:r>
            <a:r>
              <a:rPr lang="cs-CZ" i="1" dirty="0" err="1">
                <a:solidFill>
                  <a:srgbClr val="0070C0"/>
                </a:solidFill>
              </a:rPr>
              <a:t>w</a:t>
            </a:r>
            <a:r>
              <a:rPr lang="cs-CZ" dirty="0" err="1">
                <a:solidFill>
                  <a:srgbClr val="0070C0"/>
                </a:solidFill>
                <a:sym typeface="Symbol" panose="05050102010706020507" pitchFamily="18" charset="2"/>
              </a:rPr>
              <a:t></a:t>
            </a:r>
            <a:r>
              <a:rPr lang="cs-CZ" i="1" dirty="0" err="1">
                <a:solidFill>
                  <a:srgbClr val="0070C0"/>
                </a:solidFill>
              </a:rPr>
              <a:t>t</a:t>
            </a:r>
            <a:r>
              <a:rPr lang="cs-CZ" dirty="0">
                <a:solidFill>
                  <a:srgbClr val="0070C0"/>
                </a:solidFill>
              </a:rPr>
              <a:t> [</a:t>
            </a:r>
            <a:r>
              <a:rPr lang="cs-CZ" baseline="30000" dirty="0">
                <a:solidFill>
                  <a:srgbClr val="0070C0"/>
                </a:solidFill>
              </a:rPr>
              <a:t>0</a:t>
            </a:r>
            <a:r>
              <a:rPr lang="en-US" i="1" dirty="0">
                <a:solidFill>
                  <a:srgbClr val="0070C0"/>
                </a:solidFill>
              </a:rPr>
              <a:t>Believe</a:t>
            </a:r>
            <a:r>
              <a:rPr lang="cs-CZ" i="1" baseline="-25000" dirty="0" err="1">
                <a:solidFill>
                  <a:srgbClr val="0070C0"/>
                </a:solidFill>
              </a:rPr>
              <a:t>wt</a:t>
            </a:r>
            <a:r>
              <a:rPr lang="cs-CZ" i="1" baseline="-25000" dirty="0">
                <a:solidFill>
                  <a:srgbClr val="0070C0"/>
                </a:solidFill>
              </a:rPr>
              <a:t> </a:t>
            </a:r>
            <a:r>
              <a:rPr lang="en-US" i="1" dirty="0">
                <a:solidFill>
                  <a:srgbClr val="0070C0"/>
                </a:solidFill>
              </a:rPr>
              <a:t>a</a:t>
            </a:r>
            <a:r>
              <a:rPr lang="cs-CZ" i="1" dirty="0">
                <a:solidFill>
                  <a:srgbClr val="0070C0"/>
                </a:solidFill>
              </a:rPr>
              <a:t> </a:t>
            </a:r>
            <a:r>
              <a:rPr lang="cs-CZ" dirty="0">
                <a:solidFill>
                  <a:srgbClr val="0070C0"/>
                </a:solidFill>
                <a:sym typeface="Symbol" panose="05050102010706020507" pitchFamily="18" charset="2"/>
              </a:rPr>
              <a:t></a:t>
            </a:r>
            <a:r>
              <a:rPr lang="cs-CZ" i="1" dirty="0" err="1">
                <a:solidFill>
                  <a:srgbClr val="0070C0"/>
                </a:solidFill>
              </a:rPr>
              <a:t>w</a:t>
            </a:r>
            <a:r>
              <a:rPr lang="cs-CZ" dirty="0" err="1">
                <a:solidFill>
                  <a:srgbClr val="0070C0"/>
                </a:solidFill>
                <a:sym typeface="Symbol" panose="05050102010706020507" pitchFamily="18" charset="2"/>
              </a:rPr>
              <a:t></a:t>
            </a:r>
            <a:r>
              <a:rPr lang="cs-CZ" i="1" dirty="0" err="1">
                <a:solidFill>
                  <a:srgbClr val="0070C0"/>
                </a:solidFill>
              </a:rPr>
              <a:t>t</a:t>
            </a:r>
            <a:r>
              <a:rPr lang="cs-CZ" dirty="0">
                <a:solidFill>
                  <a:srgbClr val="0070C0"/>
                </a:solidFill>
              </a:rPr>
              <a:t> [</a:t>
            </a:r>
            <a:r>
              <a:rPr lang="cs-CZ" baseline="30000" dirty="0">
                <a:solidFill>
                  <a:srgbClr val="0070C0"/>
                </a:solidFill>
              </a:rPr>
              <a:t>0</a:t>
            </a:r>
            <a:r>
              <a:rPr lang="en-US" i="1" dirty="0">
                <a:solidFill>
                  <a:srgbClr val="0070C0"/>
                </a:solidFill>
              </a:rPr>
              <a:t>Wise</a:t>
            </a:r>
            <a:r>
              <a:rPr lang="cs-CZ" i="1" baseline="-25000" dirty="0" err="1">
                <a:solidFill>
                  <a:srgbClr val="0070C0"/>
                </a:solidFill>
              </a:rPr>
              <a:t>wt</a:t>
            </a:r>
            <a:r>
              <a:rPr lang="cs-CZ" i="1" baseline="-25000" dirty="0">
                <a:solidFill>
                  <a:srgbClr val="0070C0"/>
                </a:solidFill>
              </a:rPr>
              <a:t> </a:t>
            </a:r>
            <a:r>
              <a:rPr lang="cs-CZ" baseline="30000" dirty="0">
                <a:solidFill>
                  <a:srgbClr val="0070C0"/>
                </a:solidFill>
                <a:effectLst>
                  <a:outerShdw blurRad="38100" dist="38100" dir="2700000" algn="tl">
                    <a:srgbClr val="000000">
                      <a:alpha val="43137"/>
                    </a:srgbClr>
                  </a:outerShdw>
                </a:effectLst>
              </a:rPr>
              <a:t>0</a:t>
            </a:r>
            <a:r>
              <a:rPr lang="en-US" i="1" dirty="0">
                <a:solidFill>
                  <a:srgbClr val="0070C0"/>
                </a:solidFill>
                <a:effectLst>
                  <a:outerShdw blurRad="38100" dist="38100" dir="2700000" algn="tl">
                    <a:srgbClr val="000000">
                      <a:alpha val="43137"/>
                    </a:srgbClr>
                  </a:outerShdw>
                </a:effectLst>
              </a:rPr>
              <a:t>Pope</a:t>
            </a:r>
            <a:r>
              <a:rPr lang="cs-CZ" i="1" baseline="-25000" dirty="0" err="1">
                <a:solidFill>
                  <a:srgbClr val="0070C0"/>
                </a:solidFill>
              </a:rPr>
              <a:t>wt</a:t>
            </a:r>
            <a:r>
              <a:rPr lang="cs-CZ" dirty="0">
                <a:solidFill>
                  <a:srgbClr val="0070C0"/>
                </a:solidFill>
              </a:rPr>
              <a:t>]</a:t>
            </a:r>
            <a:r>
              <a:rPr lang="en-US" dirty="0">
                <a:solidFill>
                  <a:srgbClr val="0070C0"/>
                </a:solidFill>
              </a:rPr>
              <a:t>]. </a:t>
            </a:r>
          </a:p>
          <a:p>
            <a:r>
              <a:rPr lang="en-US" dirty="0">
                <a:sym typeface="Symbol" panose="05050102010706020507" pitchFamily="18" charset="2"/>
              </a:rPr>
              <a:t>But this is the analysis of the </a:t>
            </a:r>
            <a:r>
              <a:rPr lang="en-US" i="1" dirty="0">
                <a:sym typeface="Symbol" panose="05050102010706020507" pitchFamily="18" charset="2"/>
              </a:rPr>
              <a:t>de dicto </a:t>
            </a:r>
            <a:r>
              <a:rPr lang="en-US" dirty="0">
                <a:sym typeface="Symbol" panose="05050102010706020507" pitchFamily="18" charset="2"/>
              </a:rPr>
              <a:t>attitude! How come? </a:t>
            </a:r>
          </a:p>
          <a:p>
            <a:r>
              <a:rPr lang="en-US" dirty="0">
                <a:sym typeface="Symbol" panose="05050102010706020507" pitchFamily="18" charset="2"/>
              </a:rPr>
              <a:t>First, there is a </a:t>
            </a:r>
            <a:r>
              <a:rPr lang="en-US" dirty="0">
                <a:effectLst>
                  <a:outerShdw blurRad="38100" dist="38100" dir="2700000" algn="tl">
                    <a:srgbClr val="000000">
                      <a:alpha val="43137"/>
                    </a:srgbClr>
                  </a:outerShdw>
                </a:effectLst>
                <a:sym typeface="Symbol" panose="05050102010706020507" pitchFamily="18" charset="2"/>
              </a:rPr>
              <a:t>collision of variables</a:t>
            </a:r>
            <a:r>
              <a:rPr lang="en-US" dirty="0">
                <a:sym typeface="Symbol" panose="05050102010706020507" pitchFamily="18" charset="2"/>
              </a:rPr>
              <a:t>; we must rename: </a:t>
            </a:r>
          </a:p>
          <a:p>
            <a:pPr marL="0" indent="0" algn="ctr">
              <a:buNone/>
            </a:pPr>
            <a:r>
              <a:rPr lang="cs-CZ" dirty="0">
                <a:solidFill>
                  <a:srgbClr val="0070C0"/>
                </a:solidFill>
                <a:sym typeface="Symbol" panose="05050102010706020507" pitchFamily="18" charset="2"/>
              </a:rPr>
              <a:t></a:t>
            </a:r>
            <a:r>
              <a:rPr lang="cs-CZ" i="1" dirty="0">
                <a:solidFill>
                  <a:srgbClr val="0070C0"/>
                </a:solidFill>
              </a:rPr>
              <a:t>w</a:t>
            </a:r>
            <a:r>
              <a:rPr lang="en-US" i="1" baseline="-25000" dirty="0">
                <a:solidFill>
                  <a:srgbClr val="0070C0"/>
                </a:solidFill>
              </a:rPr>
              <a:t>0</a:t>
            </a:r>
            <a:r>
              <a:rPr lang="cs-CZ" dirty="0">
                <a:solidFill>
                  <a:srgbClr val="0070C0"/>
                </a:solidFill>
                <a:sym typeface="Symbol" panose="05050102010706020507" pitchFamily="18" charset="2"/>
              </a:rPr>
              <a:t></a:t>
            </a:r>
            <a:r>
              <a:rPr lang="cs-CZ" i="1" dirty="0">
                <a:solidFill>
                  <a:srgbClr val="0070C0"/>
                </a:solidFill>
              </a:rPr>
              <a:t>t</a:t>
            </a:r>
            <a:r>
              <a:rPr lang="en-US" i="1" baseline="-25000" dirty="0">
                <a:solidFill>
                  <a:srgbClr val="0070C0"/>
                </a:solidFill>
              </a:rPr>
              <a:t>0</a:t>
            </a:r>
            <a:r>
              <a:rPr lang="cs-CZ" dirty="0">
                <a:solidFill>
                  <a:srgbClr val="0070C0"/>
                </a:solidFill>
              </a:rPr>
              <a:t> [</a:t>
            </a:r>
            <a:r>
              <a:rPr lang="cs-CZ" baseline="30000" dirty="0">
                <a:solidFill>
                  <a:srgbClr val="0070C0"/>
                </a:solidFill>
              </a:rPr>
              <a:t>0</a:t>
            </a:r>
            <a:r>
              <a:rPr lang="en-US" i="1" dirty="0">
                <a:solidFill>
                  <a:srgbClr val="0070C0"/>
                </a:solidFill>
              </a:rPr>
              <a:t>Believe</a:t>
            </a:r>
            <a:r>
              <a:rPr lang="cs-CZ" i="1" baseline="-25000" dirty="0">
                <a:solidFill>
                  <a:srgbClr val="0070C0"/>
                </a:solidFill>
              </a:rPr>
              <a:t>w</a:t>
            </a:r>
            <a:r>
              <a:rPr lang="en-US" i="1" baseline="-25000" dirty="0">
                <a:solidFill>
                  <a:srgbClr val="0070C0"/>
                </a:solidFill>
              </a:rPr>
              <a:t>0</a:t>
            </a:r>
            <a:r>
              <a:rPr lang="cs-CZ" i="1" baseline="-25000" dirty="0">
                <a:solidFill>
                  <a:srgbClr val="0070C0"/>
                </a:solidFill>
              </a:rPr>
              <a:t>t</a:t>
            </a:r>
            <a:r>
              <a:rPr lang="en-US" i="1" baseline="-25000" dirty="0">
                <a:solidFill>
                  <a:srgbClr val="0070C0"/>
                </a:solidFill>
              </a:rPr>
              <a:t>0</a:t>
            </a:r>
            <a:r>
              <a:rPr lang="cs-CZ" i="1" baseline="-25000" dirty="0">
                <a:solidFill>
                  <a:srgbClr val="0070C0"/>
                </a:solidFill>
              </a:rPr>
              <a:t> </a:t>
            </a:r>
            <a:r>
              <a:rPr lang="en-US" i="1" dirty="0">
                <a:solidFill>
                  <a:srgbClr val="0070C0"/>
                </a:solidFill>
              </a:rPr>
              <a:t>a</a:t>
            </a:r>
            <a:r>
              <a:rPr lang="cs-CZ" i="1" dirty="0">
                <a:solidFill>
                  <a:srgbClr val="0070C0"/>
                </a:solidFill>
              </a:rPr>
              <a:t> </a:t>
            </a:r>
            <a:r>
              <a:rPr lang="cs-CZ" dirty="0">
                <a:solidFill>
                  <a:srgbClr val="0070C0"/>
                </a:solidFill>
                <a:sym typeface="Symbol" panose="05050102010706020507" pitchFamily="18" charset="2"/>
              </a:rPr>
              <a:t></a:t>
            </a:r>
            <a:r>
              <a:rPr lang="cs-CZ" i="1" dirty="0">
                <a:solidFill>
                  <a:srgbClr val="0070C0"/>
                </a:solidFill>
              </a:rPr>
              <a:t>w</a:t>
            </a:r>
            <a:r>
              <a:rPr lang="en-US" i="1" baseline="-25000" dirty="0">
                <a:solidFill>
                  <a:srgbClr val="0070C0"/>
                </a:solidFill>
              </a:rPr>
              <a:t>1</a:t>
            </a:r>
            <a:r>
              <a:rPr lang="cs-CZ" dirty="0">
                <a:solidFill>
                  <a:srgbClr val="0070C0"/>
                </a:solidFill>
                <a:sym typeface="Symbol" panose="05050102010706020507" pitchFamily="18" charset="2"/>
              </a:rPr>
              <a:t></a:t>
            </a:r>
            <a:r>
              <a:rPr lang="cs-CZ" i="1" dirty="0">
                <a:solidFill>
                  <a:srgbClr val="0070C0"/>
                </a:solidFill>
              </a:rPr>
              <a:t>t</a:t>
            </a:r>
            <a:r>
              <a:rPr lang="en-US" i="1" baseline="-25000" dirty="0">
                <a:solidFill>
                  <a:srgbClr val="0070C0"/>
                </a:solidFill>
              </a:rPr>
              <a:t>1</a:t>
            </a:r>
            <a:r>
              <a:rPr lang="cs-CZ" dirty="0">
                <a:solidFill>
                  <a:srgbClr val="0070C0"/>
                </a:solidFill>
              </a:rPr>
              <a:t> [</a:t>
            </a:r>
            <a:r>
              <a:rPr lang="cs-CZ" baseline="30000" dirty="0">
                <a:solidFill>
                  <a:srgbClr val="0070C0"/>
                </a:solidFill>
              </a:rPr>
              <a:t>0</a:t>
            </a:r>
            <a:r>
              <a:rPr lang="en-US" i="1" dirty="0">
                <a:solidFill>
                  <a:srgbClr val="0070C0"/>
                </a:solidFill>
              </a:rPr>
              <a:t>Wise</a:t>
            </a:r>
            <a:r>
              <a:rPr lang="cs-CZ" i="1" baseline="-25000" dirty="0">
                <a:solidFill>
                  <a:srgbClr val="0070C0"/>
                </a:solidFill>
              </a:rPr>
              <a:t>w</a:t>
            </a:r>
            <a:r>
              <a:rPr lang="en-US" i="1" baseline="-25000" dirty="0">
                <a:solidFill>
                  <a:srgbClr val="0070C0"/>
                </a:solidFill>
              </a:rPr>
              <a:t>1</a:t>
            </a:r>
            <a:r>
              <a:rPr lang="cs-CZ" i="1" baseline="-25000" dirty="0">
                <a:solidFill>
                  <a:srgbClr val="0070C0"/>
                </a:solidFill>
              </a:rPr>
              <a:t>t</a:t>
            </a:r>
            <a:r>
              <a:rPr lang="en-US" i="1" baseline="-25000" dirty="0">
                <a:solidFill>
                  <a:srgbClr val="0070C0"/>
                </a:solidFill>
              </a:rPr>
              <a:t>1</a:t>
            </a:r>
            <a:r>
              <a:rPr lang="cs-CZ" i="1" baseline="-25000" dirty="0">
                <a:solidFill>
                  <a:srgbClr val="0070C0"/>
                </a:solidFill>
              </a:rPr>
              <a:t> </a:t>
            </a:r>
            <a:r>
              <a:rPr lang="cs-CZ" baseline="30000" dirty="0">
                <a:solidFill>
                  <a:srgbClr val="0070C0"/>
                </a:solidFill>
                <a:effectLst>
                  <a:outerShdw blurRad="38100" dist="38100" dir="2700000" algn="tl">
                    <a:srgbClr val="000000">
                      <a:alpha val="43137"/>
                    </a:srgbClr>
                  </a:outerShdw>
                </a:effectLst>
              </a:rPr>
              <a:t>0</a:t>
            </a:r>
            <a:r>
              <a:rPr lang="en-US" i="1" dirty="0">
                <a:solidFill>
                  <a:srgbClr val="0070C0"/>
                </a:solidFill>
                <a:effectLst>
                  <a:outerShdw blurRad="38100" dist="38100" dir="2700000" algn="tl">
                    <a:srgbClr val="000000">
                      <a:alpha val="43137"/>
                    </a:srgbClr>
                  </a:outerShdw>
                </a:effectLst>
              </a:rPr>
              <a:t>Pope</a:t>
            </a:r>
            <a:r>
              <a:rPr lang="cs-CZ" b="1" i="1" baseline="-25000" dirty="0">
                <a:solidFill>
                  <a:srgbClr val="FF0000"/>
                </a:solidFill>
              </a:rPr>
              <a:t>w</a:t>
            </a:r>
            <a:r>
              <a:rPr lang="en-US" b="1" i="1" baseline="-25000" dirty="0">
                <a:solidFill>
                  <a:srgbClr val="FF0000"/>
                </a:solidFill>
              </a:rPr>
              <a:t>0</a:t>
            </a:r>
            <a:r>
              <a:rPr lang="cs-CZ" b="1" i="1" baseline="-25000" dirty="0">
                <a:solidFill>
                  <a:srgbClr val="FF0000"/>
                </a:solidFill>
              </a:rPr>
              <a:t>t</a:t>
            </a:r>
            <a:r>
              <a:rPr lang="en-US" b="1" i="1" baseline="-25000" dirty="0">
                <a:solidFill>
                  <a:srgbClr val="FF0000"/>
                </a:solidFill>
              </a:rPr>
              <a:t>0</a:t>
            </a:r>
            <a:r>
              <a:rPr lang="cs-CZ" dirty="0">
                <a:solidFill>
                  <a:srgbClr val="0070C0"/>
                </a:solidFill>
              </a:rPr>
              <a:t>]</a:t>
            </a:r>
            <a:r>
              <a:rPr lang="en-US" dirty="0">
                <a:solidFill>
                  <a:srgbClr val="0070C0"/>
                </a:solidFill>
              </a:rPr>
              <a:t>]. </a:t>
            </a:r>
          </a:p>
          <a:p>
            <a:r>
              <a:rPr lang="en-US" dirty="0">
                <a:sym typeface="Symbol" panose="05050102010706020507" pitchFamily="18" charset="2"/>
              </a:rPr>
              <a:t>Does </a:t>
            </a:r>
            <a:r>
              <a:rPr lang="cs-CZ" baseline="30000" dirty="0">
                <a:solidFill>
                  <a:srgbClr val="0070C0"/>
                </a:solidFill>
                <a:effectLst>
                  <a:outerShdw blurRad="38100" dist="38100" dir="2700000" algn="tl">
                    <a:srgbClr val="000000">
                      <a:alpha val="43137"/>
                    </a:srgbClr>
                  </a:outerShdw>
                </a:effectLst>
              </a:rPr>
              <a:t>0</a:t>
            </a:r>
            <a:r>
              <a:rPr lang="en-US" i="1" dirty="0">
                <a:solidFill>
                  <a:srgbClr val="0070C0"/>
                </a:solidFill>
                <a:effectLst>
                  <a:outerShdw blurRad="38100" dist="38100" dir="2700000" algn="tl">
                    <a:srgbClr val="000000">
                      <a:alpha val="43137"/>
                    </a:srgbClr>
                  </a:outerShdw>
                </a:effectLst>
              </a:rPr>
              <a:t>Pope</a:t>
            </a:r>
            <a:r>
              <a:rPr lang="en-US" dirty="0">
                <a:sym typeface="Symbol" panose="05050102010706020507" pitchFamily="18" charset="2"/>
              </a:rPr>
              <a:t> occur </a:t>
            </a:r>
            <a:r>
              <a:rPr lang="en-US" i="1" dirty="0">
                <a:sym typeface="Symbol" panose="05050102010706020507" pitchFamily="18" charset="2"/>
              </a:rPr>
              <a:t>de re </a:t>
            </a:r>
            <a:r>
              <a:rPr lang="en-US" dirty="0">
                <a:sym typeface="Symbol" panose="05050102010706020507" pitchFamily="18" charset="2"/>
              </a:rPr>
              <a:t>here? No, still </a:t>
            </a:r>
            <a:r>
              <a:rPr lang="en-US" i="1" dirty="0">
                <a:sym typeface="Symbol" panose="05050102010706020507" pitchFamily="18" charset="2"/>
              </a:rPr>
              <a:t>de dicto</a:t>
            </a:r>
            <a:r>
              <a:rPr lang="en-US" dirty="0">
                <a:sym typeface="Symbol" panose="05050102010706020507" pitchFamily="18" charset="2"/>
              </a:rPr>
              <a:t> though being applied to the world </a:t>
            </a:r>
            <a:r>
              <a:rPr lang="en-US" i="1" dirty="0">
                <a:sym typeface="Symbol" panose="05050102010706020507" pitchFamily="18" charset="2"/>
              </a:rPr>
              <a:t>w</a:t>
            </a:r>
            <a:r>
              <a:rPr lang="en-US" i="1" baseline="-25000" dirty="0">
                <a:sym typeface="Symbol" panose="05050102010706020507" pitchFamily="18" charset="2"/>
              </a:rPr>
              <a:t>0</a:t>
            </a:r>
            <a:r>
              <a:rPr lang="en-US" i="1" dirty="0">
                <a:sym typeface="Symbol" panose="05050102010706020507" pitchFamily="18" charset="2"/>
              </a:rPr>
              <a:t> and time t</a:t>
            </a:r>
            <a:r>
              <a:rPr lang="en-US" baseline="-25000" dirty="0">
                <a:sym typeface="Symbol" panose="05050102010706020507" pitchFamily="18" charset="2"/>
              </a:rPr>
              <a:t>0 </a:t>
            </a:r>
            <a:r>
              <a:rPr lang="en-US" dirty="0">
                <a:sym typeface="Symbol" panose="05050102010706020507" pitchFamily="18" charset="2"/>
              </a:rPr>
              <a:t>of evaluation, because it occurs in the </a:t>
            </a:r>
            <a:r>
              <a:rPr lang="cs-CZ" dirty="0">
                <a:solidFill>
                  <a:srgbClr val="0070C0"/>
                </a:solidFill>
                <a:sym typeface="Symbol" panose="05050102010706020507" pitchFamily="18" charset="2"/>
              </a:rPr>
              <a:t></a:t>
            </a:r>
            <a:r>
              <a:rPr lang="cs-CZ" i="1" dirty="0">
                <a:solidFill>
                  <a:srgbClr val="0070C0"/>
                </a:solidFill>
              </a:rPr>
              <a:t>w</a:t>
            </a:r>
            <a:r>
              <a:rPr lang="en-US" i="1" baseline="-25000" dirty="0">
                <a:solidFill>
                  <a:srgbClr val="0070C0"/>
                </a:solidFill>
              </a:rPr>
              <a:t>1</a:t>
            </a:r>
            <a:r>
              <a:rPr lang="cs-CZ" dirty="0">
                <a:solidFill>
                  <a:srgbClr val="0070C0"/>
                </a:solidFill>
                <a:sym typeface="Symbol" panose="05050102010706020507" pitchFamily="18" charset="2"/>
              </a:rPr>
              <a:t></a:t>
            </a:r>
            <a:r>
              <a:rPr lang="cs-CZ" i="1" dirty="0">
                <a:solidFill>
                  <a:srgbClr val="0070C0"/>
                </a:solidFill>
              </a:rPr>
              <a:t>t</a:t>
            </a:r>
            <a:r>
              <a:rPr lang="en-US" i="1" baseline="-25000" dirty="0">
                <a:solidFill>
                  <a:srgbClr val="0070C0"/>
                </a:solidFill>
              </a:rPr>
              <a:t>1</a:t>
            </a:r>
            <a:r>
              <a:rPr lang="en-US" dirty="0">
                <a:sym typeface="Symbol" panose="05050102010706020507" pitchFamily="18" charset="2"/>
              </a:rPr>
              <a:t>-generic </a:t>
            </a:r>
            <a:r>
              <a:rPr lang="en-US" dirty="0" err="1">
                <a:sym typeface="Symbol" panose="05050102010706020507" pitchFamily="18" charset="2"/>
              </a:rPr>
              <a:t>intensional</a:t>
            </a:r>
            <a:r>
              <a:rPr lang="en-US" dirty="0">
                <a:sym typeface="Symbol" panose="05050102010706020507" pitchFamily="18" charset="2"/>
              </a:rPr>
              <a:t> context. </a:t>
            </a:r>
          </a:p>
          <a:p>
            <a:r>
              <a:rPr lang="en-US" i="1" dirty="0">
                <a:sym typeface="Symbol" panose="05050102010706020507" pitchFamily="18" charset="2"/>
              </a:rPr>
              <a:t>De dicto </a:t>
            </a:r>
            <a:r>
              <a:rPr lang="en-US" dirty="0">
                <a:sym typeface="Symbol" panose="05050102010706020507" pitchFamily="18" charset="2"/>
              </a:rPr>
              <a:t>and </a:t>
            </a:r>
            <a:r>
              <a:rPr lang="en-US" i="1" dirty="0">
                <a:sym typeface="Symbol" panose="05050102010706020507" pitchFamily="18" charset="2"/>
              </a:rPr>
              <a:t>de re </a:t>
            </a:r>
            <a:r>
              <a:rPr lang="en-US" dirty="0">
                <a:sym typeface="Symbol" panose="05050102010706020507" pitchFamily="18" charset="2"/>
              </a:rPr>
              <a:t>attitudes are logically independent so that (1) cannot be equivalent to the </a:t>
            </a:r>
            <a:r>
              <a:rPr lang="en-US" i="1" dirty="0">
                <a:sym typeface="Symbol" panose="05050102010706020507" pitchFamily="18" charset="2"/>
              </a:rPr>
              <a:t>de dicto </a:t>
            </a:r>
            <a:r>
              <a:rPr lang="en-US" dirty="0">
                <a:sym typeface="Symbol" panose="05050102010706020507" pitchFamily="18" charset="2"/>
              </a:rPr>
              <a:t>attitude. And it is </a:t>
            </a:r>
            <a:r>
              <a:rPr lang="en-US" i="1" dirty="0">
                <a:sym typeface="Symbol" panose="05050102010706020507" pitchFamily="18" charset="2"/>
              </a:rPr>
              <a:t>not</a:t>
            </a:r>
            <a:r>
              <a:rPr lang="en-US" dirty="0">
                <a:sym typeface="Symbol" panose="05050102010706020507" pitchFamily="18" charset="2"/>
              </a:rPr>
              <a:t>. The problem is due to -reduction </a:t>
            </a:r>
            <a:r>
              <a:rPr lang="en-US" b="1" i="1" dirty="0">
                <a:sym typeface="Symbol" panose="05050102010706020507" pitchFamily="18" charset="2"/>
              </a:rPr>
              <a:t>by name</a:t>
            </a:r>
            <a:r>
              <a:rPr lang="en-US" dirty="0">
                <a:sym typeface="Symbol" panose="05050102010706020507" pitchFamily="18" charset="2"/>
              </a:rPr>
              <a:t>, which is not an equivalent transformation. </a:t>
            </a:r>
          </a:p>
          <a:p>
            <a:pPr marL="0" indent="0">
              <a:buNone/>
            </a:pPr>
            <a:r>
              <a:rPr lang="en-US" dirty="0"/>
              <a:t>We must apply </a:t>
            </a:r>
            <a:r>
              <a:rPr lang="en-US" dirty="0">
                <a:sym typeface="Symbol" panose="05050102010706020507" pitchFamily="18" charset="2"/>
              </a:rPr>
              <a:t>-reduction </a:t>
            </a:r>
            <a:r>
              <a:rPr lang="en-US" b="1" i="1" dirty="0">
                <a:sym typeface="Symbol" panose="05050102010706020507" pitchFamily="18" charset="2"/>
              </a:rPr>
              <a:t>by value</a:t>
            </a:r>
            <a:r>
              <a:rPr lang="en-US" dirty="0">
                <a:sym typeface="Symbol" panose="05050102010706020507" pitchFamily="18" charset="2"/>
              </a:rPr>
              <a:t>:</a:t>
            </a:r>
          </a:p>
          <a:p>
            <a:pPr marL="0" indent="0" algn="ctr">
              <a:buNone/>
            </a:pPr>
            <a:r>
              <a:rPr lang="cs-CZ" dirty="0">
                <a:solidFill>
                  <a:srgbClr val="0070C0"/>
                </a:solidFill>
                <a:sym typeface="Symbol" panose="05050102010706020507" pitchFamily="18" charset="2"/>
              </a:rPr>
              <a:t></a:t>
            </a:r>
            <a:r>
              <a:rPr lang="cs-CZ" i="1" dirty="0" err="1">
                <a:solidFill>
                  <a:srgbClr val="0070C0"/>
                </a:solidFill>
              </a:rPr>
              <a:t>w</a:t>
            </a:r>
            <a:r>
              <a:rPr lang="cs-CZ" dirty="0" err="1">
                <a:solidFill>
                  <a:srgbClr val="0070C0"/>
                </a:solidFill>
                <a:sym typeface="Symbol" panose="05050102010706020507" pitchFamily="18" charset="2"/>
              </a:rPr>
              <a:t></a:t>
            </a:r>
            <a:r>
              <a:rPr lang="cs-CZ" i="1" dirty="0" err="1">
                <a:solidFill>
                  <a:srgbClr val="0070C0"/>
                </a:solidFill>
              </a:rPr>
              <a:t>t</a:t>
            </a:r>
            <a:r>
              <a:rPr lang="cs-CZ" dirty="0">
                <a:solidFill>
                  <a:srgbClr val="0070C0"/>
                </a:solidFill>
              </a:rPr>
              <a:t> [</a:t>
            </a:r>
            <a:r>
              <a:rPr lang="en-US" i="1" dirty="0">
                <a:solidFill>
                  <a:srgbClr val="0070C0"/>
                </a:solidFill>
              </a:rPr>
              <a:t>Believe</a:t>
            </a:r>
            <a:r>
              <a:rPr lang="cs-CZ" i="1" baseline="-25000" dirty="0" err="1">
                <a:solidFill>
                  <a:srgbClr val="0070C0"/>
                </a:solidFill>
              </a:rPr>
              <a:t>wt</a:t>
            </a:r>
            <a:r>
              <a:rPr lang="cs-CZ" i="1" baseline="-25000" dirty="0">
                <a:solidFill>
                  <a:srgbClr val="0070C0"/>
                </a:solidFill>
              </a:rPr>
              <a:t> </a:t>
            </a:r>
            <a:r>
              <a:rPr lang="en-US" i="1" dirty="0">
                <a:solidFill>
                  <a:srgbClr val="0070C0"/>
                </a:solidFill>
              </a:rPr>
              <a:t>a</a:t>
            </a:r>
            <a:r>
              <a:rPr lang="cs-CZ" i="1" dirty="0">
                <a:solidFill>
                  <a:srgbClr val="0070C0"/>
                </a:solidFill>
              </a:rPr>
              <a:t> </a:t>
            </a:r>
            <a:r>
              <a:rPr lang="en-US" b="1" baseline="30000" dirty="0">
                <a:solidFill>
                  <a:srgbClr val="C00000"/>
                </a:solidFill>
              </a:rPr>
              <a:t>2</a:t>
            </a:r>
            <a:r>
              <a:rPr lang="cs-CZ" dirty="0">
                <a:solidFill>
                  <a:srgbClr val="0070C0"/>
                </a:solidFill>
              </a:rPr>
              <a:t>[</a:t>
            </a:r>
            <a:r>
              <a:rPr lang="cs-CZ" baseline="30000" dirty="0">
                <a:solidFill>
                  <a:srgbClr val="0070C0"/>
                </a:solidFill>
              </a:rPr>
              <a:t>0</a:t>
            </a:r>
            <a:r>
              <a:rPr lang="en-US" i="1" dirty="0">
                <a:solidFill>
                  <a:srgbClr val="0070C0"/>
                </a:solidFill>
              </a:rPr>
              <a:t>Sub</a:t>
            </a:r>
            <a:r>
              <a:rPr lang="cs-CZ" i="1" baseline="-25000" dirty="0">
                <a:solidFill>
                  <a:srgbClr val="0070C0"/>
                </a:solidFill>
              </a:rPr>
              <a:t> </a:t>
            </a:r>
            <a:r>
              <a:rPr lang="en-US" dirty="0">
                <a:solidFill>
                  <a:srgbClr val="0070C0"/>
                </a:solidFill>
              </a:rPr>
              <a:t>[</a:t>
            </a:r>
            <a:r>
              <a:rPr lang="en-US" baseline="30000" dirty="0">
                <a:solidFill>
                  <a:srgbClr val="0070C0"/>
                </a:solidFill>
              </a:rPr>
              <a:t>0</a:t>
            </a:r>
            <a:r>
              <a:rPr lang="en-US" i="1" dirty="0">
                <a:solidFill>
                  <a:srgbClr val="0070C0"/>
                </a:solidFill>
              </a:rPr>
              <a:t>Tr </a:t>
            </a:r>
            <a:r>
              <a:rPr lang="cs-CZ" baseline="30000" dirty="0">
                <a:solidFill>
                  <a:srgbClr val="0070C0"/>
                </a:solidFill>
                <a:effectLst>
                  <a:outerShdw blurRad="38100" dist="38100" dir="2700000" algn="tl">
                    <a:srgbClr val="000000">
                      <a:alpha val="43137"/>
                    </a:srgbClr>
                  </a:outerShdw>
                </a:effectLst>
              </a:rPr>
              <a:t>0</a:t>
            </a:r>
            <a:r>
              <a:rPr lang="en-US" i="1" dirty="0">
                <a:solidFill>
                  <a:srgbClr val="0070C0"/>
                </a:solidFill>
                <a:effectLst>
                  <a:outerShdw blurRad="38100" dist="38100" dir="2700000" algn="tl">
                    <a:srgbClr val="000000">
                      <a:alpha val="43137"/>
                    </a:srgbClr>
                  </a:outerShdw>
                </a:effectLst>
              </a:rPr>
              <a:t>Pope</a:t>
            </a:r>
            <a:r>
              <a:rPr lang="cs-CZ" i="1" baseline="-25000" dirty="0" err="1">
                <a:solidFill>
                  <a:srgbClr val="0070C0"/>
                </a:solidFill>
              </a:rPr>
              <a:t>wt</a:t>
            </a:r>
            <a:r>
              <a:rPr lang="cs-CZ" dirty="0">
                <a:solidFill>
                  <a:srgbClr val="0070C0"/>
                </a:solidFill>
              </a:rPr>
              <a:t>]</a:t>
            </a:r>
            <a:r>
              <a:rPr lang="en-US" dirty="0">
                <a:solidFill>
                  <a:srgbClr val="0070C0"/>
                </a:solidFill>
              </a:rPr>
              <a:t> </a:t>
            </a:r>
            <a:r>
              <a:rPr lang="en-US" baseline="30000" dirty="0">
                <a:solidFill>
                  <a:srgbClr val="0070C0"/>
                </a:solidFill>
              </a:rPr>
              <a:t>0</a:t>
            </a:r>
            <a:r>
              <a:rPr lang="en-US" i="1" dirty="0">
                <a:solidFill>
                  <a:srgbClr val="0070C0"/>
                </a:solidFill>
                <a:effectLst>
                  <a:outerShdw blurRad="38100" dist="38100" dir="2700000" algn="tl">
                    <a:srgbClr val="000000">
                      <a:alpha val="43137"/>
                    </a:srgbClr>
                  </a:outerShdw>
                </a:effectLst>
              </a:rPr>
              <a:t>x</a:t>
            </a:r>
            <a:r>
              <a:rPr lang="cs-CZ" i="1" dirty="0">
                <a:solidFill>
                  <a:srgbClr val="0070C0"/>
                </a:solidFill>
              </a:rPr>
              <a:t> </a:t>
            </a:r>
            <a:r>
              <a:rPr lang="en-US" baseline="30000" dirty="0">
                <a:solidFill>
                  <a:srgbClr val="0070C0"/>
                </a:solidFill>
              </a:rPr>
              <a:t>0</a:t>
            </a:r>
            <a:r>
              <a:rPr lang="en-US" dirty="0">
                <a:solidFill>
                  <a:srgbClr val="0070C0"/>
                </a:solidFill>
              </a:rPr>
              <a:t>[</a:t>
            </a:r>
            <a:r>
              <a:rPr lang="cs-CZ" dirty="0">
                <a:solidFill>
                  <a:srgbClr val="0070C0"/>
                </a:solidFill>
                <a:sym typeface="Symbol" panose="05050102010706020507" pitchFamily="18" charset="2"/>
              </a:rPr>
              <a:t></a:t>
            </a:r>
            <a:r>
              <a:rPr lang="cs-CZ" i="1" dirty="0" err="1">
                <a:solidFill>
                  <a:srgbClr val="0070C0"/>
                </a:solidFill>
              </a:rPr>
              <a:t>w</a:t>
            </a:r>
            <a:r>
              <a:rPr lang="cs-CZ" dirty="0" err="1">
                <a:solidFill>
                  <a:srgbClr val="0070C0"/>
                </a:solidFill>
                <a:sym typeface="Symbol" panose="05050102010706020507" pitchFamily="18" charset="2"/>
              </a:rPr>
              <a:t></a:t>
            </a:r>
            <a:r>
              <a:rPr lang="cs-CZ" i="1" dirty="0" err="1">
                <a:solidFill>
                  <a:srgbClr val="0070C0"/>
                </a:solidFill>
              </a:rPr>
              <a:t>t</a:t>
            </a:r>
            <a:r>
              <a:rPr lang="cs-CZ" dirty="0">
                <a:solidFill>
                  <a:srgbClr val="0070C0"/>
                </a:solidFill>
              </a:rPr>
              <a:t> [</a:t>
            </a:r>
            <a:r>
              <a:rPr lang="cs-CZ" baseline="30000" dirty="0">
                <a:solidFill>
                  <a:srgbClr val="0070C0"/>
                </a:solidFill>
              </a:rPr>
              <a:t>0</a:t>
            </a:r>
            <a:r>
              <a:rPr lang="en-US" i="1" dirty="0">
                <a:solidFill>
                  <a:srgbClr val="0070C0"/>
                </a:solidFill>
              </a:rPr>
              <a:t>Wise</a:t>
            </a:r>
            <a:r>
              <a:rPr lang="cs-CZ" i="1" baseline="-25000" dirty="0" err="1">
                <a:solidFill>
                  <a:srgbClr val="0070C0"/>
                </a:solidFill>
              </a:rPr>
              <a:t>wt</a:t>
            </a:r>
            <a:r>
              <a:rPr lang="cs-CZ" i="1" baseline="-25000" dirty="0">
                <a:solidFill>
                  <a:srgbClr val="0070C0"/>
                </a:solidFill>
              </a:rPr>
              <a:t> </a:t>
            </a:r>
            <a:r>
              <a:rPr lang="en-US" i="1" dirty="0">
                <a:solidFill>
                  <a:srgbClr val="0070C0"/>
                </a:solidFill>
              </a:rPr>
              <a:t>x</a:t>
            </a:r>
            <a:r>
              <a:rPr lang="cs-CZ" dirty="0">
                <a:solidFill>
                  <a:srgbClr val="0070C0"/>
                </a:solidFill>
              </a:rPr>
              <a:t>]]</a:t>
            </a:r>
            <a:r>
              <a:rPr lang="en-US" dirty="0">
                <a:solidFill>
                  <a:srgbClr val="0070C0"/>
                </a:solidFill>
              </a:rPr>
              <a:t>]]</a:t>
            </a:r>
            <a:r>
              <a:rPr lang="en-US" dirty="0">
                <a:sym typeface="Symbol" panose="05050102010706020507" pitchFamily="18" charset="2"/>
              </a:rPr>
              <a:t> </a:t>
            </a:r>
            <a:endParaRPr lang="en-US" dirty="0"/>
          </a:p>
          <a:p>
            <a:pPr marL="0" indent="0">
              <a:buNone/>
            </a:pPr>
            <a:endParaRPr lang="en-US" dirty="0">
              <a:sym typeface="Symbol" panose="05050102010706020507" pitchFamily="18" charset="2"/>
            </a:endParaRPr>
          </a:p>
        </p:txBody>
      </p:sp>
      <p:sp>
        <p:nvSpPr>
          <p:cNvPr id="4" name="Zástupný symbol pro číslo snímku 3">
            <a:extLst>
              <a:ext uri="{FF2B5EF4-FFF2-40B4-BE49-F238E27FC236}">
                <a16:creationId xmlns:a16="http://schemas.microsoft.com/office/drawing/2014/main" id="{66346C25-7A86-4155-BC9C-6FCFE7F8EAA4}"/>
              </a:ext>
            </a:extLst>
          </p:cNvPr>
          <p:cNvSpPr>
            <a:spLocks noGrp="1"/>
          </p:cNvSpPr>
          <p:nvPr>
            <p:ph type="sldNum" sz="quarter" idx="12"/>
          </p:nvPr>
        </p:nvSpPr>
        <p:spPr/>
        <p:txBody>
          <a:bodyPr/>
          <a:lstStyle/>
          <a:p>
            <a:fld id="{B0612320-D593-49F4-BC00-6C8C50A9C227}" type="slidenum">
              <a:rPr lang="cs-CZ" smtClean="0"/>
              <a:t>24</a:t>
            </a:fld>
            <a:endParaRPr lang="cs-CZ"/>
          </a:p>
        </p:txBody>
      </p:sp>
    </p:spTree>
    <p:extLst>
      <p:ext uri="{BB962C8B-B14F-4D97-AF65-F5344CB8AC3E}">
        <p14:creationId xmlns:p14="http://schemas.microsoft.com/office/powerpoint/2010/main" val="1218527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 calcmode="lin" valueType="num">
                                      <p:cBhvr additive="base">
                                        <p:cTn id="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anim calcmode="lin" valueType="num">
                                      <p:cBhvr additive="base">
                                        <p:cTn id="1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 calcmode="lin" valueType="num">
                                      <p:cBhvr additive="base">
                                        <p:cTn id="15"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anim calcmode="lin" valueType="num">
                                      <p:cBhvr additive="base">
                                        <p:cTn id="21"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7" end="7"/>
                                            </p:txEl>
                                          </p:spTgt>
                                        </p:tgtEl>
                                        <p:attrNameLst>
                                          <p:attrName>ppt_y</p:attrName>
                                        </p:attrNameLst>
                                      </p:cBhvr>
                                      <p:tavLst>
                                        <p:tav tm="0">
                                          <p:val>
                                            <p:strVal val="1+#ppt_h/2"/>
                                          </p:val>
                                        </p:tav>
                                        <p:tav tm="100000">
                                          <p:val>
                                            <p:strVal val="#ppt_y"/>
                                          </p:val>
                                        </p:tav>
                                      </p:tavLst>
                                    </p:anim>
                                  </p:childTnLst>
                                </p:cTn>
                              </p:par>
                              <p:par>
                                <p:cTn id="23" presetID="2" presetClass="entr" presetSubtype="4"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 calcmode="lin" valueType="num">
                                      <p:cBhvr additive="base">
                                        <p:cTn id="2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8" end="8"/>
                                            </p:txEl>
                                          </p:spTgt>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 calcmode="lin" valueType="num">
                                      <p:cBhvr additive="base">
                                        <p:cTn id="2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3886C5-A87D-4C62-B6FA-CA69FEC564DD}"/>
              </a:ext>
            </a:extLst>
          </p:cNvPr>
          <p:cNvSpPr>
            <a:spLocks noGrp="1"/>
          </p:cNvSpPr>
          <p:nvPr>
            <p:ph type="title"/>
          </p:nvPr>
        </p:nvSpPr>
        <p:spPr>
          <a:xfrm>
            <a:off x="838200" y="365125"/>
            <a:ext cx="10515600" cy="907083"/>
          </a:xfrm>
        </p:spPr>
        <p:txBody>
          <a:bodyPr>
            <a:normAutofit/>
          </a:bodyPr>
          <a:lstStyle/>
          <a:p>
            <a:r>
              <a:rPr lang="en-US" dirty="0"/>
              <a:t>Propositional attitudes </a:t>
            </a:r>
            <a:r>
              <a:rPr lang="en-US" i="1" dirty="0"/>
              <a:t>de re</a:t>
            </a:r>
            <a:endParaRPr lang="en-US" dirty="0"/>
          </a:p>
        </p:txBody>
      </p:sp>
      <p:sp>
        <p:nvSpPr>
          <p:cNvPr id="3" name="Zástupný obsah 2">
            <a:extLst>
              <a:ext uri="{FF2B5EF4-FFF2-40B4-BE49-F238E27FC236}">
                <a16:creationId xmlns:a16="http://schemas.microsoft.com/office/drawing/2014/main" id="{DC9CF487-4D13-4DEF-981A-6B2BED8C05EE}"/>
              </a:ext>
            </a:extLst>
          </p:cNvPr>
          <p:cNvSpPr>
            <a:spLocks noGrp="1"/>
          </p:cNvSpPr>
          <p:nvPr>
            <p:ph idx="1"/>
          </p:nvPr>
        </p:nvSpPr>
        <p:spPr>
          <a:xfrm>
            <a:off x="410817" y="1630017"/>
            <a:ext cx="10942983" cy="4717774"/>
          </a:xfrm>
        </p:spPr>
        <p:txBody>
          <a:bodyPr>
            <a:normAutofit/>
          </a:bodyPr>
          <a:lstStyle/>
          <a:p>
            <a:pPr marL="514350" indent="-514350">
              <a:buFont typeface="+mj-lt"/>
              <a:buAutoNum type="arabicPeriod"/>
            </a:pPr>
            <a:r>
              <a:rPr lang="cs-CZ" dirty="0">
                <a:solidFill>
                  <a:srgbClr val="0070C0"/>
                </a:solidFill>
                <a:sym typeface="Symbol" panose="05050102010706020507" pitchFamily="18" charset="2"/>
              </a:rPr>
              <a:t></a:t>
            </a:r>
            <a:r>
              <a:rPr lang="cs-CZ" i="1" dirty="0" err="1">
                <a:solidFill>
                  <a:srgbClr val="0070C0"/>
                </a:solidFill>
              </a:rPr>
              <a:t>w</a:t>
            </a:r>
            <a:r>
              <a:rPr lang="cs-CZ" dirty="0" err="1">
                <a:solidFill>
                  <a:srgbClr val="0070C0"/>
                </a:solidFill>
                <a:sym typeface="Symbol" panose="05050102010706020507" pitchFamily="18" charset="2"/>
              </a:rPr>
              <a:t></a:t>
            </a:r>
            <a:r>
              <a:rPr lang="cs-CZ" i="1" dirty="0" err="1">
                <a:solidFill>
                  <a:srgbClr val="0070C0"/>
                </a:solidFill>
              </a:rPr>
              <a:t>t</a:t>
            </a:r>
            <a:r>
              <a:rPr lang="cs-CZ" dirty="0">
                <a:solidFill>
                  <a:srgbClr val="0070C0"/>
                </a:solidFill>
              </a:rPr>
              <a:t> [</a:t>
            </a:r>
            <a:r>
              <a:rPr lang="cs-CZ" dirty="0">
                <a:solidFill>
                  <a:srgbClr val="0070C0"/>
                </a:solidFill>
                <a:sym typeface="Symbol" panose="05050102010706020507" pitchFamily="18" charset="2"/>
              </a:rPr>
              <a:t></a:t>
            </a:r>
            <a:r>
              <a:rPr lang="en-US" i="1" dirty="0">
                <a:solidFill>
                  <a:srgbClr val="0070C0"/>
                </a:solidFill>
              </a:rPr>
              <a:t>x</a:t>
            </a:r>
            <a:r>
              <a:rPr lang="en-US" i="1" dirty="0">
                <a:solidFill>
                  <a:srgbClr val="0070C0"/>
                </a:solidFill>
                <a:sym typeface="Symbol" panose="05050102010706020507" pitchFamily="18" charset="2"/>
              </a:rPr>
              <a:t> </a:t>
            </a:r>
            <a:r>
              <a:rPr lang="cs-CZ" dirty="0">
                <a:solidFill>
                  <a:srgbClr val="0070C0"/>
                </a:solidFill>
              </a:rPr>
              <a:t>[</a:t>
            </a:r>
            <a:r>
              <a:rPr lang="cs-CZ" baseline="30000" dirty="0">
                <a:solidFill>
                  <a:srgbClr val="0070C0"/>
                </a:solidFill>
              </a:rPr>
              <a:t>0</a:t>
            </a:r>
            <a:r>
              <a:rPr lang="en-US" i="1" dirty="0">
                <a:solidFill>
                  <a:srgbClr val="0070C0"/>
                </a:solidFill>
              </a:rPr>
              <a:t>Believe</a:t>
            </a:r>
            <a:r>
              <a:rPr lang="cs-CZ" i="1" baseline="-25000" dirty="0" err="1">
                <a:solidFill>
                  <a:srgbClr val="0070C0"/>
                </a:solidFill>
              </a:rPr>
              <a:t>wt</a:t>
            </a:r>
            <a:r>
              <a:rPr lang="cs-CZ" i="1" baseline="-25000" dirty="0">
                <a:solidFill>
                  <a:srgbClr val="0070C0"/>
                </a:solidFill>
              </a:rPr>
              <a:t> </a:t>
            </a:r>
            <a:r>
              <a:rPr lang="en-US" i="1" dirty="0">
                <a:solidFill>
                  <a:srgbClr val="0070C0"/>
                </a:solidFill>
              </a:rPr>
              <a:t>a</a:t>
            </a:r>
            <a:r>
              <a:rPr lang="cs-CZ" i="1" dirty="0">
                <a:solidFill>
                  <a:srgbClr val="0070C0"/>
                </a:solidFill>
              </a:rPr>
              <a:t> </a:t>
            </a:r>
            <a:r>
              <a:rPr lang="cs-CZ" dirty="0">
                <a:solidFill>
                  <a:srgbClr val="0070C0"/>
                </a:solidFill>
                <a:sym typeface="Symbol" panose="05050102010706020507" pitchFamily="18" charset="2"/>
              </a:rPr>
              <a:t></a:t>
            </a:r>
            <a:r>
              <a:rPr lang="cs-CZ" i="1" dirty="0" err="1">
                <a:solidFill>
                  <a:srgbClr val="0070C0"/>
                </a:solidFill>
              </a:rPr>
              <a:t>w</a:t>
            </a:r>
            <a:r>
              <a:rPr lang="cs-CZ" dirty="0" err="1">
                <a:solidFill>
                  <a:srgbClr val="0070C0"/>
                </a:solidFill>
                <a:sym typeface="Symbol" panose="05050102010706020507" pitchFamily="18" charset="2"/>
              </a:rPr>
              <a:t></a:t>
            </a:r>
            <a:r>
              <a:rPr lang="cs-CZ" i="1" dirty="0" err="1">
                <a:solidFill>
                  <a:srgbClr val="0070C0"/>
                </a:solidFill>
              </a:rPr>
              <a:t>t</a:t>
            </a:r>
            <a:r>
              <a:rPr lang="cs-CZ" dirty="0">
                <a:solidFill>
                  <a:srgbClr val="0070C0"/>
                </a:solidFill>
              </a:rPr>
              <a:t> [</a:t>
            </a:r>
            <a:r>
              <a:rPr lang="cs-CZ" baseline="30000" dirty="0">
                <a:solidFill>
                  <a:srgbClr val="0070C0"/>
                </a:solidFill>
              </a:rPr>
              <a:t>0</a:t>
            </a:r>
            <a:r>
              <a:rPr lang="en-US" i="1" dirty="0">
                <a:solidFill>
                  <a:srgbClr val="0070C0"/>
                </a:solidFill>
              </a:rPr>
              <a:t>Wise</a:t>
            </a:r>
            <a:r>
              <a:rPr lang="cs-CZ" i="1" baseline="-25000" dirty="0" err="1">
                <a:solidFill>
                  <a:srgbClr val="0070C0"/>
                </a:solidFill>
              </a:rPr>
              <a:t>wt</a:t>
            </a:r>
            <a:r>
              <a:rPr lang="cs-CZ" i="1" baseline="-25000" dirty="0">
                <a:solidFill>
                  <a:srgbClr val="0070C0"/>
                </a:solidFill>
              </a:rPr>
              <a:t> </a:t>
            </a:r>
            <a:r>
              <a:rPr lang="en-US" i="1" dirty="0">
                <a:solidFill>
                  <a:srgbClr val="0070C0"/>
                </a:solidFill>
              </a:rPr>
              <a:t>x</a:t>
            </a:r>
            <a:r>
              <a:rPr lang="cs-CZ" dirty="0">
                <a:solidFill>
                  <a:srgbClr val="0070C0"/>
                </a:solidFill>
              </a:rPr>
              <a:t>]</a:t>
            </a:r>
            <a:r>
              <a:rPr lang="en-US" dirty="0">
                <a:solidFill>
                  <a:srgbClr val="0070C0"/>
                </a:solidFill>
              </a:rPr>
              <a:t>]</a:t>
            </a:r>
            <a:r>
              <a:rPr lang="cs-CZ" i="1" baseline="-25000" dirty="0">
                <a:solidFill>
                  <a:srgbClr val="0070C0"/>
                </a:solidFill>
              </a:rPr>
              <a:t> </a:t>
            </a:r>
            <a:r>
              <a:rPr lang="cs-CZ" baseline="30000" dirty="0">
                <a:solidFill>
                  <a:srgbClr val="0070C0"/>
                </a:solidFill>
                <a:effectLst>
                  <a:outerShdw blurRad="38100" dist="38100" dir="2700000" algn="tl">
                    <a:srgbClr val="000000">
                      <a:alpha val="43137"/>
                    </a:srgbClr>
                  </a:outerShdw>
                </a:effectLst>
              </a:rPr>
              <a:t>0</a:t>
            </a:r>
            <a:r>
              <a:rPr lang="en-US" i="1" dirty="0">
                <a:solidFill>
                  <a:srgbClr val="0070C0"/>
                </a:solidFill>
                <a:effectLst>
                  <a:outerShdw blurRad="38100" dist="38100" dir="2700000" algn="tl">
                    <a:srgbClr val="000000">
                      <a:alpha val="43137"/>
                    </a:srgbClr>
                  </a:outerShdw>
                </a:effectLst>
              </a:rPr>
              <a:t>Pope</a:t>
            </a:r>
            <a:r>
              <a:rPr lang="cs-CZ" i="1" baseline="-25000" dirty="0" err="1">
                <a:solidFill>
                  <a:srgbClr val="0070C0"/>
                </a:solidFill>
              </a:rPr>
              <a:t>wt</a:t>
            </a:r>
            <a:r>
              <a:rPr lang="cs-CZ" dirty="0">
                <a:solidFill>
                  <a:srgbClr val="0070C0"/>
                </a:solidFill>
              </a:rPr>
              <a:t>]</a:t>
            </a:r>
            <a:endParaRPr lang="en-US" dirty="0">
              <a:solidFill>
                <a:srgbClr val="0070C0"/>
              </a:solidFill>
            </a:endParaRPr>
          </a:p>
          <a:p>
            <a:pPr marL="514350" indent="-514350">
              <a:buFont typeface="+mj-lt"/>
              <a:buAutoNum type="arabicPeriod"/>
            </a:pPr>
            <a:r>
              <a:rPr lang="cs-CZ" dirty="0">
                <a:solidFill>
                  <a:srgbClr val="0070C0"/>
                </a:solidFill>
                <a:sym typeface="Symbol" panose="05050102010706020507" pitchFamily="18" charset="2"/>
              </a:rPr>
              <a:t></a:t>
            </a:r>
            <a:r>
              <a:rPr lang="cs-CZ" i="1" dirty="0" err="1">
                <a:solidFill>
                  <a:srgbClr val="0070C0"/>
                </a:solidFill>
              </a:rPr>
              <a:t>w</a:t>
            </a:r>
            <a:r>
              <a:rPr lang="cs-CZ" dirty="0" err="1">
                <a:solidFill>
                  <a:srgbClr val="0070C0"/>
                </a:solidFill>
                <a:sym typeface="Symbol" panose="05050102010706020507" pitchFamily="18" charset="2"/>
              </a:rPr>
              <a:t></a:t>
            </a:r>
            <a:r>
              <a:rPr lang="cs-CZ" i="1" dirty="0" err="1">
                <a:solidFill>
                  <a:srgbClr val="0070C0"/>
                </a:solidFill>
              </a:rPr>
              <a:t>t</a:t>
            </a:r>
            <a:r>
              <a:rPr lang="cs-CZ" dirty="0">
                <a:solidFill>
                  <a:srgbClr val="0070C0"/>
                </a:solidFill>
              </a:rPr>
              <a:t> [</a:t>
            </a:r>
            <a:r>
              <a:rPr lang="en-US" i="1" dirty="0">
                <a:solidFill>
                  <a:srgbClr val="0070C0"/>
                </a:solidFill>
              </a:rPr>
              <a:t>Believe</a:t>
            </a:r>
            <a:r>
              <a:rPr lang="cs-CZ" i="1" baseline="-25000" dirty="0" err="1">
                <a:solidFill>
                  <a:srgbClr val="0070C0"/>
                </a:solidFill>
              </a:rPr>
              <a:t>wt</a:t>
            </a:r>
            <a:r>
              <a:rPr lang="cs-CZ" i="1" baseline="-25000" dirty="0">
                <a:solidFill>
                  <a:srgbClr val="0070C0"/>
                </a:solidFill>
              </a:rPr>
              <a:t> </a:t>
            </a:r>
            <a:r>
              <a:rPr lang="en-US" i="1" dirty="0">
                <a:solidFill>
                  <a:srgbClr val="0070C0"/>
                </a:solidFill>
              </a:rPr>
              <a:t>a</a:t>
            </a:r>
            <a:r>
              <a:rPr lang="cs-CZ" i="1" dirty="0">
                <a:solidFill>
                  <a:srgbClr val="0070C0"/>
                </a:solidFill>
              </a:rPr>
              <a:t> </a:t>
            </a:r>
            <a:r>
              <a:rPr lang="en-US" b="1" baseline="30000" dirty="0">
                <a:solidFill>
                  <a:srgbClr val="C00000"/>
                </a:solidFill>
              </a:rPr>
              <a:t>2</a:t>
            </a:r>
            <a:r>
              <a:rPr lang="cs-CZ" dirty="0">
                <a:solidFill>
                  <a:srgbClr val="0070C0"/>
                </a:solidFill>
              </a:rPr>
              <a:t>[</a:t>
            </a:r>
            <a:r>
              <a:rPr lang="cs-CZ" baseline="30000" dirty="0">
                <a:solidFill>
                  <a:srgbClr val="0070C0"/>
                </a:solidFill>
              </a:rPr>
              <a:t>0</a:t>
            </a:r>
            <a:r>
              <a:rPr lang="en-US" i="1" dirty="0">
                <a:solidFill>
                  <a:srgbClr val="0070C0"/>
                </a:solidFill>
              </a:rPr>
              <a:t>Sub</a:t>
            </a:r>
            <a:r>
              <a:rPr lang="cs-CZ" i="1" baseline="-25000" dirty="0">
                <a:solidFill>
                  <a:srgbClr val="0070C0"/>
                </a:solidFill>
              </a:rPr>
              <a:t> </a:t>
            </a:r>
            <a:r>
              <a:rPr lang="en-US" dirty="0">
                <a:solidFill>
                  <a:srgbClr val="0070C0"/>
                </a:solidFill>
              </a:rPr>
              <a:t>[</a:t>
            </a:r>
            <a:r>
              <a:rPr lang="en-US" baseline="30000" dirty="0">
                <a:solidFill>
                  <a:srgbClr val="0070C0"/>
                </a:solidFill>
              </a:rPr>
              <a:t>0</a:t>
            </a:r>
            <a:r>
              <a:rPr lang="en-US" i="1" dirty="0">
                <a:solidFill>
                  <a:srgbClr val="0070C0"/>
                </a:solidFill>
              </a:rPr>
              <a:t>Tr </a:t>
            </a:r>
            <a:r>
              <a:rPr lang="cs-CZ" baseline="30000" dirty="0">
                <a:solidFill>
                  <a:srgbClr val="0070C0"/>
                </a:solidFill>
                <a:effectLst>
                  <a:outerShdw blurRad="38100" dist="38100" dir="2700000" algn="tl">
                    <a:srgbClr val="000000">
                      <a:alpha val="43137"/>
                    </a:srgbClr>
                  </a:outerShdw>
                </a:effectLst>
              </a:rPr>
              <a:t>0</a:t>
            </a:r>
            <a:r>
              <a:rPr lang="en-US" i="1" dirty="0">
                <a:solidFill>
                  <a:srgbClr val="0070C0"/>
                </a:solidFill>
                <a:effectLst>
                  <a:outerShdw blurRad="38100" dist="38100" dir="2700000" algn="tl">
                    <a:srgbClr val="000000">
                      <a:alpha val="43137"/>
                    </a:srgbClr>
                  </a:outerShdw>
                </a:effectLst>
              </a:rPr>
              <a:t>Pope</a:t>
            </a:r>
            <a:r>
              <a:rPr lang="cs-CZ" i="1" baseline="-25000" dirty="0" err="1">
                <a:solidFill>
                  <a:srgbClr val="0070C0"/>
                </a:solidFill>
              </a:rPr>
              <a:t>wt</a:t>
            </a:r>
            <a:r>
              <a:rPr lang="cs-CZ" dirty="0">
                <a:solidFill>
                  <a:srgbClr val="0070C0"/>
                </a:solidFill>
              </a:rPr>
              <a:t>]</a:t>
            </a:r>
            <a:r>
              <a:rPr lang="en-US" dirty="0">
                <a:solidFill>
                  <a:srgbClr val="0070C0"/>
                </a:solidFill>
              </a:rPr>
              <a:t> </a:t>
            </a:r>
            <a:r>
              <a:rPr lang="en-US" baseline="30000" dirty="0">
                <a:solidFill>
                  <a:srgbClr val="0070C0"/>
                </a:solidFill>
              </a:rPr>
              <a:t>0</a:t>
            </a:r>
            <a:r>
              <a:rPr lang="en-US" i="1" dirty="0">
                <a:solidFill>
                  <a:srgbClr val="0070C0"/>
                </a:solidFill>
                <a:effectLst>
                  <a:outerShdw blurRad="38100" dist="38100" dir="2700000" algn="tl">
                    <a:srgbClr val="000000">
                      <a:alpha val="43137"/>
                    </a:srgbClr>
                  </a:outerShdw>
                </a:effectLst>
              </a:rPr>
              <a:t>he</a:t>
            </a:r>
            <a:r>
              <a:rPr lang="cs-CZ" i="1" dirty="0">
                <a:solidFill>
                  <a:srgbClr val="0070C0"/>
                </a:solidFill>
              </a:rPr>
              <a:t> </a:t>
            </a:r>
            <a:r>
              <a:rPr lang="en-US" baseline="30000" dirty="0">
                <a:solidFill>
                  <a:srgbClr val="0070C0"/>
                </a:solidFill>
              </a:rPr>
              <a:t>0</a:t>
            </a:r>
            <a:r>
              <a:rPr lang="en-US" dirty="0">
                <a:solidFill>
                  <a:srgbClr val="0070C0"/>
                </a:solidFill>
              </a:rPr>
              <a:t>[</a:t>
            </a:r>
            <a:r>
              <a:rPr lang="cs-CZ" dirty="0">
                <a:solidFill>
                  <a:srgbClr val="0070C0"/>
                </a:solidFill>
                <a:sym typeface="Symbol" panose="05050102010706020507" pitchFamily="18" charset="2"/>
              </a:rPr>
              <a:t></a:t>
            </a:r>
            <a:r>
              <a:rPr lang="cs-CZ" i="1" dirty="0" err="1">
                <a:solidFill>
                  <a:srgbClr val="0070C0"/>
                </a:solidFill>
              </a:rPr>
              <a:t>w</a:t>
            </a:r>
            <a:r>
              <a:rPr lang="cs-CZ" dirty="0" err="1">
                <a:solidFill>
                  <a:srgbClr val="0070C0"/>
                </a:solidFill>
                <a:sym typeface="Symbol" panose="05050102010706020507" pitchFamily="18" charset="2"/>
              </a:rPr>
              <a:t></a:t>
            </a:r>
            <a:r>
              <a:rPr lang="cs-CZ" i="1" dirty="0" err="1">
                <a:solidFill>
                  <a:srgbClr val="0070C0"/>
                </a:solidFill>
              </a:rPr>
              <a:t>t</a:t>
            </a:r>
            <a:r>
              <a:rPr lang="cs-CZ" dirty="0">
                <a:solidFill>
                  <a:srgbClr val="0070C0"/>
                </a:solidFill>
              </a:rPr>
              <a:t> [</a:t>
            </a:r>
            <a:r>
              <a:rPr lang="cs-CZ" baseline="30000" dirty="0">
                <a:solidFill>
                  <a:srgbClr val="0070C0"/>
                </a:solidFill>
              </a:rPr>
              <a:t>0</a:t>
            </a:r>
            <a:r>
              <a:rPr lang="en-US" i="1" dirty="0">
                <a:solidFill>
                  <a:srgbClr val="0070C0"/>
                </a:solidFill>
              </a:rPr>
              <a:t>Wise</a:t>
            </a:r>
            <a:r>
              <a:rPr lang="cs-CZ" i="1" baseline="-25000" dirty="0" err="1">
                <a:solidFill>
                  <a:srgbClr val="0070C0"/>
                </a:solidFill>
              </a:rPr>
              <a:t>wt</a:t>
            </a:r>
            <a:r>
              <a:rPr lang="cs-CZ" i="1" baseline="-25000" dirty="0">
                <a:solidFill>
                  <a:srgbClr val="0070C0"/>
                </a:solidFill>
              </a:rPr>
              <a:t> </a:t>
            </a:r>
            <a:r>
              <a:rPr lang="en-US" i="1" dirty="0">
                <a:solidFill>
                  <a:srgbClr val="0070C0"/>
                </a:solidFill>
              </a:rPr>
              <a:t>he</a:t>
            </a:r>
            <a:r>
              <a:rPr lang="cs-CZ" dirty="0">
                <a:solidFill>
                  <a:srgbClr val="0070C0"/>
                </a:solidFill>
              </a:rPr>
              <a:t>]]</a:t>
            </a:r>
            <a:r>
              <a:rPr lang="en-US" dirty="0">
                <a:solidFill>
                  <a:srgbClr val="0070C0"/>
                </a:solidFill>
              </a:rPr>
              <a:t>]] </a:t>
            </a:r>
          </a:p>
          <a:p>
            <a:pPr marL="0" indent="0">
              <a:buNone/>
            </a:pPr>
            <a:r>
              <a:rPr lang="en-US" dirty="0">
                <a:solidFill>
                  <a:schemeClr val="accent6">
                    <a:lumMod val="50000"/>
                  </a:schemeClr>
                </a:solidFill>
              </a:rPr>
              <a:t>These two constructions are provably equivalent. </a:t>
            </a:r>
          </a:p>
          <a:p>
            <a:pPr marL="0" indent="0">
              <a:buNone/>
            </a:pPr>
            <a:r>
              <a:rPr lang="en-US" dirty="0"/>
              <a:t>What can be derived? That </a:t>
            </a:r>
          </a:p>
          <a:p>
            <a:pPr marL="0" indent="0" algn="ctr">
              <a:buNone/>
            </a:pPr>
            <a:r>
              <a:rPr lang="en-US" dirty="0">
                <a:solidFill>
                  <a:srgbClr val="C00000"/>
                </a:solidFill>
              </a:rPr>
              <a:t>there is an </a:t>
            </a:r>
            <a:r>
              <a:rPr lang="en-US" dirty="0">
                <a:solidFill>
                  <a:srgbClr val="C00000"/>
                </a:solidFill>
                <a:effectLst>
                  <a:outerShdw blurRad="38100" dist="38100" dir="2700000" algn="tl">
                    <a:srgbClr val="000000">
                      <a:alpha val="43137"/>
                    </a:srgbClr>
                  </a:outerShdw>
                </a:effectLst>
              </a:rPr>
              <a:t>individual </a:t>
            </a:r>
            <a:r>
              <a:rPr lang="en-US" i="1" dirty="0">
                <a:solidFill>
                  <a:srgbClr val="C00000"/>
                </a:solidFill>
              </a:rPr>
              <a:t>y</a:t>
            </a:r>
            <a:r>
              <a:rPr lang="en-US" dirty="0">
                <a:solidFill>
                  <a:srgbClr val="C00000"/>
                </a:solidFill>
              </a:rPr>
              <a:t> such that </a:t>
            </a:r>
            <a:r>
              <a:rPr lang="en-US" i="1" dirty="0">
                <a:solidFill>
                  <a:srgbClr val="C00000"/>
                </a:solidFill>
              </a:rPr>
              <a:t>a </a:t>
            </a:r>
            <a:r>
              <a:rPr lang="en-US" dirty="0">
                <a:solidFill>
                  <a:srgbClr val="C00000"/>
                </a:solidFill>
              </a:rPr>
              <a:t>believes that </a:t>
            </a:r>
            <a:r>
              <a:rPr lang="en-US" i="1" dirty="0">
                <a:solidFill>
                  <a:srgbClr val="C00000"/>
                </a:solidFill>
              </a:rPr>
              <a:t>y</a:t>
            </a:r>
            <a:r>
              <a:rPr lang="en-US" dirty="0">
                <a:solidFill>
                  <a:srgbClr val="C00000"/>
                </a:solidFill>
              </a:rPr>
              <a:t> is wise. </a:t>
            </a:r>
          </a:p>
          <a:p>
            <a:pPr marL="0" indent="0" algn="ctr">
              <a:buNone/>
            </a:pPr>
            <a:r>
              <a:rPr lang="cs-CZ" dirty="0">
                <a:solidFill>
                  <a:srgbClr val="0070C0"/>
                </a:solidFill>
                <a:sym typeface="Symbol" panose="05050102010706020507" pitchFamily="18" charset="2"/>
              </a:rPr>
              <a:t></a:t>
            </a:r>
            <a:r>
              <a:rPr lang="cs-CZ" i="1" dirty="0" err="1">
                <a:solidFill>
                  <a:srgbClr val="0070C0"/>
                </a:solidFill>
              </a:rPr>
              <a:t>w</a:t>
            </a:r>
            <a:r>
              <a:rPr lang="cs-CZ" dirty="0" err="1">
                <a:solidFill>
                  <a:srgbClr val="0070C0"/>
                </a:solidFill>
                <a:sym typeface="Symbol" panose="05050102010706020507" pitchFamily="18" charset="2"/>
              </a:rPr>
              <a:t></a:t>
            </a:r>
            <a:r>
              <a:rPr lang="cs-CZ" i="1" dirty="0" err="1">
                <a:solidFill>
                  <a:srgbClr val="0070C0"/>
                </a:solidFill>
              </a:rPr>
              <a:t>t</a:t>
            </a:r>
            <a:r>
              <a:rPr lang="cs-CZ" dirty="0">
                <a:solidFill>
                  <a:srgbClr val="0070C0"/>
                </a:solidFill>
              </a:rPr>
              <a:t> </a:t>
            </a:r>
            <a:r>
              <a:rPr lang="cs-CZ" dirty="0">
                <a:solidFill>
                  <a:srgbClr val="0070C0"/>
                </a:solidFill>
                <a:sym typeface="Symbol" panose="05050102010706020507" pitchFamily="18" charset="2"/>
              </a:rPr>
              <a:t></a:t>
            </a:r>
            <a:r>
              <a:rPr lang="en-US" i="1" dirty="0">
                <a:solidFill>
                  <a:srgbClr val="0070C0"/>
                </a:solidFill>
                <a:sym typeface="Symbol" panose="05050102010706020507" pitchFamily="18" charset="2"/>
              </a:rPr>
              <a:t>y </a:t>
            </a:r>
            <a:r>
              <a:rPr lang="cs-CZ" dirty="0">
                <a:solidFill>
                  <a:srgbClr val="0070C0"/>
                </a:solidFill>
              </a:rPr>
              <a:t>[</a:t>
            </a:r>
            <a:r>
              <a:rPr lang="cs-CZ" baseline="30000" dirty="0">
                <a:solidFill>
                  <a:srgbClr val="0070C0"/>
                </a:solidFill>
              </a:rPr>
              <a:t>0</a:t>
            </a:r>
            <a:r>
              <a:rPr lang="en-US" i="1" dirty="0">
                <a:solidFill>
                  <a:srgbClr val="0070C0"/>
                </a:solidFill>
              </a:rPr>
              <a:t>Believe</a:t>
            </a:r>
            <a:r>
              <a:rPr lang="cs-CZ" i="1" baseline="-25000" dirty="0" err="1">
                <a:solidFill>
                  <a:srgbClr val="0070C0"/>
                </a:solidFill>
              </a:rPr>
              <a:t>wt</a:t>
            </a:r>
            <a:r>
              <a:rPr lang="cs-CZ" i="1" baseline="-25000" dirty="0">
                <a:solidFill>
                  <a:srgbClr val="0070C0"/>
                </a:solidFill>
              </a:rPr>
              <a:t> </a:t>
            </a:r>
            <a:r>
              <a:rPr lang="en-US" i="1" dirty="0">
                <a:solidFill>
                  <a:srgbClr val="0070C0"/>
                </a:solidFill>
              </a:rPr>
              <a:t>a</a:t>
            </a:r>
            <a:r>
              <a:rPr lang="cs-CZ" i="1" dirty="0">
                <a:solidFill>
                  <a:srgbClr val="0070C0"/>
                </a:solidFill>
              </a:rPr>
              <a:t> </a:t>
            </a:r>
            <a:r>
              <a:rPr lang="cs-CZ" dirty="0">
                <a:solidFill>
                  <a:srgbClr val="0070C0"/>
                </a:solidFill>
                <a:sym typeface="Symbol" panose="05050102010706020507" pitchFamily="18" charset="2"/>
              </a:rPr>
              <a:t></a:t>
            </a:r>
            <a:r>
              <a:rPr lang="cs-CZ" i="1" dirty="0" err="1">
                <a:solidFill>
                  <a:srgbClr val="0070C0"/>
                </a:solidFill>
              </a:rPr>
              <a:t>w</a:t>
            </a:r>
            <a:r>
              <a:rPr lang="cs-CZ" dirty="0" err="1">
                <a:solidFill>
                  <a:srgbClr val="0070C0"/>
                </a:solidFill>
                <a:sym typeface="Symbol" panose="05050102010706020507" pitchFamily="18" charset="2"/>
              </a:rPr>
              <a:t></a:t>
            </a:r>
            <a:r>
              <a:rPr lang="cs-CZ" i="1" dirty="0" err="1">
                <a:solidFill>
                  <a:srgbClr val="0070C0"/>
                </a:solidFill>
              </a:rPr>
              <a:t>t</a:t>
            </a:r>
            <a:r>
              <a:rPr lang="cs-CZ" dirty="0">
                <a:solidFill>
                  <a:srgbClr val="0070C0"/>
                </a:solidFill>
              </a:rPr>
              <a:t> [</a:t>
            </a:r>
            <a:r>
              <a:rPr lang="cs-CZ" baseline="30000" dirty="0">
                <a:solidFill>
                  <a:srgbClr val="0070C0"/>
                </a:solidFill>
              </a:rPr>
              <a:t>0</a:t>
            </a:r>
            <a:r>
              <a:rPr lang="en-US" i="1" dirty="0">
                <a:solidFill>
                  <a:srgbClr val="0070C0"/>
                </a:solidFill>
              </a:rPr>
              <a:t>Wise</a:t>
            </a:r>
            <a:r>
              <a:rPr lang="cs-CZ" i="1" baseline="-25000" dirty="0" err="1">
                <a:solidFill>
                  <a:srgbClr val="0070C0"/>
                </a:solidFill>
              </a:rPr>
              <a:t>wt</a:t>
            </a:r>
            <a:r>
              <a:rPr lang="cs-CZ" i="1" baseline="-25000" dirty="0">
                <a:solidFill>
                  <a:srgbClr val="0070C0"/>
                </a:solidFill>
              </a:rPr>
              <a:t> </a:t>
            </a:r>
            <a:r>
              <a:rPr lang="en-US" i="1" dirty="0">
                <a:solidFill>
                  <a:srgbClr val="0070C0"/>
                </a:solidFill>
              </a:rPr>
              <a:t>y</a:t>
            </a:r>
            <a:r>
              <a:rPr lang="cs-CZ" dirty="0">
                <a:solidFill>
                  <a:srgbClr val="0070C0"/>
                </a:solidFill>
              </a:rPr>
              <a:t>]]</a:t>
            </a:r>
            <a:r>
              <a:rPr lang="en-US" dirty="0">
                <a:solidFill>
                  <a:srgbClr val="0070C0"/>
                </a:solidFill>
              </a:rPr>
              <a:t>;     </a:t>
            </a:r>
            <a:r>
              <a:rPr lang="en-US" i="1" dirty="0">
                <a:solidFill>
                  <a:srgbClr val="0070C0"/>
                </a:solidFill>
              </a:rPr>
              <a:t>y </a:t>
            </a:r>
            <a:r>
              <a:rPr lang="en-US" dirty="0">
                <a:solidFill>
                  <a:srgbClr val="0070C0"/>
                </a:solidFill>
                <a:latin typeface="Calibri" panose="020F0502020204030204" pitchFamily="34" charset="0"/>
                <a:cs typeface="Calibri" panose="020F0502020204030204" pitchFamily="34" charset="0"/>
                <a:sym typeface="Symbol" panose="05050102010706020507" pitchFamily="18" charset="2"/>
              </a:rPr>
              <a:t> </a:t>
            </a:r>
            <a:r>
              <a:rPr lang="en-US" b="1" dirty="0">
                <a:solidFill>
                  <a:srgbClr val="0070C0"/>
                </a:solidFill>
                <a:latin typeface="Calibri" panose="020F0502020204030204" pitchFamily="34" charset="0"/>
                <a:cs typeface="Calibri" panose="020F0502020204030204" pitchFamily="34" charset="0"/>
                <a:sym typeface="Symbol" panose="05050102010706020507" pitchFamily="18" charset="2"/>
              </a:rPr>
              <a:t></a:t>
            </a:r>
            <a:r>
              <a:rPr lang="en-US" dirty="0">
                <a:solidFill>
                  <a:srgbClr val="0070C0"/>
                </a:solidFill>
                <a:latin typeface="Calibri" panose="020F0502020204030204" pitchFamily="34" charset="0"/>
                <a:cs typeface="Calibri" panose="020F0502020204030204" pitchFamily="34" charset="0"/>
                <a:sym typeface="Symbol" panose="05050102010706020507" pitchFamily="18" charset="2"/>
              </a:rPr>
              <a:t>.</a:t>
            </a:r>
          </a:p>
          <a:p>
            <a:pPr marL="0" indent="0">
              <a:buNone/>
            </a:pPr>
            <a:r>
              <a:rPr lang="en-US" dirty="0">
                <a:latin typeface="Calibri" panose="020F0502020204030204" pitchFamily="34" charset="0"/>
                <a:cs typeface="Calibri" panose="020F0502020204030204" pitchFamily="34" charset="0"/>
                <a:sym typeface="Symbol" panose="05050102010706020507" pitchFamily="18" charset="2"/>
              </a:rPr>
              <a:t>Not only that. The two principles </a:t>
            </a:r>
            <a:r>
              <a:rPr lang="en-US" i="1" dirty="0">
                <a:latin typeface="Calibri" panose="020F0502020204030204" pitchFamily="34" charset="0"/>
                <a:cs typeface="Calibri" panose="020F0502020204030204" pitchFamily="34" charset="0"/>
                <a:sym typeface="Symbol" panose="05050102010706020507" pitchFamily="18" charset="2"/>
              </a:rPr>
              <a:t>de re </a:t>
            </a:r>
            <a:r>
              <a:rPr lang="en-US" dirty="0">
                <a:latin typeface="Calibri" panose="020F0502020204030204" pitchFamily="34" charset="0"/>
                <a:cs typeface="Calibri" panose="020F0502020204030204" pitchFamily="34" charset="0"/>
                <a:sym typeface="Symbol" panose="05050102010706020507" pitchFamily="18" charset="2"/>
              </a:rPr>
              <a:t>are valid, as it should be.</a:t>
            </a:r>
          </a:p>
          <a:p>
            <a:pPr marL="0" indent="0">
              <a:buNone/>
            </a:pPr>
            <a:r>
              <a:rPr lang="en-US" i="1" dirty="0">
                <a:latin typeface="Calibri" panose="020F0502020204030204" pitchFamily="34" charset="0"/>
                <a:cs typeface="Calibri" panose="020F0502020204030204" pitchFamily="34" charset="0"/>
                <a:sym typeface="Symbol" panose="05050102010706020507" pitchFamily="18" charset="2"/>
              </a:rPr>
              <a:t>Proof</a:t>
            </a:r>
            <a:r>
              <a:rPr lang="en-US" dirty="0">
                <a:latin typeface="Calibri" panose="020F0502020204030204" pitchFamily="34" charset="0"/>
                <a:cs typeface="Calibri" panose="020F0502020204030204" pitchFamily="34" charset="0"/>
                <a:sym typeface="Symbol" panose="05050102010706020507" pitchFamily="18" charset="2"/>
              </a:rPr>
              <a:t> … home exercise</a:t>
            </a:r>
            <a:r>
              <a:rPr lang="en-US" dirty="0">
                <a:solidFill>
                  <a:srgbClr val="0070C0"/>
                </a:solidFill>
                <a:latin typeface="Calibri" panose="020F0502020204030204" pitchFamily="34" charset="0"/>
                <a:cs typeface="Calibri" panose="020F0502020204030204" pitchFamily="34" charset="0"/>
                <a:sym typeface="Symbol" panose="05050102010706020507" pitchFamily="18" charset="2"/>
              </a:rPr>
              <a:t> </a:t>
            </a:r>
            <a:r>
              <a:rPr lang="en-US" dirty="0">
                <a:solidFill>
                  <a:srgbClr val="0070C0"/>
                </a:solidFill>
              </a:rPr>
              <a:t> </a:t>
            </a:r>
          </a:p>
          <a:p>
            <a:pPr marL="0" indent="0" algn="ctr">
              <a:buNone/>
            </a:pPr>
            <a:endParaRPr lang="en-US" dirty="0">
              <a:solidFill>
                <a:srgbClr val="0070C0"/>
              </a:solidFill>
              <a:latin typeface="Calibri" panose="020F0502020204030204" pitchFamily="34" charset="0"/>
              <a:cs typeface="Calibri" panose="020F0502020204030204" pitchFamily="34" charset="0"/>
            </a:endParaRPr>
          </a:p>
        </p:txBody>
      </p:sp>
      <p:sp>
        <p:nvSpPr>
          <p:cNvPr id="4" name="Zástupný symbol pro číslo snímku 3">
            <a:extLst>
              <a:ext uri="{FF2B5EF4-FFF2-40B4-BE49-F238E27FC236}">
                <a16:creationId xmlns:a16="http://schemas.microsoft.com/office/drawing/2014/main" id="{2692BCD9-C90B-4F51-9796-58BCC6FEFCCA}"/>
              </a:ext>
            </a:extLst>
          </p:cNvPr>
          <p:cNvSpPr>
            <a:spLocks noGrp="1"/>
          </p:cNvSpPr>
          <p:nvPr>
            <p:ph type="sldNum" sz="quarter" idx="12"/>
          </p:nvPr>
        </p:nvSpPr>
        <p:spPr/>
        <p:txBody>
          <a:bodyPr/>
          <a:lstStyle/>
          <a:p>
            <a:fld id="{B0612320-D593-49F4-BC00-6C8C50A9C227}" type="slidenum">
              <a:rPr lang="cs-CZ" smtClean="0"/>
              <a:t>25</a:t>
            </a:fld>
            <a:endParaRPr lang="cs-CZ"/>
          </a:p>
        </p:txBody>
      </p:sp>
    </p:spTree>
    <p:extLst>
      <p:ext uri="{BB962C8B-B14F-4D97-AF65-F5344CB8AC3E}">
        <p14:creationId xmlns:p14="http://schemas.microsoft.com/office/powerpoint/2010/main" val="2426934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 calcmode="lin" valueType="num">
                                      <p:cBhvr additive="base">
                                        <p:cTn id="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anim calcmode="lin" valueType="num">
                                      <p:cBhvr additive="base">
                                        <p:cTn id="1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anim calcmode="lin" valueType="num">
                                      <p:cBhvr additive="base">
                                        <p:cTn id="1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anim calcmode="lin" valueType="num">
                                      <p:cBhvr additive="base">
                                        <p:cTn id="2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7"/>
            <a:ext cx="10515600" cy="982906"/>
          </a:xfrm>
        </p:spPr>
        <p:txBody>
          <a:bodyPr/>
          <a:lstStyle/>
          <a:p>
            <a:r>
              <a:rPr lang="en-US" dirty="0"/>
              <a:t>Propositional attitudes</a:t>
            </a:r>
            <a:endParaRPr lang="cs-CZ" dirty="0"/>
          </a:p>
        </p:txBody>
      </p:sp>
      <p:sp>
        <p:nvSpPr>
          <p:cNvPr id="3" name="Zástupný symbol pro obsah 2"/>
          <p:cNvSpPr>
            <a:spLocks noGrp="1"/>
          </p:cNvSpPr>
          <p:nvPr>
            <p:ph idx="1"/>
          </p:nvPr>
        </p:nvSpPr>
        <p:spPr>
          <a:xfrm>
            <a:off x="707010" y="1583702"/>
            <a:ext cx="10646790" cy="4593261"/>
          </a:xfrm>
        </p:spPr>
        <p:txBody>
          <a:bodyPr>
            <a:normAutofit lnSpcReduction="10000"/>
          </a:bodyPr>
          <a:lstStyle/>
          <a:p>
            <a:pPr marL="0" indent="0">
              <a:buNone/>
            </a:pPr>
            <a:r>
              <a:rPr lang="en-US" dirty="0"/>
              <a:t>1)</a:t>
            </a:r>
            <a:r>
              <a:rPr lang="en-US" i="1" dirty="0"/>
              <a:t> </a:t>
            </a:r>
            <a:r>
              <a:rPr lang="en-US" i="1" dirty="0">
                <a:solidFill>
                  <a:srgbClr val="0070C0"/>
                </a:solidFill>
              </a:rPr>
              <a:t>doxastic</a:t>
            </a:r>
            <a:r>
              <a:rPr lang="en-US" i="1" dirty="0"/>
              <a:t> </a:t>
            </a:r>
            <a:r>
              <a:rPr lang="en-US" dirty="0"/>
              <a:t>(ancient Greek </a:t>
            </a:r>
            <a:r>
              <a:rPr lang="en-US" dirty="0" err="1"/>
              <a:t>δόξ</a:t>
            </a:r>
            <a:r>
              <a:rPr lang="en-US" dirty="0"/>
              <a:t>α; from the verb δοκεῖν </a:t>
            </a:r>
            <a:r>
              <a:rPr lang="en-US" i="1" dirty="0"/>
              <a:t>dokein</a:t>
            </a:r>
            <a:r>
              <a:rPr lang="en-US" dirty="0"/>
              <a:t>, "to appear", "to seem", "to think" and "to accept")</a:t>
            </a:r>
            <a:endParaRPr lang="en-US" i="1" dirty="0"/>
          </a:p>
          <a:p>
            <a:r>
              <a:rPr lang="en-US" i="1" dirty="0"/>
              <a:t>“a </a:t>
            </a:r>
            <a:r>
              <a:rPr lang="en-US" i="1" dirty="0">
                <a:effectLst>
                  <a:outerShdw blurRad="38100" dist="38100" dir="2700000" algn="tl">
                    <a:srgbClr val="000000">
                      <a:alpha val="43137"/>
                    </a:srgbClr>
                  </a:outerShdw>
                </a:effectLst>
              </a:rPr>
              <a:t>believes</a:t>
            </a:r>
            <a:r>
              <a:rPr lang="en-US" i="1" dirty="0"/>
              <a:t> that P”</a:t>
            </a:r>
          </a:p>
          <a:p>
            <a:pPr marL="0" indent="0">
              <a:spcBef>
                <a:spcPts val="1800"/>
              </a:spcBef>
              <a:buNone/>
            </a:pPr>
            <a:r>
              <a:rPr lang="en-US" dirty="0"/>
              <a:t>2) </a:t>
            </a:r>
            <a:r>
              <a:rPr lang="en-US" i="1" dirty="0">
                <a:solidFill>
                  <a:srgbClr val="0070C0"/>
                </a:solidFill>
              </a:rPr>
              <a:t>epistemic</a:t>
            </a:r>
            <a:r>
              <a:rPr lang="en-US" i="1" dirty="0"/>
              <a:t> </a:t>
            </a:r>
            <a:r>
              <a:rPr lang="en-US" dirty="0"/>
              <a:t>(ancient Greek; ἐπ</a:t>
            </a:r>
            <a:r>
              <a:rPr lang="en-US" dirty="0" err="1"/>
              <a:t>ίστ</a:t>
            </a:r>
            <a:r>
              <a:rPr lang="en-US" dirty="0"/>
              <a:t>αμαι, meaning "to know, to understand, or to be acquainted with“) </a:t>
            </a:r>
            <a:endParaRPr lang="en-US" i="1" dirty="0"/>
          </a:p>
          <a:p>
            <a:r>
              <a:rPr lang="en-US" i="1" dirty="0"/>
              <a:t>“a </a:t>
            </a:r>
            <a:r>
              <a:rPr lang="en-US" i="1" dirty="0">
                <a:effectLst>
                  <a:outerShdw blurRad="38100" dist="38100" dir="2700000" algn="tl">
                    <a:srgbClr val="000000">
                      <a:alpha val="43137"/>
                    </a:srgbClr>
                  </a:outerShdw>
                </a:effectLst>
              </a:rPr>
              <a:t>knows</a:t>
            </a:r>
            <a:r>
              <a:rPr lang="en-US" i="1" dirty="0"/>
              <a:t> that P”</a:t>
            </a:r>
          </a:p>
          <a:p>
            <a:pPr>
              <a:spcBef>
                <a:spcPts val="2400"/>
              </a:spcBef>
            </a:pPr>
            <a:r>
              <a:rPr lang="en-US" dirty="0"/>
              <a:t>Epistemic attitudes represent </a:t>
            </a:r>
            <a:r>
              <a:rPr lang="en-US" dirty="0" err="1"/>
              <a:t>factiva</a:t>
            </a:r>
            <a:r>
              <a:rPr lang="en-US" dirty="0"/>
              <a:t>; </a:t>
            </a:r>
            <a:r>
              <a:rPr lang="en-US" i="1" dirty="0">
                <a:effectLst>
                  <a:outerShdw blurRad="38100" dist="38100" dir="2700000" algn="tl">
                    <a:srgbClr val="000000">
                      <a:alpha val="43137"/>
                    </a:srgbClr>
                  </a:outerShdw>
                </a:effectLst>
              </a:rPr>
              <a:t>what is known must be true</a:t>
            </a:r>
            <a:r>
              <a:rPr lang="en-US" dirty="0"/>
              <a:t>, not only that, </a:t>
            </a:r>
            <a:r>
              <a:rPr lang="cs-CZ" dirty="0" err="1"/>
              <a:t>the</a:t>
            </a:r>
            <a:r>
              <a:rPr lang="cs-CZ" dirty="0"/>
              <a:t> </a:t>
            </a:r>
            <a:r>
              <a:rPr lang="cs-CZ" dirty="0" err="1"/>
              <a:t>truth</a:t>
            </a:r>
            <a:r>
              <a:rPr lang="cs-CZ" dirty="0"/>
              <a:t> </a:t>
            </a:r>
            <a:r>
              <a:rPr lang="cs-CZ" dirty="0" err="1"/>
              <a:t>of</a:t>
            </a:r>
            <a:r>
              <a:rPr lang="cs-CZ" dirty="0"/>
              <a:t> </a:t>
            </a:r>
            <a:r>
              <a:rPr lang="cs-CZ" dirty="0" err="1"/>
              <a:t>the</a:t>
            </a:r>
            <a:r>
              <a:rPr lang="cs-CZ" dirty="0"/>
              <a:t> </a:t>
            </a:r>
            <a:r>
              <a:rPr lang="cs-CZ" dirty="0" err="1"/>
              <a:t>complement</a:t>
            </a:r>
            <a:r>
              <a:rPr lang="cs-CZ" dirty="0"/>
              <a:t> </a:t>
            </a:r>
            <a:r>
              <a:rPr lang="cs-CZ" dirty="0" err="1"/>
              <a:t>clause</a:t>
            </a:r>
            <a:r>
              <a:rPr lang="cs-CZ" dirty="0"/>
              <a:t> </a:t>
            </a:r>
            <a:r>
              <a:rPr lang="cs-CZ" dirty="0" err="1"/>
              <a:t>is</a:t>
            </a:r>
            <a:r>
              <a:rPr lang="cs-CZ" dirty="0"/>
              <a:t> a</a:t>
            </a:r>
            <a:r>
              <a:rPr lang="en-US" dirty="0"/>
              <a:t> </a:t>
            </a:r>
            <a:r>
              <a:rPr lang="en-US" i="1" dirty="0">
                <a:solidFill>
                  <a:srgbClr val="0070C0"/>
                </a:solidFill>
                <a:effectLst>
                  <a:outerShdw blurRad="38100" dist="38100" dir="2700000" algn="tl">
                    <a:srgbClr val="000000">
                      <a:alpha val="43137"/>
                    </a:srgbClr>
                  </a:outerShdw>
                </a:effectLst>
              </a:rPr>
              <a:t>presupposition</a:t>
            </a:r>
            <a:r>
              <a:rPr lang="en-US" i="1" dirty="0"/>
              <a:t> of knowing</a:t>
            </a:r>
            <a:endParaRPr lang="en-US" i="1" dirty="0">
              <a:effectLst>
                <a:outerShdw blurRad="38100" dist="38100" dir="2700000" algn="tl">
                  <a:srgbClr val="000000">
                    <a:alpha val="43137"/>
                  </a:srgbClr>
                </a:outerShdw>
              </a:effectLst>
            </a:endParaRPr>
          </a:p>
          <a:p>
            <a:r>
              <a:rPr lang="en-US" dirty="0"/>
              <a:t>Doxastic attitudes may be beliefs in false, impossible, inconsistent, …</a:t>
            </a:r>
          </a:p>
        </p:txBody>
      </p:sp>
      <p:sp>
        <p:nvSpPr>
          <p:cNvPr id="4" name="Zástupný symbol pro číslo snímku 3">
            <a:extLst>
              <a:ext uri="{FF2B5EF4-FFF2-40B4-BE49-F238E27FC236}">
                <a16:creationId xmlns:a16="http://schemas.microsoft.com/office/drawing/2014/main" id="{4B11A952-D53B-4210-A0F0-DCAFC0F765DC}"/>
              </a:ext>
            </a:extLst>
          </p:cNvPr>
          <p:cNvSpPr>
            <a:spLocks noGrp="1"/>
          </p:cNvSpPr>
          <p:nvPr>
            <p:ph type="sldNum" sz="quarter" idx="12"/>
          </p:nvPr>
        </p:nvSpPr>
        <p:spPr/>
        <p:txBody>
          <a:bodyPr/>
          <a:lstStyle/>
          <a:p>
            <a:fld id="{B0612320-D593-49F4-BC00-6C8C50A9C227}" type="slidenum">
              <a:rPr lang="cs-CZ" smtClean="0"/>
              <a:t>3</a:t>
            </a:fld>
            <a:endParaRPr lang="cs-CZ"/>
          </a:p>
        </p:txBody>
      </p:sp>
    </p:spTree>
    <p:extLst>
      <p:ext uri="{BB962C8B-B14F-4D97-AF65-F5344CB8AC3E}">
        <p14:creationId xmlns:p14="http://schemas.microsoft.com/office/powerpoint/2010/main" val="34292625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879212"/>
          </a:xfrm>
        </p:spPr>
        <p:txBody>
          <a:bodyPr/>
          <a:lstStyle/>
          <a:p>
            <a:r>
              <a:rPr lang="en-US" i="1" dirty="0">
                <a:solidFill>
                  <a:srgbClr val="0070C0"/>
                </a:solidFill>
              </a:rPr>
              <a:t>a) Attitudes to mathematical propositions</a:t>
            </a:r>
            <a:endParaRPr lang="cs-CZ" i="1" dirty="0">
              <a:solidFill>
                <a:srgbClr val="0070C0"/>
              </a:solidFill>
            </a:endParaRPr>
          </a:p>
        </p:txBody>
      </p:sp>
      <p:sp>
        <p:nvSpPr>
          <p:cNvPr id="3" name="Zástupný symbol pro obsah 2"/>
          <p:cNvSpPr>
            <a:spLocks noGrp="1"/>
          </p:cNvSpPr>
          <p:nvPr>
            <p:ph idx="1"/>
          </p:nvPr>
        </p:nvSpPr>
        <p:spPr>
          <a:xfrm>
            <a:off x="744718" y="1564849"/>
            <a:ext cx="10609082" cy="4612114"/>
          </a:xfrm>
        </p:spPr>
        <p:txBody>
          <a:bodyPr/>
          <a:lstStyle/>
          <a:p>
            <a:r>
              <a:rPr lang="en-US" dirty="0">
                <a:solidFill>
                  <a:schemeClr val="accent6">
                    <a:lumMod val="50000"/>
                  </a:schemeClr>
                </a:solidFill>
              </a:rPr>
              <a:t>“</a:t>
            </a:r>
            <a:r>
              <a:rPr lang="en-US" i="1" dirty="0">
                <a:solidFill>
                  <a:schemeClr val="accent6">
                    <a:lumMod val="50000"/>
                  </a:schemeClr>
                </a:solidFill>
              </a:rPr>
              <a:t>Tom </a:t>
            </a:r>
            <a:r>
              <a:rPr lang="en-US" i="1" dirty="0">
                <a:solidFill>
                  <a:schemeClr val="accent6">
                    <a:lumMod val="50000"/>
                  </a:schemeClr>
                </a:solidFill>
                <a:effectLst>
                  <a:outerShdw blurRad="38100" dist="38100" dir="2700000" algn="tl">
                    <a:srgbClr val="000000">
                      <a:alpha val="43137"/>
                    </a:srgbClr>
                  </a:outerShdw>
                </a:effectLst>
              </a:rPr>
              <a:t>believes</a:t>
            </a:r>
            <a:r>
              <a:rPr lang="en-US" i="1" dirty="0">
                <a:solidFill>
                  <a:schemeClr val="accent6">
                    <a:lumMod val="50000"/>
                  </a:schemeClr>
                </a:solidFill>
              </a:rPr>
              <a:t> that all prime numbers are odd”</a:t>
            </a:r>
          </a:p>
          <a:p>
            <a:r>
              <a:rPr lang="en-US" i="1" dirty="0">
                <a:solidFill>
                  <a:srgbClr val="0070C0"/>
                </a:solidFill>
              </a:rPr>
              <a:t>Believe*</a:t>
            </a:r>
            <a:r>
              <a:rPr lang="en-US" dirty="0">
                <a:solidFill>
                  <a:srgbClr val="0070C0"/>
                </a:solidFill>
              </a:rPr>
              <a:t>/(o</a:t>
            </a:r>
            <a:r>
              <a:rPr lang="en-US" dirty="0">
                <a:solidFill>
                  <a:srgbClr val="0070C0"/>
                </a:solidFill>
                <a:sym typeface="Symbol" panose="05050102010706020507" pitchFamily="18" charset="2"/>
              </a:rPr>
              <a:t></a:t>
            </a:r>
            <a:r>
              <a:rPr lang="en-US" i="1" baseline="-25000" dirty="0">
                <a:solidFill>
                  <a:srgbClr val="0070C0"/>
                </a:solidFill>
                <a:sym typeface="Symbol" panose="05050102010706020507" pitchFamily="18" charset="2"/>
              </a:rPr>
              <a:t>n</a:t>
            </a:r>
            <a:r>
              <a:rPr lang="en-US" dirty="0">
                <a:solidFill>
                  <a:srgbClr val="0070C0"/>
                </a:solidFill>
              </a:rPr>
              <a:t>)</a:t>
            </a:r>
            <a:r>
              <a:rPr lang="en-US" baseline="-25000" dirty="0">
                <a:solidFill>
                  <a:srgbClr val="0070C0"/>
                </a:solidFill>
                <a:sym typeface="Symbol" panose="05050102010706020507" pitchFamily="18" charset="2"/>
              </a:rPr>
              <a:t></a:t>
            </a:r>
            <a:r>
              <a:rPr lang="en-US" i="1" dirty="0"/>
              <a:t> </a:t>
            </a:r>
            <a:r>
              <a:rPr lang="en-US" dirty="0"/>
              <a:t>must be a relation of an individual to the </a:t>
            </a:r>
            <a:r>
              <a:rPr lang="en-US" i="1" dirty="0">
                <a:effectLst>
                  <a:outerShdw blurRad="38100" dist="38100" dir="2700000" algn="tl">
                    <a:srgbClr val="000000">
                      <a:alpha val="43137"/>
                    </a:srgbClr>
                  </a:outerShdw>
                </a:effectLst>
              </a:rPr>
              <a:t>construction</a:t>
            </a:r>
            <a:r>
              <a:rPr lang="en-US" dirty="0"/>
              <a:t> of a </a:t>
            </a:r>
            <a:r>
              <a:rPr lang="cs-CZ" dirty="0" err="1"/>
              <a:t>truth</a:t>
            </a:r>
            <a:r>
              <a:rPr lang="cs-CZ" dirty="0"/>
              <a:t> </a:t>
            </a:r>
            <a:r>
              <a:rPr lang="cs-CZ" dirty="0" err="1"/>
              <a:t>value</a:t>
            </a:r>
            <a:r>
              <a:rPr lang="en-US" dirty="0"/>
              <a:t>; otherwise </a:t>
            </a:r>
            <a:r>
              <a:rPr lang="en-US" dirty="0">
                <a:sym typeface="Wingdings" panose="05000000000000000000" pitchFamily="2" charset="2"/>
              </a:rPr>
              <a:t> the </a:t>
            </a:r>
            <a:r>
              <a:rPr lang="en-US" dirty="0">
                <a:effectLst>
                  <a:outerShdw blurRad="38100" dist="38100" dir="2700000" algn="tl">
                    <a:srgbClr val="000000">
                      <a:alpha val="43137"/>
                    </a:srgbClr>
                  </a:outerShdw>
                </a:effectLst>
                <a:sym typeface="Wingdings" panose="05000000000000000000" pitchFamily="2" charset="2"/>
              </a:rPr>
              <a:t>paradox of an idiot</a:t>
            </a:r>
            <a:r>
              <a:rPr lang="en-US" dirty="0">
                <a:sym typeface="Wingdings" panose="05000000000000000000" pitchFamily="2" charset="2"/>
              </a:rPr>
              <a:t>; </a:t>
            </a:r>
            <a:br>
              <a:rPr lang="en-US" dirty="0">
                <a:sym typeface="Wingdings" panose="05000000000000000000" pitchFamily="2" charset="2"/>
              </a:rPr>
            </a:br>
            <a:r>
              <a:rPr lang="en-US" dirty="0">
                <a:sym typeface="Wingdings" panose="05000000000000000000" pitchFamily="2" charset="2"/>
              </a:rPr>
              <a:t>Tom would believe every false mathematical sentence as all of them denote the truth-value </a:t>
            </a:r>
            <a:r>
              <a:rPr lang="en-US" b="1" dirty="0">
                <a:sym typeface="Wingdings" panose="05000000000000000000" pitchFamily="2" charset="2"/>
              </a:rPr>
              <a:t>F</a:t>
            </a:r>
          </a:p>
          <a:p>
            <a:pPr>
              <a:spcBef>
                <a:spcPts val="1800"/>
              </a:spcBef>
            </a:pPr>
            <a:r>
              <a:rPr lang="en-US" dirty="0">
                <a:solidFill>
                  <a:schemeClr val="accent6">
                    <a:lumMod val="50000"/>
                  </a:schemeClr>
                </a:solidFill>
              </a:rPr>
              <a:t>“</a:t>
            </a:r>
            <a:r>
              <a:rPr lang="en-US" i="1" dirty="0">
                <a:solidFill>
                  <a:schemeClr val="accent6">
                    <a:lumMod val="50000"/>
                  </a:schemeClr>
                </a:solidFill>
              </a:rPr>
              <a:t>Tom </a:t>
            </a:r>
            <a:r>
              <a:rPr lang="en-US" i="1" dirty="0">
                <a:solidFill>
                  <a:schemeClr val="accent6">
                    <a:lumMod val="50000"/>
                  </a:schemeClr>
                </a:solidFill>
                <a:effectLst>
                  <a:outerShdw blurRad="38100" dist="38100" dir="2700000" algn="tl">
                    <a:srgbClr val="000000">
                      <a:alpha val="43137"/>
                    </a:srgbClr>
                  </a:outerShdw>
                </a:effectLst>
              </a:rPr>
              <a:t>knows</a:t>
            </a:r>
            <a:r>
              <a:rPr lang="en-US" i="1" dirty="0">
                <a:solidFill>
                  <a:schemeClr val="accent6">
                    <a:lumMod val="50000"/>
                  </a:schemeClr>
                </a:solidFill>
              </a:rPr>
              <a:t> that some prime numbers are even”</a:t>
            </a:r>
          </a:p>
          <a:p>
            <a:r>
              <a:rPr lang="en-US" i="1" dirty="0">
                <a:solidFill>
                  <a:srgbClr val="0070C0"/>
                </a:solidFill>
              </a:rPr>
              <a:t>Know*</a:t>
            </a:r>
            <a:r>
              <a:rPr lang="en-US" dirty="0">
                <a:solidFill>
                  <a:srgbClr val="0070C0"/>
                </a:solidFill>
              </a:rPr>
              <a:t>/(o</a:t>
            </a:r>
            <a:r>
              <a:rPr lang="en-US" dirty="0">
                <a:solidFill>
                  <a:srgbClr val="0070C0"/>
                </a:solidFill>
                <a:sym typeface="Symbol" panose="05050102010706020507" pitchFamily="18" charset="2"/>
              </a:rPr>
              <a:t></a:t>
            </a:r>
            <a:r>
              <a:rPr lang="en-US" i="1" baseline="-25000" dirty="0">
                <a:solidFill>
                  <a:srgbClr val="0070C0"/>
                </a:solidFill>
                <a:sym typeface="Symbol" panose="05050102010706020507" pitchFamily="18" charset="2"/>
              </a:rPr>
              <a:t>n</a:t>
            </a:r>
            <a:r>
              <a:rPr lang="en-US" dirty="0">
                <a:solidFill>
                  <a:srgbClr val="0070C0"/>
                </a:solidFill>
              </a:rPr>
              <a:t>)</a:t>
            </a:r>
            <a:r>
              <a:rPr lang="en-US" baseline="-25000" dirty="0">
                <a:solidFill>
                  <a:srgbClr val="0070C0"/>
                </a:solidFill>
                <a:sym typeface="Symbol" panose="05050102010706020507" pitchFamily="18" charset="2"/>
              </a:rPr>
              <a:t></a:t>
            </a:r>
            <a:r>
              <a:rPr lang="en-US" i="1" dirty="0"/>
              <a:t> </a:t>
            </a:r>
            <a:r>
              <a:rPr lang="en-US" dirty="0"/>
              <a:t>must be a relation of an individual to the </a:t>
            </a:r>
            <a:r>
              <a:rPr lang="en-US" i="1" dirty="0">
                <a:effectLst>
                  <a:outerShdw blurRad="38100" dist="38100" dir="2700000" algn="tl">
                    <a:srgbClr val="000000">
                      <a:alpha val="43137"/>
                    </a:srgbClr>
                  </a:outerShdw>
                </a:effectLst>
              </a:rPr>
              <a:t>construction</a:t>
            </a:r>
            <a:r>
              <a:rPr lang="en-US" dirty="0"/>
              <a:t> of a </a:t>
            </a:r>
            <a:r>
              <a:rPr lang="cs-CZ" dirty="0" err="1"/>
              <a:t>truth</a:t>
            </a:r>
            <a:r>
              <a:rPr lang="cs-CZ" dirty="0"/>
              <a:t> </a:t>
            </a:r>
            <a:r>
              <a:rPr lang="cs-CZ" dirty="0" err="1"/>
              <a:t>value</a:t>
            </a:r>
            <a:r>
              <a:rPr lang="en-US" dirty="0"/>
              <a:t>; otherwise </a:t>
            </a:r>
            <a:r>
              <a:rPr lang="en-US" dirty="0">
                <a:sym typeface="Wingdings" panose="05000000000000000000" pitchFamily="2" charset="2"/>
              </a:rPr>
              <a:t> the </a:t>
            </a:r>
            <a:r>
              <a:rPr lang="en-US" dirty="0">
                <a:effectLst>
                  <a:outerShdw blurRad="38100" dist="38100" dir="2700000" algn="tl">
                    <a:srgbClr val="000000">
                      <a:alpha val="43137"/>
                    </a:srgbClr>
                  </a:outerShdw>
                </a:effectLst>
                <a:sym typeface="Wingdings" panose="05000000000000000000" pitchFamily="2" charset="2"/>
              </a:rPr>
              <a:t>paradox of logical/mathematical omniscience</a:t>
            </a:r>
            <a:r>
              <a:rPr lang="en-US" dirty="0">
                <a:sym typeface="Wingdings" panose="05000000000000000000" pitchFamily="2" charset="2"/>
              </a:rPr>
              <a:t>; Tom would know every true mathematical sentence as all of them denote the truth-value </a:t>
            </a:r>
            <a:r>
              <a:rPr lang="en-US" b="1" dirty="0">
                <a:sym typeface="Wingdings" panose="05000000000000000000" pitchFamily="2" charset="2"/>
              </a:rPr>
              <a:t>T</a:t>
            </a:r>
            <a:endParaRPr lang="cs-CZ" dirty="0"/>
          </a:p>
          <a:p>
            <a:endParaRPr lang="cs-CZ" dirty="0"/>
          </a:p>
        </p:txBody>
      </p:sp>
      <p:sp>
        <p:nvSpPr>
          <p:cNvPr id="4" name="Zástupný symbol pro číslo snímku 3">
            <a:extLst>
              <a:ext uri="{FF2B5EF4-FFF2-40B4-BE49-F238E27FC236}">
                <a16:creationId xmlns:a16="http://schemas.microsoft.com/office/drawing/2014/main" id="{D6D5DE7E-9C8E-466D-9632-0B1AFBA88A56}"/>
              </a:ext>
            </a:extLst>
          </p:cNvPr>
          <p:cNvSpPr>
            <a:spLocks noGrp="1"/>
          </p:cNvSpPr>
          <p:nvPr>
            <p:ph type="sldNum" sz="quarter" idx="12"/>
          </p:nvPr>
        </p:nvSpPr>
        <p:spPr/>
        <p:txBody>
          <a:bodyPr/>
          <a:lstStyle/>
          <a:p>
            <a:fld id="{B0612320-D593-49F4-BC00-6C8C50A9C227}" type="slidenum">
              <a:rPr lang="cs-CZ" smtClean="0"/>
              <a:t>4</a:t>
            </a:fld>
            <a:endParaRPr lang="cs-CZ"/>
          </a:p>
        </p:txBody>
      </p:sp>
    </p:spTree>
    <p:extLst>
      <p:ext uri="{BB962C8B-B14F-4D97-AF65-F5344CB8AC3E}">
        <p14:creationId xmlns:p14="http://schemas.microsoft.com/office/powerpoint/2010/main" val="17390803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6"/>
            <a:ext cx="10515600" cy="681796"/>
          </a:xfrm>
        </p:spPr>
        <p:txBody>
          <a:bodyPr>
            <a:normAutofit fontScale="90000"/>
          </a:bodyPr>
          <a:lstStyle/>
          <a:p>
            <a:r>
              <a:rPr lang="en-US" i="1" dirty="0">
                <a:solidFill>
                  <a:srgbClr val="0070C0"/>
                </a:solidFill>
              </a:rPr>
              <a:t>a) Attitudes to mathematical propositions</a:t>
            </a:r>
            <a:endParaRPr lang="cs-CZ" i="1" dirty="0">
              <a:solidFill>
                <a:srgbClr val="0070C0"/>
              </a:solidFill>
            </a:endParaRPr>
          </a:p>
        </p:txBody>
      </p:sp>
      <p:sp>
        <p:nvSpPr>
          <p:cNvPr id="3" name="Zástupný symbol pro obsah 2"/>
          <p:cNvSpPr>
            <a:spLocks noGrp="1"/>
          </p:cNvSpPr>
          <p:nvPr>
            <p:ph idx="1"/>
          </p:nvPr>
        </p:nvSpPr>
        <p:spPr>
          <a:xfrm>
            <a:off x="477077" y="1451728"/>
            <a:ext cx="11211339" cy="4725235"/>
          </a:xfrm>
        </p:spPr>
        <p:txBody>
          <a:bodyPr>
            <a:normAutofit fontScale="92500" lnSpcReduction="10000"/>
          </a:bodyPr>
          <a:lstStyle/>
          <a:p>
            <a:r>
              <a:rPr lang="en-US" dirty="0">
                <a:solidFill>
                  <a:schemeClr val="accent6">
                    <a:lumMod val="50000"/>
                  </a:schemeClr>
                </a:solidFill>
              </a:rPr>
              <a:t>“</a:t>
            </a:r>
            <a:r>
              <a:rPr lang="en-US" i="1" dirty="0">
                <a:solidFill>
                  <a:schemeClr val="accent6">
                    <a:lumMod val="50000"/>
                  </a:schemeClr>
                </a:solidFill>
              </a:rPr>
              <a:t>Tom believes that all prime numbers are odd”</a:t>
            </a:r>
          </a:p>
          <a:p>
            <a:pPr marL="514350" indent="-514350">
              <a:buFont typeface="+mj-lt"/>
              <a:buAutoNum type="arabicPeriod"/>
            </a:pPr>
            <a:r>
              <a:rPr lang="en-US" dirty="0"/>
              <a:t>Types</a:t>
            </a:r>
            <a:r>
              <a:rPr lang="en-US" i="1" dirty="0"/>
              <a:t>. Believe*</a:t>
            </a:r>
            <a:r>
              <a:rPr lang="en-US" dirty="0"/>
              <a:t>/(</a:t>
            </a:r>
            <a:r>
              <a:rPr lang="en-US" dirty="0">
                <a:sym typeface="Symbol" panose="05050102010706020507" pitchFamily="18" charset="2"/>
              </a:rPr>
              <a:t></a:t>
            </a:r>
            <a:r>
              <a:rPr lang="en-US" i="1" baseline="-25000" dirty="0">
                <a:sym typeface="Symbol" panose="05050102010706020507" pitchFamily="18" charset="2"/>
              </a:rPr>
              <a:t>n</a:t>
            </a:r>
            <a:r>
              <a:rPr lang="en-US" dirty="0">
                <a:sym typeface="Symbol" panose="05050102010706020507" pitchFamily="18" charset="2"/>
              </a:rPr>
              <a:t>)</a:t>
            </a:r>
            <a:r>
              <a:rPr lang="en-US" baseline="-25000" dirty="0">
                <a:sym typeface="Symbol" panose="05050102010706020507" pitchFamily="18" charset="2"/>
              </a:rPr>
              <a:t></a:t>
            </a:r>
            <a:r>
              <a:rPr lang="en-US" dirty="0">
                <a:sym typeface="Symbol" panose="05050102010706020507" pitchFamily="18" charset="2"/>
              </a:rPr>
              <a:t>; </a:t>
            </a:r>
            <a:r>
              <a:rPr lang="en-US" i="1" dirty="0">
                <a:sym typeface="Symbol" panose="05050102010706020507" pitchFamily="18" charset="2"/>
              </a:rPr>
              <a:t>Tom</a:t>
            </a:r>
            <a:r>
              <a:rPr lang="en-US" dirty="0">
                <a:sym typeface="Symbol" panose="05050102010706020507" pitchFamily="18" charset="2"/>
              </a:rPr>
              <a:t>/; </a:t>
            </a:r>
            <a:r>
              <a:rPr lang="en-US" i="1" dirty="0">
                <a:sym typeface="Symbol" panose="05050102010706020507" pitchFamily="18" charset="2"/>
              </a:rPr>
              <a:t>All</a:t>
            </a:r>
            <a:r>
              <a:rPr lang="en-US" dirty="0">
                <a:sym typeface="Symbol" panose="05050102010706020507" pitchFamily="18" charset="2"/>
              </a:rPr>
              <a:t>/</a:t>
            </a:r>
            <a:r>
              <a:rPr lang="cs-CZ" dirty="0">
                <a:sym typeface="Symbol" panose="05050102010706020507" pitchFamily="18" charset="2"/>
              </a:rPr>
              <a:t>(</a:t>
            </a:r>
            <a:r>
              <a:rPr lang="en-US" dirty="0">
                <a:sym typeface="Symbol" panose="05050102010706020507" pitchFamily="18" charset="2"/>
              </a:rPr>
              <a:t>(()</a:t>
            </a:r>
            <a:r>
              <a:rPr lang="cs-CZ" dirty="0">
                <a:sym typeface="Symbol" panose="05050102010706020507" pitchFamily="18" charset="2"/>
              </a:rPr>
              <a:t>)</a:t>
            </a:r>
            <a:r>
              <a:rPr lang="en-US" dirty="0">
                <a:sym typeface="Symbol" panose="05050102010706020507" pitchFamily="18" charset="2"/>
              </a:rPr>
              <a:t>()): restricted quantifier; </a:t>
            </a:r>
            <a:r>
              <a:rPr lang="en-US" i="1" dirty="0">
                <a:sym typeface="Symbol" panose="05050102010706020507" pitchFamily="18" charset="2"/>
              </a:rPr>
              <a:t>Prime, Odd</a:t>
            </a:r>
            <a:r>
              <a:rPr lang="en-US" dirty="0">
                <a:sym typeface="Symbol" panose="05050102010706020507" pitchFamily="18" charset="2"/>
              </a:rPr>
              <a:t>/() </a:t>
            </a:r>
          </a:p>
          <a:p>
            <a:pPr marL="514350" indent="-514350">
              <a:buFont typeface="+mj-lt"/>
              <a:buAutoNum type="arabicPeriod"/>
            </a:pPr>
            <a:r>
              <a:rPr lang="en-US" dirty="0">
                <a:sym typeface="Symbol" panose="05050102010706020507" pitchFamily="18" charset="2"/>
              </a:rPr>
              <a:t>Synthesis. </a:t>
            </a:r>
            <a:r>
              <a:rPr lang="en-US" b="1" dirty="0">
                <a:solidFill>
                  <a:schemeClr val="accent6">
                    <a:lumMod val="75000"/>
                  </a:schemeClr>
                </a:solidFill>
                <a:sym typeface="Symbol" panose="05050102010706020507" pitchFamily="18" charset="2"/>
              </a:rPr>
              <a:t></a:t>
            </a:r>
            <a:r>
              <a:rPr lang="en-US" b="1" i="1" dirty="0" err="1">
                <a:solidFill>
                  <a:schemeClr val="accent6">
                    <a:lumMod val="75000"/>
                  </a:schemeClr>
                </a:solidFill>
                <a:sym typeface="Symbol" panose="05050102010706020507" pitchFamily="18" charset="2"/>
              </a:rPr>
              <a:t>w</a:t>
            </a:r>
            <a:r>
              <a:rPr lang="en-US" b="1" dirty="0" err="1">
                <a:solidFill>
                  <a:schemeClr val="accent6">
                    <a:lumMod val="75000"/>
                  </a:schemeClr>
                </a:solidFill>
                <a:sym typeface="Symbol" panose="05050102010706020507" pitchFamily="18" charset="2"/>
              </a:rPr>
              <a:t></a:t>
            </a:r>
            <a:r>
              <a:rPr lang="en-US" b="1" i="1" dirty="0" err="1">
                <a:solidFill>
                  <a:schemeClr val="accent6">
                    <a:lumMod val="75000"/>
                  </a:schemeClr>
                </a:solidFill>
                <a:sym typeface="Symbol" panose="05050102010706020507" pitchFamily="18" charset="2"/>
              </a:rPr>
              <a:t>t</a:t>
            </a:r>
            <a:r>
              <a:rPr lang="en-US" b="1" dirty="0">
                <a:solidFill>
                  <a:schemeClr val="accent6">
                    <a:lumMod val="75000"/>
                  </a:schemeClr>
                </a:solidFill>
                <a:sym typeface="Symbol" panose="05050102010706020507" pitchFamily="18" charset="2"/>
              </a:rPr>
              <a:t> </a:t>
            </a:r>
            <a:r>
              <a:rPr lang="en-US" sz="3200" b="1" dirty="0">
                <a:solidFill>
                  <a:schemeClr val="accent6">
                    <a:lumMod val="75000"/>
                  </a:schemeClr>
                </a:solidFill>
                <a:sym typeface="Symbol" panose="05050102010706020507" pitchFamily="18" charset="2"/>
              </a:rPr>
              <a:t>[</a:t>
            </a:r>
            <a:r>
              <a:rPr lang="en-US" b="1" baseline="30000" dirty="0">
                <a:solidFill>
                  <a:schemeClr val="accent6">
                    <a:lumMod val="75000"/>
                  </a:schemeClr>
                </a:solidFill>
                <a:sym typeface="Symbol" panose="05050102010706020507" pitchFamily="18" charset="2"/>
              </a:rPr>
              <a:t>0</a:t>
            </a:r>
            <a:r>
              <a:rPr lang="en-US" b="1" i="1" dirty="0">
                <a:solidFill>
                  <a:schemeClr val="accent6">
                    <a:lumMod val="75000"/>
                  </a:schemeClr>
                </a:solidFill>
                <a:sym typeface="Symbol" panose="05050102010706020507" pitchFamily="18" charset="2"/>
              </a:rPr>
              <a:t>Believe*</a:t>
            </a:r>
            <a:r>
              <a:rPr lang="en-US" b="1" i="1" baseline="-25000" dirty="0" err="1">
                <a:solidFill>
                  <a:schemeClr val="accent6">
                    <a:lumMod val="75000"/>
                  </a:schemeClr>
                </a:solidFill>
                <a:sym typeface="Symbol" panose="05050102010706020507" pitchFamily="18" charset="2"/>
              </a:rPr>
              <a:t>wt</a:t>
            </a:r>
            <a:r>
              <a:rPr lang="en-US" b="1" i="1" dirty="0">
                <a:solidFill>
                  <a:schemeClr val="accent6">
                    <a:lumMod val="75000"/>
                  </a:schemeClr>
                </a:solidFill>
                <a:sym typeface="Symbol" panose="05050102010706020507" pitchFamily="18" charset="2"/>
              </a:rPr>
              <a:t> </a:t>
            </a:r>
            <a:r>
              <a:rPr lang="en-US" b="1" baseline="30000" dirty="0">
                <a:solidFill>
                  <a:schemeClr val="accent6">
                    <a:lumMod val="75000"/>
                  </a:schemeClr>
                </a:solidFill>
                <a:sym typeface="Symbol" panose="05050102010706020507" pitchFamily="18" charset="2"/>
              </a:rPr>
              <a:t>0</a:t>
            </a:r>
            <a:r>
              <a:rPr lang="en-US" b="1" i="1" dirty="0">
                <a:solidFill>
                  <a:schemeClr val="accent6">
                    <a:lumMod val="75000"/>
                  </a:schemeClr>
                </a:solidFill>
                <a:sym typeface="Symbol" panose="05050102010706020507" pitchFamily="18" charset="2"/>
              </a:rPr>
              <a:t>Tom </a:t>
            </a:r>
            <a:r>
              <a:rPr lang="en-US" b="1" baseline="30000" dirty="0">
                <a:solidFill>
                  <a:srgbClr val="C00000"/>
                </a:solidFill>
                <a:sym typeface="Symbol" panose="05050102010706020507" pitchFamily="18" charset="2"/>
              </a:rPr>
              <a:t>0</a:t>
            </a:r>
            <a:r>
              <a:rPr lang="en-US" b="1" dirty="0">
                <a:solidFill>
                  <a:schemeClr val="accent6">
                    <a:lumMod val="75000"/>
                  </a:schemeClr>
                </a:solidFill>
                <a:sym typeface="Symbol" panose="05050102010706020507" pitchFamily="18" charset="2"/>
              </a:rPr>
              <a:t>[[</a:t>
            </a:r>
            <a:r>
              <a:rPr lang="en-US" b="1" baseline="30000" dirty="0">
                <a:solidFill>
                  <a:schemeClr val="accent6">
                    <a:lumMod val="75000"/>
                  </a:schemeClr>
                </a:solidFill>
                <a:sym typeface="Symbol" panose="05050102010706020507" pitchFamily="18" charset="2"/>
              </a:rPr>
              <a:t>0</a:t>
            </a:r>
            <a:r>
              <a:rPr lang="en-US" b="1" i="1" dirty="0">
                <a:solidFill>
                  <a:schemeClr val="accent6">
                    <a:lumMod val="75000"/>
                  </a:schemeClr>
                </a:solidFill>
                <a:sym typeface="Symbol" panose="05050102010706020507" pitchFamily="18" charset="2"/>
              </a:rPr>
              <a:t>All </a:t>
            </a:r>
            <a:r>
              <a:rPr lang="en-US" b="1" baseline="30000" dirty="0">
                <a:solidFill>
                  <a:schemeClr val="accent6">
                    <a:lumMod val="75000"/>
                  </a:schemeClr>
                </a:solidFill>
                <a:sym typeface="Symbol" panose="05050102010706020507" pitchFamily="18" charset="2"/>
              </a:rPr>
              <a:t>0</a:t>
            </a:r>
            <a:r>
              <a:rPr lang="en-US" b="1" i="1" dirty="0">
                <a:solidFill>
                  <a:schemeClr val="accent6">
                    <a:lumMod val="75000"/>
                  </a:schemeClr>
                </a:solidFill>
                <a:sym typeface="Symbol" panose="05050102010706020507" pitchFamily="18" charset="2"/>
              </a:rPr>
              <a:t>Prime</a:t>
            </a:r>
            <a:r>
              <a:rPr lang="en-US" b="1" dirty="0">
                <a:solidFill>
                  <a:schemeClr val="accent6">
                    <a:lumMod val="75000"/>
                  </a:schemeClr>
                </a:solidFill>
                <a:sym typeface="Symbol" panose="05050102010706020507" pitchFamily="18" charset="2"/>
              </a:rPr>
              <a:t>] </a:t>
            </a:r>
            <a:r>
              <a:rPr lang="en-US" b="1" baseline="30000" dirty="0">
                <a:solidFill>
                  <a:schemeClr val="accent6">
                    <a:lumMod val="75000"/>
                  </a:schemeClr>
                </a:solidFill>
                <a:sym typeface="Symbol" panose="05050102010706020507" pitchFamily="18" charset="2"/>
              </a:rPr>
              <a:t>0</a:t>
            </a:r>
            <a:r>
              <a:rPr lang="en-US" b="1" i="1" dirty="0">
                <a:solidFill>
                  <a:schemeClr val="accent6">
                    <a:lumMod val="75000"/>
                  </a:schemeClr>
                </a:solidFill>
                <a:sym typeface="Symbol" panose="05050102010706020507" pitchFamily="18" charset="2"/>
              </a:rPr>
              <a:t>Odd</a:t>
            </a:r>
            <a:r>
              <a:rPr lang="en-US" b="1" dirty="0">
                <a:solidFill>
                  <a:schemeClr val="accent6">
                    <a:lumMod val="75000"/>
                  </a:schemeClr>
                </a:solidFill>
                <a:sym typeface="Symbol" panose="05050102010706020507" pitchFamily="18" charset="2"/>
              </a:rPr>
              <a:t>]</a:t>
            </a:r>
            <a:r>
              <a:rPr lang="en-US" sz="3500" b="1" dirty="0">
                <a:solidFill>
                  <a:schemeClr val="accent6">
                    <a:lumMod val="75000"/>
                  </a:schemeClr>
                </a:solidFill>
                <a:sym typeface="Symbol" panose="05050102010706020507" pitchFamily="18" charset="2"/>
              </a:rPr>
              <a:t>]</a:t>
            </a:r>
          </a:p>
          <a:p>
            <a:pPr marL="514350" indent="-514350">
              <a:buFont typeface="+mj-lt"/>
              <a:buAutoNum type="arabicPeriod"/>
            </a:pPr>
            <a:r>
              <a:rPr lang="en-US" dirty="0">
                <a:sym typeface="Symbol" panose="05050102010706020507" pitchFamily="18" charset="2"/>
              </a:rPr>
              <a:t>Type-checking … (yourself)</a:t>
            </a:r>
          </a:p>
          <a:p>
            <a:pPr marL="0" indent="0">
              <a:buNone/>
            </a:pPr>
            <a:r>
              <a:rPr lang="en-US" dirty="0">
                <a:sym typeface="Symbol" panose="05050102010706020507" pitchFamily="18" charset="2"/>
              </a:rPr>
              <a:t>If the analysis were not </a:t>
            </a:r>
            <a:r>
              <a:rPr lang="en-US" dirty="0" err="1">
                <a:sym typeface="Symbol" panose="05050102010706020507" pitchFamily="18" charset="2"/>
              </a:rPr>
              <a:t>hyperintensional</a:t>
            </a:r>
            <a:r>
              <a:rPr lang="en-US" dirty="0">
                <a:sym typeface="Symbol" panose="05050102010706020507" pitchFamily="18" charset="2"/>
              </a:rPr>
              <a:t>, i.e., as an attitude to a </a:t>
            </a:r>
            <a:r>
              <a:rPr lang="en-US" i="1" dirty="0">
                <a:sym typeface="Symbol" panose="05050102010706020507" pitchFamily="18" charset="2"/>
              </a:rPr>
              <a:t>construction</a:t>
            </a:r>
            <a:r>
              <a:rPr lang="en-US" dirty="0">
                <a:sym typeface="Symbol" panose="05050102010706020507" pitchFamily="18" charset="2"/>
              </a:rPr>
              <a:t>, then Tom would believe every analytic False, e.g. that 1+1=3; we would end up with the paradox of idiocy on our hands.</a:t>
            </a:r>
          </a:p>
          <a:p>
            <a:pPr marL="0" indent="0">
              <a:buNone/>
            </a:pPr>
            <a:r>
              <a:rPr lang="en-US" dirty="0">
                <a:sym typeface="Symbol" panose="05050102010706020507" pitchFamily="18" charset="2"/>
              </a:rPr>
              <a:t>Moreover, it is of no sense to believe a truth-value without any procedure specifying it</a:t>
            </a:r>
          </a:p>
          <a:p>
            <a:pPr marL="0" indent="0">
              <a:buNone/>
            </a:pPr>
            <a:r>
              <a:rPr lang="en-US" dirty="0">
                <a:sym typeface="Symbol" panose="05050102010706020507" pitchFamily="18" charset="2"/>
              </a:rPr>
              <a:t>Similarly, the </a:t>
            </a:r>
            <a:r>
              <a:rPr lang="en-US" dirty="0">
                <a:effectLst>
                  <a:outerShdw blurRad="38100" dist="38100" dir="2700000" algn="tl">
                    <a:srgbClr val="000000">
                      <a:alpha val="43137"/>
                    </a:srgbClr>
                  </a:outerShdw>
                </a:effectLst>
                <a:sym typeface="Symbol" panose="05050102010706020507" pitchFamily="18" charset="2"/>
              </a:rPr>
              <a:t>paradox of logical/mathematical omniscience</a:t>
            </a:r>
            <a:r>
              <a:rPr lang="en-US" dirty="0">
                <a:sym typeface="Symbol" panose="05050102010706020507" pitchFamily="18" charset="2"/>
              </a:rPr>
              <a:t> would arise </a:t>
            </a:r>
            <a:endParaRPr lang="en-US" dirty="0"/>
          </a:p>
        </p:txBody>
      </p:sp>
      <p:sp>
        <p:nvSpPr>
          <p:cNvPr id="4" name="Zástupný symbol pro číslo snímku 3">
            <a:extLst>
              <a:ext uri="{FF2B5EF4-FFF2-40B4-BE49-F238E27FC236}">
                <a16:creationId xmlns:a16="http://schemas.microsoft.com/office/drawing/2014/main" id="{1A1613CF-127E-4067-ADEC-07632C59FA86}"/>
              </a:ext>
            </a:extLst>
          </p:cNvPr>
          <p:cNvSpPr>
            <a:spLocks noGrp="1"/>
          </p:cNvSpPr>
          <p:nvPr>
            <p:ph type="sldNum" sz="quarter" idx="12"/>
          </p:nvPr>
        </p:nvSpPr>
        <p:spPr/>
        <p:txBody>
          <a:bodyPr/>
          <a:lstStyle/>
          <a:p>
            <a:fld id="{B0612320-D593-49F4-BC00-6C8C50A9C227}" type="slidenum">
              <a:rPr lang="cs-CZ" smtClean="0"/>
              <a:t>5</a:t>
            </a:fld>
            <a:endParaRPr lang="cs-CZ"/>
          </a:p>
        </p:txBody>
      </p:sp>
    </p:spTree>
    <p:extLst>
      <p:ext uri="{BB962C8B-B14F-4D97-AF65-F5344CB8AC3E}">
        <p14:creationId xmlns:p14="http://schemas.microsoft.com/office/powerpoint/2010/main" val="1315882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54075"/>
          </a:xfrm>
        </p:spPr>
        <p:txBody>
          <a:bodyPr>
            <a:normAutofit fontScale="90000"/>
          </a:bodyPr>
          <a:lstStyle/>
          <a:p>
            <a:r>
              <a:rPr lang="en-US" dirty="0">
                <a:solidFill>
                  <a:srgbClr val="0070C0"/>
                </a:solidFill>
                <a:sym typeface="Symbol" panose="05050102010706020507" pitchFamily="18" charset="2"/>
              </a:rPr>
              <a:t>the </a:t>
            </a:r>
            <a:r>
              <a:rPr lang="en-US" dirty="0">
                <a:solidFill>
                  <a:srgbClr val="0070C0"/>
                </a:solidFill>
                <a:effectLst>
                  <a:outerShdw blurRad="38100" dist="38100" dir="2700000" algn="tl">
                    <a:srgbClr val="000000">
                      <a:alpha val="43137"/>
                    </a:srgbClr>
                  </a:outerShdw>
                </a:effectLst>
                <a:sym typeface="Symbol" panose="05050102010706020507" pitchFamily="18" charset="2"/>
              </a:rPr>
              <a:t>paradox of logical/mathematical omniscience</a:t>
            </a:r>
            <a:endParaRPr lang="cs-CZ" dirty="0">
              <a:solidFill>
                <a:srgbClr val="0070C0"/>
              </a:solidFill>
            </a:endParaRPr>
          </a:p>
        </p:txBody>
      </p:sp>
      <p:sp>
        <p:nvSpPr>
          <p:cNvPr id="3" name="Zástupný symbol pro obsah 2"/>
          <p:cNvSpPr>
            <a:spLocks noGrp="1"/>
          </p:cNvSpPr>
          <p:nvPr>
            <p:ph idx="1"/>
          </p:nvPr>
        </p:nvSpPr>
        <p:spPr>
          <a:xfrm>
            <a:off x="993913" y="1457739"/>
            <a:ext cx="10853529" cy="5194852"/>
          </a:xfrm>
        </p:spPr>
        <p:txBody>
          <a:bodyPr>
            <a:normAutofit/>
          </a:bodyPr>
          <a:lstStyle/>
          <a:p>
            <a:pPr marL="0" indent="0" algn="ctr">
              <a:buNone/>
            </a:pPr>
            <a:r>
              <a:rPr lang="en-US" i="1" dirty="0">
                <a:solidFill>
                  <a:schemeClr val="accent6">
                    <a:lumMod val="50000"/>
                  </a:schemeClr>
                </a:solidFill>
              </a:rPr>
              <a:t>Tom knows that 1+1=2</a:t>
            </a:r>
          </a:p>
          <a:p>
            <a:pPr marL="0" indent="0" algn="ctr">
              <a:spcBef>
                <a:spcPts val="0"/>
              </a:spcBef>
              <a:buNone/>
            </a:pPr>
            <a:r>
              <a:rPr lang="en-US" i="1" dirty="0">
                <a:solidFill>
                  <a:schemeClr val="accent6">
                    <a:lumMod val="50000"/>
                  </a:schemeClr>
                </a:solidFill>
              </a:rPr>
              <a:t>1+1=2 </a:t>
            </a:r>
            <a:r>
              <a:rPr lang="en-US" i="1" dirty="0" err="1">
                <a:solidFill>
                  <a:schemeClr val="accent6">
                    <a:lumMod val="50000"/>
                  </a:schemeClr>
                </a:solidFill>
              </a:rPr>
              <a:t>iff</a:t>
            </a:r>
            <a:r>
              <a:rPr lang="en-US" i="1" dirty="0">
                <a:solidFill>
                  <a:schemeClr val="accent6">
                    <a:lumMod val="50000"/>
                  </a:schemeClr>
                </a:solidFill>
              </a:rPr>
              <a:t> arithmetic is undecidable</a:t>
            </a:r>
          </a:p>
          <a:p>
            <a:pPr marL="0" indent="0" algn="ctr">
              <a:spcBef>
                <a:spcPts val="0"/>
              </a:spcBef>
              <a:buNone/>
            </a:pPr>
            <a:r>
              <a:rPr lang="en-US" i="1" dirty="0">
                <a:solidFill>
                  <a:schemeClr val="accent6">
                    <a:lumMod val="50000"/>
                  </a:schemeClr>
                </a:solidFill>
              </a:rPr>
              <a:t>-------------------------------------------------------</a:t>
            </a:r>
          </a:p>
          <a:p>
            <a:pPr marL="0" indent="0" algn="ctr">
              <a:spcBef>
                <a:spcPts val="0"/>
              </a:spcBef>
              <a:buNone/>
            </a:pPr>
            <a:r>
              <a:rPr lang="en-US" i="1" dirty="0">
                <a:solidFill>
                  <a:schemeClr val="accent6">
                    <a:lumMod val="50000"/>
                  </a:schemeClr>
                </a:solidFill>
              </a:rPr>
              <a:t>Tom knows that arithmetic is undecidable</a:t>
            </a:r>
          </a:p>
          <a:p>
            <a:pPr marL="0" indent="0">
              <a:buNone/>
            </a:pPr>
            <a:r>
              <a:rPr lang="en-US" i="1" dirty="0" err="1"/>
              <a:t>Iff</a:t>
            </a:r>
            <a:r>
              <a:rPr lang="en-US" dirty="0"/>
              <a:t>/(</a:t>
            </a:r>
            <a:r>
              <a:rPr lang="en-US" dirty="0">
                <a:sym typeface="Symbol" panose="05050102010706020507" pitchFamily="18" charset="2"/>
              </a:rPr>
              <a:t></a:t>
            </a:r>
            <a:r>
              <a:rPr lang="en-US" dirty="0"/>
              <a:t>): the identity of truth-values</a:t>
            </a:r>
          </a:p>
          <a:p>
            <a:pPr marL="0" indent="0">
              <a:buNone/>
            </a:pPr>
            <a:r>
              <a:rPr lang="en-US" dirty="0">
                <a:solidFill>
                  <a:schemeClr val="accent6">
                    <a:lumMod val="75000"/>
                  </a:schemeClr>
                </a:solidFill>
                <a:sym typeface="Symbol" panose="05050102010706020507" pitchFamily="18" charset="2"/>
              </a:rPr>
              <a:t></a:t>
            </a:r>
            <a:r>
              <a:rPr lang="en-US" i="1" dirty="0" err="1">
                <a:solidFill>
                  <a:schemeClr val="accent6">
                    <a:lumMod val="75000"/>
                  </a:schemeClr>
                </a:solidFill>
                <a:sym typeface="Symbol" panose="05050102010706020507" pitchFamily="18" charset="2"/>
              </a:rPr>
              <a:t>w</a:t>
            </a:r>
            <a:r>
              <a:rPr lang="en-US" dirty="0" err="1">
                <a:solidFill>
                  <a:schemeClr val="accent6">
                    <a:lumMod val="75000"/>
                  </a:schemeClr>
                </a:solidFill>
                <a:sym typeface="Symbol" panose="05050102010706020507" pitchFamily="18" charset="2"/>
              </a:rPr>
              <a:t></a:t>
            </a:r>
            <a:r>
              <a:rPr lang="en-US" i="1" dirty="0" err="1">
                <a:solidFill>
                  <a:schemeClr val="accent6">
                    <a:lumMod val="75000"/>
                  </a:schemeClr>
                </a:solidFill>
                <a:sym typeface="Symbol" panose="05050102010706020507" pitchFamily="18" charset="2"/>
              </a:rPr>
              <a:t>t</a:t>
            </a:r>
            <a:r>
              <a:rPr lang="en-US" dirty="0">
                <a:solidFill>
                  <a:schemeClr val="accent6">
                    <a:lumMod val="75000"/>
                  </a:schemeClr>
                </a:solidFill>
                <a:sym typeface="Symbol" panose="05050102010706020507" pitchFamily="18" charset="2"/>
              </a:rPr>
              <a:t> [</a:t>
            </a:r>
            <a:r>
              <a:rPr lang="en-US" baseline="30000" dirty="0">
                <a:solidFill>
                  <a:schemeClr val="accent6">
                    <a:lumMod val="75000"/>
                  </a:schemeClr>
                </a:solidFill>
                <a:sym typeface="Symbol" panose="05050102010706020507" pitchFamily="18" charset="2"/>
              </a:rPr>
              <a:t>0</a:t>
            </a:r>
            <a:r>
              <a:rPr lang="en-US" i="1" dirty="0">
                <a:solidFill>
                  <a:schemeClr val="accent6">
                    <a:lumMod val="75000"/>
                  </a:schemeClr>
                </a:solidFill>
                <a:sym typeface="Symbol" panose="05050102010706020507" pitchFamily="18" charset="2"/>
              </a:rPr>
              <a:t>Know*</a:t>
            </a:r>
            <a:r>
              <a:rPr lang="en-US" i="1" baseline="-25000" dirty="0" err="1">
                <a:solidFill>
                  <a:schemeClr val="accent6">
                    <a:lumMod val="75000"/>
                  </a:schemeClr>
                </a:solidFill>
                <a:sym typeface="Symbol" panose="05050102010706020507" pitchFamily="18" charset="2"/>
              </a:rPr>
              <a:t>wt</a:t>
            </a:r>
            <a:r>
              <a:rPr lang="en-US" i="1" dirty="0">
                <a:solidFill>
                  <a:schemeClr val="accent6">
                    <a:lumMod val="75000"/>
                  </a:schemeClr>
                </a:solidFill>
                <a:sym typeface="Symbol" panose="05050102010706020507" pitchFamily="18" charset="2"/>
              </a:rPr>
              <a:t> </a:t>
            </a:r>
            <a:r>
              <a:rPr lang="en-US" baseline="30000" dirty="0">
                <a:solidFill>
                  <a:schemeClr val="accent6">
                    <a:lumMod val="75000"/>
                  </a:schemeClr>
                </a:solidFill>
                <a:sym typeface="Symbol" panose="05050102010706020507" pitchFamily="18" charset="2"/>
              </a:rPr>
              <a:t>0</a:t>
            </a:r>
            <a:r>
              <a:rPr lang="en-US" i="1" dirty="0">
                <a:solidFill>
                  <a:schemeClr val="accent6">
                    <a:lumMod val="75000"/>
                  </a:schemeClr>
                </a:solidFill>
                <a:sym typeface="Symbol" panose="05050102010706020507" pitchFamily="18" charset="2"/>
              </a:rPr>
              <a:t>Tom </a:t>
            </a:r>
            <a:r>
              <a:rPr lang="en-US" baseline="30000" dirty="0">
                <a:solidFill>
                  <a:srgbClr val="C00000"/>
                </a:solidFill>
                <a:sym typeface="Symbol" panose="05050102010706020507" pitchFamily="18" charset="2"/>
              </a:rPr>
              <a:t>0</a:t>
            </a:r>
            <a:r>
              <a:rPr lang="en-US" dirty="0">
                <a:solidFill>
                  <a:schemeClr val="accent6">
                    <a:lumMod val="75000"/>
                  </a:schemeClr>
                </a:solidFill>
                <a:sym typeface="Symbol" panose="05050102010706020507" pitchFamily="18" charset="2"/>
              </a:rPr>
              <a:t>[</a:t>
            </a:r>
            <a:r>
              <a:rPr lang="en-US" baseline="30000" dirty="0">
                <a:solidFill>
                  <a:schemeClr val="accent6">
                    <a:lumMod val="75000"/>
                  </a:schemeClr>
                </a:solidFill>
                <a:sym typeface="Symbol" panose="05050102010706020507" pitchFamily="18" charset="2"/>
              </a:rPr>
              <a:t>0</a:t>
            </a:r>
            <a:r>
              <a:rPr lang="en-US" dirty="0">
                <a:solidFill>
                  <a:schemeClr val="accent6">
                    <a:lumMod val="75000"/>
                  </a:schemeClr>
                </a:solidFill>
                <a:sym typeface="Symbol" panose="05050102010706020507" pitchFamily="18" charset="2"/>
              </a:rPr>
              <a:t>= [</a:t>
            </a:r>
            <a:r>
              <a:rPr lang="en-US" baseline="30000" dirty="0">
                <a:solidFill>
                  <a:schemeClr val="accent6">
                    <a:lumMod val="75000"/>
                  </a:schemeClr>
                </a:solidFill>
                <a:sym typeface="Symbol" panose="05050102010706020507" pitchFamily="18" charset="2"/>
              </a:rPr>
              <a:t>0</a:t>
            </a:r>
            <a:r>
              <a:rPr lang="en-US" dirty="0">
                <a:solidFill>
                  <a:schemeClr val="accent6">
                    <a:lumMod val="75000"/>
                  </a:schemeClr>
                </a:solidFill>
                <a:sym typeface="Symbol" panose="05050102010706020507" pitchFamily="18" charset="2"/>
              </a:rPr>
              <a:t>+</a:t>
            </a:r>
            <a:r>
              <a:rPr lang="en-US" i="1" dirty="0">
                <a:solidFill>
                  <a:schemeClr val="accent6">
                    <a:lumMod val="75000"/>
                  </a:schemeClr>
                </a:solidFill>
                <a:sym typeface="Symbol" panose="05050102010706020507" pitchFamily="18" charset="2"/>
              </a:rPr>
              <a:t> </a:t>
            </a:r>
            <a:r>
              <a:rPr lang="en-US" baseline="30000" dirty="0">
                <a:solidFill>
                  <a:schemeClr val="accent6">
                    <a:lumMod val="75000"/>
                  </a:schemeClr>
                </a:solidFill>
                <a:sym typeface="Symbol" panose="05050102010706020507" pitchFamily="18" charset="2"/>
              </a:rPr>
              <a:t>0</a:t>
            </a:r>
            <a:r>
              <a:rPr lang="en-US" dirty="0">
                <a:solidFill>
                  <a:schemeClr val="accent6">
                    <a:lumMod val="75000"/>
                  </a:schemeClr>
                </a:solidFill>
                <a:sym typeface="Symbol" panose="05050102010706020507" pitchFamily="18" charset="2"/>
              </a:rPr>
              <a:t>1 </a:t>
            </a:r>
            <a:r>
              <a:rPr lang="en-US" baseline="30000" dirty="0">
                <a:solidFill>
                  <a:schemeClr val="accent6">
                    <a:lumMod val="75000"/>
                  </a:schemeClr>
                </a:solidFill>
                <a:sym typeface="Symbol" panose="05050102010706020507" pitchFamily="18" charset="2"/>
              </a:rPr>
              <a:t>0</a:t>
            </a:r>
            <a:r>
              <a:rPr lang="en-US" dirty="0">
                <a:solidFill>
                  <a:schemeClr val="accent6">
                    <a:lumMod val="75000"/>
                  </a:schemeClr>
                </a:solidFill>
                <a:sym typeface="Symbol" panose="05050102010706020507" pitchFamily="18" charset="2"/>
              </a:rPr>
              <a:t>1] </a:t>
            </a:r>
            <a:r>
              <a:rPr lang="en-US" baseline="30000" dirty="0">
                <a:solidFill>
                  <a:schemeClr val="accent6">
                    <a:lumMod val="75000"/>
                  </a:schemeClr>
                </a:solidFill>
                <a:sym typeface="Symbol" panose="05050102010706020507" pitchFamily="18" charset="2"/>
              </a:rPr>
              <a:t>0</a:t>
            </a:r>
            <a:r>
              <a:rPr lang="en-US" dirty="0">
                <a:solidFill>
                  <a:schemeClr val="accent6">
                    <a:lumMod val="75000"/>
                  </a:schemeClr>
                </a:solidFill>
                <a:sym typeface="Symbol" panose="05050102010706020507" pitchFamily="18" charset="2"/>
              </a:rPr>
              <a:t>2]]</a:t>
            </a:r>
          </a:p>
          <a:p>
            <a:pPr marL="0" indent="0">
              <a:buNone/>
            </a:pPr>
            <a:r>
              <a:rPr lang="en-US" baseline="30000" dirty="0">
                <a:solidFill>
                  <a:srgbClr val="C00000"/>
                </a:solidFill>
                <a:sym typeface="Symbol" panose="05050102010706020507" pitchFamily="18" charset="2"/>
              </a:rPr>
              <a:t>0</a:t>
            </a:r>
            <a:r>
              <a:rPr lang="en-US" dirty="0">
                <a:solidFill>
                  <a:schemeClr val="accent6">
                    <a:lumMod val="75000"/>
                  </a:schemeClr>
                </a:solidFill>
                <a:sym typeface="Symbol" panose="05050102010706020507" pitchFamily="18" charset="2"/>
              </a:rPr>
              <a:t>[</a:t>
            </a:r>
            <a:r>
              <a:rPr lang="en-US" baseline="30000" dirty="0">
                <a:solidFill>
                  <a:schemeClr val="accent6">
                    <a:lumMod val="75000"/>
                  </a:schemeClr>
                </a:solidFill>
                <a:sym typeface="Symbol" panose="05050102010706020507" pitchFamily="18" charset="2"/>
              </a:rPr>
              <a:t>0</a:t>
            </a:r>
            <a:r>
              <a:rPr lang="en-US" dirty="0">
                <a:solidFill>
                  <a:schemeClr val="accent6">
                    <a:lumMod val="75000"/>
                  </a:schemeClr>
                </a:solidFill>
                <a:sym typeface="Symbol" panose="05050102010706020507" pitchFamily="18" charset="2"/>
              </a:rPr>
              <a:t>= [</a:t>
            </a:r>
            <a:r>
              <a:rPr lang="en-US" baseline="30000" dirty="0">
                <a:solidFill>
                  <a:schemeClr val="accent6">
                    <a:lumMod val="75000"/>
                  </a:schemeClr>
                </a:solidFill>
                <a:sym typeface="Symbol" panose="05050102010706020507" pitchFamily="18" charset="2"/>
              </a:rPr>
              <a:t>0</a:t>
            </a:r>
            <a:r>
              <a:rPr lang="en-US" dirty="0">
                <a:solidFill>
                  <a:schemeClr val="accent6">
                    <a:lumMod val="75000"/>
                  </a:schemeClr>
                </a:solidFill>
                <a:sym typeface="Symbol" panose="05050102010706020507" pitchFamily="18" charset="2"/>
              </a:rPr>
              <a:t>+</a:t>
            </a:r>
            <a:r>
              <a:rPr lang="en-US" i="1" dirty="0">
                <a:solidFill>
                  <a:schemeClr val="accent6">
                    <a:lumMod val="75000"/>
                  </a:schemeClr>
                </a:solidFill>
                <a:sym typeface="Symbol" panose="05050102010706020507" pitchFamily="18" charset="2"/>
              </a:rPr>
              <a:t> </a:t>
            </a:r>
            <a:r>
              <a:rPr lang="en-US" baseline="30000" dirty="0">
                <a:solidFill>
                  <a:schemeClr val="accent6">
                    <a:lumMod val="75000"/>
                  </a:schemeClr>
                </a:solidFill>
                <a:sym typeface="Symbol" panose="05050102010706020507" pitchFamily="18" charset="2"/>
              </a:rPr>
              <a:t>0</a:t>
            </a:r>
            <a:r>
              <a:rPr lang="en-US" dirty="0">
                <a:solidFill>
                  <a:schemeClr val="accent6">
                    <a:lumMod val="75000"/>
                  </a:schemeClr>
                </a:solidFill>
                <a:sym typeface="Symbol" panose="05050102010706020507" pitchFamily="18" charset="2"/>
              </a:rPr>
              <a:t>1 </a:t>
            </a:r>
            <a:r>
              <a:rPr lang="en-US" baseline="30000" dirty="0">
                <a:solidFill>
                  <a:schemeClr val="accent6">
                    <a:lumMod val="75000"/>
                  </a:schemeClr>
                </a:solidFill>
                <a:sym typeface="Symbol" panose="05050102010706020507" pitchFamily="18" charset="2"/>
              </a:rPr>
              <a:t>0</a:t>
            </a:r>
            <a:r>
              <a:rPr lang="en-US" dirty="0">
                <a:solidFill>
                  <a:schemeClr val="accent6">
                    <a:lumMod val="75000"/>
                  </a:schemeClr>
                </a:solidFill>
                <a:sym typeface="Symbol" panose="05050102010706020507" pitchFamily="18" charset="2"/>
              </a:rPr>
              <a:t>1] </a:t>
            </a:r>
            <a:r>
              <a:rPr lang="en-US" baseline="30000" dirty="0">
                <a:solidFill>
                  <a:schemeClr val="accent6">
                    <a:lumMod val="75000"/>
                  </a:schemeClr>
                </a:solidFill>
                <a:sym typeface="Symbol" panose="05050102010706020507" pitchFamily="18" charset="2"/>
              </a:rPr>
              <a:t>0</a:t>
            </a:r>
            <a:r>
              <a:rPr lang="en-US" dirty="0">
                <a:solidFill>
                  <a:schemeClr val="accent6">
                    <a:lumMod val="75000"/>
                  </a:schemeClr>
                </a:solidFill>
                <a:sym typeface="Symbol" panose="05050102010706020507" pitchFamily="18" charset="2"/>
              </a:rPr>
              <a:t>2] </a:t>
            </a:r>
            <a:r>
              <a:rPr lang="en-US" b="1" dirty="0">
                <a:solidFill>
                  <a:schemeClr val="accent6">
                    <a:lumMod val="75000"/>
                  </a:schemeClr>
                </a:solidFill>
                <a:sym typeface="Symbol" panose="05050102010706020507" pitchFamily="18" charset="2"/>
              </a:rPr>
              <a:t></a:t>
            </a:r>
            <a:r>
              <a:rPr lang="en-US" dirty="0">
                <a:solidFill>
                  <a:schemeClr val="accent6">
                    <a:lumMod val="75000"/>
                  </a:schemeClr>
                </a:solidFill>
                <a:sym typeface="Symbol" panose="05050102010706020507" pitchFamily="18" charset="2"/>
              </a:rPr>
              <a:t> </a:t>
            </a:r>
            <a:r>
              <a:rPr lang="en-US" baseline="30000" dirty="0">
                <a:solidFill>
                  <a:srgbClr val="C00000"/>
                </a:solidFill>
                <a:sym typeface="Symbol" panose="05050102010706020507" pitchFamily="18" charset="2"/>
              </a:rPr>
              <a:t>0</a:t>
            </a:r>
            <a:r>
              <a:rPr lang="en-US" dirty="0">
                <a:solidFill>
                  <a:schemeClr val="accent6">
                    <a:lumMod val="75000"/>
                  </a:schemeClr>
                </a:solidFill>
                <a:sym typeface="Symbol" panose="05050102010706020507" pitchFamily="18" charset="2"/>
              </a:rPr>
              <a:t>[</a:t>
            </a:r>
            <a:r>
              <a:rPr lang="en-US" baseline="30000" dirty="0">
                <a:solidFill>
                  <a:schemeClr val="accent6">
                    <a:lumMod val="75000"/>
                  </a:schemeClr>
                </a:solidFill>
                <a:sym typeface="Symbol" panose="05050102010706020507" pitchFamily="18" charset="2"/>
              </a:rPr>
              <a:t>0</a:t>
            </a:r>
            <a:r>
              <a:rPr lang="en-US" i="1" dirty="0">
                <a:solidFill>
                  <a:schemeClr val="accent6">
                    <a:lumMod val="75000"/>
                  </a:schemeClr>
                </a:solidFill>
                <a:sym typeface="Symbol" panose="05050102010706020507" pitchFamily="18" charset="2"/>
              </a:rPr>
              <a:t>Undecidable</a:t>
            </a:r>
            <a:r>
              <a:rPr lang="en-US" dirty="0">
                <a:solidFill>
                  <a:schemeClr val="accent6">
                    <a:lumMod val="75000"/>
                  </a:schemeClr>
                </a:solidFill>
                <a:sym typeface="Symbol" panose="05050102010706020507" pitchFamily="18" charset="2"/>
              </a:rPr>
              <a:t> </a:t>
            </a:r>
            <a:r>
              <a:rPr lang="en-US" baseline="30000" dirty="0">
                <a:solidFill>
                  <a:schemeClr val="accent6">
                    <a:lumMod val="75000"/>
                  </a:schemeClr>
                </a:solidFill>
                <a:sym typeface="Symbol" panose="05050102010706020507" pitchFamily="18" charset="2"/>
              </a:rPr>
              <a:t>0</a:t>
            </a:r>
            <a:r>
              <a:rPr lang="en-US" i="1" dirty="0">
                <a:solidFill>
                  <a:schemeClr val="accent6">
                    <a:lumMod val="75000"/>
                  </a:schemeClr>
                </a:solidFill>
                <a:sym typeface="Symbol" panose="05050102010706020507" pitchFamily="18" charset="2"/>
              </a:rPr>
              <a:t>Arithmetic</a:t>
            </a:r>
            <a:r>
              <a:rPr lang="en-US" dirty="0">
                <a:solidFill>
                  <a:schemeClr val="accent6">
                    <a:lumMod val="75000"/>
                  </a:schemeClr>
                </a:solidFill>
                <a:sym typeface="Symbol" panose="05050102010706020507" pitchFamily="18" charset="2"/>
              </a:rPr>
              <a:t>]</a:t>
            </a:r>
          </a:p>
          <a:p>
            <a:pPr marL="0" indent="0">
              <a:buNone/>
            </a:pPr>
            <a:r>
              <a:rPr lang="en-US" dirty="0">
                <a:sym typeface="Symbol" panose="05050102010706020507" pitchFamily="18" charset="2"/>
              </a:rPr>
              <a:t>The paradox is blocked; </a:t>
            </a:r>
            <a:r>
              <a:rPr lang="en-US" b="1" dirty="0">
                <a:solidFill>
                  <a:schemeClr val="accent6">
                    <a:lumMod val="75000"/>
                  </a:schemeClr>
                </a:solidFill>
                <a:sym typeface="Symbol" panose="05050102010706020507" pitchFamily="18" charset="2"/>
              </a:rPr>
              <a:t></a:t>
            </a:r>
            <a:r>
              <a:rPr lang="en-US" dirty="0">
                <a:solidFill>
                  <a:schemeClr val="accent6">
                    <a:lumMod val="75000"/>
                  </a:schemeClr>
                </a:solidFill>
                <a:sym typeface="Symbol" panose="05050102010706020507" pitchFamily="18" charset="2"/>
              </a:rPr>
              <a:t>/(</a:t>
            </a:r>
            <a:r>
              <a:rPr lang="en-US" i="1" baseline="-25000" dirty="0" err="1">
                <a:solidFill>
                  <a:schemeClr val="accent6">
                    <a:lumMod val="75000"/>
                  </a:schemeClr>
                </a:solidFill>
                <a:sym typeface="Symbol" panose="05050102010706020507" pitchFamily="18" charset="2"/>
              </a:rPr>
              <a:t>n</a:t>
            </a:r>
            <a:r>
              <a:rPr lang="en-US" dirty="0" err="1">
                <a:solidFill>
                  <a:schemeClr val="accent6">
                    <a:lumMod val="75000"/>
                  </a:schemeClr>
                </a:solidFill>
                <a:sym typeface="Symbol" panose="05050102010706020507" pitchFamily="18" charset="2"/>
              </a:rPr>
              <a:t></a:t>
            </a:r>
            <a:r>
              <a:rPr lang="en-US" i="1" baseline="-25000" dirty="0" err="1">
                <a:solidFill>
                  <a:schemeClr val="accent6">
                    <a:lumMod val="75000"/>
                  </a:schemeClr>
                </a:solidFill>
                <a:sym typeface="Symbol" panose="05050102010706020507" pitchFamily="18" charset="2"/>
              </a:rPr>
              <a:t>n</a:t>
            </a:r>
            <a:r>
              <a:rPr lang="en-US" dirty="0">
                <a:solidFill>
                  <a:schemeClr val="accent6">
                    <a:lumMod val="75000"/>
                  </a:schemeClr>
                </a:solidFill>
                <a:sym typeface="Symbol" panose="05050102010706020507" pitchFamily="18" charset="2"/>
              </a:rPr>
              <a:t>)</a:t>
            </a:r>
            <a:r>
              <a:rPr lang="en-US" dirty="0">
                <a:sym typeface="Symbol" panose="05050102010706020507" pitchFamily="18" charset="2"/>
              </a:rPr>
              <a:t>: the </a:t>
            </a:r>
            <a:r>
              <a:rPr lang="en-US" i="1" dirty="0">
                <a:sym typeface="Symbol" panose="05050102010706020507" pitchFamily="18" charset="2"/>
              </a:rPr>
              <a:t>non-identity </a:t>
            </a:r>
            <a:r>
              <a:rPr lang="en-US" dirty="0">
                <a:sym typeface="Symbol" panose="05050102010706020507" pitchFamily="18" charset="2"/>
              </a:rPr>
              <a:t>of constructions</a:t>
            </a:r>
          </a:p>
          <a:p>
            <a:pPr marL="0" indent="0">
              <a:buNone/>
            </a:pPr>
            <a:r>
              <a:rPr lang="en-US" dirty="0">
                <a:sym typeface="Symbol" panose="05050102010706020507" pitchFamily="18" charset="2"/>
              </a:rPr>
              <a:t>All true (false) mathematical sentences denote the truth-value </a:t>
            </a:r>
            <a:r>
              <a:rPr lang="en-US" b="1" dirty="0">
                <a:sym typeface="Symbol" panose="05050102010706020507" pitchFamily="18" charset="2"/>
              </a:rPr>
              <a:t>T </a:t>
            </a:r>
            <a:r>
              <a:rPr lang="en-US" dirty="0">
                <a:sym typeface="Symbol" panose="05050102010706020507" pitchFamily="18" charset="2"/>
              </a:rPr>
              <a:t>(</a:t>
            </a:r>
            <a:r>
              <a:rPr lang="en-US" b="1" dirty="0">
                <a:sym typeface="Symbol" panose="05050102010706020507" pitchFamily="18" charset="2"/>
              </a:rPr>
              <a:t>F</a:t>
            </a:r>
            <a:r>
              <a:rPr lang="en-US" dirty="0">
                <a:sym typeface="Symbol" panose="05050102010706020507" pitchFamily="18" charset="2"/>
              </a:rPr>
              <a:t>); </a:t>
            </a:r>
            <a:br>
              <a:rPr lang="cs-CZ" dirty="0">
                <a:sym typeface="Symbol" panose="05050102010706020507" pitchFamily="18" charset="2"/>
              </a:rPr>
            </a:br>
            <a:r>
              <a:rPr lang="en-US" dirty="0">
                <a:sym typeface="Symbol" panose="05050102010706020507" pitchFamily="18" charset="2"/>
              </a:rPr>
              <a:t>yet not in the same way. They </a:t>
            </a:r>
            <a:r>
              <a:rPr lang="en-US" i="1" dirty="0">
                <a:sym typeface="Symbol" panose="05050102010706020507" pitchFamily="18" charset="2"/>
              </a:rPr>
              <a:t>construct</a:t>
            </a:r>
            <a:r>
              <a:rPr lang="en-US" dirty="0">
                <a:sym typeface="Symbol" panose="05050102010706020507" pitchFamily="18" charset="2"/>
              </a:rPr>
              <a:t> a truth-value in different ways</a:t>
            </a:r>
          </a:p>
          <a:p>
            <a:pPr marL="0" indent="0">
              <a:buNone/>
            </a:pPr>
            <a:endParaRPr lang="cs-CZ" dirty="0"/>
          </a:p>
        </p:txBody>
      </p:sp>
      <p:sp>
        <p:nvSpPr>
          <p:cNvPr id="4" name="Zástupný symbol pro číslo snímku 3">
            <a:extLst>
              <a:ext uri="{FF2B5EF4-FFF2-40B4-BE49-F238E27FC236}">
                <a16:creationId xmlns:a16="http://schemas.microsoft.com/office/drawing/2014/main" id="{277CD1B3-7546-4A9A-B825-5E3BAE6FDFE8}"/>
              </a:ext>
            </a:extLst>
          </p:cNvPr>
          <p:cNvSpPr>
            <a:spLocks noGrp="1"/>
          </p:cNvSpPr>
          <p:nvPr>
            <p:ph type="sldNum" sz="quarter" idx="12"/>
          </p:nvPr>
        </p:nvSpPr>
        <p:spPr/>
        <p:txBody>
          <a:bodyPr/>
          <a:lstStyle/>
          <a:p>
            <a:fld id="{B0612320-D593-49F4-BC00-6C8C50A9C227}" type="slidenum">
              <a:rPr lang="cs-CZ" smtClean="0"/>
              <a:t>6</a:t>
            </a:fld>
            <a:endParaRPr lang="cs-CZ"/>
          </a:p>
        </p:txBody>
      </p:sp>
    </p:spTree>
    <p:extLst>
      <p:ext uri="{BB962C8B-B14F-4D97-AF65-F5344CB8AC3E}">
        <p14:creationId xmlns:p14="http://schemas.microsoft.com/office/powerpoint/2010/main" val="11417130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32079"/>
          </a:xfrm>
        </p:spPr>
        <p:txBody>
          <a:bodyPr>
            <a:normAutofit fontScale="90000"/>
          </a:bodyPr>
          <a:lstStyle/>
          <a:p>
            <a:r>
              <a:rPr lang="en-US" i="1" dirty="0">
                <a:solidFill>
                  <a:srgbClr val="0070C0"/>
                </a:solidFill>
                <a:sym typeface="Symbol" panose="05050102010706020507" pitchFamily="18" charset="2"/>
              </a:rPr>
              <a:t>the </a:t>
            </a:r>
            <a:r>
              <a:rPr lang="en-US" i="1" dirty="0">
                <a:solidFill>
                  <a:srgbClr val="0070C0"/>
                </a:solidFill>
                <a:effectLst>
                  <a:outerShdw blurRad="38100" dist="38100" dir="2700000" algn="tl">
                    <a:srgbClr val="000000">
                      <a:alpha val="43137"/>
                    </a:srgbClr>
                  </a:outerShdw>
                </a:effectLst>
                <a:sym typeface="Symbol" panose="05050102010706020507" pitchFamily="18" charset="2"/>
              </a:rPr>
              <a:t>paradox of logical/mathematical omniscience</a:t>
            </a:r>
            <a:endParaRPr lang="cs-CZ" i="1" dirty="0">
              <a:solidFill>
                <a:srgbClr val="0070C0"/>
              </a:solidFill>
            </a:endParaRPr>
          </a:p>
        </p:txBody>
      </p:sp>
      <p:sp>
        <p:nvSpPr>
          <p:cNvPr id="3" name="Zástupný symbol pro obsah 2"/>
          <p:cNvSpPr>
            <a:spLocks noGrp="1"/>
          </p:cNvSpPr>
          <p:nvPr>
            <p:ph idx="1"/>
          </p:nvPr>
        </p:nvSpPr>
        <p:spPr>
          <a:xfrm>
            <a:off x="838200" y="1348033"/>
            <a:ext cx="10515600" cy="4828930"/>
          </a:xfrm>
        </p:spPr>
        <p:txBody>
          <a:bodyPr>
            <a:normAutofit fontScale="92500" lnSpcReduction="10000"/>
          </a:bodyPr>
          <a:lstStyle/>
          <a:p>
            <a:pPr marL="0" indent="0">
              <a:buNone/>
            </a:pPr>
            <a:r>
              <a:rPr lang="cs-CZ" dirty="0" err="1"/>
              <a:t>Hence</a:t>
            </a:r>
            <a:r>
              <a:rPr lang="en-US" dirty="0"/>
              <a:t>, an attitude to an analytically true (false) sentence must be </a:t>
            </a:r>
            <a:r>
              <a:rPr lang="en-US" dirty="0" err="1"/>
              <a:t>hyperintensional</a:t>
            </a:r>
            <a:r>
              <a:rPr lang="en-US" dirty="0"/>
              <a:t>, i.e. to the </a:t>
            </a:r>
            <a:r>
              <a:rPr lang="en-US" i="1" dirty="0"/>
              <a:t>construction </a:t>
            </a:r>
            <a:r>
              <a:rPr lang="en-US" dirty="0"/>
              <a:t>of a truth-value; </a:t>
            </a:r>
            <a:br>
              <a:rPr lang="en-US" dirty="0"/>
            </a:br>
            <a:r>
              <a:rPr lang="en-US" dirty="0"/>
              <a:t>otherwise </a:t>
            </a:r>
            <a:r>
              <a:rPr lang="en-US" dirty="0">
                <a:sym typeface="Wingdings" panose="05000000000000000000" pitchFamily="2" charset="2"/>
              </a:rPr>
              <a:t></a:t>
            </a:r>
            <a:r>
              <a:rPr lang="en-US" dirty="0"/>
              <a:t> the paradox of logical/mathematical omniscience (idiocy)</a:t>
            </a:r>
          </a:p>
          <a:p>
            <a:pPr marL="0" indent="0">
              <a:buNone/>
            </a:pPr>
            <a:r>
              <a:rPr lang="en-US" b="1" dirty="0">
                <a:solidFill>
                  <a:srgbClr val="0070C0"/>
                </a:solidFill>
              </a:rPr>
              <a:t>(b) </a:t>
            </a:r>
            <a:r>
              <a:rPr lang="en-US" dirty="0"/>
              <a:t>Analytically true sentence (with empirical constituents) denotes </a:t>
            </a:r>
            <a:r>
              <a:rPr lang="en-US" i="1" cap="small" dirty="0"/>
              <a:t>True</a:t>
            </a:r>
            <a:r>
              <a:rPr lang="en-US" dirty="0"/>
              <a:t>: the proposition that takes the truth-value </a:t>
            </a:r>
            <a:r>
              <a:rPr lang="en-US" b="1" dirty="0"/>
              <a:t>T </a:t>
            </a:r>
            <a:r>
              <a:rPr lang="en-US" dirty="0"/>
              <a:t>in all worlds </a:t>
            </a:r>
            <a:r>
              <a:rPr lang="en-US" i="1" dirty="0"/>
              <a:t>w </a:t>
            </a:r>
            <a:r>
              <a:rPr lang="en-US" dirty="0"/>
              <a:t>and times </a:t>
            </a:r>
            <a:r>
              <a:rPr lang="en-US" i="1" dirty="0"/>
              <a:t>t</a:t>
            </a:r>
          </a:p>
          <a:p>
            <a:pPr marL="0" indent="0">
              <a:buNone/>
            </a:pPr>
            <a:r>
              <a:rPr lang="en-US" dirty="0"/>
              <a:t>     Analytically false sentence (with empirical constituents) denotes </a:t>
            </a:r>
            <a:r>
              <a:rPr lang="en-US" i="1" cap="small" dirty="0"/>
              <a:t>False</a:t>
            </a:r>
            <a:r>
              <a:rPr lang="en-US" dirty="0"/>
              <a:t>: the proposition that takes the truth-value </a:t>
            </a:r>
            <a:r>
              <a:rPr lang="en-US" b="1" dirty="0"/>
              <a:t>F </a:t>
            </a:r>
            <a:r>
              <a:rPr lang="en-US" dirty="0"/>
              <a:t>in all worlds </a:t>
            </a:r>
            <a:r>
              <a:rPr lang="en-US" i="1" dirty="0"/>
              <a:t>w </a:t>
            </a:r>
            <a:r>
              <a:rPr lang="en-US" dirty="0"/>
              <a:t>and times </a:t>
            </a:r>
            <a:r>
              <a:rPr lang="en-US" i="1" dirty="0"/>
              <a:t>t</a:t>
            </a:r>
            <a:endParaRPr lang="en-US" dirty="0"/>
          </a:p>
          <a:p>
            <a:pPr marL="0" indent="0">
              <a:buNone/>
            </a:pPr>
            <a:r>
              <a:rPr lang="en-US" i="1" dirty="0"/>
              <a:t>Example</a:t>
            </a:r>
            <a:r>
              <a:rPr lang="en-US" dirty="0"/>
              <a:t>. “</a:t>
            </a:r>
            <a:r>
              <a:rPr lang="en-US" dirty="0">
                <a:solidFill>
                  <a:schemeClr val="accent6">
                    <a:lumMod val="75000"/>
                  </a:schemeClr>
                </a:solidFill>
              </a:rPr>
              <a:t>Whales are mammals” </a:t>
            </a:r>
            <a:r>
              <a:rPr lang="en-US" dirty="0"/>
              <a:t>denotes </a:t>
            </a:r>
            <a:r>
              <a:rPr lang="en-US" i="1" cap="small" dirty="0"/>
              <a:t>True</a:t>
            </a:r>
            <a:r>
              <a:rPr lang="en-US" dirty="0"/>
              <a:t>; </a:t>
            </a:r>
          </a:p>
          <a:p>
            <a:pPr marL="457200" lvl="1" indent="0">
              <a:buNone/>
            </a:pPr>
            <a:r>
              <a:rPr lang="en-US" dirty="0"/>
              <a:t>Read in </a:t>
            </a:r>
            <a:r>
              <a:rPr lang="en-US" i="1" dirty="0"/>
              <a:t>de dicto</a:t>
            </a:r>
            <a:r>
              <a:rPr lang="en-US" dirty="0"/>
              <a:t> way; the property </a:t>
            </a:r>
            <a:r>
              <a:rPr lang="cs-CZ" dirty="0" err="1"/>
              <a:t>of</a:t>
            </a:r>
            <a:r>
              <a:rPr lang="cs-CZ" dirty="0"/>
              <a:t> </a:t>
            </a:r>
            <a:r>
              <a:rPr lang="en-US" dirty="0"/>
              <a:t>being a mammal is a requisite of the property of being a whale</a:t>
            </a:r>
          </a:p>
          <a:p>
            <a:pPr marL="0" indent="0">
              <a:buNone/>
            </a:pPr>
            <a:r>
              <a:rPr lang="en-US" i="1" dirty="0">
                <a:solidFill>
                  <a:schemeClr val="accent6">
                    <a:lumMod val="75000"/>
                  </a:schemeClr>
                </a:solidFill>
              </a:rPr>
              <a:t>Requisite</a:t>
            </a:r>
            <a:r>
              <a:rPr lang="en-US" dirty="0">
                <a:solidFill>
                  <a:schemeClr val="accent6">
                    <a:lumMod val="75000"/>
                  </a:schemeClr>
                </a:solidFill>
              </a:rPr>
              <a:t>/(</a:t>
            </a:r>
            <a:r>
              <a:rPr lang="en-US" dirty="0">
                <a:solidFill>
                  <a:schemeClr val="accent6">
                    <a:lumMod val="75000"/>
                  </a:schemeClr>
                </a:solidFill>
                <a:sym typeface="Symbol" panose="05050102010706020507" pitchFamily="18" charset="2"/>
              </a:rPr>
              <a:t>()</a:t>
            </a:r>
            <a:r>
              <a:rPr lang="en-US" baseline="-25000" dirty="0">
                <a:solidFill>
                  <a:schemeClr val="accent6">
                    <a:lumMod val="75000"/>
                  </a:schemeClr>
                </a:solidFill>
                <a:sym typeface="Symbol" panose="05050102010706020507" pitchFamily="18" charset="2"/>
              </a:rPr>
              <a:t></a:t>
            </a:r>
            <a:r>
              <a:rPr lang="en-US" dirty="0">
                <a:solidFill>
                  <a:schemeClr val="accent6">
                    <a:lumMod val="75000"/>
                  </a:schemeClr>
                </a:solidFill>
                <a:sym typeface="Symbol" panose="05050102010706020507" pitchFamily="18" charset="2"/>
              </a:rPr>
              <a:t>()</a:t>
            </a:r>
            <a:r>
              <a:rPr lang="en-US" baseline="-25000" dirty="0">
                <a:solidFill>
                  <a:schemeClr val="accent6">
                    <a:lumMod val="75000"/>
                  </a:schemeClr>
                </a:solidFill>
                <a:sym typeface="Symbol" panose="05050102010706020507" pitchFamily="18" charset="2"/>
              </a:rPr>
              <a:t></a:t>
            </a:r>
            <a:r>
              <a:rPr lang="en-US" dirty="0">
                <a:solidFill>
                  <a:schemeClr val="accent6">
                    <a:lumMod val="75000"/>
                  </a:schemeClr>
                </a:solidFill>
              </a:rPr>
              <a:t>); </a:t>
            </a:r>
            <a:r>
              <a:rPr lang="en-US" i="1" dirty="0">
                <a:solidFill>
                  <a:schemeClr val="accent6">
                    <a:lumMod val="75000"/>
                  </a:schemeClr>
                </a:solidFill>
              </a:rPr>
              <a:t>Whale</a:t>
            </a:r>
            <a:r>
              <a:rPr lang="en-US" dirty="0">
                <a:solidFill>
                  <a:schemeClr val="accent6">
                    <a:lumMod val="75000"/>
                  </a:schemeClr>
                </a:solidFill>
              </a:rPr>
              <a:t>, </a:t>
            </a:r>
            <a:r>
              <a:rPr lang="en-US" i="1" dirty="0">
                <a:solidFill>
                  <a:schemeClr val="accent6">
                    <a:lumMod val="75000"/>
                  </a:schemeClr>
                </a:solidFill>
              </a:rPr>
              <a:t>Mammal</a:t>
            </a:r>
            <a:r>
              <a:rPr lang="en-US" dirty="0">
                <a:solidFill>
                  <a:schemeClr val="accent6">
                    <a:lumMod val="75000"/>
                  </a:schemeClr>
                </a:solidFill>
              </a:rPr>
              <a:t>/</a:t>
            </a:r>
            <a:r>
              <a:rPr lang="en-US" dirty="0">
                <a:solidFill>
                  <a:schemeClr val="accent6">
                    <a:lumMod val="75000"/>
                  </a:schemeClr>
                </a:solidFill>
                <a:sym typeface="Symbol" panose="05050102010706020507" pitchFamily="18" charset="2"/>
              </a:rPr>
              <a:t>()</a:t>
            </a:r>
            <a:r>
              <a:rPr lang="en-US" baseline="-25000" dirty="0">
                <a:solidFill>
                  <a:schemeClr val="accent6">
                    <a:lumMod val="75000"/>
                  </a:schemeClr>
                </a:solidFill>
                <a:sym typeface="Symbol" panose="05050102010706020507" pitchFamily="18" charset="2"/>
              </a:rPr>
              <a:t></a:t>
            </a:r>
          </a:p>
          <a:p>
            <a:pPr marL="0" indent="0">
              <a:buNone/>
            </a:pPr>
            <a:r>
              <a:rPr lang="en-US"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cs-CZ" i="1"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w</a:t>
            </a:r>
            <a:r>
              <a:rPr lang="en-US"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cs-CZ" i="1"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t</a:t>
            </a:r>
            <a:r>
              <a:rPr lang="cs-CZ"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 </a:t>
            </a:r>
            <a:r>
              <a:rPr lang="en-US"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US" baseline="30000"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0</a:t>
            </a:r>
            <a:r>
              <a:rPr lang="en-US" i="1"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Requisite </a:t>
            </a:r>
            <a:r>
              <a:rPr lang="en-US" baseline="30000"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0</a:t>
            </a:r>
            <a:r>
              <a:rPr lang="en-US" i="1"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Mammal </a:t>
            </a:r>
            <a:r>
              <a:rPr lang="en-US" baseline="30000"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0</a:t>
            </a:r>
            <a:r>
              <a:rPr lang="en-US" i="1"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Whale</a:t>
            </a:r>
            <a:r>
              <a:rPr lang="en-US"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cs-CZ"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  </a:t>
            </a:r>
            <a:r>
              <a:rPr lang="en-US" baseline="-25000"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endParaRPr lang="cs-CZ" dirty="0">
              <a:effectLst>
                <a:outerShdw blurRad="38100" dist="38100" dir="2700000" algn="tl">
                  <a:srgbClr val="000000">
                    <a:alpha val="43137"/>
                  </a:srgbClr>
                </a:outerShdw>
              </a:effectLst>
            </a:endParaRPr>
          </a:p>
        </p:txBody>
      </p:sp>
      <p:sp>
        <p:nvSpPr>
          <p:cNvPr id="4" name="Zástupný symbol pro číslo snímku 3">
            <a:extLst>
              <a:ext uri="{FF2B5EF4-FFF2-40B4-BE49-F238E27FC236}">
                <a16:creationId xmlns:a16="http://schemas.microsoft.com/office/drawing/2014/main" id="{1DD557CA-9975-4F0F-9E4B-519BFC569310}"/>
              </a:ext>
            </a:extLst>
          </p:cNvPr>
          <p:cNvSpPr>
            <a:spLocks noGrp="1"/>
          </p:cNvSpPr>
          <p:nvPr>
            <p:ph type="sldNum" sz="quarter" idx="12"/>
          </p:nvPr>
        </p:nvSpPr>
        <p:spPr/>
        <p:txBody>
          <a:bodyPr/>
          <a:lstStyle/>
          <a:p>
            <a:fld id="{B0612320-D593-49F4-BC00-6C8C50A9C227}" type="slidenum">
              <a:rPr lang="cs-CZ" smtClean="0"/>
              <a:t>7</a:t>
            </a:fld>
            <a:endParaRPr lang="cs-CZ"/>
          </a:p>
        </p:txBody>
      </p:sp>
    </p:spTree>
    <p:extLst>
      <p:ext uri="{BB962C8B-B14F-4D97-AF65-F5344CB8AC3E}">
        <p14:creationId xmlns:p14="http://schemas.microsoft.com/office/powerpoint/2010/main" val="11417130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832079"/>
          </a:xfrm>
        </p:spPr>
        <p:txBody>
          <a:bodyPr>
            <a:normAutofit fontScale="90000"/>
          </a:bodyPr>
          <a:lstStyle/>
          <a:p>
            <a:r>
              <a:rPr lang="en-US" i="1" dirty="0">
                <a:solidFill>
                  <a:srgbClr val="0070C0"/>
                </a:solidFill>
                <a:sym typeface="Symbol" panose="05050102010706020507" pitchFamily="18" charset="2"/>
              </a:rPr>
              <a:t>the </a:t>
            </a:r>
            <a:r>
              <a:rPr lang="en-US" i="1" dirty="0">
                <a:solidFill>
                  <a:srgbClr val="0070C0"/>
                </a:solidFill>
                <a:effectLst>
                  <a:outerShdw blurRad="38100" dist="38100" dir="2700000" algn="tl">
                    <a:srgbClr val="000000">
                      <a:alpha val="43137"/>
                    </a:srgbClr>
                  </a:outerShdw>
                </a:effectLst>
                <a:sym typeface="Symbol" panose="05050102010706020507" pitchFamily="18" charset="2"/>
              </a:rPr>
              <a:t>paradox of logical/mathematical omniscience</a:t>
            </a:r>
            <a:endParaRPr lang="cs-CZ" i="1" dirty="0">
              <a:solidFill>
                <a:srgbClr val="0070C0"/>
              </a:solidFill>
            </a:endParaRPr>
          </a:p>
        </p:txBody>
      </p:sp>
      <p:sp>
        <p:nvSpPr>
          <p:cNvPr id="3" name="Zástupný symbol pro obsah 2"/>
          <p:cNvSpPr>
            <a:spLocks noGrp="1"/>
          </p:cNvSpPr>
          <p:nvPr>
            <p:ph idx="1"/>
          </p:nvPr>
        </p:nvSpPr>
        <p:spPr>
          <a:xfrm>
            <a:off x="838200" y="1348033"/>
            <a:ext cx="10515600" cy="5144842"/>
          </a:xfrm>
        </p:spPr>
        <p:txBody>
          <a:bodyPr>
            <a:normAutofit fontScale="92500" lnSpcReduction="20000"/>
          </a:bodyPr>
          <a:lstStyle/>
          <a:p>
            <a:pPr marL="0" indent="0">
              <a:spcBef>
                <a:spcPts val="1800"/>
              </a:spcBef>
              <a:buNone/>
            </a:pPr>
            <a:r>
              <a:rPr lang="en-US" b="1" dirty="0">
                <a:solidFill>
                  <a:srgbClr val="0070C0"/>
                </a:solidFill>
              </a:rPr>
              <a:t>(b</a:t>
            </a:r>
            <a:r>
              <a:rPr lang="en-US" dirty="0">
                <a:solidFill>
                  <a:srgbClr val="0070C0"/>
                </a:solidFill>
              </a:rPr>
              <a:t>)</a:t>
            </a:r>
            <a:r>
              <a:rPr lang="en-US" dirty="0"/>
              <a:t> The embedded clause </a:t>
            </a:r>
            <a:r>
              <a:rPr lang="en-US" i="1" dirty="0"/>
              <a:t>P </a:t>
            </a:r>
            <a:r>
              <a:rPr lang="en-US" dirty="0"/>
              <a:t>is </a:t>
            </a:r>
            <a:r>
              <a:rPr lang="en-US" i="1" dirty="0"/>
              <a:t>analytically true/false and contains empirical terms </a:t>
            </a:r>
            <a:r>
              <a:rPr lang="en-US" dirty="0">
                <a:sym typeface="Wingdings" panose="05000000000000000000" pitchFamily="2" charset="2"/>
              </a:rPr>
              <a:t> </a:t>
            </a:r>
            <a:r>
              <a:rPr lang="en-US" b="1" dirty="0">
                <a:solidFill>
                  <a:schemeClr val="accent6">
                    <a:lumMod val="75000"/>
                  </a:schemeClr>
                </a:solidFill>
                <a:sym typeface="Wingdings" panose="05000000000000000000" pitchFamily="2" charset="2"/>
              </a:rPr>
              <a:t>hyper-propositional </a:t>
            </a:r>
            <a:endParaRPr lang="en-US" dirty="0"/>
          </a:p>
          <a:p>
            <a:r>
              <a:rPr lang="en-US" dirty="0"/>
              <a:t>“</a:t>
            </a:r>
            <a:r>
              <a:rPr lang="en-US" i="1" dirty="0"/>
              <a:t>Tom does not believe that whales are mammals</a:t>
            </a:r>
            <a:r>
              <a:rPr lang="en-US" dirty="0"/>
              <a:t>“</a:t>
            </a:r>
          </a:p>
          <a:p>
            <a:pPr marL="0" indent="0">
              <a:buNone/>
            </a:pPr>
            <a:r>
              <a:rPr lang="en-US" dirty="0">
                <a:solidFill>
                  <a:srgbClr val="0070C0"/>
                </a:solidFill>
                <a:sym typeface="Symbol" panose="05050102010706020507" pitchFamily="18" charset="2"/>
              </a:rPr>
              <a:t></a:t>
            </a:r>
            <a:r>
              <a:rPr lang="en-US" i="1" dirty="0" err="1">
                <a:solidFill>
                  <a:srgbClr val="0070C0"/>
                </a:solidFill>
                <a:sym typeface="Symbol" panose="05050102010706020507" pitchFamily="18" charset="2"/>
              </a:rPr>
              <a:t>w</a:t>
            </a:r>
            <a:r>
              <a:rPr lang="en-US" dirty="0" err="1">
                <a:solidFill>
                  <a:srgbClr val="0070C0"/>
                </a:solidFill>
                <a:sym typeface="Symbol" panose="05050102010706020507" pitchFamily="18" charset="2"/>
              </a:rPr>
              <a:t></a:t>
            </a:r>
            <a:r>
              <a:rPr lang="en-US" i="1" dirty="0" err="1">
                <a:solidFill>
                  <a:srgbClr val="0070C0"/>
                </a:solidFill>
                <a:sym typeface="Symbol" panose="05050102010706020507" pitchFamily="18" charset="2"/>
              </a:rPr>
              <a:t>t</a:t>
            </a:r>
            <a:r>
              <a:rPr lang="en-US" dirty="0">
                <a:solidFill>
                  <a:srgbClr val="0070C0"/>
                </a:solidFill>
                <a:sym typeface="Symbol" panose="05050102010706020507" pitchFamily="18" charset="2"/>
              </a:rPr>
              <a:t> [</a:t>
            </a:r>
            <a:r>
              <a:rPr lang="en-US" baseline="30000" dirty="0">
                <a:solidFill>
                  <a:srgbClr val="0070C0"/>
                </a:solidFill>
                <a:sym typeface="Symbol" panose="05050102010706020507" pitchFamily="18" charset="2"/>
              </a:rPr>
              <a:t>0</a:t>
            </a:r>
            <a:r>
              <a:rPr lang="en-US" i="1" dirty="0">
                <a:solidFill>
                  <a:srgbClr val="0070C0"/>
                </a:solidFill>
                <a:sym typeface="Symbol" panose="05050102010706020507" pitchFamily="18" charset="2"/>
              </a:rPr>
              <a:t>Believe*</a:t>
            </a:r>
            <a:r>
              <a:rPr lang="en-US" i="1" baseline="-25000" dirty="0" err="1">
                <a:solidFill>
                  <a:srgbClr val="0070C0"/>
                </a:solidFill>
                <a:sym typeface="Symbol" panose="05050102010706020507" pitchFamily="18" charset="2"/>
              </a:rPr>
              <a:t>wt</a:t>
            </a:r>
            <a:r>
              <a:rPr lang="en-US" i="1" dirty="0">
                <a:solidFill>
                  <a:srgbClr val="0070C0"/>
                </a:solidFill>
                <a:sym typeface="Symbol" panose="05050102010706020507" pitchFamily="18" charset="2"/>
              </a:rPr>
              <a:t> </a:t>
            </a:r>
            <a:r>
              <a:rPr lang="en-US" baseline="30000" dirty="0">
                <a:solidFill>
                  <a:srgbClr val="0070C0"/>
                </a:solidFill>
                <a:sym typeface="Symbol" panose="05050102010706020507" pitchFamily="18" charset="2"/>
              </a:rPr>
              <a:t>0</a:t>
            </a:r>
            <a:r>
              <a:rPr lang="en-US" i="1" dirty="0">
                <a:solidFill>
                  <a:srgbClr val="0070C0"/>
                </a:solidFill>
                <a:sym typeface="Symbol" panose="05050102010706020507" pitchFamily="18" charset="2"/>
              </a:rPr>
              <a:t>Tom</a:t>
            </a:r>
            <a:r>
              <a:rPr lang="en-US" i="1" dirty="0">
                <a:solidFill>
                  <a:schemeClr val="accent6">
                    <a:lumMod val="75000"/>
                  </a:schemeClr>
                </a:solidFill>
                <a:sym typeface="Symbol" panose="05050102010706020507" pitchFamily="18" charset="2"/>
              </a:rPr>
              <a:t> </a:t>
            </a:r>
            <a:r>
              <a:rPr lang="en-US" baseline="30000" dirty="0">
                <a:solidFill>
                  <a:srgbClr val="C00000"/>
                </a:solidFill>
                <a:sym typeface="Symbol" panose="05050102010706020507" pitchFamily="18" charset="2"/>
              </a:rPr>
              <a:t>0</a:t>
            </a:r>
            <a:r>
              <a:rPr lang="en-US" dirty="0">
                <a:solidFill>
                  <a:srgbClr val="0070C0"/>
                </a:solidFill>
                <a:sym typeface="Symbol" panose="05050102010706020507" pitchFamily="18" charset="2"/>
              </a:rPr>
              <a:t>[</a:t>
            </a:r>
            <a:r>
              <a:rPr lang="en-US" baseline="30000" dirty="0">
                <a:solidFill>
                  <a:srgbClr val="0070C0"/>
                </a:solidFill>
                <a:sym typeface="Symbol" panose="05050102010706020507" pitchFamily="18" charset="2"/>
              </a:rPr>
              <a:t>0</a:t>
            </a:r>
            <a:r>
              <a:rPr lang="en-US" i="1" dirty="0">
                <a:solidFill>
                  <a:srgbClr val="0070C0"/>
                </a:solidFill>
                <a:sym typeface="Symbol" panose="05050102010706020507" pitchFamily="18" charset="2"/>
              </a:rPr>
              <a:t>Requisite </a:t>
            </a:r>
            <a:r>
              <a:rPr lang="en-US" baseline="30000" dirty="0">
                <a:solidFill>
                  <a:srgbClr val="0070C0"/>
                </a:solidFill>
                <a:sym typeface="Symbol" panose="05050102010706020507" pitchFamily="18" charset="2"/>
              </a:rPr>
              <a:t>0</a:t>
            </a:r>
            <a:r>
              <a:rPr lang="en-US" i="1" dirty="0">
                <a:solidFill>
                  <a:srgbClr val="0070C0"/>
                </a:solidFill>
                <a:sym typeface="Symbol" panose="05050102010706020507" pitchFamily="18" charset="2"/>
              </a:rPr>
              <a:t>Mammal </a:t>
            </a:r>
            <a:r>
              <a:rPr lang="en-US" baseline="30000" dirty="0">
                <a:solidFill>
                  <a:srgbClr val="0070C0"/>
                </a:solidFill>
                <a:sym typeface="Symbol" panose="05050102010706020507" pitchFamily="18" charset="2"/>
              </a:rPr>
              <a:t>0</a:t>
            </a:r>
            <a:r>
              <a:rPr lang="en-US" i="1" dirty="0">
                <a:solidFill>
                  <a:srgbClr val="0070C0"/>
                </a:solidFill>
                <a:sym typeface="Symbol" panose="05050102010706020507" pitchFamily="18" charset="2"/>
              </a:rPr>
              <a:t>Whale</a:t>
            </a:r>
            <a:r>
              <a:rPr lang="en-US" dirty="0">
                <a:solidFill>
                  <a:srgbClr val="0070C0"/>
                </a:solidFill>
                <a:sym typeface="Symbol" panose="05050102010706020507" pitchFamily="18" charset="2"/>
              </a:rPr>
              <a:t>]]</a:t>
            </a:r>
          </a:p>
          <a:p>
            <a:pPr>
              <a:spcBef>
                <a:spcPts val="3000"/>
              </a:spcBef>
            </a:pPr>
            <a:r>
              <a:rPr lang="en-US" dirty="0"/>
              <a:t>“</a:t>
            </a:r>
            <a:r>
              <a:rPr lang="en-US" i="1" dirty="0"/>
              <a:t>Tom knows that no bachelor is married</a:t>
            </a:r>
            <a:r>
              <a:rPr lang="en-US" dirty="0"/>
              <a:t>“</a:t>
            </a:r>
          </a:p>
          <a:p>
            <a:r>
              <a:rPr lang="en-US" dirty="0"/>
              <a:t>“</a:t>
            </a:r>
            <a:r>
              <a:rPr lang="en-US" i="1" dirty="0"/>
              <a:t>No bachelor is married</a:t>
            </a:r>
            <a:r>
              <a:rPr lang="en-US" dirty="0"/>
              <a:t>” </a:t>
            </a:r>
            <a:r>
              <a:rPr lang="en-US" dirty="0" err="1"/>
              <a:t>iff</a:t>
            </a:r>
            <a:r>
              <a:rPr lang="en-US" dirty="0"/>
              <a:t> </a:t>
            </a:r>
            <a:r>
              <a:rPr lang="en-US" i="1" dirty="0"/>
              <a:t>“Whales are mammals”</a:t>
            </a:r>
          </a:p>
          <a:p>
            <a:pPr lvl="1"/>
            <a:r>
              <a:rPr lang="en-US" i="1" dirty="0" err="1">
                <a:solidFill>
                  <a:schemeClr val="accent6">
                    <a:lumMod val="75000"/>
                  </a:schemeClr>
                </a:solidFill>
                <a:effectLst>
                  <a:outerShdw blurRad="38100" dist="38100" dir="2700000" algn="tl">
                    <a:srgbClr val="000000">
                      <a:alpha val="43137"/>
                    </a:srgbClr>
                  </a:outerShdw>
                </a:effectLst>
              </a:rPr>
              <a:t>Iff</a:t>
            </a:r>
            <a:r>
              <a:rPr lang="en-US" dirty="0">
                <a:solidFill>
                  <a:schemeClr val="accent6">
                    <a:lumMod val="75000"/>
                  </a:schemeClr>
                </a:solidFill>
                <a:effectLst>
                  <a:outerShdw blurRad="38100" dist="38100" dir="2700000" algn="tl">
                    <a:srgbClr val="000000">
                      <a:alpha val="43137"/>
                    </a:srgbClr>
                  </a:outerShdw>
                </a:effectLst>
              </a:rPr>
              <a:t>/(</a:t>
            </a:r>
            <a:r>
              <a:rPr lang="en-US"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US" baseline="-25000"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US"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US" baseline="-25000"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US" dirty="0">
                <a:solidFill>
                  <a:schemeClr val="accent6">
                    <a:lumMod val="75000"/>
                  </a:schemeClr>
                </a:solidFill>
                <a:effectLst>
                  <a:outerShdw blurRad="38100" dist="38100" dir="2700000" algn="tl">
                    <a:srgbClr val="000000">
                      <a:alpha val="43137"/>
                    </a:srgbClr>
                  </a:outerShdw>
                </a:effectLst>
              </a:rPr>
              <a:t>)</a:t>
            </a:r>
            <a:r>
              <a:rPr lang="en-US" dirty="0"/>
              <a:t>: the identity of propositions</a:t>
            </a:r>
            <a:endParaRPr lang="en-US" i="1" dirty="0"/>
          </a:p>
          <a:p>
            <a:r>
              <a:rPr lang="en-US" dirty="0"/>
              <a:t>“</a:t>
            </a:r>
            <a:r>
              <a:rPr lang="en-US" i="1" dirty="0"/>
              <a:t>Tom knows that whales are mammals</a:t>
            </a:r>
            <a:r>
              <a:rPr lang="en-US" dirty="0"/>
              <a:t>“ ??? No, not necessarily</a:t>
            </a:r>
            <a:endParaRPr lang="en-US" i="1" dirty="0"/>
          </a:p>
          <a:p>
            <a:pPr marL="0" indent="0">
              <a:buNone/>
            </a:pPr>
            <a:r>
              <a:rPr lang="en-US" dirty="0">
                <a:solidFill>
                  <a:srgbClr val="0070C0"/>
                </a:solidFill>
                <a:sym typeface="Symbol" panose="05050102010706020507" pitchFamily="18" charset="2"/>
              </a:rPr>
              <a:t></a:t>
            </a:r>
            <a:r>
              <a:rPr lang="en-US" i="1" dirty="0" err="1">
                <a:solidFill>
                  <a:srgbClr val="0070C0"/>
                </a:solidFill>
                <a:sym typeface="Symbol" panose="05050102010706020507" pitchFamily="18" charset="2"/>
              </a:rPr>
              <a:t>w</a:t>
            </a:r>
            <a:r>
              <a:rPr lang="en-US" dirty="0" err="1">
                <a:solidFill>
                  <a:srgbClr val="0070C0"/>
                </a:solidFill>
                <a:sym typeface="Symbol" panose="05050102010706020507" pitchFamily="18" charset="2"/>
              </a:rPr>
              <a:t></a:t>
            </a:r>
            <a:r>
              <a:rPr lang="en-US" i="1" dirty="0" err="1">
                <a:solidFill>
                  <a:srgbClr val="0070C0"/>
                </a:solidFill>
                <a:sym typeface="Symbol" panose="05050102010706020507" pitchFamily="18" charset="2"/>
              </a:rPr>
              <a:t>t</a:t>
            </a:r>
            <a:r>
              <a:rPr lang="en-US" dirty="0">
                <a:solidFill>
                  <a:srgbClr val="0070C0"/>
                </a:solidFill>
                <a:sym typeface="Symbol" panose="05050102010706020507" pitchFamily="18" charset="2"/>
              </a:rPr>
              <a:t> [</a:t>
            </a:r>
            <a:r>
              <a:rPr lang="en-US" baseline="30000" dirty="0">
                <a:solidFill>
                  <a:srgbClr val="0070C0"/>
                </a:solidFill>
                <a:sym typeface="Symbol" panose="05050102010706020507" pitchFamily="18" charset="2"/>
              </a:rPr>
              <a:t>0</a:t>
            </a:r>
            <a:r>
              <a:rPr lang="en-US" i="1" dirty="0">
                <a:solidFill>
                  <a:srgbClr val="0070C0"/>
                </a:solidFill>
                <a:sym typeface="Symbol" panose="05050102010706020507" pitchFamily="18" charset="2"/>
              </a:rPr>
              <a:t>Know*</a:t>
            </a:r>
            <a:r>
              <a:rPr lang="en-US" i="1" baseline="-25000" dirty="0" err="1">
                <a:solidFill>
                  <a:srgbClr val="0070C0"/>
                </a:solidFill>
                <a:sym typeface="Symbol" panose="05050102010706020507" pitchFamily="18" charset="2"/>
              </a:rPr>
              <a:t>wt</a:t>
            </a:r>
            <a:r>
              <a:rPr lang="en-US" i="1" dirty="0">
                <a:solidFill>
                  <a:srgbClr val="0070C0"/>
                </a:solidFill>
                <a:sym typeface="Symbol" panose="05050102010706020507" pitchFamily="18" charset="2"/>
              </a:rPr>
              <a:t> </a:t>
            </a:r>
            <a:r>
              <a:rPr lang="en-US" baseline="30000" dirty="0">
                <a:solidFill>
                  <a:srgbClr val="0070C0"/>
                </a:solidFill>
                <a:sym typeface="Symbol" panose="05050102010706020507" pitchFamily="18" charset="2"/>
              </a:rPr>
              <a:t>0</a:t>
            </a:r>
            <a:r>
              <a:rPr lang="en-US" i="1" dirty="0">
                <a:solidFill>
                  <a:srgbClr val="0070C0"/>
                </a:solidFill>
                <a:sym typeface="Symbol" panose="05050102010706020507" pitchFamily="18" charset="2"/>
              </a:rPr>
              <a:t>Tom</a:t>
            </a:r>
            <a:r>
              <a:rPr lang="en-US" i="1" dirty="0">
                <a:solidFill>
                  <a:schemeClr val="accent6">
                    <a:lumMod val="75000"/>
                  </a:schemeClr>
                </a:solidFill>
                <a:sym typeface="Symbol" panose="05050102010706020507" pitchFamily="18" charset="2"/>
              </a:rPr>
              <a:t> </a:t>
            </a:r>
            <a:r>
              <a:rPr lang="en-US" baseline="30000" dirty="0">
                <a:solidFill>
                  <a:srgbClr val="C00000"/>
                </a:solidFill>
                <a:sym typeface="Symbol" panose="05050102010706020507" pitchFamily="18" charset="2"/>
              </a:rPr>
              <a:t>0</a:t>
            </a:r>
            <a:r>
              <a:rPr lang="en-US" dirty="0">
                <a:solidFill>
                  <a:srgbClr val="0070C0"/>
                </a:solidFill>
                <a:sym typeface="Symbol" panose="05050102010706020507" pitchFamily="18" charset="2"/>
              </a:rPr>
              <a:t>[</a:t>
            </a:r>
            <a:r>
              <a:rPr lang="en-US" baseline="30000" dirty="0">
                <a:solidFill>
                  <a:srgbClr val="0070C0"/>
                </a:solidFill>
                <a:sym typeface="Symbol" panose="05050102010706020507" pitchFamily="18" charset="2"/>
              </a:rPr>
              <a:t>0</a:t>
            </a:r>
            <a:r>
              <a:rPr lang="en-US" i="1" dirty="0">
                <a:solidFill>
                  <a:srgbClr val="0070C0"/>
                </a:solidFill>
                <a:sym typeface="Symbol" panose="05050102010706020507" pitchFamily="18" charset="2"/>
              </a:rPr>
              <a:t>Requisite </a:t>
            </a:r>
            <a:r>
              <a:rPr lang="en-US" baseline="30000" dirty="0">
                <a:solidFill>
                  <a:srgbClr val="0070C0"/>
                </a:solidFill>
                <a:sym typeface="Symbol" panose="05050102010706020507" pitchFamily="18" charset="2"/>
              </a:rPr>
              <a:t>0</a:t>
            </a:r>
            <a:r>
              <a:rPr lang="en-US" i="1" dirty="0">
                <a:solidFill>
                  <a:srgbClr val="0070C0"/>
                </a:solidFill>
                <a:sym typeface="Symbol" panose="05050102010706020507" pitchFamily="18" charset="2"/>
              </a:rPr>
              <a:t>Unmarried </a:t>
            </a:r>
            <a:r>
              <a:rPr lang="en-US" baseline="30000" dirty="0">
                <a:solidFill>
                  <a:srgbClr val="0070C0"/>
                </a:solidFill>
                <a:sym typeface="Symbol" panose="05050102010706020507" pitchFamily="18" charset="2"/>
              </a:rPr>
              <a:t>0</a:t>
            </a:r>
            <a:r>
              <a:rPr lang="en-US" i="1" dirty="0">
                <a:solidFill>
                  <a:srgbClr val="0070C0"/>
                </a:solidFill>
                <a:sym typeface="Symbol" panose="05050102010706020507" pitchFamily="18" charset="2"/>
              </a:rPr>
              <a:t>Bachelor</a:t>
            </a:r>
            <a:r>
              <a:rPr lang="en-US" dirty="0">
                <a:solidFill>
                  <a:srgbClr val="0070C0"/>
                </a:solidFill>
                <a:sym typeface="Symbol" panose="05050102010706020507" pitchFamily="18" charset="2"/>
              </a:rPr>
              <a:t>]]</a:t>
            </a:r>
          </a:p>
          <a:p>
            <a:pPr marL="0" indent="0">
              <a:buNone/>
            </a:pPr>
            <a:r>
              <a:rPr lang="en-US" baseline="30000" dirty="0">
                <a:solidFill>
                  <a:srgbClr val="C00000"/>
                </a:solidFill>
                <a:sym typeface="Symbol" panose="05050102010706020507" pitchFamily="18" charset="2"/>
              </a:rPr>
              <a:t>0</a:t>
            </a:r>
            <a:r>
              <a:rPr lang="en-US" dirty="0">
                <a:solidFill>
                  <a:schemeClr val="accent6">
                    <a:lumMod val="75000"/>
                  </a:schemeClr>
                </a:solidFill>
                <a:sym typeface="Symbol" panose="05050102010706020507" pitchFamily="18" charset="2"/>
              </a:rPr>
              <a:t>[</a:t>
            </a:r>
            <a:r>
              <a:rPr lang="en-US" baseline="30000" dirty="0">
                <a:solidFill>
                  <a:schemeClr val="accent6">
                    <a:lumMod val="75000"/>
                  </a:schemeClr>
                </a:solidFill>
                <a:sym typeface="Symbol" panose="05050102010706020507" pitchFamily="18" charset="2"/>
              </a:rPr>
              <a:t>0</a:t>
            </a:r>
            <a:r>
              <a:rPr lang="en-US" i="1" dirty="0">
                <a:solidFill>
                  <a:schemeClr val="accent6">
                    <a:lumMod val="75000"/>
                  </a:schemeClr>
                </a:solidFill>
                <a:sym typeface="Symbol" panose="05050102010706020507" pitchFamily="18" charset="2"/>
              </a:rPr>
              <a:t>Requisite </a:t>
            </a:r>
            <a:r>
              <a:rPr lang="en-US" baseline="30000" dirty="0">
                <a:solidFill>
                  <a:schemeClr val="accent6">
                    <a:lumMod val="75000"/>
                  </a:schemeClr>
                </a:solidFill>
                <a:sym typeface="Symbol" panose="05050102010706020507" pitchFamily="18" charset="2"/>
              </a:rPr>
              <a:t>0</a:t>
            </a:r>
            <a:r>
              <a:rPr lang="en-US" i="1" dirty="0">
                <a:solidFill>
                  <a:schemeClr val="accent6">
                    <a:lumMod val="75000"/>
                  </a:schemeClr>
                </a:solidFill>
                <a:sym typeface="Symbol" panose="05050102010706020507" pitchFamily="18" charset="2"/>
              </a:rPr>
              <a:t>Unmarried </a:t>
            </a:r>
            <a:r>
              <a:rPr lang="en-US" baseline="30000" dirty="0">
                <a:solidFill>
                  <a:schemeClr val="accent6">
                    <a:lumMod val="75000"/>
                  </a:schemeClr>
                </a:solidFill>
                <a:sym typeface="Symbol" panose="05050102010706020507" pitchFamily="18" charset="2"/>
              </a:rPr>
              <a:t>0</a:t>
            </a:r>
            <a:r>
              <a:rPr lang="en-US" i="1" dirty="0">
                <a:solidFill>
                  <a:schemeClr val="accent6">
                    <a:lumMod val="75000"/>
                  </a:schemeClr>
                </a:solidFill>
                <a:sym typeface="Symbol" panose="05050102010706020507" pitchFamily="18" charset="2"/>
              </a:rPr>
              <a:t>Bachelor</a:t>
            </a:r>
            <a:r>
              <a:rPr lang="en-US" dirty="0">
                <a:solidFill>
                  <a:schemeClr val="accent6">
                    <a:lumMod val="75000"/>
                  </a:schemeClr>
                </a:solidFill>
                <a:sym typeface="Symbol" panose="05050102010706020507" pitchFamily="18" charset="2"/>
              </a:rPr>
              <a:t>] </a:t>
            </a:r>
            <a:r>
              <a:rPr lang="en-US" b="1" dirty="0">
                <a:solidFill>
                  <a:schemeClr val="accent6">
                    <a:lumMod val="75000"/>
                  </a:schemeClr>
                </a:solidFill>
                <a:sym typeface="Symbol" panose="05050102010706020507" pitchFamily="18" charset="2"/>
              </a:rPr>
              <a:t></a:t>
            </a:r>
            <a:r>
              <a:rPr lang="en-US" dirty="0">
                <a:solidFill>
                  <a:schemeClr val="accent6">
                    <a:lumMod val="75000"/>
                  </a:schemeClr>
                </a:solidFill>
                <a:sym typeface="Symbol" panose="05050102010706020507" pitchFamily="18" charset="2"/>
              </a:rPr>
              <a:t> </a:t>
            </a:r>
            <a:r>
              <a:rPr lang="en-US" baseline="30000" dirty="0">
                <a:solidFill>
                  <a:srgbClr val="C00000"/>
                </a:solidFill>
                <a:sym typeface="Symbol" panose="05050102010706020507" pitchFamily="18" charset="2"/>
              </a:rPr>
              <a:t>0</a:t>
            </a:r>
            <a:r>
              <a:rPr lang="en-US" dirty="0">
                <a:solidFill>
                  <a:schemeClr val="accent6">
                    <a:lumMod val="75000"/>
                  </a:schemeClr>
                </a:solidFill>
                <a:sym typeface="Symbol" panose="05050102010706020507" pitchFamily="18" charset="2"/>
              </a:rPr>
              <a:t>[</a:t>
            </a:r>
            <a:r>
              <a:rPr lang="en-US" baseline="30000" dirty="0">
                <a:solidFill>
                  <a:schemeClr val="accent6">
                    <a:lumMod val="75000"/>
                  </a:schemeClr>
                </a:solidFill>
                <a:sym typeface="Symbol" panose="05050102010706020507" pitchFamily="18" charset="2"/>
              </a:rPr>
              <a:t>0</a:t>
            </a:r>
            <a:r>
              <a:rPr lang="en-US" i="1" dirty="0">
                <a:solidFill>
                  <a:schemeClr val="accent6">
                    <a:lumMod val="75000"/>
                  </a:schemeClr>
                </a:solidFill>
                <a:sym typeface="Symbol" panose="05050102010706020507" pitchFamily="18" charset="2"/>
              </a:rPr>
              <a:t>Requisite </a:t>
            </a:r>
            <a:r>
              <a:rPr lang="en-US" baseline="30000" dirty="0">
                <a:solidFill>
                  <a:schemeClr val="accent6">
                    <a:lumMod val="75000"/>
                  </a:schemeClr>
                </a:solidFill>
                <a:sym typeface="Symbol" panose="05050102010706020507" pitchFamily="18" charset="2"/>
              </a:rPr>
              <a:t>0</a:t>
            </a:r>
            <a:r>
              <a:rPr lang="en-US" i="1" dirty="0">
                <a:solidFill>
                  <a:schemeClr val="accent6">
                    <a:lumMod val="75000"/>
                  </a:schemeClr>
                </a:solidFill>
                <a:sym typeface="Symbol" panose="05050102010706020507" pitchFamily="18" charset="2"/>
              </a:rPr>
              <a:t>Mammal </a:t>
            </a:r>
            <a:r>
              <a:rPr lang="en-US" baseline="30000" dirty="0">
                <a:solidFill>
                  <a:schemeClr val="accent6">
                    <a:lumMod val="75000"/>
                  </a:schemeClr>
                </a:solidFill>
                <a:sym typeface="Symbol" panose="05050102010706020507" pitchFamily="18" charset="2"/>
              </a:rPr>
              <a:t>0</a:t>
            </a:r>
            <a:r>
              <a:rPr lang="en-US" i="1" dirty="0">
                <a:solidFill>
                  <a:schemeClr val="accent6">
                    <a:lumMod val="75000"/>
                  </a:schemeClr>
                </a:solidFill>
                <a:sym typeface="Symbol" panose="05050102010706020507" pitchFamily="18" charset="2"/>
              </a:rPr>
              <a:t>Whale</a:t>
            </a:r>
            <a:r>
              <a:rPr lang="en-US" dirty="0">
                <a:solidFill>
                  <a:schemeClr val="accent6">
                    <a:lumMod val="75000"/>
                  </a:schemeClr>
                </a:solidFill>
                <a:sym typeface="Symbol" panose="05050102010706020507" pitchFamily="18" charset="2"/>
              </a:rPr>
              <a:t>]</a:t>
            </a:r>
          </a:p>
          <a:p>
            <a:pPr marL="0" indent="0">
              <a:buNone/>
            </a:pPr>
            <a:r>
              <a:rPr lang="en-US" dirty="0">
                <a:sym typeface="Symbol" panose="05050102010706020507" pitchFamily="18" charset="2"/>
              </a:rPr>
              <a:t>The paradox is blocked; </a:t>
            </a:r>
            <a:r>
              <a:rPr lang="en-US" b="1"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US"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US" i="1" baseline="-25000" dirty="0" err="1">
                <a:solidFill>
                  <a:schemeClr val="accent6">
                    <a:lumMod val="75000"/>
                  </a:schemeClr>
                </a:solidFill>
                <a:effectLst>
                  <a:outerShdw blurRad="38100" dist="38100" dir="2700000" algn="tl">
                    <a:srgbClr val="000000">
                      <a:alpha val="43137"/>
                    </a:srgbClr>
                  </a:outerShdw>
                </a:effectLst>
                <a:sym typeface="Symbol" panose="05050102010706020507" pitchFamily="18" charset="2"/>
              </a:rPr>
              <a:t>n</a:t>
            </a:r>
            <a:r>
              <a:rPr lang="en-US" dirty="0" err="1">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US" i="1" baseline="-25000" dirty="0" err="1">
                <a:solidFill>
                  <a:schemeClr val="accent6">
                    <a:lumMod val="75000"/>
                  </a:schemeClr>
                </a:solidFill>
                <a:effectLst>
                  <a:outerShdw blurRad="38100" dist="38100" dir="2700000" algn="tl">
                    <a:srgbClr val="000000">
                      <a:alpha val="43137"/>
                    </a:srgbClr>
                  </a:outerShdw>
                </a:effectLst>
                <a:sym typeface="Symbol" panose="05050102010706020507" pitchFamily="18" charset="2"/>
              </a:rPr>
              <a:t>n</a:t>
            </a:r>
            <a:r>
              <a:rPr lang="en-US" dirty="0">
                <a:solidFill>
                  <a:schemeClr val="accent6">
                    <a:lumMod val="75000"/>
                  </a:schemeClr>
                </a:solidFill>
                <a:effectLst>
                  <a:outerShdw blurRad="38100" dist="38100" dir="2700000" algn="tl">
                    <a:srgbClr val="000000">
                      <a:alpha val="43137"/>
                    </a:srgbClr>
                  </a:outerShdw>
                </a:effectLst>
                <a:sym typeface="Symbol" panose="05050102010706020507" pitchFamily="18" charset="2"/>
              </a:rPr>
              <a:t>)</a:t>
            </a:r>
            <a:r>
              <a:rPr lang="en-US" dirty="0">
                <a:sym typeface="Symbol" panose="05050102010706020507" pitchFamily="18" charset="2"/>
              </a:rPr>
              <a:t>: the two constructions are </a:t>
            </a:r>
            <a:r>
              <a:rPr lang="en-US" i="1" dirty="0">
                <a:effectLst>
                  <a:outerShdw blurRad="38100" dist="38100" dir="2700000" algn="tl">
                    <a:srgbClr val="000000">
                      <a:alpha val="43137"/>
                    </a:srgbClr>
                  </a:outerShdw>
                </a:effectLst>
                <a:sym typeface="Symbol" panose="05050102010706020507" pitchFamily="18" charset="2"/>
              </a:rPr>
              <a:t>not procedurally isomorphic</a:t>
            </a:r>
          </a:p>
          <a:p>
            <a:pPr marL="0" indent="0">
              <a:buNone/>
            </a:pPr>
            <a:endParaRPr lang="en-US" dirty="0">
              <a:solidFill>
                <a:schemeClr val="accent6">
                  <a:lumMod val="75000"/>
                </a:schemeClr>
              </a:solidFill>
              <a:sym typeface="Symbol" panose="05050102010706020507" pitchFamily="18" charset="2"/>
            </a:endParaRPr>
          </a:p>
          <a:p>
            <a:pPr marL="0" indent="0">
              <a:buNone/>
            </a:pPr>
            <a:endParaRPr lang="en-US" dirty="0">
              <a:solidFill>
                <a:schemeClr val="accent6">
                  <a:lumMod val="75000"/>
                </a:schemeClr>
              </a:solidFill>
              <a:sym typeface="Symbol" panose="05050102010706020507" pitchFamily="18" charset="2"/>
            </a:endParaRPr>
          </a:p>
          <a:p>
            <a:pPr marL="0" indent="0">
              <a:buNone/>
            </a:pPr>
            <a:endParaRPr lang="cs-CZ" dirty="0"/>
          </a:p>
        </p:txBody>
      </p:sp>
      <p:sp>
        <p:nvSpPr>
          <p:cNvPr id="4" name="Zástupný symbol pro číslo snímku 3">
            <a:extLst>
              <a:ext uri="{FF2B5EF4-FFF2-40B4-BE49-F238E27FC236}">
                <a16:creationId xmlns:a16="http://schemas.microsoft.com/office/drawing/2014/main" id="{DA2FBBE5-CFB0-4C45-BB5A-3E31DB1CBB2D}"/>
              </a:ext>
            </a:extLst>
          </p:cNvPr>
          <p:cNvSpPr>
            <a:spLocks noGrp="1"/>
          </p:cNvSpPr>
          <p:nvPr>
            <p:ph type="sldNum" sz="quarter" idx="12"/>
          </p:nvPr>
        </p:nvSpPr>
        <p:spPr/>
        <p:txBody>
          <a:bodyPr/>
          <a:lstStyle/>
          <a:p>
            <a:fld id="{B0612320-D593-49F4-BC00-6C8C50A9C227}" type="slidenum">
              <a:rPr lang="cs-CZ" smtClean="0"/>
              <a:t>8</a:t>
            </a:fld>
            <a:endParaRPr lang="cs-CZ"/>
          </a:p>
        </p:txBody>
      </p:sp>
    </p:spTree>
    <p:extLst>
      <p:ext uri="{BB962C8B-B14F-4D97-AF65-F5344CB8AC3E}">
        <p14:creationId xmlns:p14="http://schemas.microsoft.com/office/powerpoint/2010/main" val="1141713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725865" y="365126"/>
            <a:ext cx="11010506" cy="655291"/>
          </a:xfrm>
        </p:spPr>
        <p:txBody>
          <a:bodyPr>
            <a:normAutofit fontScale="90000"/>
          </a:bodyPr>
          <a:lstStyle/>
          <a:p>
            <a:r>
              <a:rPr lang="en-US" altLang="cs-CZ" dirty="0"/>
              <a:t>properties of </a:t>
            </a:r>
            <a:r>
              <a:rPr lang="en-US" altLang="cs-CZ" i="1" dirty="0"/>
              <a:t>propositions</a:t>
            </a:r>
            <a:r>
              <a:rPr lang="cs-CZ" altLang="cs-CZ" i="1" dirty="0"/>
              <a:t> </a:t>
            </a:r>
            <a:r>
              <a:rPr lang="cs-CZ" altLang="cs-CZ" b="1" i="1" dirty="0" err="1">
                <a:solidFill>
                  <a:schemeClr val="accent2">
                    <a:lumMod val="50000"/>
                  </a:schemeClr>
                </a:solidFill>
              </a:rPr>
              <a:t>True</a:t>
            </a:r>
            <a:r>
              <a:rPr lang="cs-CZ" altLang="cs-CZ" i="1" dirty="0">
                <a:solidFill>
                  <a:schemeClr val="accent2">
                    <a:lumMod val="50000"/>
                  </a:schemeClr>
                </a:solidFill>
              </a:rPr>
              <a:t>, </a:t>
            </a:r>
            <a:r>
              <a:rPr lang="cs-CZ" altLang="cs-CZ" b="1" i="1" dirty="0" err="1">
                <a:solidFill>
                  <a:schemeClr val="accent2">
                    <a:lumMod val="50000"/>
                  </a:schemeClr>
                </a:solidFill>
              </a:rPr>
              <a:t>False</a:t>
            </a:r>
            <a:r>
              <a:rPr lang="cs-CZ" altLang="cs-CZ" i="1" dirty="0">
                <a:solidFill>
                  <a:schemeClr val="accent2">
                    <a:lumMod val="50000"/>
                  </a:schemeClr>
                </a:solidFill>
              </a:rPr>
              <a:t>, </a:t>
            </a:r>
            <a:r>
              <a:rPr lang="cs-CZ" altLang="cs-CZ" b="1" i="1" dirty="0" err="1">
                <a:solidFill>
                  <a:schemeClr val="accent2">
                    <a:lumMod val="50000"/>
                  </a:schemeClr>
                </a:solidFill>
              </a:rPr>
              <a:t>Undef</a:t>
            </a:r>
            <a:r>
              <a:rPr lang="cs-CZ" altLang="cs-CZ" b="1" dirty="0">
                <a:solidFill>
                  <a:schemeClr val="accent2">
                    <a:lumMod val="50000"/>
                  </a:schemeClr>
                </a:solidFill>
              </a:rPr>
              <a:t>/(</a:t>
            </a:r>
            <a:r>
              <a:rPr lang="cs-CZ" altLang="cs-CZ" b="1" dirty="0">
                <a:solidFill>
                  <a:schemeClr val="accent2">
                    <a:lumMod val="50000"/>
                  </a:schemeClr>
                </a:solidFill>
                <a:sym typeface="Symbol" pitchFamily="18" charset="2"/>
              </a:rPr>
              <a:t></a:t>
            </a:r>
            <a:r>
              <a:rPr lang="cs-CZ" altLang="cs-CZ" b="1" baseline="-25000" dirty="0">
                <a:solidFill>
                  <a:schemeClr val="accent2">
                    <a:lumMod val="50000"/>
                  </a:schemeClr>
                </a:solidFill>
                <a:sym typeface="Symbol" pitchFamily="18" charset="2"/>
              </a:rPr>
              <a:t></a:t>
            </a:r>
            <a:r>
              <a:rPr lang="cs-CZ" altLang="cs-CZ" b="1" dirty="0">
                <a:solidFill>
                  <a:schemeClr val="accent2">
                    <a:lumMod val="50000"/>
                  </a:schemeClr>
                </a:solidFill>
              </a:rPr>
              <a:t>)</a:t>
            </a:r>
            <a:r>
              <a:rPr lang="cs-CZ" altLang="cs-CZ" b="1" baseline="-25000" dirty="0">
                <a:solidFill>
                  <a:schemeClr val="accent2">
                    <a:lumMod val="50000"/>
                  </a:schemeClr>
                </a:solidFill>
                <a:sym typeface="Symbol" pitchFamily="18" charset="2"/>
              </a:rPr>
              <a:t></a:t>
            </a:r>
            <a:endParaRPr lang="cs-CZ" dirty="0"/>
          </a:p>
        </p:txBody>
      </p:sp>
      <p:sp>
        <p:nvSpPr>
          <p:cNvPr id="3" name="Zástupný symbol pro obsah 2"/>
          <p:cNvSpPr>
            <a:spLocks noGrp="1"/>
          </p:cNvSpPr>
          <p:nvPr>
            <p:ph idx="1"/>
          </p:nvPr>
        </p:nvSpPr>
        <p:spPr>
          <a:xfrm>
            <a:off x="725863" y="1338470"/>
            <a:ext cx="10790275" cy="4909931"/>
          </a:xfrm>
        </p:spPr>
        <p:txBody>
          <a:bodyPr>
            <a:normAutofit fontScale="85000" lnSpcReduction="10000"/>
          </a:bodyPr>
          <a:lstStyle/>
          <a:p>
            <a:r>
              <a:rPr lang="en-US" dirty="0"/>
              <a:t>[</a:t>
            </a:r>
            <a:r>
              <a:rPr lang="en-US" baseline="30000" dirty="0"/>
              <a:t>0</a:t>
            </a:r>
            <a:r>
              <a:rPr lang="en-US" i="1" dirty="0"/>
              <a:t>True</a:t>
            </a:r>
            <a:r>
              <a:rPr lang="en-US" i="1" baseline="-25000" dirty="0"/>
              <a:t>wt </a:t>
            </a:r>
            <a:r>
              <a:rPr lang="en-US" i="1" dirty="0"/>
              <a:t>P</a:t>
            </a:r>
            <a:r>
              <a:rPr lang="en-US" dirty="0"/>
              <a:t>]</a:t>
            </a:r>
            <a:r>
              <a:rPr lang="en-US" i="1" dirty="0"/>
              <a:t> </a:t>
            </a:r>
            <a:r>
              <a:rPr lang="en-US" i="1" dirty="0" err="1"/>
              <a:t>iff</a:t>
            </a:r>
            <a:r>
              <a:rPr lang="en-US" i="1" dirty="0"/>
              <a:t> </a:t>
            </a:r>
            <a:r>
              <a:rPr lang="en-US" i="1" dirty="0" err="1"/>
              <a:t>P</a:t>
            </a:r>
            <a:r>
              <a:rPr lang="en-US" i="1" baseline="-25000" dirty="0" err="1"/>
              <a:t>wt</a:t>
            </a:r>
            <a:r>
              <a:rPr lang="en-US" i="1" dirty="0"/>
              <a:t> </a:t>
            </a:r>
            <a:r>
              <a:rPr lang="cs-CZ" i="1" dirty="0"/>
              <a:t>v-</a:t>
            </a:r>
            <a:r>
              <a:rPr lang="cs-CZ" i="1" dirty="0" err="1"/>
              <a:t>constructs</a:t>
            </a:r>
            <a:r>
              <a:rPr lang="cs-CZ" i="1" dirty="0"/>
              <a:t> </a:t>
            </a:r>
            <a:r>
              <a:rPr lang="cs-CZ" b="1" i="1" dirty="0"/>
              <a:t>T</a:t>
            </a:r>
            <a:r>
              <a:rPr lang="cs-CZ" i="1" dirty="0"/>
              <a:t>, </a:t>
            </a:r>
            <a:r>
              <a:rPr lang="cs-CZ" i="1" dirty="0" err="1"/>
              <a:t>otherwise</a:t>
            </a:r>
            <a:r>
              <a:rPr lang="cs-CZ" i="1" dirty="0"/>
              <a:t> </a:t>
            </a:r>
            <a:r>
              <a:rPr lang="cs-CZ" b="1" i="1" dirty="0"/>
              <a:t>F</a:t>
            </a:r>
            <a:r>
              <a:rPr lang="cs-CZ" i="1" dirty="0"/>
              <a:t> </a:t>
            </a:r>
            <a:endParaRPr lang="en-US" i="1" dirty="0"/>
          </a:p>
          <a:p>
            <a:r>
              <a:rPr lang="en-US" dirty="0"/>
              <a:t>[</a:t>
            </a:r>
            <a:r>
              <a:rPr lang="en-US" baseline="30000" dirty="0"/>
              <a:t>0</a:t>
            </a:r>
            <a:r>
              <a:rPr lang="en-US" i="1" dirty="0"/>
              <a:t>False</a:t>
            </a:r>
            <a:r>
              <a:rPr lang="en-US" i="1" baseline="-25000" dirty="0"/>
              <a:t>wt </a:t>
            </a:r>
            <a:r>
              <a:rPr lang="en-US" i="1" dirty="0"/>
              <a:t>P</a:t>
            </a:r>
            <a:r>
              <a:rPr lang="en-US" dirty="0"/>
              <a:t>]</a:t>
            </a:r>
            <a:r>
              <a:rPr lang="en-US" i="1" dirty="0"/>
              <a:t> </a:t>
            </a:r>
            <a:r>
              <a:rPr lang="en-US" i="1" dirty="0" err="1"/>
              <a:t>iff</a:t>
            </a:r>
            <a:r>
              <a:rPr lang="en-US" i="1" dirty="0"/>
              <a:t> </a:t>
            </a:r>
            <a:r>
              <a:rPr lang="en-US" dirty="0">
                <a:sym typeface="Symbol"/>
              </a:rPr>
              <a:t></a:t>
            </a:r>
            <a:r>
              <a:rPr lang="en-US" i="1" dirty="0" err="1"/>
              <a:t>P</a:t>
            </a:r>
            <a:r>
              <a:rPr lang="en-US" i="1" baseline="-25000" dirty="0" err="1"/>
              <a:t>wt</a:t>
            </a:r>
            <a:r>
              <a:rPr lang="en-US" i="1" dirty="0"/>
              <a:t> </a:t>
            </a:r>
            <a:r>
              <a:rPr lang="cs-CZ" i="1" dirty="0"/>
              <a:t>v-</a:t>
            </a:r>
            <a:r>
              <a:rPr lang="cs-CZ" i="1" dirty="0" err="1"/>
              <a:t>constructs</a:t>
            </a:r>
            <a:r>
              <a:rPr lang="cs-CZ" i="1" dirty="0"/>
              <a:t> </a:t>
            </a:r>
            <a:r>
              <a:rPr lang="en-US" b="1" i="1" dirty="0"/>
              <a:t>T</a:t>
            </a:r>
            <a:r>
              <a:rPr lang="cs-CZ" i="1" dirty="0"/>
              <a:t>, </a:t>
            </a:r>
            <a:r>
              <a:rPr lang="cs-CZ" i="1" dirty="0" err="1"/>
              <a:t>otherwise</a:t>
            </a:r>
            <a:r>
              <a:rPr lang="cs-CZ" i="1" dirty="0"/>
              <a:t> </a:t>
            </a:r>
            <a:r>
              <a:rPr lang="en-US" b="1" i="1" dirty="0"/>
              <a:t>F</a:t>
            </a:r>
            <a:r>
              <a:rPr lang="cs-CZ" b="1" i="1" dirty="0"/>
              <a:t>	</a:t>
            </a:r>
            <a:r>
              <a:rPr lang="en-US" i="1" dirty="0"/>
              <a:t>P </a:t>
            </a:r>
            <a:r>
              <a:rPr lang="en-US" dirty="0">
                <a:sym typeface="Symbol"/>
              </a:rPr>
              <a:t> </a:t>
            </a:r>
            <a:r>
              <a:rPr lang="en-US" baseline="-25000" dirty="0">
                <a:sym typeface="Symbol"/>
              </a:rPr>
              <a:t></a:t>
            </a:r>
            <a:endParaRPr lang="en-US" i="1" dirty="0"/>
          </a:p>
          <a:p>
            <a:r>
              <a:rPr lang="en-US" dirty="0"/>
              <a:t>[</a:t>
            </a:r>
            <a:r>
              <a:rPr lang="en-US" baseline="30000" dirty="0"/>
              <a:t>0</a:t>
            </a:r>
            <a:r>
              <a:rPr lang="en-US" i="1" dirty="0"/>
              <a:t>Undef</a:t>
            </a:r>
            <a:r>
              <a:rPr lang="en-US" i="1" baseline="-25000" dirty="0"/>
              <a:t>wt </a:t>
            </a:r>
            <a:r>
              <a:rPr lang="en-US" i="1" dirty="0"/>
              <a:t>P</a:t>
            </a:r>
            <a:r>
              <a:rPr lang="en-US" dirty="0"/>
              <a:t>]</a:t>
            </a:r>
            <a:r>
              <a:rPr lang="en-US" i="1" dirty="0"/>
              <a:t> = </a:t>
            </a:r>
            <a:r>
              <a:rPr lang="en-US" dirty="0">
                <a:sym typeface="Symbol"/>
              </a:rPr>
              <a:t></a:t>
            </a:r>
            <a:r>
              <a:rPr lang="en-US" dirty="0"/>
              <a:t>[</a:t>
            </a:r>
            <a:r>
              <a:rPr lang="en-US" baseline="30000" dirty="0"/>
              <a:t>0</a:t>
            </a:r>
            <a:r>
              <a:rPr lang="en-US" i="1" dirty="0"/>
              <a:t>True</a:t>
            </a:r>
            <a:r>
              <a:rPr lang="en-US" i="1" baseline="-25000" dirty="0"/>
              <a:t>wt </a:t>
            </a:r>
            <a:r>
              <a:rPr lang="en-US" i="1" dirty="0"/>
              <a:t>P</a:t>
            </a:r>
            <a:r>
              <a:rPr lang="en-US" dirty="0"/>
              <a:t>]</a:t>
            </a:r>
            <a:r>
              <a:rPr lang="en-US" i="1" dirty="0"/>
              <a:t> </a:t>
            </a:r>
            <a:r>
              <a:rPr lang="en-US" dirty="0">
                <a:sym typeface="Symbol"/>
              </a:rPr>
              <a:t> </a:t>
            </a:r>
            <a:r>
              <a:rPr lang="en-US" dirty="0"/>
              <a:t>[</a:t>
            </a:r>
            <a:r>
              <a:rPr lang="en-US" baseline="30000" dirty="0"/>
              <a:t>0</a:t>
            </a:r>
            <a:r>
              <a:rPr lang="en-US" i="1" dirty="0"/>
              <a:t>False</a:t>
            </a:r>
            <a:r>
              <a:rPr lang="en-US" i="1" baseline="-25000" dirty="0"/>
              <a:t>wt </a:t>
            </a:r>
            <a:r>
              <a:rPr lang="en-US" i="1" dirty="0"/>
              <a:t>P</a:t>
            </a:r>
            <a:r>
              <a:rPr lang="en-US" dirty="0"/>
              <a:t>]</a:t>
            </a:r>
          </a:p>
          <a:p>
            <a:pPr>
              <a:buNone/>
            </a:pPr>
            <a:r>
              <a:rPr lang="en-US" i="1" dirty="0">
                <a:solidFill>
                  <a:schemeClr val="accent6">
                    <a:lumMod val="75000"/>
                  </a:schemeClr>
                </a:solidFill>
                <a:effectLst>
                  <a:outerShdw blurRad="38100" dist="38100" dir="2700000" algn="tl">
                    <a:srgbClr val="000000">
                      <a:alpha val="43137"/>
                    </a:srgbClr>
                  </a:outerShdw>
                </a:effectLst>
              </a:rPr>
              <a:t>Requisites. </a:t>
            </a:r>
          </a:p>
          <a:p>
            <a:pPr>
              <a:buNone/>
            </a:pPr>
            <a:r>
              <a:rPr lang="en-US" dirty="0"/>
              <a:t>[</a:t>
            </a:r>
            <a:r>
              <a:rPr lang="en-US" baseline="30000" dirty="0"/>
              <a:t>0</a:t>
            </a:r>
            <a:r>
              <a:rPr lang="en-US" i="1" dirty="0"/>
              <a:t>Req</a:t>
            </a:r>
            <a:r>
              <a:rPr lang="en-US" i="1" baseline="-25000" dirty="0"/>
              <a:t> </a:t>
            </a:r>
            <a:r>
              <a:rPr lang="en-US" i="1" dirty="0"/>
              <a:t>F G</a:t>
            </a:r>
            <a:r>
              <a:rPr lang="en-US" dirty="0"/>
              <a:t>] = </a:t>
            </a:r>
            <a:r>
              <a:rPr lang="en-US" dirty="0">
                <a:sym typeface="Symbol"/>
              </a:rPr>
              <a:t></a:t>
            </a:r>
            <a:r>
              <a:rPr lang="en-US" i="1" dirty="0" err="1">
                <a:sym typeface="Symbol"/>
              </a:rPr>
              <a:t>w</a:t>
            </a:r>
            <a:r>
              <a:rPr lang="en-US" dirty="0" err="1">
                <a:sym typeface="Symbol"/>
              </a:rPr>
              <a:t></a:t>
            </a:r>
            <a:r>
              <a:rPr lang="en-US" i="1" dirty="0" err="1">
                <a:sym typeface="Symbol"/>
              </a:rPr>
              <a:t>t</a:t>
            </a:r>
            <a:r>
              <a:rPr lang="en-US" i="1" dirty="0">
                <a:sym typeface="Symbol"/>
              </a:rPr>
              <a:t> </a:t>
            </a:r>
            <a:r>
              <a:rPr lang="en-US" dirty="0">
                <a:sym typeface="Symbol"/>
              </a:rPr>
              <a:t></a:t>
            </a:r>
            <a:r>
              <a:rPr lang="en-US" i="1" dirty="0">
                <a:sym typeface="Symbol"/>
              </a:rPr>
              <a:t>x </a:t>
            </a:r>
            <a:r>
              <a:rPr lang="en-US" sz="3100" dirty="0">
                <a:sym typeface="Symbol"/>
              </a:rPr>
              <a:t>[</a:t>
            </a:r>
            <a:r>
              <a:rPr lang="en-US" dirty="0">
                <a:sym typeface="Symbol"/>
              </a:rPr>
              <a:t>[</a:t>
            </a:r>
            <a:r>
              <a:rPr lang="en-US" baseline="30000" dirty="0"/>
              <a:t>0</a:t>
            </a:r>
            <a:r>
              <a:rPr lang="en-US" i="1" dirty="0"/>
              <a:t>True</a:t>
            </a:r>
            <a:r>
              <a:rPr lang="en-US" i="1" baseline="-25000" dirty="0"/>
              <a:t>wt </a:t>
            </a:r>
            <a:r>
              <a:rPr lang="en-US" dirty="0">
                <a:sym typeface="Symbol"/>
              </a:rPr>
              <a:t></a:t>
            </a:r>
            <a:r>
              <a:rPr lang="en-US" i="1" dirty="0" err="1">
                <a:sym typeface="Symbol"/>
              </a:rPr>
              <a:t>w</a:t>
            </a:r>
            <a:r>
              <a:rPr lang="en-US" dirty="0" err="1">
                <a:sym typeface="Symbol"/>
              </a:rPr>
              <a:t></a:t>
            </a:r>
            <a:r>
              <a:rPr lang="en-US" i="1" dirty="0" err="1">
                <a:sym typeface="Symbol"/>
              </a:rPr>
              <a:t>t</a:t>
            </a:r>
            <a:r>
              <a:rPr lang="en-US" i="1" dirty="0">
                <a:sym typeface="Symbol"/>
              </a:rPr>
              <a:t> </a:t>
            </a:r>
            <a:r>
              <a:rPr lang="en-US" dirty="0">
                <a:sym typeface="Symbol"/>
              </a:rPr>
              <a:t>[</a:t>
            </a:r>
            <a:r>
              <a:rPr lang="en-US" i="1" dirty="0" err="1">
                <a:sym typeface="Symbol"/>
              </a:rPr>
              <a:t>G</a:t>
            </a:r>
            <a:r>
              <a:rPr lang="en-US" i="1" baseline="-25000" dirty="0" err="1"/>
              <a:t>wt</a:t>
            </a:r>
            <a:r>
              <a:rPr lang="en-US" i="1" baseline="-25000" dirty="0"/>
              <a:t> </a:t>
            </a:r>
            <a:r>
              <a:rPr lang="en-US" i="1" dirty="0"/>
              <a:t>x</a:t>
            </a:r>
            <a:r>
              <a:rPr lang="en-US" dirty="0"/>
              <a:t>]] </a:t>
            </a:r>
            <a:r>
              <a:rPr lang="en-US" dirty="0">
                <a:sym typeface="Symbol"/>
              </a:rPr>
              <a:t> [</a:t>
            </a:r>
            <a:r>
              <a:rPr lang="en-US" baseline="30000" dirty="0"/>
              <a:t>0</a:t>
            </a:r>
            <a:r>
              <a:rPr lang="en-US" i="1" dirty="0"/>
              <a:t>True</a:t>
            </a:r>
            <a:r>
              <a:rPr lang="en-US" i="1" baseline="-25000" dirty="0"/>
              <a:t>wt </a:t>
            </a:r>
            <a:r>
              <a:rPr lang="en-US" dirty="0">
                <a:sym typeface="Symbol"/>
              </a:rPr>
              <a:t></a:t>
            </a:r>
            <a:r>
              <a:rPr lang="en-US" i="1" dirty="0" err="1">
                <a:sym typeface="Symbol"/>
              </a:rPr>
              <a:t>w</a:t>
            </a:r>
            <a:r>
              <a:rPr lang="en-US" dirty="0" err="1">
                <a:sym typeface="Symbol"/>
              </a:rPr>
              <a:t></a:t>
            </a:r>
            <a:r>
              <a:rPr lang="en-US" i="1" dirty="0" err="1">
                <a:sym typeface="Symbol"/>
              </a:rPr>
              <a:t>t</a:t>
            </a:r>
            <a:r>
              <a:rPr lang="en-US" i="1" dirty="0">
                <a:sym typeface="Symbol"/>
              </a:rPr>
              <a:t> </a:t>
            </a:r>
            <a:r>
              <a:rPr lang="en-US" dirty="0">
                <a:sym typeface="Symbol"/>
              </a:rPr>
              <a:t>[</a:t>
            </a:r>
            <a:r>
              <a:rPr lang="en-US" i="1" dirty="0" err="1">
                <a:sym typeface="Symbol"/>
              </a:rPr>
              <a:t>F</a:t>
            </a:r>
            <a:r>
              <a:rPr lang="en-US" i="1" baseline="-25000" dirty="0" err="1"/>
              <a:t>wt</a:t>
            </a:r>
            <a:r>
              <a:rPr lang="en-US" i="1" baseline="-25000" dirty="0"/>
              <a:t> </a:t>
            </a:r>
            <a:r>
              <a:rPr lang="en-US" i="1" dirty="0"/>
              <a:t>x</a:t>
            </a:r>
            <a:r>
              <a:rPr lang="en-US" dirty="0"/>
              <a:t>]]</a:t>
            </a:r>
            <a:r>
              <a:rPr lang="en-US" sz="3100" dirty="0"/>
              <a:t>]</a:t>
            </a:r>
          </a:p>
          <a:p>
            <a:pPr lvl="1">
              <a:spcBef>
                <a:spcPts val="1200"/>
              </a:spcBef>
              <a:buNone/>
            </a:pPr>
            <a:r>
              <a:rPr lang="en-US" i="1" dirty="0">
                <a:sym typeface="Symbol"/>
              </a:rPr>
              <a:t>F, G</a:t>
            </a:r>
            <a:r>
              <a:rPr lang="en-US" dirty="0">
                <a:sym typeface="Symbol"/>
              </a:rPr>
              <a:t>  ()</a:t>
            </a:r>
            <a:r>
              <a:rPr lang="en-US" baseline="-25000" dirty="0">
                <a:sym typeface="Symbol"/>
              </a:rPr>
              <a:t></a:t>
            </a:r>
            <a:endParaRPr lang="en-US" i="1" dirty="0">
              <a:sym typeface="Symbol"/>
            </a:endParaRPr>
          </a:p>
          <a:p>
            <a:pPr>
              <a:spcBef>
                <a:spcPts val="1200"/>
              </a:spcBef>
              <a:buNone/>
            </a:pPr>
            <a:r>
              <a:rPr lang="en-US" dirty="0">
                <a:sym typeface="Symbol"/>
              </a:rPr>
              <a:t>Gloss. </a:t>
            </a:r>
            <a:r>
              <a:rPr lang="en-US" i="1" dirty="0">
                <a:sym typeface="Symbol"/>
              </a:rPr>
              <a:t>The property F is a requisite of the property G </a:t>
            </a:r>
            <a:r>
              <a:rPr lang="en-US" i="1" dirty="0" err="1">
                <a:sym typeface="Symbol"/>
              </a:rPr>
              <a:t>iff</a:t>
            </a:r>
            <a:r>
              <a:rPr lang="en-US" i="1" dirty="0">
                <a:sym typeface="Symbol"/>
              </a:rPr>
              <a:t> necessarily, for all x holds: </a:t>
            </a:r>
            <a:br>
              <a:rPr lang="en-US" i="1" dirty="0">
                <a:sym typeface="Symbol"/>
              </a:rPr>
            </a:br>
            <a:r>
              <a:rPr lang="en-US" i="1" dirty="0">
                <a:sym typeface="Symbol"/>
              </a:rPr>
              <a:t>if it is true that x is a G then it is true that is x an F</a:t>
            </a:r>
          </a:p>
          <a:p>
            <a:pPr>
              <a:spcBef>
                <a:spcPts val="1200"/>
              </a:spcBef>
              <a:buNone/>
            </a:pPr>
            <a:r>
              <a:rPr lang="en-US" i="1" dirty="0">
                <a:sym typeface="Symbol"/>
              </a:rPr>
              <a:t>Example</a:t>
            </a:r>
            <a:r>
              <a:rPr lang="en-US" dirty="0">
                <a:sym typeface="Symbol"/>
              </a:rPr>
              <a:t>. </a:t>
            </a:r>
            <a:r>
              <a:rPr lang="en-US" i="1" dirty="0">
                <a:sym typeface="Symbol"/>
              </a:rPr>
              <a:t> If it is true that Tom stopped smoking then it is true that Tom previously smoked.</a:t>
            </a:r>
          </a:p>
          <a:p>
            <a:pPr>
              <a:spcBef>
                <a:spcPts val="1200"/>
              </a:spcBef>
              <a:buNone/>
            </a:pPr>
            <a:r>
              <a:rPr lang="en-US" dirty="0">
                <a:solidFill>
                  <a:schemeClr val="accent6">
                    <a:lumMod val="75000"/>
                  </a:schemeClr>
                </a:solidFill>
                <a:sym typeface="Symbol" panose="05050102010706020507" pitchFamily="18" charset="2"/>
              </a:rPr>
              <a:t>[</a:t>
            </a:r>
            <a:r>
              <a:rPr lang="en-US" baseline="30000" dirty="0">
                <a:solidFill>
                  <a:schemeClr val="accent6">
                    <a:lumMod val="75000"/>
                  </a:schemeClr>
                </a:solidFill>
                <a:sym typeface="Symbol" panose="05050102010706020507" pitchFamily="18" charset="2"/>
              </a:rPr>
              <a:t>0</a:t>
            </a:r>
            <a:r>
              <a:rPr lang="en-US" i="1" dirty="0">
                <a:solidFill>
                  <a:schemeClr val="accent6">
                    <a:lumMod val="75000"/>
                  </a:schemeClr>
                </a:solidFill>
                <a:sym typeface="Symbol" panose="05050102010706020507" pitchFamily="18" charset="2"/>
              </a:rPr>
              <a:t>Requisite </a:t>
            </a:r>
            <a:r>
              <a:rPr lang="en-US" baseline="30000" dirty="0">
                <a:solidFill>
                  <a:schemeClr val="accent6">
                    <a:lumMod val="75000"/>
                  </a:schemeClr>
                </a:solidFill>
                <a:sym typeface="Symbol" panose="05050102010706020507" pitchFamily="18" charset="2"/>
              </a:rPr>
              <a:t>0</a:t>
            </a:r>
            <a:r>
              <a:rPr lang="en-US" i="1" dirty="0">
                <a:solidFill>
                  <a:schemeClr val="accent6">
                    <a:lumMod val="75000"/>
                  </a:schemeClr>
                </a:solidFill>
                <a:sym typeface="Symbol" panose="05050102010706020507" pitchFamily="18" charset="2"/>
              </a:rPr>
              <a:t>Mammal </a:t>
            </a:r>
            <a:r>
              <a:rPr lang="en-US" baseline="30000" dirty="0">
                <a:solidFill>
                  <a:schemeClr val="accent6">
                    <a:lumMod val="75000"/>
                  </a:schemeClr>
                </a:solidFill>
                <a:sym typeface="Symbol" panose="05050102010706020507" pitchFamily="18" charset="2"/>
              </a:rPr>
              <a:t>0</a:t>
            </a:r>
            <a:r>
              <a:rPr lang="en-US" i="1" dirty="0">
                <a:solidFill>
                  <a:schemeClr val="accent6">
                    <a:lumMod val="75000"/>
                  </a:schemeClr>
                </a:solidFill>
                <a:sym typeface="Symbol" panose="05050102010706020507" pitchFamily="18" charset="2"/>
              </a:rPr>
              <a:t>Whale</a:t>
            </a:r>
            <a:r>
              <a:rPr lang="en-US" dirty="0">
                <a:solidFill>
                  <a:schemeClr val="accent6">
                    <a:lumMod val="75000"/>
                  </a:schemeClr>
                </a:solidFill>
                <a:sym typeface="Symbol" panose="05050102010706020507" pitchFamily="18" charset="2"/>
              </a:rPr>
              <a:t>] = </a:t>
            </a:r>
          </a:p>
          <a:p>
            <a:pPr>
              <a:spcBef>
                <a:spcPts val="1200"/>
              </a:spcBef>
              <a:buNone/>
            </a:pPr>
            <a:r>
              <a:rPr lang="en-US" dirty="0">
                <a:sym typeface="Symbol" panose="05050102010706020507" pitchFamily="18" charset="2"/>
              </a:rPr>
              <a:t> 		</a:t>
            </a:r>
            <a:r>
              <a:rPr lang="en-US" dirty="0">
                <a:sym typeface="Symbol"/>
              </a:rPr>
              <a:t></a:t>
            </a:r>
            <a:r>
              <a:rPr lang="en-US" i="1" dirty="0" err="1">
                <a:sym typeface="Symbol"/>
              </a:rPr>
              <a:t>w</a:t>
            </a:r>
            <a:r>
              <a:rPr lang="en-US" dirty="0" err="1">
                <a:sym typeface="Symbol"/>
              </a:rPr>
              <a:t></a:t>
            </a:r>
            <a:r>
              <a:rPr lang="en-US" i="1" dirty="0" err="1">
                <a:sym typeface="Symbol"/>
              </a:rPr>
              <a:t>t</a:t>
            </a:r>
            <a:r>
              <a:rPr lang="en-US" i="1" dirty="0">
                <a:sym typeface="Symbol"/>
              </a:rPr>
              <a:t> </a:t>
            </a:r>
            <a:r>
              <a:rPr lang="en-US" dirty="0">
                <a:sym typeface="Symbol"/>
              </a:rPr>
              <a:t></a:t>
            </a:r>
            <a:r>
              <a:rPr lang="en-US" i="1" dirty="0">
                <a:sym typeface="Symbol"/>
              </a:rPr>
              <a:t>x </a:t>
            </a:r>
            <a:r>
              <a:rPr lang="en-US" sz="3300" dirty="0">
                <a:sym typeface="Symbol"/>
              </a:rPr>
              <a:t>[</a:t>
            </a:r>
            <a:r>
              <a:rPr lang="en-US" dirty="0">
                <a:sym typeface="Symbol"/>
              </a:rPr>
              <a:t>[</a:t>
            </a:r>
            <a:r>
              <a:rPr lang="en-US" baseline="30000" dirty="0"/>
              <a:t>0</a:t>
            </a:r>
            <a:r>
              <a:rPr lang="en-US" i="1" dirty="0"/>
              <a:t>True</a:t>
            </a:r>
            <a:r>
              <a:rPr lang="en-US" i="1" baseline="-25000" dirty="0"/>
              <a:t>wt </a:t>
            </a:r>
            <a:r>
              <a:rPr lang="en-US" dirty="0">
                <a:sym typeface="Symbol"/>
              </a:rPr>
              <a:t></a:t>
            </a:r>
            <a:r>
              <a:rPr lang="en-US" i="1" dirty="0" err="1">
                <a:sym typeface="Symbol"/>
              </a:rPr>
              <a:t>w</a:t>
            </a:r>
            <a:r>
              <a:rPr lang="en-US" dirty="0" err="1">
                <a:sym typeface="Symbol"/>
              </a:rPr>
              <a:t></a:t>
            </a:r>
            <a:r>
              <a:rPr lang="en-US" i="1" dirty="0" err="1">
                <a:sym typeface="Symbol"/>
              </a:rPr>
              <a:t>t</a:t>
            </a:r>
            <a:r>
              <a:rPr lang="en-US" i="1" dirty="0">
                <a:sym typeface="Symbol"/>
              </a:rPr>
              <a:t> </a:t>
            </a:r>
            <a:r>
              <a:rPr lang="en-US" dirty="0">
                <a:sym typeface="Symbol"/>
              </a:rPr>
              <a:t>[</a:t>
            </a:r>
            <a:r>
              <a:rPr lang="en-US" baseline="30000" dirty="0">
                <a:sym typeface="Symbol" panose="05050102010706020507" pitchFamily="18" charset="2"/>
              </a:rPr>
              <a:t>0</a:t>
            </a:r>
            <a:r>
              <a:rPr lang="en-US" i="1" dirty="0">
                <a:sym typeface="Symbol" panose="05050102010706020507" pitchFamily="18" charset="2"/>
              </a:rPr>
              <a:t>Whale</a:t>
            </a:r>
            <a:r>
              <a:rPr lang="en-US" i="1" baseline="-25000" dirty="0"/>
              <a:t>wt </a:t>
            </a:r>
            <a:r>
              <a:rPr lang="en-US" i="1" dirty="0"/>
              <a:t>x</a:t>
            </a:r>
            <a:r>
              <a:rPr lang="en-US" dirty="0"/>
              <a:t>]] </a:t>
            </a:r>
            <a:r>
              <a:rPr lang="en-US" dirty="0">
                <a:sym typeface="Symbol"/>
              </a:rPr>
              <a:t> [</a:t>
            </a:r>
            <a:r>
              <a:rPr lang="en-US" baseline="30000" dirty="0"/>
              <a:t>0</a:t>
            </a:r>
            <a:r>
              <a:rPr lang="en-US" i="1" dirty="0"/>
              <a:t>True</a:t>
            </a:r>
            <a:r>
              <a:rPr lang="en-US" i="1" baseline="-25000" dirty="0"/>
              <a:t>wt </a:t>
            </a:r>
            <a:r>
              <a:rPr lang="en-US" dirty="0">
                <a:sym typeface="Symbol"/>
              </a:rPr>
              <a:t></a:t>
            </a:r>
            <a:r>
              <a:rPr lang="en-US" i="1" dirty="0" err="1">
                <a:sym typeface="Symbol"/>
              </a:rPr>
              <a:t>w</a:t>
            </a:r>
            <a:r>
              <a:rPr lang="en-US" dirty="0" err="1">
                <a:sym typeface="Symbol"/>
              </a:rPr>
              <a:t></a:t>
            </a:r>
            <a:r>
              <a:rPr lang="en-US" i="1" dirty="0" err="1">
                <a:sym typeface="Symbol"/>
              </a:rPr>
              <a:t>t</a:t>
            </a:r>
            <a:r>
              <a:rPr lang="en-US" i="1" dirty="0">
                <a:sym typeface="Symbol"/>
              </a:rPr>
              <a:t> </a:t>
            </a:r>
            <a:r>
              <a:rPr lang="en-US" dirty="0">
                <a:sym typeface="Symbol"/>
              </a:rPr>
              <a:t>[</a:t>
            </a:r>
            <a:r>
              <a:rPr lang="en-US" baseline="30000" dirty="0">
                <a:sym typeface="Symbol" panose="05050102010706020507" pitchFamily="18" charset="2"/>
              </a:rPr>
              <a:t>0</a:t>
            </a:r>
            <a:r>
              <a:rPr lang="en-US" i="1" dirty="0">
                <a:sym typeface="Symbol" panose="05050102010706020507" pitchFamily="18" charset="2"/>
              </a:rPr>
              <a:t>Mammal</a:t>
            </a:r>
            <a:r>
              <a:rPr lang="en-US" i="1" baseline="-25000" dirty="0"/>
              <a:t>wt </a:t>
            </a:r>
            <a:r>
              <a:rPr lang="en-US" i="1" dirty="0"/>
              <a:t>x</a:t>
            </a:r>
            <a:r>
              <a:rPr lang="en-US" dirty="0"/>
              <a:t>]]</a:t>
            </a:r>
            <a:r>
              <a:rPr lang="en-US" sz="3300" dirty="0"/>
              <a:t>]</a:t>
            </a:r>
            <a:r>
              <a:rPr lang="en-US" i="1" dirty="0">
                <a:sym typeface="Symbol"/>
              </a:rPr>
              <a:t> </a:t>
            </a:r>
            <a:endParaRPr lang="en-US" dirty="0">
              <a:solidFill>
                <a:schemeClr val="accent2">
                  <a:lumMod val="50000"/>
                </a:schemeClr>
              </a:solidFill>
            </a:endParaRPr>
          </a:p>
          <a:p>
            <a:pPr>
              <a:buNone/>
            </a:pPr>
            <a:endParaRPr lang="en-US" i="1" dirty="0">
              <a:solidFill>
                <a:schemeClr val="accent2">
                  <a:lumMod val="50000"/>
                </a:schemeClr>
              </a:solidFill>
            </a:endParaRPr>
          </a:p>
          <a:p>
            <a:endParaRPr lang="cs-CZ" i="1" dirty="0"/>
          </a:p>
        </p:txBody>
      </p:sp>
      <p:sp>
        <p:nvSpPr>
          <p:cNvPr id="4" name="Zástupný symbol pro číslo snímku 3">
            <a:extLst>
              <a:ext uri="{FF2B5EF4-FFF2-40B4-BE49-F238E27FC236}">
                <a16:creationId xmlns:a16="http://schemas.microsoft.com/office/drawing/2014/main" id="{CAFD45E0-9157-4ABA-9BF0-46093984E483}"/>
              </a:ext>
            </a:extLst>
          </p:cNvPr>
          <p:cNvSpPr>
            <a:spLocks noGrp="1"/>
          </p:cNvSpPr>
          <p:nvPr>
            <p:ph type="sldNum" sz="quarter" idx="12"/>
          </p:nvPr>
        </p:nvSpPr>
        <p:spPr/>
        <p:txBody>
          <a:bodyPr/>
          <a:lstStyle/>
          <a:p>
            <a:fld id="{B0612320-D593-49F4-BC00-6C8C50A9C227}" type="slidenum">
              <a:rPr lang="cs-CZ" smtClean="0"/>
              <a:t>9</a:t>
            </a:fld>
            <a:endParaRPr lang="cs-CZ"/>
          </a:p>
        </p:txBody>
      </p:sp>
    </p:spTree>
    <p:extLst>
      <p:ext uri="{BB962C8B-B14F-4D97-AF65-F5344CB8AC3E}">
        <p14:creationId xmlns:p14="http://schemas.microsoft.com/office/powerpoint/2010/main" val="342124409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1158</TotalTime>
  <Words>3976</Words>
  <Application>Microsoft Office PowerPoint</Application>
  <PresentationFormat>Širokoúhlá obrazovka</PresentationFormat>
  <Paragraphs>264</Paragraphs>
  <Slides>25</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25</vt:i4>
      </vt:variant>
    </vt:vector>
  </HeadingPairs>
  <TitlesOfParts>
    <vt:vector size="32" baseType="lpstr">
      <vt:lpstr>Arial</vt:lpstr>
      <vt:lpstr>Calibri</vt:lpstr>
      <vt:lpstr>Calibri Light</vt:lpstr>
      <vt:lpstr>Lucida Sans Unicode</vt:lpstr>
      <vt:lpstr>Symbol</vt:lpstr>
      <vt:lpstr>Wingdings</vt:lpstr>
      <vt:lpstr>Motiv Office</vt:lpstr>
      <vt:lpstr>Logic of Attitudes</vt:lpstr>
      <vt:lpstr>Logic of attitudes</vt:lpstr>
      <vt:lpstr>Propositional attitudes</vt:lpstr>
      <vt:lpstr>a) Attitudes to mathematical propositions</vt:lpstr>
      <vt:lpstr>a) Attitudes to mathematical propositions</vt:lpstr>
      <vt:lpstr>the paradox of logical/mathematical omniscience</vt:lpstr>
      <vt:lpstr>the paradox of logical/mathematical omniscience</vt:lpstr>
      <vt:lpstr>the paradox of logical/mathematical omniscience</vt:lpstr>
      <vt:lpstr>properties of propositions True, False, Undef/()</vt:lpstr>
      <vt:lpstr>Hyper-propositional attitudes</vt:lpstr>
      <vt:lpstr>Hyper-propositional attitudes</vt:lpstr>
      <vt:lpstr>Propositional attitudes (intensional) 8.4. tu</vt:lpstr>
      <vt:lpstr>Implicit knowledge</vt:lpstr>
      <vt:lpstr>Propositional attitudes; summary</vt:lpstr>
      <vt:lpstr>Computational, inferable knowledge </vt:lpstr>
      <vt:lpstr>Computational, inferable knowledge</vt:lpstr>
      <vt:lpstr>Knowing is factivum</vt:lpstr>
      <vt:lpstr>“The Mayor of Ostrava doesn’t know that Tom regrets that  he (the mayor) is not going to the Alps”.</vt:lpstr>
      <vt:lpstr>The Mayor of Ostrava doesn’t know that Tom regrets that  he (the mayor) is not going to the Alps. The Mayor of Ostrava is Tomáš Macura. Tomáš Macura is not going to Alps</vt:lpstr>
      <vt:lpstr>Propositional attitudes de dicto vs. de re</vt:lpstr>
      <vt:lpstr>Intensional propositional attitudes de dicto</vt:lpstr>
      <vt:lpstr>Intensional propositional attitudes de re</vt:lpstr>
      <vt:lpstr>Intensional propositional attitudes de re</vt:lpstr>
      <vt:lpstr>Intensional propositional attitudes de re</vt:lpstr>
      <vt:lpstr>Propositional attitudes de 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Logic of Attitudes</dc:title>
  <dc:creator>Marie Duží</dc:creator>
  <cp:lastModifiedBy>Duzi Marie</cp:lastModifiedBy>
  <cp:revision>86</cp:revision>
  <dcterms:created xsi:type="dcterms:W3CDTF">2017-04-23T20:53:41Z</dcterms:created>
  <dcterms:modified xsi:type="dcterms:W3CDTF">2024-04-15T11:47:36Z</dcterms:modified>
</cp:coreProperties>
</file>