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7"/>
  </p:notesMasterIdLst>
  <p:sldIdLst>
    <p:sldId id="256" r:id="rId2"/>
    <p:sldId id="305" r:id="rId3"/>
    <p:sldId id="327" r:id="rId4"/>
    <p:sldId id="351" r:id="rId5"/>
    <p:sldId id="328" r:id="rId6"/>
    <p:sldId id="329" r:id="rId7"/>
    <p:sldId id="330" r:id="rId8"/>
    <p:sldId id="331" r:id="rId9"/>
    <p:sldId id="348" r:id="rId10"/>
    <p:sldId id="349" r:id="rId11"/>
    <p:sldId id="333" r:id="rId12"/>
    <p:sldId id="334" r:id="rId13"/>
    <p:sldId id="335" r:id="rId14"/>
    <p:sldId id="336" r:id="rId15"/>
    <p:sldId id="337" r:id="rId16"/>
    <p:sldId id="350" r:id="rId17"/>
    <p:sldId id="338" r:id="rId18"/>
    <p:sldId id="339" r:id="rId19"/>
    <p:sldId id="340" r:id="rId20"/>
    <p:sldId id="341" r:id="rId21"/>
    <p:sldId id="342" r:id="rId22"/>
    <p:sldId id="343" r:id="rId23"/>
    <p:sldId id="344" r:id="rId24"/>
    <p:sldId id="345" r:id="rId25"/>
    <p:sldId id="346" r:id="rId26"/>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p:cViewPr varScale="1">
        <p:scale>
          <a:sx n="67" d="100"/>
          <a:sy n="67" d="100"/>
        </p:scale>
        <p:origin x="126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8F33D-0479-4343-BE44-29150DAB32BC}" type="datetimeFigureOut">
              <a:rPr lang="cs-CZ" smtClean="0"/>
              <a:t>31.03.2025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C6BDEC-0DA9-4AE7-8F38-A6A981D5D200}" type="slidenum">
              <a:rPr lang="cs-CZ" smtClean="0"/>
              <a:t>‹#›</a:t>
            </a:fld>
            <a:endParaRPr lang="cs-CZ"/>
          </a:p>
        </p:txBody>
      </p:sp>
    </p:spTree>
    <p:extLst>
      <p:ext uri="{BB962C8B-B14F-4D97-AF65-F5344CB8AC3E}">
        <p14:creationId xmlns:p14="http://schemas.microsoft.com/office/powerpoint/2010/main" val="3923572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94FFF6EF-7A1F-4EF1-998A-26E3084F20D3}"/>
              </a:ext>
            </a:extLst>
          </p:cNvPr>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5" name="Line 8">
            <a:extLst>
              <a:ext uri="{FF2B5EF4-FFF2-40B4-BE49-F238E27FC236}">
                <a16:creationId xmlns:a16="http://schemas.microsoft.com/office/drawing/2014/main" id="{06020EE2-B515-41B9-9B17-7E7F618B3216}"/>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0242" name="Rectangle 2"/>
          <p:cNvSpPr>
            <a:spLocks noGrp="1" noChangeArrowheads="1"/>
          </p:cNvSpPr>
          <p:nvPr>
            <p:ph type="ctrTitle"/>
          </p:nvPr>
        </p:nvSpPr>
        <p:spPr>
          <a:xfrm>
            <a:off x="914400" y="1524000"/>
            <a:ext cx="7623175" cy="1752600"/>
          </a:xfrm>
        </p:spPr>
        <p:txBody>
          <a:bodyPr/>
          <a:lstStyle>
            <a:lvl1pPr>
              <a:defRPr sz="5000"/>
            </a:lvl1pPr>
          </a:lstStyle>
          <a:p>
            <a:pPr lvl="0"/>
            <a:r>
              <a:rPr lang="cs-CZ" altLang="en-US" noProof="0"/>
              <a:t>Klepnutím lze upravit styl předlohy nadpisů.</a:t>
            </a:r>
          </a:p>
        </p:txBody>
      </p:sp>
      <p:sp>
        <p:nvSpPr>
          <p:cNvPr id="10243"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cs-CZ" altLang="en-US" noProof="0"/>
              <a:t>Klepnutím lze upravit styl předlohy podnadpisů.</a:t>
            </a:r>
          </a:p>
        </p:txBody>
      </p:sp>
      <p:sp>
        <p:nvSpPr>
          <p:cNvPr id="6" name="Rectangle 4">
            <a:extLst>
              <a:ext uri="{FF2B5EF4-FFF2-40B4-BE49-F238E27FC236}">
                <a16:creationId xmlns:a16="http://schemas.microsoft.com/office/drawing/2014/main" id="{6D934888-6B8F-477B-8469-F1671463205D}"/>
              </a:ext>
            </a:extLst>
          </p:cNvPr>
          <p:cNvSpPr>
            <a:spLocks noGrp="1" noChangeArrowheads="1"/>
          </p:cNvSpPr>
          <p:nvPr>
            <p:ph type="dt" sz="half" idx="10"/>
          </p:nvPr>
        </p:nvSpPr>
        <p:spPr/>
        <p:txBody>
          <a:bodyPr/>
          <a:lstStyle>
            <a:lvl1pPr>
              <a:defRPr/>
            </a:lvl1pPr>
          </a:lstStyle>
          <a:p>
            <a:pPr>
              <a:defRPr/>
            </a:pPr>
            <a:endParaRPr lang="cs-CZ" altLang="en-US"/>
          </a:p>
        </p:txBody>
      </p:sp>
      <p:sp>
        <p:nvSpPr>
          <p:cNvPr id="7" name="Rectangle 5">
            <a:extLst>
              <a:ext uri="{FF2B5EF4-FFF2-40B4-BE49-F238E27FC236}">
                <a16:creationId xmlns:a16="http://schemas.microsoft.com/office/drawing/2014/main" id="{6AF52FB6-812F-442E-82F4-BC97C8E95565}"/>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cs-CZ" altLang="en-US"/>
          </a:p>
        </p:txBody>
      </p:sp>
      <p:sp>
        <p:nvSpPr>
          <p:cNvPr id="8" name="Rectangle 6">
            <a:extLst>
              <a:ext uri="{FF2B5EF4-FFF2-40B4-BE49-F238E27FC236}">
                <a16:creationId xmlns:a16="http://schemas.microsoft.com/office/drawing/2014/main" id="{9735216C-C22C-4EE3-8D5D-8E01928C267E}"/>
              </a:ext>
            </a:extLst>
          </p:cNvPr>
          <p:cNvSpPr>
            <a:spLocks noGrp="1" noChangeArrowheads="1"/>
          </p:cNvSpPr>
          <p:nvPr>
            <p:ph type="sldNum" sz="quarter" idx="12"/>
          </p:nvPr>
        </p:nvSpPr>
        <p:spPr/>
        <p:txBody>
          <a:bodyPr/>
          <a:lstStyle>
            <a:lvl1pPr>
              <a:defRPr smtClean="0"/>
            </a:lvl1pPr>
          </a:lstStyle>
          <a:p>
            <a:pPr>
              <a:defRPr/>
            </a:pPr>
            <a:fld id="{4ECF574F-9B7F-4677-AC68-80A9C14A44D7}" type="slidenum">
              <a:rPr lang="cs-CZ" altLang="en-US"/>
              <a:pPr>
                <a:defRPr/>
              </a:pPr>
              <a:t>‹#›</a:t>
            </a:fld>
            <a:endParaRPr lang="cs-CZ" altLang="en-US"/>
          </a:p>
        </p:txBody>
      </p:sp>
    </p:spTree>
    <p:extLst>
      <p:ext uri="{BB962C8B-B14F-4D97-AF65-F5344CB8AC3E}">
        <p14:creationId xmlns:p14="http://schemas.microsoft.com/office/powerpoint/2010/main" val="2983572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A1789959-3695-4D65-8BB3-0C8D1FB8B4C9}"/>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a:extLst>
              <a:ext uri="{FF2B5EF4-FFF2-40B4-BE49-F238E27FC236}">
                <a16:creationId xmlns:a16="http://schemas.microsoft.com/office/drawing/2014/main" id="{2403B927-F6EE-4485-8074-D77CCD5E693D}"/>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a:extLst>
              <a:ext uri="{FF2B5EF4-FFF2-40B4-BE49-F238E27FC236}">
                <a16:creationId xmlns:a16="http://schemas.microsoft.com/office/drawing/2014/main" id="{92C782CB-F080-4F30-8489-3FCD243EAA0F}"/>
              </a:ext>
            </a:extLst>
          </p:cNvPr>
          <p:cNvSpPr>
            <a:spLocks noGrp="1" noChangeArrowheads="1"/>
          </p:cNvSpPr>
          <p:nvPr>
            <p:ph type="sldNum" sz="quarter" idx="12"/>
          </p:nvPr>
        </p:nvSpPr>
        <p:spPr>
          <a:ln/>
        </p:spPr>
        <p:txBody>
          <a:bodyPr/>
          <a:lstStyle>
            <a:lvl1pPr>
              <a:defRPr/>
            </a:lvl1pPr>
          </a:lstStyle>
          <a:p>
            <a:pPr>
              <a:defRPr/>
            </a:pPr>
            <a:fld id="{DADC866F-14EF-417D-8A8B-0F3DDD2D245E}" type="slidenum">
              <a:rPr lang="cs-CZ" altLang="en-US"/>
              <a:pPr>
                <a:defRPr/>
              </a:pPr>
              <a:t>‹#›</a:t>
            </a:fld>
            <a:endParaRPr lang="cs-CZ" altLang="en-US"/>
          </a:p>
        </p:txBody>
      </p:sp>
    </p:spTree>
    <p:extLst>
      <p:ext uri="{BB962C8B-B14F-4D97-AF65-F5344CB8AC3E}">
        <p14:creationId xmlns:p14="http://schemas.microsoft.com/office/powerpoint/2010/main" val="253309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53112"/>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7813"/>
            <a:ext cx="6019800" cy="5853112"/>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B5BBD6B5-69DD-42E6-B2EA-67756488A8D8}"/>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a:extLst>
              <a:ext uri="{FF2B5EF4-FFF2-40B4-BE49-F238E27FC236}">
                <a16:creationId xmlns:a16="http://schemas.microsoft.com/office/drawing/2014/main" id="{A4B84153-670E-42E1-BDAB-427F754FB16D}"/>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a:extLst>
              <a:ext uri="{FF2B5EF4-FFF2-40B4-BE49-F238E27FC236}">
                <a16:creationId xmlns:a16="http://schemas.microsoft.com/office/drawing/2014/main" id="{99FB0E57-27A0-4D97-8683-8E8C205D68A5}"/>
              </a:ext>
            </a:extLst>
          </p:cNvPr>
          <p:cNvSpPr>
            <a:spLocks noGrp="1" noChangeArrowheads="1"/>
          </p:cNvSpPr>
          <p:nvPr>
            <p:ph type="sldNum" sz="quarter" idx="12"/>
          </p:nvPr>
        </p:nvSpPr>
        <p:spPr>
          <a:ln/>
        </p:spPr>
        <p:txBody>
          <a:bodyPr/>
          <a:lstStyle>
            <a:lvl1pPr>
              <a:defRPr/>
            </a:lvl1pPr>
          </a:lstStyle>
          <a:p>
            <a:pPr>
              <a:defRPr/>
            </a:pPr>
            <a:fld id="{814C879A-FDE5-4381-84DC-449D5D66B514}" type="slidenum">
              <a:rPr lang="cs-CZ" altLang="en-US"/>
              <a:pPr>
                <a:defRPr/>
              </a:pPr>
              <a:t>‹#›</a:t>
            </a:fld>
            <a:endParaRPr lang="cs-CZ" altLang="en-US"/>
          </a:p>
        </p:txBody>
      </p:sp>
    </p:spTree>
    <p:extLst>
      <p:ext uri="{BB962C8B-B14F-4D97-AF65-F5344CB8AC3E}">
        <p14:creationId xmlns:p14="http://schemas.microsoft.com/office/powerpoint/2010/main" val="317092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7A3D3912-7120-46B6-BA1F-8A2C732C0280}"/>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a:extLst>
              <a:ext uri="{FF2B5EF4-FFF2-40B4-BE49-F238E27FC236}">
                <a16:creationId xmlns:a16="http://schemas.microsoft.com/office/drawing/2014/main" id="{12584D77-FDCB-4850-935C-0D2E7161F7F3}"/>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a:extLst>
              <a:ext uri="{FF2B5EF4-FFF2-40B4-BE49-F238E27FC236}">
                <a16:creationId xmlns:a16="http://schemas.microsoft.com/office/drawing/2014/main" id="{3174C7AA-FC71-43FA-8767-B8FAB11F6B4A}"/>
              </a:ext>
            </a:extLst>
          </p:cNvPr>
          <p:cNvSpPr>
            <a:spLocks noGrp="1" noChangeArrowheads="1"/>
          </p:cNvSpPr>
          <p:nvPr>
            <p:ph type="sldNum" sz="quarter" idx="12"/>
          </p:nvPr>
        </p:nvSpPr>
        <p:spPr>
          <a:ln/>
        </p:spPr>
        <p:txBody>
          <a:bodyPr/>
          <a:lstStyle>
            <a:lvl1pPr>
              <a:defRPr/>
            </a:lvl1pPr>
          </a:lstStyle>
          <a:p>
            <a:pPr>
              <a:defRPr/>
            </a:pPr>
            <a:fld id="{14D2C813-5CB9-4562-B73A-EAA31AFCBDEB}" type="slidenum">
              <a:rPr lang="cs-CZ" altLang="en-US"/>
              <a:pPr>
                <a:defRPr/>
              </a:pPr>
              <a:t>‹#›</a:t>
            </a:fld>
            <a:endParaRPr lang="cs-CZ" altLang="en-US"/>
          </a:p>
        </p:txBody>
      </p:sp>
    </p:spTree>
    <p:extLst>
      <p:ext uri="{BB962C8B-B14F-4D97-AF65-F5344CB8AC3E}">
        <p14:creationId xmlns:p14="http://schemas.microsoft.com/office/powerpoint/2010/main" val="83214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Upravte styly předlohy textu.</a:t>
            </a:r>
          </a:p>
        </p:txBody>
      </p:sp>
      <p:sp>
        <p:nvSpPr>
          <p:cNvPr id="4" name="Rectangle 4">
            <a:extLst>
              <a:ext uri="{FF2B5EF4-FFF2-40B4-BE49-F238E27FC236}">
                <a16:creationId xmlns:a16="http://schemas.microsoft.com/office/drawing/2014/main" id="{FB445C8E-5287-471B-A0E5-ABC648F8F76A}"/>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a:extLst>
              <a:ext uri="{FF2B5EF4-FFF2-40B4-BE49-F238E27FC236}">
                <a16:creationId xmlns:a16="http://schemas.microsoft.com/office/drawing/2014/main" id="{E83CD026-9645-495E-A796-E6EAF96E7D86}"/>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a:extLst>
              <a:ext uri="{FF2B5EF4-FFF2-40B4-BE49-F238E27FC236}">
                <a16:creationId xmlns:a16="http://schemas.microsoft.com/office/drawing/2014/main" id="{62EE3735-4484-4AE9-A180-2B1E1E5471AB}"/>
              </a:ext>
            </a:extLst>
          </p:cNvPr>
          <p:cNvSpPr>
            <a:spLocks noGrp="1" noChangeArrowheads="1"/>
          </p:cNvSpPr>
          <p:nvPr>
            <p:ph type="sldNum" sz="quarter" idx="12"/>
          </p:nvPr>
        </p:nvSpPr>
        <p:spPr>
          <a:ln/>
        </p:spPr>
        <p:txBody>
          <a:bodyPr/>
          <a:lstStyle>
            <a:lvl1pPr>
              <a:defRPr/>
            </a:lvl1pPr>
          </a:lstStyle>
          <a:p>
            <a:pPr>
              <a:defRPr/>
            </a:pPr>
            <a:fld id="{76B4E405-378B-4A20-A187-07609505FCD4}" type="slidenum">
              <a:rPr lang="cs-CZ" altLang="en-US"/>
              <a:pPr>
                <a:defRPr/>
              </a:pPr>
              <a:t>‹#›</a:t>
            </a:fld>
            <a:endParaRPr lang="cs-CZ" altLang="en-US"/>
          </a:p>
        </p:txBody>
      </p:sp>
    </p:spTree>
    <p:extLst>
      <p:ext uri="{BB962C8B-B14F-4D97-AF65-F5344CB8AC3E}">
        <p14:creationId xmlns:p14="http://schemas.microsoft.com/office/powerpoint/2010/main" val="36482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30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30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3B21C5EB-045B-437A-9D35-5EB13C23FA5C}"/>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a:extLst>
              <a:ext uri="{FF2B5EF4-FFF2-40B4-BE49-F238E27FC236}">
                <a16:creationId xmlns:a16="http://schemas.microsoft.com/office/drawing/2014/main" id="{D0477251-F508-4573-A756-5D422B298722}"/>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a:extLst>
              <a:ext uri="{FF2B5EF4-FFF2-40B4-BE49-F238E27FC236}">
                <a16:creationId xmlns:a16="http://schemas.microsoft.com/office/drawing/2014/main" id="{BC2A2472-4E49-45FF-9EAD-C6FA11494B07}"/>
              </a:ext>
            </a:extLst>
          </p:cNvPr>
          <p:cNvSpPr>
            <a:spLocks noGrp="1" noChangeArrowheads="1"/>
          </p:cNvSpPr>
          <p:nvPr>
            <p:ph type="sldNum" sz="quarter" idx="12"/>
          </p:nvPr>
        </p:nvSpPr>
        <p:spPr>
          <a:ln/>
        </p:spPr>
        <p:txBody>
          <a:bodyPr/>
          <a:lstStyle>
            <a:lvl1pPr>
              <a:defRPr/>
            </a:lvl1pPr>
          </a:lstStyle>
          <a:p>
            <a:pPr>
              <a:defRPr/>
            </a:pPr>
            <a:fld id="{7EFBDF7E-B282-44D5-A007-C39D393416AA}" type="slidenum">
              <a:rPr lang="cs-CZ" altLang="en-US"/>
              <a:pPr>
                <a:defRPr/>
              </a:pPr>
              <a:t>‹#›</a:t>
            </a:fld>
            <a:endParaRPr lang="cs-CZ" altLang="en-US"/>
          </a:p>
        </p:txBody>
      </p:sp>
    </p:spTree>
    <p:extLst>
      <p:ext uri="{BB962C8B-B14F-4D97-AF65-F5344CB8AC3E}">
        <p14:creationId xmlns:p14="http://schemas.microsoft.com/office/powerpoint/2010/main" val="315660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D9C45D76-03A1-49A5-85D8-354C6238EF1D}"/>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8" name="Rectangle 5">
            <a:extLst>
              <a:ext uri="{FF2B5EF4-FFF2-40B4-BE49-F238E27FC236}">
                <a16:creationId xmlns:a16="http://schemas.microsoft.com/office/drawing/2014/main" id="{20716701-EC1E-447C-9F83-14907B2DE917}"/>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9" name="Rectangle 6">
            <a:extLst>
              <a:ext uri="{FF2B5EF4-FFF2-40B4-BE49-F238E27FC236}">
                <a16:creationId xmlns:a16="http://schemas.microsoft.com/office/drawing/2014/main" id="{89A326F3-D7FC-4773-BD94-BE96AD833EFC}"/>
              </a:ext>
            </a:extLst>
          </p:cNvPr>
          <p:cNvSpPr>
            <a:spLocks noGrp="1" noChangeArrowheads="1"/>
          </p:cNvSpPr>
          <p:nvPr>
            <p:ph type="sldNum" sz="quarter" idx="12"/>
          </p:nvPr>
        </p:nvSpPr>
        <p:spPr>
          <a:ln/>
        </p:spPr>
        <p:txBody>
          <a:bodyPr/>
          <a:lstStyle>
            <a:lvl1pPr>
              <a:defRPr/>
            </a:lvl1pPr>
          </a:lstStyle>
          <a:p>
            <a:pPr>
              <a:defRPr/>
            </a:pPr>
            <a:fld id="{F80079CD-54BC-435D-9875-2CE162372DDA}" type="slidenum">
              <a:rPr lang="cs-CZ" altLang="en-US"/>
              <a:pPr>
                <a:defRPr/>
              </a:pPr>
              <a:t>‹#›</a:t>
            </a:fld>
            <a:endParaRPr lang="cs-CZ" altLang="en-US"/>
          </a:p>
        </p:txBody>
      </p:sp>
    </p:spTree>
    <p:extLst>
      <p:ext uri="{BB962C8B-B14F-4D97-AF65-F5344CB8AC3E}">
        <p14:creationId xmlns:p14="http://schemas.microsoft.com/office/powerpoint/2010/main" val="225043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8F9B184A-9285-436A-B7EA-34C12103EF3D}"/>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4" name="Rectangle 5">
            <a:extLst>
              <a:ext uri="{FF2B5EF4-FFF2-40B4-BE49-F238E27FC236}">
                <a16:creationId xmlns:a16="http://schemas.microsoft.com/office/drawing/2014/main" id="{A40851BF-7386-4B68-AE8A-030142D74763}"/>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5" name="Rectangle 6">
            <a:extLst>
              <a:ext uri="{FF2B5EF4-FFF2-40B4-BE49-F238E27FC236}">
                <a16:creationId xmlns:a16="http://schemas.microsoft.com/office/drawing/2014/main" id="{78BACD9E-E3BA-4975-8D61-DBC438ABF204}"/>
              </a:ext>
            </a:extLst>
          </p:cNvPr>
          <p:cNvSpPr>
            <a:spLocks noGrp="1" noChangeArrowheads="1"/>
          </p:cNvSpPr>
          <p:nvPr>
            <p:ph type="sldNum" sz="quarter" idx="12"/>
          </p:nvPr>
        </p:nvSpPr>
        <p:spPr>
          <a:ln/>
        </p:spPr>
        <p:txBody>
          <a:bodyPr/>
          <a:lstStyle>
            <a:lvl1pPr>
              <a:defRPr/>
            </a:lvl1pPr>
          </a:lstStyle>
          <a:p>
            <a:pPr>
              <a:defRPr/>
            </a:pPr>
            <a:fld id="{4901BB9D-8125-4B1E-9C99-43F31027D3C8}" type="slidenum">
              <a:rPr lang="cs-CZ" altLang="en-US"/>
              <a:pPr>
                <a:defRPr/>
              </a:pPr>
              <a:t>‹#›</a:t>
            </a:fld>
            <a:endParaRPr lang="cs-CZ" altLang="en-US"/>
          </a:p>
        </p:txBody>
      </p:sp>
    </p:spTree>
    <p:extLst>
      <p:ext uri="{BB962C8B-B14F-4D97-AF65-F5344CB8AC3E}">
        <p14:creationId xmlns:p14="http://schemas.microsoft.com/office/powerpoint/2010/main" val="4669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D54E211-C96B-4AFA-94A4-0DDFD8B7E421}"/>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3" name="Rectangle 5">
            <a:extLst>
              <a:ext uri="{FF2B5EF4-FFF2-40B4-BE49-F238E27FC236}">
                <a16:creationId xmlns:a16="http://schemas.microsoft.com/office/drawing/2014/main" id="{04E6FDE6-4F0F-4A67-A8EE-39A7D1DFD0E8}"/>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4" name="Rectangle 6">
            <a:extLst>
              <a:ext uri="{FF2B5EF4-FFF2-40B4-BE49-F238E27FC236}">
                <a16:creationId xmlns:a16="http://schemas.microsoft.com/office/drawing/2014/main" id="{92A617BB-E8E5-4030-A4F8-EA30F4CBE16A}"/>
              </a:ext>
            </a:extLst>
          </p:cNvPr>
          <p:cNvSpPr>
            <a:spLocks noGrp="1" noChangeArrowheads="1"/>
          </p:cNvSpPr>
          <p:nvPr>
            <p:ph type="sldNum" sz="quarter" idx="12"/>
          </p:nvPr>
        </p:nvSpPr>
        <p:spPr>
          <a:ln/>
        </p:spPr>
        <p:txBody>
          <a:bodyPr/>
          <a:lstStyle>
            <a:lvl1pPr>
              <a:defRPr/>
            </a:lvl1pPr>
          </a:lstStyle>
          <a:p>
            <a:pPr>
              <a:defRPr/>
            </a:pPr>
            <a:fld id="{F9115EFD-A746-4A7A-9AF9-DB241731243B}" type="slidenum">
              <a:rPr lang="cs-CZ" altLang="en-US"/>
              <a:pPr>
                <a:defRPr/>
              </a:pPr>
              <a:t>‹#›</a:t>
            </a:fld>
            <a:endParaRPr lang="cs-CZ" altLang="en-US"/>
          </a:p>
        </p:txBody>
      </p:sp>
    </p:spTree>
    <p:extLst>
      <p:ext uri="{BB962C8B-B14F-4D97-AF65-F5344CB8AC3E}">
        <p14:creationId xmlns:p14="http://schemas.microsoft.com/office/powerpoint/2010/main" val="2164926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4">
            <a:extLst>
              <a:ext uri="{FF2B5EF4-FFF2-40B4-BE49-F238E27FC236}">
                <a16:creationId xmlns:a16="http://schemas.microsoft.com/office/drawing/2014/main" id="{8152C7D7-B806-4C0B-A700-05E9DE86B366}"/>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a:extLst>
              <a:ext uri="{FF2B5EF4-FFF2-40B4-BE49-F238E27FC236}">
                <a16:creationId xmlns:a16="http://schemas.microsoft.com/office/drawing/2014/main" id="{392BF1A0-63EA-4FDC-92C9-A592DB12E441}"/>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a:extLst>
              <a:ext uri="{FF2B5EF4-FFF2-40B4-BE49-F238E27FC236}">
                <a16:creationId xmlns:a16="http://schemas.microsoft.com/office/drawing/2014/main" id="{D5244724-4976-4B6B-B10F-87E453B73B6D}"/>
              </a:ext>
            </a:extLst>
          </p:cNvPr>
          <p:cNvSpPr>
            <a:spLocks noGrp="1" noChangeArrowheads="1"/>
          </p:cNvSpPr>
          <p:nvPr>
            <p:ph type="sldNum" sz="quarter" idx="12"/>
          </p:nvPr>
        </p:nvSpPr>
        <p:spPr>
          <a:ln/>
        </p:spPr>
        <p:txBody>
          <a:bodyPr/>
          <a:lstStyle>
            <a:lvl1pPr>
              <a:defRPr/>
            </a:lvl1pPr>
          </a:lstStyle>
          <a:p>
            <a:pPr>
              <a:defRPr/>
            </a:pPr>
            <a:fld id="{2A7C7F0C-EC21-46D8-91BE-85E29FB9055F}" type="slidenum">
              <a:rPr lang="cs-CZ" altLang="en-US"/>
              <a:pPr>
                <a:defRPr/>
              </a:pPr>
              <a:t>‹#›</a:t>
            </a:fld>
            <a:endParaRPr lang="cs-CZ" altLang="en-US"/>
          </a:p>
        </p:txBody>
      </p:sp>
    </p:spTree>
    <p:extLst>
      <p:ext uri="{BB962C8B-B14F-4D97-AF65-F5344CB8AC3E}">
        <p14:creationId xmlns:p14="http://schemas.microsoft.com/office/powerpoint/2010/main" val="1806060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4">
            <a:extLst>
              <a:ext uri="{FF2B5EF4-FFF2-40B4-BE49-F238E27FC236}">
                <a16:creationId xmlns:a16="http://schemas.microsoft.com/office/drawing/2014/main" id="{5610BAA8-5A27-4F17-82DA-4C3AD0EA3D01}"/>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a:extLst>
              <a:ext uri="{FF2B5EF4-FFF2-40B4-BE49-F238E27FC236}">
                <a16:creationId xmlns:a16="http://schemas.microsoft.com/office/drawing/2014/main" id="{ED68BE3E-AA8D-4EA8-8F4B-0446699DD305}"/>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a:extLst>
              <a:ext uri="{FF2B5EF4-FFF2-40B4-BE49-F238E27FC236}">
                <a16:creationId xmlns:a16="http://schemas.microsoft.com/office/drawing/2014/main" id="{1E946472-9699-4389-89FC-8B06201FF472}"/>
              </a:ext>
            </a:extLst>
          </p:cNvPr>
          <p:cNvSpPr>
            <a:spLocks noGrp="1" noChangeArrowheads="1"/>
          </p:cNvSpPr>
          <p:nvPr>
            <p:ph type="sldNum" sz="quarter" idx="12"/>
          </p:nvPr>
        </p:nvSpPr>
        <p:spPr>
          <a:ln/>
        </p:spPr>
        <p:txBody>
          <a:bodyPr/>
          <a:lstStyle>
            <a:lvl1pPr>
              <a:defRPr/>
            </a:lvl1pPr>
          </a:lstStyle>
          <a:p>
            <a:pPr>
              <a:defRPr/>
            </a:pPr>
            <a:fld id="{2E993AD4-86F9-4A4A-B43A-7251F73F0E1E}" type="slidenum">
              <a:rPr lang="cs-CZ" altLang="en-US"/>
              <a:pPr>
                <a:defRPr/>
              </a:pPr>
              <a:t>‹#›</a:t>
            </a:fld>
            <a:endParaRPr lang="cs-CZ" altLang="en-US"/>
          </a:p>
        </p:txBody>
      </p:sp>
    </p:spTree>
    <p:extLst>
      <p:ext uri="{BB962C8B-B14F-4D97-AF65-F5344CB8AC3E}">
        <p14:creationId xmlns:p14="http://schemas.microsoft.com/office/powerpoint/2010/main" val="968955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6A66CD6-F4BB-4821-BCD2-A4253120786E}"/>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a:t>Klepnutím lze upravit styl předlohy nadpisů.</a:t>
            </a:r>
          </a:p>
        </p:txBody>
      </p:sp>
      <p:sp>
        <p:nvSpPr>
          <p:cNvPr id="1027" name="Rectangle 3">
            <a:extLst>
              <a:ext uri="{FF2B5EF4-FFF2-40B4-BE49-F238E27FC236}">
                <a16:creationId xmlns:a16="http://schemas.microsoft.com/office/drawing/2014/main" id="{36655CCE-A98F-4D10-B1C0-D2458BDD15FB}"/>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9220" name="Rectangle 4">
            <a:extLst>
              <a:ext uri="{FF2B5EF4-FFF2-40B4-BE49-F238E27FC236}">
                <a16:creationId xmlns:a16="http://schemas.microsoft.com/office/drawing/2014/main" id="{B52E5490-EE3B-4816-8435-B849D5EBD14F}"/>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cs-CZ" altLang="en-US"/>
          </a:p>
        </p:txBody>
      </p:sp>
      <p:sp>
        <p:nvSpPr>
          <p:cNvPr id="9221" name="Rectangle 5">
            <a:extLst>
              <a:ext uri="{FF2B5EF4-FFF2-40B4-BE49-F238E27FC236}">
                <a16:creationId xmlns:a16="http://schemas.microsoft.com/office/drawing/2014/main" id="{3905DE9B-B4C9-43D5-B914-8272A6CE6A9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cs-CZ" altLang="en-US"/>
          </a:p>
        </p:txBody>
      </p:sp>
      <p:sp>
        <p:nvSpPr>
          <p:cNvPr id="9222" name="Rectangle 6">
            <a:extLst>
              <a:ext uri="{FF2B5EF4-FFF2-40B4-BE49-F238E27FC236}">
                <a16:creationId xmlns:a16="http://schemas.microsoft.com/office/drawing/2014/main" id="{0ECFA84E-85A7-4157-A9C7-789DF19D65E3}"/>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5D0E21B3-984B-400A-89BA-45AEC19EE58A}" type="slidenum">
              <a:rPr lang="cs-CZ" altLang="en-US"/>
              <a:pPr>
                <a:defRPr/>
              </a:pPr>
              <a:t>‹#›</a:t>
            </a:fld>
            <a:endParaRPr lang="cs-CZ" altLang="en-US"/>
          </a:p>
        </p:txBody>
      </p:sp>
      <p:sp>
        <p:nvSpPr>
          <p:cNvPr id="1031" name="Freeform 7">
            <a:extLst>
              <a:ext uri="{FF2B5EF4-FFF2-40B4-BE49-F238E27FC236}">
                <a16:creationId xmlns:a16="http://schemas.microsoft.com/office/drawing/2014/main" id="{5B965EE5-9967-43D5-BA9A-E82AEBB924E4}"/>
              </a:ext>
            </a:extLst>
          </p:cNvPr>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2" name="Line 8">
            <a:extLst>
              <a:ext uri="{FF2B5EF4-FFF2-40B4-BE49-F238E27FC236}">
                <a16:creationId xmlns:a16="http://schemas.microsoft.com/office/drawing/2014/main" id="{4E9F248B-4393-499D-B18E-1A5F49AB6965}"/>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anose="02020404030301010803" pitchFamily="18" charset="0"/>
        </a:defRPr>
      </a:lvl2pPr>
      <a:lvl3pPr algn="l" rtl="0" eaLnBrk="0" fontAlgn="base" hangingPunct="0">
        <a:spcBef>
          <a:spcPct val="0"/>
        </a:spcBef>
        <a:spcAft>
          <a:spcPct val="0"/>
        </a:spcAft>
        <a:defRPr sz="4200">
          <a:solidFill>
            <a:schemeClr val="tx2"/>
          </a:solidFill>
          <a:latin typeface="Garamond" panose="02020404030301010803" pitchFamily="18" charset="0"/>
        </a:defRPr>
      </a:lvl3pPr>
      <a:lvl4pPr algn="l" rtl="0" eaLnBrk="0" fontAlgn="base" hangingPunct="0">
        <a:spcBef>
          <a:spcPct val="0"/>
        </a:spcBef>
        <a:spcAft>
          <a:spcPct val="0"/>
        </a:spcAft>
        <a:defRPr sz="4200">
          <a:solidFill>
            <a:schemeClr val="tx2"/>
          </a:solidFill>
          <a:latin typeface="Garamond" panose="02020404030301010803" pitchFamily="18" charset="0"/>
        </a:defRPr>
      </a:lvl4pPr>
      <a:lvl5pPr algn="l" rtl="0" eaLnBrk="0" fontAlgn="base" hangingPunct="0">
        <a:spcBef>
          <a:spcPct val="0"/>
        </a:spcBef>
        <a:spcAft>
          <a:spcPct val="0"/>
        </a:spcAft>
        <a:defRPr sz="4200">
          <a:solidFill>
            <a:schemeClr val="tx2"/>
          </a:solidFill>
          <a:latin typeface="Garamond" panose="02020404030301010803" pitchFamily="18" charset="0"/>
        </a:defRPr>
      </a:lvl5pPr>
      <a:lvl6pPr marL="457200" algn="l" rtl="0" fontAlgn="base">
        <a:spcBef>
          <a:spcPct val="0"/>
        </a:spcBef>
        <a:spcAft>
          <a:spcPct val="0"/>
        </a:spcAft>
        <a:defRPr sz="4200">
          <a:solidFill>
            <a:schemeClr val="tx2"/>
          </a:solidFill>
          <a:latin typeface="Garamond" panose="02020404030301010803" pitchFamily="18" charset="0"/>
        </a:defRPr>
      </a:lvl6pPr>
      <a:lvl7pPr marL="914400" algn="l" rtl="0" fontAlgn="base">
        <a:spcBef>
          <a:spcPct val="0"/>
        </a:spcBef>
        <a:spcAft>
          <a:spcPct val="0"/>
        </a:spcAft>
        <a:defRPr sz="4200">
          <a:solidFill>
            <a:schemeClr val="tx2"/>
          </a:solidFill>
          <a:latin typeface="Garamond" panose="02020404030301010803" pitchFamily="18" charset="0"/>
        </a:defRPr>
      </a:lvl7pPr>
      <a:lvl8pPr marL="1371600" algn="l" rtl="0" fontAlgn="base">
        <a:spcBef>
          <a:spcPct val="0"/>
        </a:spcBef>
        <a:spcAft>
          <a:spcPct val="0"/>
        </a:spcAft>
        <a:defRPr sz="4200">
          <a:solidFill>
            <a:schemeClr val="tx2"/>
          </a:solidFill>
          <a:latin typeface="Garamond" panose="02020404030301010803" pitchFamily="18" charset="0"/>
        </a:defRPr>
      </a:lvl8pPr>
      <a:lvl9pPr marL="1828800" algn="l" rtl="0" fontAlgn="base">
        <a:spcBef>
          <a:spcPct val="0"/>
        </a:spcBef>
        <a:spcAft>
          <a:spcPct val="0"/>
        </a:spcAft>
        <a:defRPr sz="4200">
          <a:solidFill>
            <a:schemeClr val="tx2"/>
          </a:solidFill>
          <a:latin typeface="Garamond" panose="02020404030301010803"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C033D2F-2C6A-43DF-ABB6-98C740001FA9}"/>
              </a:ext>
            </a:extLst>
          </p:cNvPr>
          <p:cNvSpPr>
            <a:spLocks noGrp="1" noChangeArrowheads="1"/>
          </p:cNvSpPr>
          <p:nvPr>
            <p:ph type="ctrTitle"/>
          </p:nvPr>
        </p:nvSpPr>
        <p:spPr>
          <a:xfrm>
            <a:off x="683568" y="1412776"/>
            <a:ext cx="8136904" cy="1863824"/>
          </a:xfrm>
        </p:spPr>
        <p:txBody>
          <a:bodyPr/>
          <a:lstStyle/>
          <a:p>
            <a:pPr eaLnBrk="1" hangingPunct="1"/>
            <a:r>
              <a:rPr lang="en-US" altLang="cs-CZ" dirty="0"/>
              <a:t>Natural language processing; </a:t>
            </a:r>
            <a:r>
              <a:rPr lang="en-US" altLang="cs-CZ" i="1" dirty="0"/>
              <a:t>Logic of</a:t>
            </a:r>
            <a:r>
              <a:rPr lang="cs-CZ" altLang="cs-CZ" i="1" dirty="0"/>
              <a:t> </a:t>
            </a:r>
            <a:r>
              <a:rPr lang="cs-CZ" altLang="cs-CZ" i="1" dirty="0" err="1"/>
              <a:t>notional</a:t>
            </a:r>
            <a:r>
              <a:rPr lang="en-US" altLang="cs-CZ" i="1" dirty="0"/>
              <a:t> attitudes</a:t>
            </a:r>
            <a:endParaRPr lang="cs-CZ" altLang="cs-CZ" i="1" dirty="0"/>
          </a:p>
        </p:txBody>
      </p:sp>
      <p:sp>
        <p:nvSpPr>
          <p:cNvPr id="3075" name="Rectangle 3">
            <a:extLst>
              <a:ext uri="{FF2B5EF4-FFF2-40B4-BE49-F238E27FC236}">
                <a16:creationId xmlns:a16="http://schemas.microsoft.com/office/drawing/2014/main" id="{B909E0AD-27CD-46EC-8F0E-A12A66D907CD}"/>
              </a:ext>
            </a:extLst>
          </p:cNvPr>
          <p:cNvSpPr>
            <a:spLocks noGrp="1" noChangeArrowheads="1"/>
          </p:cNvSpPr>
          <p:nvPr>
            <p:ph type="subTitle" idx="1"/>
          </p:nvPr>
        </p:nvSpPr>
        <p:spPr>
          <a:xfrm>
            <a:off x="1907704" y="3962400"/>
            <a:ext cx="6626696" cy="1752600"/>
          </a:xfrm>
        </p:spPr>
        <p:txBody>
          <a:bodyPr/>
          <a:lstStyle/>
          <a:p>
            <a:pPr eaLnBrk="1" hangingPunct="1"/>
            <a:r>
              <a:rPr lang="en-US" altLang="cs-CZ" dirty="0"/>
              <a:t>Lesson </a:t>
            </a:r>
            <a:r>
              <a:rPr lang="cs-CZ" altLang="cs-CZ"/>
              <a:t>9</a:t>
            </a:r>
            <a:r>
              <a:rPr lang="en-US" altLang="cs-CZ"/>
              <a:t> </a:t>
            </a:r>
            <a:br>
              <a:rPr lang="en-US" altLang="cs-CZ" dirty="0"/>
            </a:br>
            <a:r>
              <a:rPr lang="en-US" altLang="cs-CZ" dirty="0"/>
              <a:t>Notional attitudes of seeking and finding</a:t>
            </a:r>
            <a:endParaRPr lang="cs-CZ" altLang="cs-CZ" dirty="0"/>
          </a:p>
          <a:p>
            <a:pPr eaLnBrk="1" hangingPunct="1"/>
            <a:r>
              <a:rPr lang="cs-CZ" altLang="cs-CZ" i="1" dirty="0"/>
              <a:t>Marie Duží</a:t>
            </a:r>
          </a:p>
        </p:txBody>
      </p:sp>
      <p:sp>
        <p:nvSpPr>
          <p:cNvPr id="2" name="Zástupný symbol pro číslo snímku 1">
            <a:extLst>
              <a:ext uri="{FF2B5EF4-FFF2-40B4-BE49-F238E27FC236}">
                <a16:creationId xmlns:a16="http://schemas.microsoft.com/office/drawing/2014/main" id="{276D4B9A-4255-4E55-BD4B-AF5D9EEAEAC5}"/>
              </a:ext>
            </a:extLst>
          </p:cNvPr>
          <p:cNvSpPr>
            <a:spLocks noGrp="1"/>
          </p:cNvSpPr>
          <p:nvPr>
            <p:ph type="sldNum" sz="quarter" idx="12"/>
          </p:nvPr>
        </p:nvSpPr>
        <p:spPr/>
        <p:txBody>
          <a:bodyPr/>
          <a:lstStyle/>
          <a:p>
            <a:pPr>
              <a:defRPr/>
            </a:pPr>
            <a:fld id="{4ECF574F-9B7F-4677-AC68-80A9C14A44D7}" type="slidenum">
              <a:rPr lang="cs-CZ" altLang="en-US" smtClean="0"/>
              <a:pPr>
                <a:defRPr/>
              </a:pPr>
              <a:t>1</a:t>
            </a:fld>
            <a:endParaRPr lang="cs-CZ"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F3E84B-DB10-4DD3-8B2D-12ABC5AF2220}"/>
              </a:ext>
            </a:extLst>
          </p:cNvPr>
          <p:cNvSpPr>
            <a:spLocks noGrp="1" noChangeArrowheads="1"/>
          </p:cNvSpPr>
          <p:nvPr>
            <p:ph type="title"/>
          </p:nvPr>
        </p:nvSpPr>
        <p:spPr>
          <a:xfrm>
            <a:off x="457200" y="277813"/>
            <a:ext cx="8229600" cy="630237"/>
          </a:xfrm>
        </p:spPr>
        <p:txBody>
          <a:bodyPr/>
          <a:lstStyle/>
          <a:p>
            <a:pPr eaLnBrk="1" hangingPunct="1"/>
            <a:r>
              <a:rPr lang="en-US" altLang="cs-CZ" sz="3800" i="1" dirty="0"/>
              <a:t>Seeking/finding/locating</a:t>
            </a:r>
            <a:r>
              <a:rPr lang="cs-CZ" altLang="cs-CZ" sz="3800" i="1" dirty="0"/>
              <a:t> </a:t>
            </a:r>
            <a:r>
              <a:rPr lang="cs-CZ" altLang="cs-CZ" sz="3800" i="1" dirty="0">
                <a:effectLst>
                  <a:outerShdw blurRad="38100" dist="38100" dir="2700000" algn="tl">
                    <a:srgbClr val="000000">
                      <a:alpha val="43137"/>
                    </a:srgbClr>
                  </a:outerShdw>
                </a:effectLst>
              </a:rPr>
              <a:t>de re</a:t>
            </a:r>
          </a:p>
        </p:txBody>
      </p:sp>
      <p:sp>
        <p:nvSpPr>
          <p:cNvPr id="152579" name="Rectangle 3">
            <a:extLst>
              <a:ext uri="{FF2B5EF4-FFF2-40B4-BE49-F238E27FC236}">
                <a16:creationId xmlns:a16="http://schemas.microsoft.com/office/drawing/2014/main" id="{325F6F73-510E-49B9-90F0-FE3AB946C0E0}"/>
              </a:ext>
            </a:extLst>
          </p:cNvPr>
          <p:cNvSpPr>
            <a:spLocks noGrp="1" noChangeArrowheads="1"/>
          </p:cNvSpPr>
          <p:nvPr>
            <p:ph type="body" idx="1"/>
          </p:nvPr>
        </p:nvSpPr>
        <p:spPr>
          <a:xfrm>
            <a:off x="251520" y="1052735"/>
            <a:ext cx="8640960" cy="5078189"/>
          </a:xfrm>
        </p:spPr>
        <p:txBody>
          <a:bodyPr>
            <a:normAutofit lnSpcReduction="10000"/>
          </a:bodyPr>
          <a:lstStyle/>
          <a:p>
            <a:pPr eaLnBrk="1" hangingPunct="1">
              <a:lnSpc>
                <a:spcPct val="110000"/>
              </a:lnSpc>
              <a:spcBef>
                <a:spcPts val="600"/>
              </a:spcBef>
              <a:defRPr/>
            </a:pPr>
            <a:r>
              <a:rPr lang="en-US" altLang="cs-CZ" sz="1700" i="1" dirty="0">
                <a:sym typeface="Symbol" panose="05050102010706020507" pitchFamily="18" charset="2"/>
              </a:rPr>
              <a:t>Even if Lee Oswald really was the only murderer of Kennedy, which many doubt, another scenario of the events is thinkable. Oswald did not have to be shot during the transport for interrogation but he could have escaped police. Then police in Dallas would announce “Lee Oswald, the murderer of JFK, is wanted for questioning”, and would want to find out </a:t>
            </a:r>
            <a:r>
              <a:rPr lang="en-US" altLang="cs-CZ" sz="1700" b="1" i="1" dirty="0">
                <a:sym typeface="Symbol" panose="05050102010706020507" pitchFamily="18" charset="2"/>
              </a:rPr>
              <a:t>where </a:t>
            </a:r>
            <a:r>
              <a:rPr lang="en-US" altLang="cs-CZ" sz="1700" i="1" dirty="0">
                <a:sym typeface="Symbol" panose="05050102010706020507" pitchFamily="18" charset="2"/>
              </a:rPr>
              <a:t>this individual is</a:t>
            </a:r>
            <a:r>
              <a:rPr lang="en-US" altLang="cs-CZ" sz="1700" dirty="0">
                <a:sym typeface="Symbol" panose="05050102010706020507" pitchFamily="18" charset="2"/>
              </a:rPr>
              <a:t>.</a:t>
            </a:r>
          </a:p>
          <a:p>
            <a:pPr marL="0" indent="0" eaLnBrk="1" hangingPunct="1">
              <a:lnSpc>
                <a:spcPct val="110000"/>
              </a:lnSpc>
              <a:spcBef>
                <a:spcPts val="600"/>
              </a:spcBef>
              <a:buNone/>
              <a:defRPr/>
            </a:pPr>
            <a:r>
              <a:rPr lang="en-US" altLang="cs-CZ" sz="2000" dirty="0">
                <a:solidFill>
                  <a:schemeClr val="accent2"/>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2"/>
                </a:solidFill>
                <a:effectLst>
                  <a:outerShdw blurRad="38100" dist="38100" dir="2700000" algn="tl">
                    <a:srgbClr val="C0C0C0"/>
                  </a:outerShdw>
                </a:effectLst>
                <a:sym typeface="Symbol" panose="05050102010706020507" pitchFamily="18" charset="2"/>
              </a:rPr>
              <a:t>w</a:t>
            </a:r>
            <a:r>
              <a:rPr lang="en-US" altLang="cs-CZ" sz="2000" dirty="0" err="1">
                <a:solidFill>
                  <a:schemeClr val="accent2"/>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2"/>
                </a:solidFill>
                <a:effectLst>
                  <a:outerShdw blurRad="38100" dist="38100" dir="2700000" algn="tl">
                    <a:srgbClr val="C0C0C0"/>
                  </a:outerShdw>
                </a:effectLst>
                <a:sym typeface="Symbol" panose="05050102010706020507" pitchFamily="18" charset="2"/>
              </a:rPr>
              <a:t>t</a:t>
            </a:r>
            <a:r>
              <a:rPr lang="en-US" altLang="cs-CZ" sz="2000" dirty="0">
                <a:solidFill>
                  <a:schemeClr val="accent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Look-for</a:t>
            </a:r>
            <a:r>
              <a:rPr lang="en-US" altLang="cs-CZ" sz="2000" i="1" baseline="-25000" dirty="0">
                <a:solidFill>
                  <a:schemeClr val="accent2"/>
                </a:solidFill>
                <a:effectLst>
                  <a:outerShdw blurRad="38100" dist="38100" dir="2700000" algn="tl">
                    <a:srgbClr val="C0C0C0"/>
                  </a:outerShdw>
                </a:effectLst>
                <a:sym typeface="Symbol" panose="05050102010706020507" pitchFamily="18" charset="2"/>
              </a:rPr>
              <a:t>wt</a:t>
            </a:r>
            <a:r>
              <a:rPr lang="en-US" altLang="cs-CZ" sz="2000" i="1" dirty="0">
                <a:solidFill>
                  <a:schemeClr val="accent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Police</a:t>
            </a:r>
            <a:r>
              <a:rPr lang="en-US" altLang="cs-CZ" sz="2000" dirty="0">
                <a:solidFill>
                  <a:schemeClr val="accent2"/>
                </a:solidFill>
                <a:effectLst>
                  <a:outerShdw blurRad="38100" dist="38100" dir="2700000" algn="tl">
                    <a:srgbClr val="C0C0C0"/>
                  </a:outerShdw>
                </a:effectLst>
                <a:sym typeface="Symbol" panose="05050102010706020507" pitchFamily="18" charset="2"/>
              </a:rPr>
              <a:t> </a:t>
            </a:r>
            <a:r>
              <a:rPr lang="en-US" altLang="cs-CZ" sz="2000" i="1" dirty="0" err="1">
                <a:solidFill>
                  <a:schemeClr val="accent2"/>
                </a:solidFill>
                <a:effectLst>
                  <a:outerShdw blurRad="38100" dist="38100" dir="2700000" algn="tl">
                    <a:srgbClr val="C0C0C0"/>
                  </a:outerShdw>
                </a:effectLst>
                <a:sym typeface="Symbol" panose="05050102010706020507" pitchFamily="18" charset="2"/>
              </a:rPr>
              <a:t>w</a:t>
            </a:r>
            <a:r>
              <a:rPr lang="en-US" altLang="cs-CZ" sz="2000" dirty="0" err="1">
                <a:solidFill>
                  <a:schemeClr val="accent2"/>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2"/>
                </a:solidFill>
                <a:effectLst>
                  <a:outerShdw blurRad="38100" dist="38100" dir="2700000" algn="tl">
                    <a:srgbClr val="C0C0C0"/>
                  </a:outerShdw>
                </a:effectLst>
                <a:sym typeface="Symbol" panose="05050102010706020507" pitchFamily="18" charset="2"/>
              </a:rPr>
              <a:t>t</a:t>
            </a:r>
            <a:r>
              <a:rPr lang="en-US" altLang="cs-CZ" sz="2000" i="1" dirty="0">
                <a:solidFill>
                  <a:schemeClr val="accent2"/>
                </a:solidFill>
                <a:effectLst>
                  <a:outerShdw blurRad="38100" dist="38100" dir="2700000" algn="tl">
                    <a:srgbClr val="C0C0C0"/>
                  </a:outerShdw>
                </a:effectLst>
                <a:sym typeface="Symbol" panose="05050102010706020507" pitchFamily="18" charset="2"/>
              </a:rPr>
              <a:t> </a:t>
            </a:r>
            <a:r>
              <a:rPr lang="en-US" altLang="cs-CZ" sz="2000" dirty="0">
                <a:solidFill>
                  <a:schemeClr val="accent2"/>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Murderer</a:t>
            </a:r>
            <a:r>
              <a:rPr lang="en-US" altLang="cs-CZ" sz="2000" i="1" baseline="-25000" dirty="0">
                <a:solidFill>
                  <a:schemeClr val="accent2"/>
                </a:solidFill>
                <a:effectLst>
                  <a:outerShdw blurRad="38100" dist="38100" dir="2700000" algn="tl">
                    <a:srgbClr val="C0C0C0"/>
                  </a:outerShdw>
                </a:effectLst>
                <a:sym typeface="Symbol" panose="05050102010706020507" pitchFamily="18" charset="2"/>
              </a:rPr>
              <a:t>wt</a:t>
            </a:r>
            <a:r>
              <a:rPr lang="en-US" altLang="cs-CZ" sz="2000" i="1" dirty="0">
                <a:solidFill>
                  <a:schemeClr val="accent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JFK</a:t>
            </a:r>
            <a:r>
              <a:rPr lang="en-US" altLang="cs-CZ" sz="2000" dirty="0">
                <a:solidFill>
                  <a:schemeClr val="accent2"/>
                </a:solidFill>
                <a:effectLst>
                  <a:outerShdw blurRad="38100" dist="38100" dir="2700000" algn="tl">
                    <a:srgbClr val="C0C0C0"/>
                  </a:outerShdw>
                </a:effectLst>
                <a:sym typeface="Symbol" panose="05050102010706020507" pitchFamily="18" charset="2"/>
              </a:rPr>
              <a:t>]</a:t>
            </a:r>
            <a:r>
              <a:rPr lang="en-US" altLang="cs-CZ" sz="2000" b="1" i="1" baseline="-25000" dirty="0" err="1">
                <a:solidFill>
                  <a:srgbClr val="C00000"/>
                </a:solidFill>
                <a:effectLst>
                  <a:outerShdw blurRad="38100" dist="38100" dir="2700000" algn="tl">
                    <a:srgbClr val="C0C0C0"/>
                  </a:outerShdw>
                </a:effectLst>
                <a:sym typeface="Symbol" panose="05050102010706020507" pitchFamily="18" charset="2"/>
              </a:rPr>
              <a:t>wt</a:t>
            </a:r>
            <a:r>
              <a:rPr lang="en-US" altLang="cs-CZ" sz="2000" dirty="0">
                <a:solidFill>
                  <a:schemeClr val="accent2"/>
                </a:solidFill>
                <a:effectLst>
                  <a:outerShdw blurRad="38100" dist="38100" dir="2700000" algn="tl">
                    <a:srgbClr val="C0C0C0"/>
                  </a:outerShdw>
                </a:effectLst>
                <a:sym typeface="Symbol" panose="05050102010706020507" pitchFamily="18" charset="2"/>
              </a:rPr>
              <a:t>]</a:t>
            </a:r>
            <a:r>
              <a:rPr lang="en-US" altLang="cs-CZ" sz="2000" dirty="0">
                <a:sym typeface="Symbol" panose="05050102010706020507" pitchFamily="18" charset="2"/>
              </a:rPr>
              <a:t> =</a:t>
            </a:r>
          </a:p>
          <a:p>
            <a:pPr marL="0" indent="0" eaLnBrk="1" hangingPunct="1">
              <a:lnSpc>
                <a:spcPct val="110000"/>
              </a:lnSpc>
              <a:spcBef>
                <a:spcPts val="600"/>
              </a:spcBef>
              <a:buNone/>
              <a:defRPr/>
            </a:pP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w</a:t>
            </a:r>
            <a:r>
              <a:rPr lang="en-US" altLang="cs-CZ" sz="2000" dirty="0" err="1">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t</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xy</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accent6">
                    <a:lumMod val="75000"/>
                  </a:schemeClr>
                </a:solidFill>
                <a:effectLst>
                  <a:outerShdw blurRad="38100" dist="38100" dir="2700000" algn="tl">
                    <a:srgbClr val="C0C0C0"/>
                  </a:outerShdw>
                </a:effectLst>
                <a:sym typeface="Symbol" panose="05050102010706020507" pitchFamily="18" charset="2"/>
              </a:rPr>
              <a:t>0</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accent6">
                    <a:lumMod val="75000"/>
                  </a:schemeClr>
                </a:solidFill>
                <a:effectLst>
                  <a:outerShdw blurRad="38100" dist="38100" dir="2700000" algn="tl">
                    <a:srgbClr val="C0C0C0"/>
                  </a:outerShdw>
                </a:effectLst>
                <a:sym typeface="Symbol" panose="05050102010706020507" pitchFamily="18" charset="2"/>
              </a:rPr>
              <a:t>3</a:t>
            </a:r>
            <a:r>
              <a:rPr lang="en-US" altLang="cs-CZ" sz="2000" i="1" baseline="-25000" dirty="0">
                <a:solidFill>
                  <a:schemeClr val="accent6">
                    <a:lumMod val="75000"/>
                  </a:schemeClr>
                </a:solidFill>
                <a:effectLst>
                  <a:outerShdw blurRad="38100" dist="38100" dir="2700000" algn="tl">
                    <a:srgbClr val="C0C0C0"/>
                  </a:outerShdw>
                </a:effectLst>
                <a:sym typeface="Symbol" panose="05050102010706020507" pitchFamily="18" charset="2"/>
              </a:rPr>
              <a:t>wt</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x </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w’</a:t>
            </a:r>
            <a:r>
              <a:rPr lang="en-US" altLang="cs-CZ" sz="2000" dirty="0" err="1">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t</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accent6">
                    <a:lumMod val="75000"/>
                  </a:schemeClr>
                </a:solidFill>
                <a:effectLst>
                  <a:outerShdw blurRad="38100" dist="38100" dir="2700000" algn="tl">
                    <a:srgbClr val="C0C0C0"/>
                  </a:outerShdw>
                </a:effectLst>
                <a:sym typeface="Symbol" panose="05050102010706020507" pitchFamily="18" charset="2"/>
              </a:rPr>
              <a:t>0</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Loc</a:t>
            </a:r>
            <a:r>
              <a:rPr lang="en-US" altLang="cs-CZ" sz="2000" i="1" baseline="-25000" dirty="0">
                <a:solidFill>
                  <a:schemeClr val="accent6">
                    <a:lumMod val="75000"/>
                  </a:schemeClr>
                </a:solidFill>
                <a:effectLst>
                  <a:outerShdw blurRad="38100" dist="38100" dir="2700000" algn="tl">
                    <a:srgbClr val="C0C0C0"/>
                  </a:outerShdw>
                </a:effectLst>
                <a:sym typeface="Symbol" panose="05050102010706020507" pitchFamily="18" charset="2"/>
              </a:rPr>
              <a:t>w’t’</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y</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accent6">
                    <a:lumMod val="75000"/>
                  </a:schemeClr>
                </a:solidFill>
                <a:sym typeface="Symbol" panose="05050102010706020507" pitchFamily="18" charset="2"/>
              </a:rPr>
              <a:t>0</a:t>
            </a:r>
            <a:r>
              <a:rPr lang="en-US" altLang="cs-CZ" sz="2000" i="1" dirty="0">
                <a:solidFill>
                  <a:schemeClr val="tx2"/>
                </a:solidFill>
                <a:sym typeface="Symbol" panose="05050102010706020507" pitchFamily="18" charset="2"/>
              </a:rPr>
              <a:t>Police </a:t>
            </a:r>
            <a:r>
              <a:rPr lang="en-US" altLang="cs-CZ" sz="2000" dirty="0">
                <a:solidFill>
                  <a:schemeClr val="tx2"/>
                </a:solidFill>
                <a:sym typeface="Symbol" panose="05050102010706020507" pitchFamily="18" charset="2"/>
              </a:rPr>
              <a:t></a:t>
            </a:r>
            <a:r>
              <a:rPr lang="en-US" altLang="cs-CZ" sz="2000" i="1" dirty="0" err="1">
                <a:solidFill>
                  <a:schemeClr val="tx2"/>
                </a:solidFill>
                <a:sym typeface="Symbol" panose="05050102010706020507" pitchFamily="18" charset="2"/>
              </a:rPr>
              <a:t>w”</a:t>
            </a:r>
            <a:r>
              <a:rPr lang="en-US" altLang="cs-CZ" sz="2000" dirty="0" err="1">
                <a:solidFill>
                  <a:schemeClr val="tx2"/>
                </a:solidFill>
                <a:sym typeface="Symbol" panose="05050102010706020507" pitchFamily="18" charset="2"/>
              </a:rPr>
              <a:t></a:t>
            </a:r>
            <a:r>
              <a:rPr lang="en-US" altLang="cs-CZ" sz="2000" i="1" dirty="0" err="1">
                <a:solidFill>
                  <a:schemeClr val="tx2"/>
                </a:solidFill>
                <a:sym typeface="Symbol" panose="05050102010706020507" pitchFamily="18" charset="2"/>
              </a:rPr>
              <a:t>t</a:t>
            </a:r>
            <a:r>
              <a:rPr lang="en-US" altLang="cs-CZ" sz="2000" i="1" dirty="0">
                <a:solidFill>
                  <a:schemeClr val="tx2"/>
                </a:solidFill>
                <a:sym typeface="Symbol" panose="05050102010706020507" pitchFamily="18" charset="2"/>
              </a:rPr>
              <a:t>” </a:t>
            </a:r>
            <a:r>
              <a:rPr lang="en-US" altLang="cs-CZ" sz="2000" dirty="0">
                <a:solidFill>
                  <a:schemeClr val="tx2"/>
                </a:solidFill>
                <a:sym typeface="Symbol" panose="05050102010706020507" pitchFamily="18" charset="2"/>
              </a:rPr>
              <a:t>[</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Murderer</a:t>
            </a:r>
            <a:r>
              <a:rPr lang="en-US" altLang="cs-CZ" sz="2000" i="1" baseline="-25000" dirty="0">
                <a:solidFill>
                  <a:schemeClr val="tx2"/>
                </a:solidFill>
                <a:sym typeface="Symbol" panose="05050102010706020507" pitchFamily="18" charset="2"/>
              </a:rPr>
              <a:t>w”t”</a:t>
            </a:r>
            <a:r>
              <a:rPr lang="en-US" altLang="cs-CZ" sz="2000" i="1" dirty="0">
                <a:solidFill>
                  <a:schemeClr val="tx2"/>
                </a:solidFill>
                <a:sym typeface="Symbol" panose="05050102010706020507" pitchFamily="18" charset="2"/>
              </a:rPr>
              <a:t> </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JFK</a:t>
            </a:r>
            <a:r>
              <a:rPr lang="en-US" altLang="cs-CZ" sz="2000" dirty="0">
                <a:solidFill>
                  <a:schemeClr val="tx2"/>
                </a:solidFill>
                <a:sym typeface="Symbol" panose="05050102010706020507" pitchFamily="18" charset="2"/>
              </a:rPr>
              <a:t>]</a:t>
            </a:r>
            <a:r>
              <a:rPr lang="en-US" altLang="cs-CZ" sz="2000" b="1" i="1" baseline="-25000" dirty="0" err="1">
                <a:solidFill>
                  <a:srgbClr val="C00000"/>
                </a:solidFill>
                <a:effectLst>
                  <a:outerShdw blurRad="38100" dist="38100" dir="2700000" algn="tl">
                    <a:srgbClr val="C0C0C0"/>
                  </a:outerShdw>
                </a:effectLst>
                <a:sym typeface="Symbol" panose="05050102010706020507" pitchFamily="18" charset="2"/>
              </a:rPr>
              <a:t>wt</a:t>
            </a:r>
            <a:r>
              <a:rPr lang="en-US" altLang="cs-CZ" sz="2000" dirty="0">
                <a:solidFill>
                  <a:schemeClr val="tx2"/>
                </a:solidFill>
                <a:sym typeface="Symbol" panose="05050102010706020507" pitchFamily="18" charset="2"/>
              </a:rPr>
              <a:t>] =</a:t>
            </a:r>
            <a:endParaRPr lang="en-US" altLang="cs-CZ" sz="2000" dirty="0">
              <a:sym typeface="Symbol" panose="05050102010706020507" pitchFamily="18" charset="2"/>
            </a:endParaRPr>
          </a:p>
          <a:p>
            <a:pPr eaLnBrk="1" hangingPunct="1">
              <a:lnSpc>
                <a:spcPct val="110000"/>
              </a:lnSpc>
              <a:spcBef>
                <a:spcPts val="600"/>
              </a:spcBef>
              <a:defRPr/>
            </a:pPr>
            <a:r>
              <a:rPr lang="en-US" altLang="cs-CZ" sz="2000" dirty="0">
                <a:solidFill>
                  <a:srgbClr val="C00000"/>
                </a:solidFill>
                <a:sym typeface="Symbol" panose="05050102010706020507" pitchFamily="18" charset="2"/>
              </a:rPr>
              <a:t>Mind ! </a:t>
            </a:r>
            <a:r>
              <a:rPr lang="en-US" altLang="cs-CZ" sz="2000" dirty="0">
                <a:sym typeface="Symbol" panose="05050102010706020507" pitchFamily="18" charset="2"/>
              </a:rPr>
              <a:t>We must not apply -reduction by name:   </a:t>
            </a:r>
          </a:p>
          <a:p>
            <a:pPr eaLnBrk="1" hangingPunct="1">
              <a:lnSpc>
                <a:spcPct val="110000"/>
              </a:lnSpc>
              <a:spcBef>
                <a:spcPts val="600"/>
              </a:spcBef>
              <a:defRPr/>
            </a:pPr>
            <a:r>
              <a:rPr lang="en-US" altLang="cs-CZ" sz="2000" dirty="0">
                <a:sym typeface="Symbol" panose="05050102010706020507" pitchFamily="18" charset="2"/>
              </a:rPr>
              <a:t></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Seek</a:t>
            </a:r>
            <a:r>
              <a:rPr lang="en-US" altLang="cs-CZ" sz="2000" i="1" baseline="30000" dirty="0">
                <a:sym typeface="Symbol" panose="05050102010706020507" pitchFamily="18" charset="2"/>
              </a:rPr>
              <a:t>3</a:t>
            </a:r>
            <a:r>
              <a:rPr lang="en-US" altLang="cs-CZ" sz="2000" i="1" baseline="-25000" dirty="0">
                <a:sym typeface="Symbol" panose="05050102010706020507" pitchFamily="18" charset="2"/>
              </a:rPr>
              <a:t>wt</a:t>
            </a:r>
            <a:r>
              <a:rPr lang="en-US" altLang="cs-CZ" sz="2000" i="1" dirty="0">
                <a:sym typeface="Symbol" panose="05050102010706020507" pitchFamily="18" charset="2"/>
              </a:rPr>
              <a:t> </a:t>
            </a:r>
            <a:r>
              <a:rPr lang="en-US" altLang="cs-CZ" sz="2000" baseline="30000" dirty="0">
                <a:sym typeface="Symbol" panose="05050102010706020507" pitchFamily="18" charset="2"/>
              </a:rPr>
              <a:t>0</a:t>
            </a:r>
            <a:r>
              <a:rPr lang="en-US" altLang="cs-CZ" sz="2000" i="1" dirty="0">
                <a:sym typeface="Symbol" panose="05050102010706020507" pitchFamily="18" charset="2"/>
              </a:rPr>
              <a:t>Police </a:t>
            </a:r>
            <a:r>
              <a:rPr lang="en-US" altLang="cs-CZ" sz="2000" dirty="0">
                <a:sym typeface="Symbol" panose="05050102010706020507" pitchFamily="18" charset="2"/>
              </a:rPr>
              <a:t></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Loc</a:t>
            </a:r>
            <a:r>
              <a:rPr lang="en-US" altLang="cs-CZ" sz="2000" i="1" baseline="-25000" dirty="0">
                <a:sym typeface="Symbol" panose="05050102010706020507" pitchFamily="18" charset="2"/>
              </a:rPr>
              <a:t>w’t’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Murderer</a:t>
            </a:r>
            <a:r>
              <a:rPr lang="en-US" altLang="cs-CZ" sz="2000" i="1" baseline="-25000" dirty="0">
                <a:sym typeface="Symbol" panose="05050102010706020507" pitchFamily="18" charset="2"/>
              </a:rPr>
              <a:t>w”t”</a:t>
            </a:r>
            <a:r>
              <a:rPr lang="en-US" altLang="cs-CZ" sz="2000" i="1" dirty="0">
                <a:sym typeface="Symbol" panose="05050102010706020507" pitchFamily="18" charset="2"/>
              </a:rPr>
              <a:t> </a:t>
            </a:r>
            <a:r>
              <a:rPr lang="en-US" altLang="cs-CZ" sz="2000" baseline="30000" dirty="0">
                <a:sym typeface="Symbol" panose="05050102010706020507" pitchFamily="18" charset="2"/>
              </a:rPr>
              <a:t>0</a:t>
            </a:r>
            <a:r>
              <a:rPr lang="en-US" altLang="cs-CZ" sz="2000" i="1" dirty="0">
                <a:sym typeface="Symbol" panose="05050102010706020507" pitchFamily="18" charset="2"/>
              </a:rPr>
              <a:t>JFK</a:t>
            </a:r>
            <a:r>
              <a:rPr lang="en-US" altLang="cs-CZ" sz="2000" dirty="0">
                <a:sym typeface="Symbol" panose="05050102010706020507" pitchFamily="18" charset="2"/>
              </a:rPr>
              <a:t>]</a:t>
            </a:r>
            <a:r>
              <a:rPr lang="en-US" altLang="cs-CZ" sz="2000" b="1" i="1" baseline="-25000" dirty="0" err="1">
                <a:solidFill>
                  <a:srgbClr val="C00000"/>
                </a:solidFill>
                <a:effectLst>
                  <a:outerShdw blurRad="38100" dist="38100" dir="2700000" algn="tl">
                    <a:srgbClr val="C0C0C0"/>
                  </a:outerShdw>
                </a:effectLst>
                <a:sym typeface="Symbol" panose="05050102010706020507" pitchFamily="18" charset="2"/>
              </a:rPr>
              <a:t>wt</a:t>
            </a:r>
            <a:r>
              <a:rPr lang="en-US" altLang="cs-CZ" sz="2000" dirty="0">
                <a:sym typeface="Symbol" panose="05050102010706020507" pitchFamily="18" charset="2"/>
              </a:rPr>
              <a:t>]  </a:t>
            </a:r>
            <a:r>
              <a:rPr lang="en-US" altLang="cs-CZ" sz="2000" dirty="0">
                <a:sym typeface="Wingdings" panose="05000000000000000000" pitchFamily="2" charset="2"/>
              </a:rPr>
              <a:t> drawing extensional (de re) occurrence of </a:t>
            </a:r>
            <a:r>
              <a:rPr lang="en-US" altLang="cs-CZ" sz="2000" dirty="0">
                <a:sym typeface="Symbol" panose="05050102010706020507" pitchFamily="18" charset="2"/>
              </a:rPr>
              <a:t></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Murderer</a:t>
            </a:r>
            <a:r>
              <a:rPr lang="en-US" altLang="cs-CZ" sz="2000" i="1" baseline="-25000" dirty="0">
                <a:sym typeface="Symbol" panose="05050102010706020507" pitchFamily="18" charset="2"/>
              </a:rPr>
              <a:t>w”t”</a:t>
            </a:r>
            <a:r>
              <a:rPr lang="en-US" altLang="cs-CZ" sz="2000" i="1" dirty="0">
                <a:sym typeface="Symbol" panose="05050102010706020507" pitchFamily="18" charset="2"/>
              </a:rPr>
              <a:t> </a:t>
            </a:r>
            <a:r>
              <a:rPr lang="en-US" altLang="cs-CZ" sz="2000" baseline="30000" dirty="0">
                <a:sym typeface="Symbol" panose="05050102010706020507" pitchFamily="18" charset="2"/>
              </a:rPr>
              <a:t>0</a:t>
            </a:r>
            <a:r>
              <a:rPr lang="en-US" altLang="cs-CZ" sz="2000" i="1" dirty="0">
                <a:sym typeface="Symbol" panose="05050102010706020507" pitchFamily="18" charset="2"/>
              </a:rPr>
              <a:t>JFK</a:t>
            </a:r>
            <a:r>
              <a:rPr lang="en-US" altLang="cs-CZ" sz="2000" dirty="0">
                <a:sym typeface="Symbol" panose="05050102010706020507" pitchFamily="18" charset="2"/>
              </a:rPr>
              <a:t>]</a:t>
            </a:r>
            <a:r>
              <a:rPr lang="en-US" altLang="cs-CZ" sz="2000" b="1" i="1" baseline="-25000" dirty="0" err="1">
                <a:solidFill>
                  <a:srgbClr val="C00000"/>
                </a:solidFill>
                <a:effectLst>
                  <a:outerShdw blurRad="38100" dist="38100" dir="2700000" algn="tl">
                    <a:srgbClr val="C0C0C0"/>
                  </a:outerShdw>
                </a:effectLst>
                <a:sym typeface="Symbol" panose="05050102010706020507" pitchFamily="18" charset="2"/>
              </a:rPr>
              <a:t>wt</a:t>
            </a:r>
            <a:r>
              <a:rPr lang="en-US" altLang="cs-CZ" sz="2000" b="1" i="1" baseline="-25000" dirty="0">
                <a:solidFill>
                  <a:srgbClr val="C00000"/>
                </a:solidFill>
                <a:effectLst>
                  <a:outerShdw blurRad="38100" dist="38100" dir="2700000" algn="tl">
                    <a:srgbClr val="C0C0C0"/>
                  </a:outerShdw>
                </a:effectLst>
                <a:sym typeface="Symbol" panose="05050102010706020507" pitchFamily="18" charset="2"/>
              </a:rPr>
              <a:t> </a:t>
            </a:r>
            <a:r>
              <a:rPr lang="en-US" altLang="cs-CZ" sz="2000" dirty="0">
                <a:sym typeface="Wingdings" panose="05000000000000000000" pitchFamily="2" charset="2"/>
              </a:rPr>
              <a:t>into the </a:t>
            </a:r>
            <a:r>
              <a:rPr lang="en-US" altLang="cs-CZ" sz="2000" dirty="0" err="1">
                <a:sym typeface="Wingdings" panose="05000000000000000000" pitchFamily="2" charset="2"/>
              </a:rPr>
              <a:t>intensional</a:t>
            </a:r>
            <a:r>
              <a:rPr lang="en-US" altLang="cs-CZ" sz="2000" dirty="0">
                <a:sym typeface="Wingdings" panose="05000000000000000000" pitchFamily="2" charset="2"/>
              </a:rPr>
              <a:t> </a:t>
            </a:r>
            <a:r>
              <a:rPr lang="en-US" altLang="cs-CZ" sz="2000" dirty="0">
                <a:sym typeface="Symbol" panose="05050102010706020507" pitchFamily="18" charset="2"/>
              </a:rPr>
              <a:t>-generic context of </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b="1" dirty="0">
                <a:sym typeface="Symbol" panose="05050102010706020507" pitchFamily="18" charset="2"/>
              </a:rPr>
              <a:t>cancels</a:t>
            </a:r>
            <a:r>
              <a:rPr lang="en-US" altLang="cs-CZ" sz="2000" b="1" i="1" dirty="0">
                <a:sym typeface="Symbol" panose="05050102010706020507" pitchFamily="18" charset="2"/>
              </a:rPr>
              <a:t> de re</a:t>
            </a:r>
            <a:r>
              <a:rPr lang="cs-CZ" altLang="cs-CZ" sz="2000" b="1" i="1" dirty="0">
                <a:sym typeface="Symbol" panose="05050102010706020507" pitchFamily="18" charset="2"/>
              </a:rPr>
              <a:t>, </a:t>
            </a:r>
            <a:r>
              <a:rPr lang="cs-CZ" altLang="cs-CZ" sz="2000" b="1" i="1" dirty="0" err="1">
                <a:sym typeface="Symbol" panose="05050102010706020507" pitchFamily="18" charset="2"/>
              </a:rPr>
              <a:t>incorrect</a:t>
            </a:r>
            <a:r>
              <a:rPr lang="en-US" altLang="cs-CZ" sz="2000" i="1" dirty="0">
                <a:sym typeface="Symbol" panose="05050102010706020507" pitchFamily="18" charset="2"/>
              </a:rPr>
              <a:t> </a:t>
            </a:r>
            <a:endParaRPr lang="en-US" altLang="cs-CZ" sz="2000" dirty="0">
              <a:sym typeface="Symbol" panose="05050102010706020507" pitchFamily="18" charset="2"/>
            </a:endParaRPr>
          </a:p>
          <a:p>
            <a:pPr marL="0" indent="0" eaLnBrk="1" hangingPunct="1">
              <a:lnSpc>
                <a:spcPct val="110000"/>
              </a:lnSpc>
              <a:spcBef>
                <a:spcPts val="600"/>
              </a:spcBef>
              <a:buNone/>
              <a:defRPr/>
            </a:pPr>
            <a:r>
              <a:rPr lang="en-US" altLang="cs-CZ" sz="2000" dirty="0">
                <a:solidFill>
                  <a:schemeClr val="tx2"/>
                </a:solidFill>
                <a:effectLst>
                  <a:outerShdw blurRad="38100" dist="38100" dir="2700000" algn="tl">
                    <a:srgbClr val="C0C0C0"/>
                  </a:outerShdw>
                </a:effectLst>
                <a:sym typeface="Symbol" panose="05050102010706020507" pitchFamily="18" charset="2"/>
              </a:rPr>
              <a:t></a:t>
            </a:r>
            <a:r>
              <a:rPr lang="en-US" altLang="cs-CZ" sz="2000" i="1" dirty="0" err="1">
                <a:solidFill>
                  <a:schemeClr val="tx2"/>
                </a:solidFill>
                <a:effectLst>
                  <a:outerShdw blurRad="38100" dist="38100" dir="2700000" algn="tl">
                    <a:srgbClr val="C0C0C0"/>
                  </a:outerShdw>
                </a:effectLst>
                <a:sym typeface="Symbol" panose="05050102010706020507" pitchFamily="18" charset="2"/>
              </a:rPr>
              <a:t>w</a:t>
            </a:r>
            <a:r>
              <a:rPr lang="en-US" altLang="cs-CZ" sz="2000" dirty="0" err="1">
                <a:solidFill>
                  <a:schemeClr val="tx2"/>
                </a:solidFill>
                <a:effectLst>
                  <a:outerShdw blurRad="38100" dist="38100" dir="2700000" algn="tl">
                    <a:srgbClr val="C0C0C0"/>
                  </a:outerShdw>
                </a:effectLst>
                <a:sym typeface="Symbol" panose="05050102010706020507" pitchFamily="18" charset="2"/>
              </a:rPr>
              <a:t></a:t>
            </a:r>
            <a:r>
              <a:rPr lang="en-US" altLang="cs-CZ" sz="2000" i="1" dirty="0" err="1">
                <a:solidFill>
                  <a:schemeClr val="tx2"/>
                </a:solidFill>
                <a:effectLst>
                  <a:outerShdw blurRad="38100" dist="38100" dir="2700000" algn="tl">
                    <a:srgbClr val="C0C0C0"/>
                  </a:outerShdw>
                </a:effectLst>
                <a:sym typeface="Symbol" panose="05050102010706020507" pitchFamily="18" charset="2"/>
              </a:rPr>
              <a:t>t</a:t>
            </a:r>
            <a:r>
              <a:rPr lang="en-US" altLang="cs-CZ" sz="2000" i="1" dirty="0">
                <a:solidFill>
                  <a:schemeClr val="tx2"/>
                </a:solidFill>
                <a:effectLst>
                  <a:outerShdw blurRad="38100" dist="38100" dir="2700000" algn="tl">
                    <a:srgbClr val="C0C0C0"/>
                  </a:outerShdw>
                </a:effectLst>
                <a:sym typeface="Symbol" panose="05050102010706020507" pitchFamily="18" charset="2"/>
              </a:rPr>
              <a:t> </a:t>
            </a:r>
            <a:r>
              <a:rPr lang="en-US" altLang="cs-CZ" sz="2000" dirty="0">
                <a:solidFill>
                  <a:schemeClr val="tx2"/>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000" i="1" dirty="0">
                <a:solidFill>
                  <a:schemeClr val="tx2"/>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tx2"/>
                </a:solidFill>
                <a:effectLst>
                  <a:outerShdw blurRad="38100" dist="38100" dir="2700000" algn="tl">
                    <a:srgbClr val="C0C0C0"/>
                  </a:outerShdw>
                </a:effectLst>
                <a:sym typeface="Symbol" panose="05050102010706020507" pitchFamily="18" charset="2"/>
              </a:rPr>
              <a:t>3</a:t>
            </a:r>
            <a:r>
              <a:rPr lang="en-US" altLang="cs-CZ" sz="2000" i="1" baseline="-25000" dirty="0">
                <a:solidFill>
                  <a:schemeClr val="tx2"/>
                </a:solidFill>
                <a:effectLst>
                  <a:outerShdw blurRad="38100" dist="38100" dir="2700000" algn="tl">
                    <a:srgbClr val="C0C0C0"/>
                  </a:outerShdw>
                </a:effectLst>
                <a:sym typeface="Symbol" panose="05050102010706020507" pitchFamily="18" charset="2"/>
              </a:rPr>
              <a:t>wt</a:t>
            </a:r>
            <a:r>
              <a:rPr lang="en-US" altLang="cs-CZ" sz="2000" i="1" dirty="0">
                <a:solidFill>
                  <a:schemeClr val="tx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Policie</a:t>
            </a:r>
            <a:r>
              <a:rPr lang="en-US" altLang="cs-CZ" sz="2000" i="1" dirty="0">
                <a:solidFill>
                  <a:schemeClr val="tx2"/>
                </a:solidFill>
                <a:effectLst>
                  <a:outerShdw blurRad="38100" dist="38100" dir="2700000" algn="tl">
                    <a:srgbClr val="C0C0C0"/>
                  </a:outerShdw>
                </a:effectLst>
                <a:sym typeface="Symbol" panose="05050102010706020507" pitchFamily="18" charset="2"/>
              </a:rPr>
              <a:t> </a:t>
            </a:r>
            <a:br>
              <a:rPr lang="en-US" altLang="cs-CZ" sz="2000" i="1" dirty="0">
                <a:solidFill>
                  <a:schemeClr val="tx2"/>
                </a:solidFill>
                <a:effectLst>
                  <a:outerShdw blurRad="38100" dist="38100" dir="2700000" algn="tl">
                    <a:srgbClr val="C0C0C0"/>
                  </a:outerShdw>
                </a:effectLst>
                <a:sym typeface="Symbol" panose="05050102010706020507" pitchFamily="18" charset="2"/>
              </a:rPr>
            </a:br>
            <a:r>
              <a:rPr lang="en-US" altLang="cs-CZ" sz="2000" i="1" dirty="0">
                <a:solidFill>
                  <a:schemeClr val="tx2"/>
                </a:solidFill>
                <a:effectLst>
                  <a:outerShdw blurRad="38100" dist="38100" dir="2700000" algn="tl">
                    <a:srgbClr val="C0C0C0"/>
                  </a:outerShdw>
                </a:effectLst>
                <a:sym typeface="Symbol" panose="05050102010706020507" pitchFamily="18" charset="2"/>
              </a:rPr>
              <a:t>                </a:t>
            </a:r>
            <a:r>
              <a:rPr lang="en-US" altLang="cs-CZ" sz="2000" i="1" baseline="30000" dirty="0">
                <a:solidFill>
                  <a:srgbClr val="990000"/>
                </a:solidFill>
                <a:effectLst>
                  <a:outerShdw blurRad="38100" dist="38100" dir="2700000" algn="tl">
                    <a:srgbClr val="C0C0C0"/>
                  </a:outerShdw>
                </a:effectLst>
                <a:sym typeface="Symbol" panose="05050102010706020507" pitchFamily="18" charset="2"/>
              </a:rPr>
              <a:t>2</a:t>
            </a:r>
            <a:r>
              <a:rPr lang="en-US" altLang="cs-CZ" sz="2000" dirty="0">
                <a:solidFill>
                  <a:srgbClr val="990000"/>
                </a:solidFill>
                <a:effectLst>
                  <a:outerShdw blurRad="38100" dist="38100" dir="2700000" algn="tl">
                    <a:srgbClr val="C0C0C0"/>
                  </a:outerShdw>
                </a:effectLst>
                <a:sym typeface="Symbol" panose="05050102010706020507" pitchFamily="18" charset="2"/>
              </a:rPr>
              <a:t>[</a:t>
            </a:r>
            <a:r>
              <a:rPr lang="en-US" altLang="cs-CZ" sz="20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000" i="1" dirty="0">
                <a:solidFill>
                  <a:srgbClr val="990000"/>
                </a:solidFill>
                <a:effectLst>
                  <a:outerShdw blurRad="38100" dist="38100" dir="2700000" algn="tl">
                    <a:srgbClr val="C0C0C0"/>
                  </a:outerShdw>
                </a:effectLst>
                <a:sym typeface="Symbol" panose="05050102010706020507" pitchFamily="18" charset="2"/>
              </a:rPr>
              <a:t>Sub </a:t>
            </a:r>
            <a:r>
              <a:rPr lang="en-US" altLang="cs-CZ" sz="2000" dirty="0">
                <a:solidFill>
                  <a:srgbClr val="990000"/>
                </a:solidFill>
                <a:effectLst>
                  <a:outerShdw blurRad="38100" dist="38100" dir="2700000" algn="tl">
                    <a:srgbClr val="C0C0C0"/>
                  </a:outerShdw>
                </a:effectLst>
                <a:sym typeface="Symbol" panose="05050102010706020507" pitchFamily="18" charset="2"/>
              </a:rPr>
              <a:t>[</a:t>
            </a:r>
            <a:r>
              <a:rPr lang="en-US" altLang="cs-CZ" sz="20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000" i="1" dirty="0">
                <a:solidFill>
                  <a:srgbClr val="990000"/>
                </a:solidFill>
                <a:effectLst>
                  <a:outerShdw blurRad="38100" dist="38100" dir="2700000" algn="tl">
                    <a:srgbClr val="C0C0C0"/>
                  </a:outerShdw>
                </a:effectLst>
                <a:sym typeface="Symbol" panose="05050102010706020507" pitchFamily="18" charset="2"/>
              </a:rPr>
              <a:t>Tr</a:t>
            </a:r>
            <a:r>
              <a:rPr lang="en-US" altLang="cs-CZ" sz="2000" dirty="0">
                <a:solidFill>
                  <a:schemeClr val="tx2"/>
                </a:solidFill>
                <a:effectLst>
                  <a:outerShdw blurRad="38100" dist="38100" dir="2700000" algn="tl">
                    <a:srgbClr val="C0C0C0"/>
                  </a:outerShdw>
                </a:effectLst>
                <a:sym typeface="Symbol" panose="05050102010706020507" pitchFamily="18" charset="2"/>
              </a:rPr>
              <a:t> </a:t>
            </a:r>
            <a:r>
              <a:rPr lang="en-US" altLang="cs-CZ" sz="2000" dirty="0">
                <a:solidFill>
                  <a:schemeClr val="tx2"/>
                </a:solidFill>
                <a:sym typeface="Symbol" panose="05050102010706020507" pitchFamily="18" charset="2"/>
              </a:rPr>
              <a:t></a:t>
            </a:r>
            <a:r>
              <a:rPr lang="en-US" altLang="cs-CZ" sz="2000" i="1" dirty="0" err="1">
                <a:solidFill>
                  <a:schemeClr val="tx2"/>
                </a:solidFill>
                <a:sym typeface="Symbol" panose="05050102010706020507" pitchFamily="18" charset="2"/>
              </a:rPr>
              <a:t>w</a:t>
            </a:r>
            <a:r>
              <a:rPr lang="en-US" altLang="cs-CZ" sz="2000" dirty="0" err="1">
                <a:solidFill>
                  <a:schemeClr val="tx2"/>
                </a:solidFill>
                <a:sym typeface="Symbol" panose="05050102010706020507" pitchFamily="18" charset="2"/>
              </a:rPr>
              <a:t></a:t>
            </a:r>
            <a:r>
              <a:rPr lang="en-US" altLang="cs-CZ" sz="2000" i="1" dirty="0" err="1">
                <a:solidFill>
                  <a:schemeClr val="tx2"/>
                </a:solidFill>
                <a:sym typeface="Symbol" panose="05050102010706020507" pitchFamily="18" charset="2"/>
              </a:rPr>
              <a:t>t</a:t>
            </a:r>
            <a:r>
              <a:rPr lang="en-US" altLang="cs-CZ" sz="2000" i="1" dirty="0">
                <a:solidFill>
                  <a:schemeClr val="tx2"/>
                </a:solidFill>
                <a:sym typeface="Symbol" panose="05050102010706020507" pitchFamily="18" charset="2"/>
              </a:rPr>
              <a:t> </a:t>
            </a:r>
            <a:r>
              <a:rPr lang="en-US" altLang="cs-CZ" sz="2000" dirty="0">
                <a:solidFill>
                  <a:schemeClr val="tx2"/>
                </a:solidFill>
                <a:sym typeface="Symbol" panose="05050102010706020507" pitchFamily="18" charset="2"/>
              </a:rPr>
              <a:t>[</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Murderer</a:t>
            </a:r>
            <a:r>
              <a:rPr lang="en-US" altLang="cs-CZ" sz="2000" i="1" baseline="-25000" dirty="0">
                <a:solidFill>
                  <a:schemeClr val="tx2"/>
                </a:solidFill>
                <a:sym typeface="Symbol" panose="05050102010706020507" pitchFamily="18" charset="2"/>
              </a:rPr>
              <a:t>wt</a:t>
            </a:r>
            <a:r>
              <a:rPr lang="en-US" altLang="cs-CZ" sz="2000" i="1" dirty="0">
                <a:solidFill>
                  <a:schemeClr val="tx2"/>
                </a:solidFill>
                <a:sym typeface="Symbol" panose="05050102010706020507" pitchFamily="18" charset="2"/>
              </a:rPr>
              <a:t> </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JFK</a:t>
            </a:r>
            <a:r>
              <a:rPr lang="en-US" altLang="cs-CZ" sz="2000" dirty="0">
                <a:solidFill>
                  <a:schemeClr val="tx2"/>
                </a:solidFill>
                <a:sym typeface="Symbol" panose="05050102010706020507" pitchFamily="18" charset="2"/>
              </a:rPr>
              <a:t>]</a:t>
            </a:r>
            <a:r>
              <a:rPr lang="en-US" altLang="cs-CZ" sz="2000" b="1" i="1" baseline="-25000" dirty="0" err="1">
                <a:solidFill>
                  <a:srgbClr val="990000"/>
                </a:solidFill>
                <a:sym typeface="Symbol" panose="05050102010706020507" pitchFamily="18" charset="2"/>
              </a:rPr>
              <a:t>wt</a:t>
            </a:r>
            <a:r>
              <a:rPr lang="en-US" altLang="cs-CZ" sz="2000" dirty="0">
                <a:solidFill>
                  <a:schemeClr val="tx2"/>
                </a:solidFill>
                <a:sym typeface="Symbol" panose="05050102010706020507" pitchFamily="18" charset="2"/>
              </a:rPr>
              <a:t>]</a:t>
            </a:r>
            <a:r>
              <a:rPr lang="en-US" altLang="cs-CZ" sz="2000" dirty="0">
                <a:solidFill>
                  <a:schemeClr val="tx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000" i="1" dirty="0">
                <a:solidFill>
                  <a:schemeClr val="tx2"/>
                </a:solidFill>
                <a:effectLst>
                  <a:outerShdw blurRad="38100" dist="38100" dir="2700000" algn="tl">
                    <a:srgbClr val="C0C0C0"/>
                  </a:outerShdw>
                </a:effectLst>
                <a:sym typeface="Symbol" panose="05050102010706020507" pitchFamily="18" charset="2"/>
              </a:rPr>
              <a:t>y</a:t>
            </a:r>
            <a:r>
              <a:rPr lang="en-US" altLang="cs-CZ" sz="2000" dirty="0">
                <a:solidFill>
                  <a:schemeClr val="tx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000" dirty="0">
                <a:solidFill>
                  <a:schemeClr val="tx2"/>
                </a:solidFill>
                <a:effectLst>
                  <a:outerShdw blurRad="38100" dist="38100" dir="2700000" algn="tl">
                    <a:srgbClr val="C0C0C0"/>
                  </a:outerShdw>
                </a:effectLst>
                <a:sym typeface="Symbol" panose="05050102010706020507" pitchFamily="18" charset="2"/>
              </a:rPr>
              <a:t>[</a:t>
            </a:r>
            <a:r>
              <a:rPr lang="en-US" altLang="cs-CZ" sz="2000" i="1" dirty="0" err="1">
                <a:solidFill>
                  <a:schemeClr val="tx2"/>
                </a:solidFill>
                <a:effectLst>
                  <a:outerShdw blurRad="38100" dist="38100" dir="2700000" algn="tl">
                    <a:srgbClr val="C0C0C0"/>
                  </a:outerShdw>
                </a:effectLst>
                <a:sym typeface="Symbol" panose="05050102010706020507" pitchFamily="18" charset="2"/>
              </a:rPr>
              <a:t>w</a:t>
            </a:r>
            <a:r>
              <a:rPr lang="en-US" altLang="cs-CZ" sz="2000" dirty="0" err="1">
                <a:solidFill>
                  <a:schemeClr val="tx2"/>
                </a:solidFill>
                <a:effectLst>
                  <a:outerShdw blurRad="38100" dist="38100" dir="2700000" algn="tl">
                    <a:srgbClr val="C0C0C0"/>
                  </a:outerShdw>
                </a:effectLst>
                <a:sym typeface="Symbol" panose="05050102010706020507" pitchFamily="18" charset="2"/>
              </a:rPr>
              <a:t></a:t>
            </a:r>
            <a:r>
              <a:rPr lang="en-US" altLang="cs-CZ" sz="2000" i="1" dirty="0" err="1">
                <a:solidFill>
                  <a:schemeClr val="tx2"/>
                </a:solidFill>
                <a:effectLst>
                  <a:outerShdw blurRad="38100" dist="38100" dir="2700000" algn="tl">
                    <a:srgbClr val="C0C0C0"/>
                  </a:outerShdw>
                </a:effectLst>
                <a:sym typeface="Symbol" panose="05050102010706020507" pitchFamily="18" charset="2"/>
              </a:rPr>
              <a:t>t</a:t>
            </a:r>
            <a:r>
              <a:rPr lang="en-US" altLang="cs-CZ" sz="2000" i="1" dirty="0">
                <a:solidFill>
                  <a:schemeClr val="tx2"/>
                </a:solidFill>
                <a:effectLst>
                  <a:outerShdw blurRad="38100" dist="38100" dir="2700000" algn="tl">
                    <a:srgbClr val="C0C0C0"/>
                  </a:outerShdw>
                </a:effectLst>
                <a:sym typeface="Symbol" panose="05050102010706020507" pitchFamily="18" charset="2"/>
              </a:rPr>
              <a:t> </a:t>
            </a:r>
            <a:r>
              <a:rPr lang="en-US" altLang="cs-CZ" sz="2000" dirty="0">
                <a:solidFill>
                  <a:schemeClr val="tx2"/>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000" i="1" dirty="0">
                <a:solidFill>
                  <a:schemeClr val="tx2"/>
                </a:solidFill>
                <a:effectLst>
                  <a:outerShdw blurRad="38100" dist="38100" dir="2700000" algn="tl">
                    <a:srgbClr val="C0C0C0"/>
                  </a:outerShdw>
                </a:effectLst>
                <a:sym typeface="Symbol" panose="05050102010706020507" pitchFamily="18" charset="2"/>
              </a:rPr>
              <a:t>Lok</a:t>
            </a:r>
            <a:r>
              <a:rPr lang="en-US" altLang="cs-CZ" sz="2000" i="1" baseline="-25000" dirty="0">
                <a:solidFill>
                  <a:schemeClr val="tx2"/>
                </a:solidFill>
                <a:effectLst>
                  <a:outerShdw blurRad="38100" dist="38100" dir="2700000" algn="tl">
                    <a:srgbClr val="C0C0C0"/>
                  </a:outerShdw>
                </a:effectLst>
                <a:sym typeface="Symbol" panose="05050102010706020507" pitchFamily="18" charset="2"/>
              </a:rPr>
              <a:t>wt</a:t>
            </a:r>
            <a:r>
              <a:rPr lang="en-US" altLang="cs-CZ" sz="2000" i="1" dirty="0">
                <a:solidFill>
                  <a:schemeClr val="tx2"/>
                </a:solidFill>
                <a:effectLst>
                  <a:outerShdw blurRad="38100" dist="38100" dir="2700000" algn="tl">
                    <a:srgbClr val="C0C0C0"/>
                  </a:outerShdw>
                </a:effectLst>
                <a:sym typeface="Symbol" panose="05050102010706020507" pitchFamily="18" charset="2"/>
              </a:rPr>
              <a:t> y</a:t>
            </a:r>
            <a:r>
              <a:rPr lang="en-US" altLang="cs-CZ" sz="2000" dirty="0">
                <a:solidFill>
                  <a:schemeClr val="tx2"/>
                </a:solidFill>
                <a:effectLst>
                  <a:outerShdw blurRad="38100" dist="38100" dir="2700000" algn="tl">
                    <a:srgbClr val="C0C0C0"/>
                  </a:outerShdw>
                </a:effectLst>
                <a:sym typeface="Symbol" panose="05050102010706020507" pitchFamily="18" charset="2"/>
              </a:rPr>
              <a:t>]]]]</a:t>
            </a:r>
            <a:endParaRPr lang="en-US" altLang="cs-CZ" sz="2000" i="1" dirty="0">
              <a:sym typeface="Symbol" panose="05050102010706020507" pitchFamily="18" charset="2"/>
            </a:endParaRPr>
          </a:p>
          <a:p>
            <a:pPr eaLnBrk="1" hangingPunct="1">
              <a:lnSpc>
                <a:spcPct val="110000"/>
              </a:lnSpc>
              <a:spcBef>
                <a:spcPts val="600"/>
              </a:spcBef>
              <a:defRPr/>
            </a:pPr>
            <a:r>
              <a:rPr lang="en-US" altLang="cs-CZ" sz="2000" i="1" dirty="0">
                <a:effectLst>
                  <a:outerShdw blurRad="38100" dist="38100" dir="2700000" algn="tl">
                    <a:srgbClr val="000000">
                      <a:alpha val="43137"/>
                    </a:srgbClr>
                  </a:outerShdw>
                </a:effectLst>
                <a:sym typeface="Symbol" panose="05050102010706020507" pitchFamily="18" charset="2"/>
              </a:rPr>
              <a:t>Look-for</a:t>
            </a:r>
            <a:r>
              <a:rPr lang="en-US" altLang="cs-CZ" sz="2000" dirty="0">
                <a:effectLst>
                  <a:outerShdw blurRad="38100" dist="38100" dir="2700000" algn="tl">
                    <a:srgbClr val="000000">
                      <a:alpha val="43137"/>
                    </a:srgbClr>
                  </a:outerShdw>
                </a:effectLst>
                <a:sym typeface="Symbol" panose="05050102010706020507" pitchFamily="18" charset="2"/>
              </a:rPr>
              <a:t>/(</a:t>
            </a:r>
            <a:r>
              <a:rPr lang="en-US" altLang="cs-CZ" sz="20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000" dirty="0">
                <a:effectLst>
                  <a:outerShdw blurRad="38100" dist="38100" dir="2700000" algn="tl">
                    <a:srgbClr val="000000">
                      <a:alpha val="43137"/>
                    </a:srgbClr>
                  </a:outerShdw>
                </a:effectLst>
                <a:sym typeface="Symbol" panose="05050102010706020507" pitchFamily="18" charset="2"/>
              </a:rPr>
              <a:t>)</a:t>
            </a:r>
            <a:r>
              <a:rPr lang="en-US" altLang="cs-CZ" sz="2000" baseline="-25000" dirty="0">
                <a:effectLst>
                  <a:outerShdw blurRad="38100" dist="38100" dir="2700000" algn="tl">
                    <a:srgbClr val="000000">
                      <a:alpha val="43137"/>
                    </a:srgbClr>
                  </a:outerShdw>
                </a:effectLst>
                <a:sym typeface="Symbol" panose="05050102010706020507" pitchFamily="18" charset="2"/>
              </a:rPr>
              <a:t></a:t>
            </a:r>
            <a:r>
              <a:rPr lang="en-US"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Seek</a:t>
            </a:r>
            <a:r>
              <a:rPr lang="en-US" altLang="cs-CZ" sz="2000" i="1" baseline="30000" dirty="0">
                <a:effectLst>
                  <a:outerShdw blurRad="38100" dist="38100" dir="2700000" algn="tl">
                    <a:srgbClr val="000000">
                      <a:alpha val="43137"/>
                    </a:srgbClr>
                  </a:outerShdw>
                </a:effectLst>
                <a:sym typeface="Symbol" panose="05050102010706020507" pitchFamily="18" charset="2"/>
              </a:rPr>
              <a:t>3</a:t>
            </a:r>
            <a:r>
              <a:rPr lang="en-US" altLang="cs-CZ" sz="2000" dirty="0">
                <a:effectLst>
                  <a:outerShdw blurRad="38100" dist="38100" dir="2700000" algn="tl">
                    <a:srgbClr val="000000">
                      <a:alpha val="43137"/>
                    </a:srgbClr>
                  </a:outerShdw>
                </a:effectLst>
                <a:sym typeface="Symbol" panose="05050102010706020507" pitchFamily="18" charset="2"/>
              </a:rPr>
              <a:t>/(</a:t>
            </a:r>
            <a:r>
              <a:rPr lang="en-US" altLang="cs-CZ" sz="20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000" baseline="-250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000" dirty="0">
                <a:effectLst>
                  <a:outerShdw blurRad="38100" dist="38100" dir="2700000" algn="tl">
                    <a:srgbClr val="000000">
                      <a:alpha val="43137"/>
                    </a:srgbClr>
                  </a:outerShdw>
                </a:effectLst>
                <a:sym typeface="Symbol" panose="05050102010706020507" pitchFamily="18" charset="2"/>
              </a:rPr>
              <a:t>)</a:t>
            </a:r>
            <a:r>
              <a:rPr lang="en-US" altLang="cs-CZ" sz="2000" baseline="-25000" dirty="0">
                <a:effectLst>
                  <a:outerShdw blurRad="38100" dist="38100" dir="2700000" algn="tl">
                    <a:srgbClr val="000000">
                      <a:alpha val="43137"/>
                    </a:srgbClr>
                  </a:outerShdw>
                </a:effectLst>
                <a:sym typeface="Symbol" panose="05050102010706020507" pitchFamily="18" charset="2"/>
              </a:rPr>
              <a:t></a:t>
            </a:r>
            <a:endParaRPr lang="en-US" altLang="cs-CZ" sz="2000" i="1" dirty="0">
              <a:effectLst>
                <a:outerShdw blurRad="38100" dist="38100" dir="2700000" algn="tl">
                  <a:srgbClr val="000000">
                    <a:alpha val="43137"/>
                  </a:srgbClr>
                </a:outerShdw>
              </a:effectLst>
              <a:sym typeface="Symbol" panose="05050102010706020507" pitchFamily="18" charset="2"/>
            </a:endParaRPr>
          </a:p>
        </p:txBody>
      </p:sp>
      <p:cxnSp>
        <p:nvCxnSpPr>
          <p:cNvPr id="5" name="Přímá spojnice 4">
            <a:extLst>
              <a:ext uri="{FF2B5EF4-FFF2-40B4-BE49-F238E27FC236}">
                <a16:creationId xmlns:a16="http://schemas.microsoft.com/office/drawing/2014/main" id="{C26D4309-02E5-407C-B2D9-4C978FBD2233}"/>
              </a:ext>
            </a:extLst>
          </p:cNvPr>
          <p:cNvCxnSpPr/>
          <p:nvPr/>
        </p:nvCxnSpPr>
        <p:spPr>
          <a:xfrm flipH="1">
            <a:off x="2627784" y="3429000"/>
            <a:ext cx="25202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Přímá spojnice se šipkou 6">
            <a:extLst>
              <a:ext uri="{FF2B5EF4-FFF2-40B4-BE49-F238E27FC236}">
                <a16:creationId xmlns:a16="http://schemas.microsoft.com/office/drawing/2014/main" id="{94982BB0-7878-4E99-AD35-1D16DBA341D4}"/>
              </a:ext>
            </a:extLst>
          </p:cNvPr>
          <p:cNvCxnSpPr>
            <a:cxnSpLocks/>
          </p:cNvCxnSpPr>
          <p:nvPr/>
        </p:nvCxnSpPr>
        <p:spPr>
          <a:xfrm flipV="1">
            <a:off x="2627784" y="3140968"/>
            <a:ext cx="0"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a:extLst>
              <a:ext uri="{FF2B5EF4-FFF2-40B4-BE49-F238E27FC236}">
                <a16:creationId xmlns:a16="http://schemas.microsoft.com/office/drawing/2014/main" id="{14DD69C0-3383-431E-95DB-FC8A67ABF3A0}"/>
              </a:ext>
            </a:extLst>
          </p:cNvPr>
          <p:cNvCxnSpPr>
            <a:cxnSpLocks/>
          </p:cNvCxnSpPr>
          <p:nvPr/>
        </p:nvCxnSpPr>
        <p:spPr>
          <a:xfrm flipV="1">
            <a:off x="5148064" y="3140968"/>
            <a:ext cx="0" cy="288032"/>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2" name="Zástupný symbol pro číslo snímku 1">
            <a:extLst>
              <a:ext uri="{FF2B5EF4-FFF2-40B4-BE49-F238E27FC236}">
                <a16:creationId xmlns:a16="http://schemas.microsoft.com/office/drawing/2014/main" id="{9AE341AE-2A41-41B3-A0B1-7E0BD01371D0}"/>
              </a:ext>
            </a:extLst>
          </p:cNvPr>
          <p:cNvSpPr>
            <a:spLocks noGrp="1"/>
          </p:cNvSpPr>
          <p:nvPr>
            <p:ph type="sldNum" sz="quarter" idx="12"/>
          </p:nvPr>
        </p:nvSpPr>
        <p:spPr/>
        <p:txBody>
          <a:bodyPr/>
          <a:lstStyle/>
          <a:p>
            <a:pPr>
              <a:defRPr/>
            </a:pPr>
            <a:fld id="{14D2C813-5CB9-4562-B73A-EAA31AFCBDEB}" type="slidenum">
              <a:rPr lang="cs-CZ" altLang="en-US" smtClean="0"/>
              <a:pPr>
                <a:defRPr/>
              </a:pPr>
              <a:t>10</a:t>
            </a:fld>
            <a:endParaRPr lang="cs-CZ" altLang="en-US"/>
          </a:p>
        </p:txBody>
      </p:sp>
    </p:spTree>
    <p:extLst>
      <p:ext uri="{BB962C8B-B14F-4D97-AF65-F5344CB8AC3E}">
        <p14:creationId xmlns:p14="http://schemas.microsoft.com/office/powerpoint/2010/main" val="118315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2579">
                                            <p:txEl>
                                              <p:pRg st="1" end="1"/>
                                            </p:txEl>
                                          </p:spTgt>
                                        </p:tgtEl>
                                        <p:attrNameLst>
                                          <p:attrName>style.visibility</p:attrName>
                                        </p:attrNameLst>
                                      </p:cBhvr>
                                      <p:to>
                                        <p:strVal val="visible"/>
                                      </p:to>
                                    </p:set>
                                    <p:anim calcmode="lin" valueType="num">
                                      <p:cBhvr additive="base">
                                        <p:cTn id="7" dur="500" fill="hold"/>
                                        <p:tgtEl>
                                          <p:spTgt spid="1525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257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2579">
                                            <p:txEl>
                                              <p:pRg st="2" end="2"/>
                                            </p:txEl>
                                          </p:spTgt>
                                        </p:tgtEl>
                                        <p:attrNameLst>
                                          <p:attrName>style.visibility</p:attrName>
                                        </p:attrNameLst>
                                      </p:cBhvr>
                                      <p:to>
                                        <p:strVal val="visible"/>
                                      </p:to>
                                    </p:set>
                                    <p:anim calcmode="lin" valueType="num">
                                      <p:cBhvr additive="base">
                                        <p:cTn id="11" dur="500" fill="hold"/>
                                        <p:tgtEl>
                                          <p:spTgt spid="1525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257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2579">
                                            <p:txEl>
                                              <p:pRg st="3" end="3"/>
                                            </p:txEl>
                                          </p:spTgt>
                                        </p:tgtEl>
                                        <p:attrNameLst>
                                          <p:attrName>style.visibility</p:attrName>
                                        </p:attrNameLst>
                                      </p:cBhvr>
                                      <p:to>
                                        <p:strVal val="visible"/>
                                      </p:to>
                                    </p:set>
                                    <p:anim calcmode="lin" valueType="num">
                                      <p:cBhvr additive="base">
                                        <p:cTn id="15" dur="500" fill="hold"/>
                                        <p:tgtEl>
                                          <p:spTgt spid="152579">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2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52579">
                                            <p:txEl>
                                              <p:pRg st="4" end="4"/>
                                            </p:txEl>
                                          </p:spTgt>
                                        </p:tgtEl>
                                        <p:attrNameLst>
                                          <p:attrName>style.visibility</p:attrName>
                                        </p:attrNameLst>
                                      </p:cBhvr>
                                      <p:to>
                                        <p:strVal val="visible"/>
                                      </p:to>
                                    </p:set>
                                    <p:anim calcmode="lin" valueType="num">
                                      <p:cBhvr additive="base">
                                        <p:cTn id="21" dur="500" fill="hold"/>
                                        <p:tgtEl>
                                          <p:spTgt spid="152579">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2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2579">
                                            <p:txEl>
                                              <p:pRg st="5" end="5"/>
                                            </p:txEl>
                                          </p:spTgt>
                                        </p:tgtEl>
                                        <p:attrNameLst>
                                          <p:attrName>style.visibility</p:attrName>
                                        </p:attrNameLst>
                                      </p:cBhvr>
                                      <p:to>
                                        <p:strVal val="visible"/>
                                      </p:to>
                                    </p:set>
                                    <p:anim calcmode="lin" valueType="num">
                                      <p:cBhvr additive="base">
                                        <p:cTn id="27" dur="500" fill="hold"/>
                                        <p:tgtEl>
                                          <p:spTgt spid="15257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257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2579">
                                            <p:txEl>
                                              <p:pRg st="6" end="6"/>
                                            </p:txEl>
                                          </p:spTgt>
                                        </p:tgtEl>
                                        <p:attrNameLst>
                                          <p:attrName>style.visibility</p:attrName>
                                        </p:attrNameLst>
                                      </p:cBhvr>
                                      <p:to>
                                        <p:strVal val="visible"/>
                                      </p:to>
                                    </p:set>
                                    <p:anim calcmode="lin" valueType="num">
                                      <p:cBhvr additive="base">
                                        <p:cTn id="31" dur="500" fill="hold"/>
                                        <p:tgtEl>
                                          <p:spTgt spid="15257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25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E7D50E7-C44E-4157-A45C-94F8C8701FC3}"/>
              </a:ext>
            </a:extLst>
          </p:cNvPr>
          <p:cNvSpPr>
            <a:spLocks noGrp="1" noChangeArrowheads="1"/>
          </p:cNvSpPr>
          <p:nvPr>
            <p:ph type="title"/>
          </p:nvPr>
        </p:nvSpPr>
        <p:spPr>
          <a:xfrm>
            <a:off x="457200" y="277813"/>
            <a:ext cx="8229600" cy="630907"/>
          </a:xfrm>
        </p:spPr>
        <p:txBody>
          <a:bodyPr/>
          <a:lstStyle/>
          <a:p>
            <a:pPr algn="r" eaLnBrk="1" hangingPunct="1"/>
            <a:r>
              <a:rPr lang="cs-CZ" altLang="cs-CZ" sz="2800" i="1" dirty="0">
                <a:effectLst>
                  <a:outerShdw blurRad="38100" dist="38100" dir="2700000" algn="tl">
                    <a:srgbClr val="000000">
                      <a:alpha val="43137"/>
                    </a:srgbClr>
                  </a:outerShdw>
                </a:effectLst>
              </a:rPr>
              <a:t>De re</a:t>
            </a:r>
            <a:r>
              <a:rPr lang="cs-CZ" altLang="cs-CZ" sz="2800" i="1" dirty="0"/>
              <a:t> s</a:t>
            </a:r>
            <a:r>
              <a:rPr lang="en-US" altLang="cs-CZ" sz="2800" i="1" dirty="0" err="1"/>
              <a:t>eeking</a:t>
            </a:r>
            <a:r>
              <a:rPr lang="en-US" altLang="cs-CZ" sz="2800" i="1" dirty="0"/>
              <a:t>/finding/locating</a:t>
            </a:r>
            <a:endParaRPr lang="cs-CZ" altLang="cs-CZ" sz="2800" i="1" dirty="0"/>
          </a:p>
        </p:txBody>
      </p:sp>
      <p:sp>
        <p:nvSpPr>
          <p:cNvPr id="154627" name="Rectangle 3">
            <a:extLst>
              <a:ext uri="{FF2B5EF4-FFF2-40B4-BE49-F238E27FC236}">
                <a16:creationId xmlns:a16="http://schemas.microsoft.com/office/drawing/2014/main" id="{9B7CB8F7-41BE-4D9F-AF51-58EB0272C90F}"/>
              </a:ext>
            </a:extLst>
          </p:cNvPr>
          <p:cNvSpPr>
            <a:spLocks noGrp="1" noChangeArrowheads="1"/>
          </p:cNvSpPr>
          <p:nvPr>
            <p:ph type="body" idx="1"/>
          </p:nvPr>
        </p:nvSpPr>
        <p:spPr>
          <a:xfrm>
            <a:off x="323850" y="836712"/>
            <a:ext cx="8424863" cy="5400599"/>
          </a:xfrm>
        </p:spPr>
        <p:txBody>
          <a:bodyPr>
            <a:normAutofit/>
          </a:bodyPr>
          <a:lstStyle/>
          <a:p>
            <a:pPr eaLnBrk="1" hangingPunct="1">
              <a:buFont typeface="Wingdings" panose="05000000000000000000" pitchFamily="2" charset="2"/>
              <a:buNone/>
              <a:defRPr/>
            </a:pPr>
            <a:r>
              <a:rPr lang="en-US" altLang="cs-CZ" sz="1800" dirty="0">
                <a:sym typeface="Symbol" panose="05050102010706020507" pitchFamily="18" charset="2"/>
              </a:rPr>
              <a:t>Now both principles</a:t>
            </a:r>
            <a:r>
              <a:rPr lang="cs-CZ" altLang="cs-CZ" sz="1800" dirty="0">
                <a:sym typeface="Symbol" panose="05050102010706020507" pitchFamily="18" charset="2"/>
              </a:rPr>
              <a:t> </a:t>
            </a:r>
            <a:r>
              <a:rPr lang="cs-CZ" altLang="cs-CZ" sz="1800" i="1" dirty="0">
                <a:sym typeface="Symbol" panose="05050102010706020507" pitchFamily="18" charset="2"/>
              </a:rPr>
              <a:t>de re</a:t>
            </a:r>
            <a:r>
              <a:rPr lang="en-US" altLang="cs-CZ" sz="1800" dirty="0">
                <a:sym typeface="Symbol" panose="05050102010706020507" pitchFamily="18" charset="2"/>
              </a:rPr>
              <a:t> are valid</a:t>
            </a:r>
            <a:endParaRPr lang="cs-CZ" altLang="cs-CZ" sz="1800" dirty="0">
              <a:sym typeface="Symbol" panose="05050102010706020507" pitchFamily="18" charset="2"/>
            </a:endParaRPr>
          </a:p>
          <a:p>
            <a:pPr eaLnBrk="1" hangingPunct="1">
              <a:buFont typeface="Wingdings" panose="05000000000000000000" pitchFamily="2" charset="2"/>
              <a:buNone/>
              <a:defRPr/>
            </a:pPr>
            <a:r>
              <a:rPr lang="cs-CZ" altLang="cs-CZ" sz="1800" dirty="0">
                <a:sym typeface="Symbol" panose="05050102010706020507" pitchFamily="18" charset="2"/>
              </a:rPr>
              <a:t>a) </a:t>
            </a:r>
            <a:r>
              <a:rPr lang="en-US" altLang="cs-CZ" sz="1800" dirty="0">
                <a:sym typeface="Symbol" panose="05050102010706020507" pitchFamily="18" charset="2"/>
              </a:rPr>
              <a:t>Existential presupposition</a:t>
            </a:r>
            <a:r>
              <a:rPr lang="cs-CZ" altLang="cs-CZ" sz="1800" dirty="0">
                <a:sym typeface="Symbol" panose="05050102010706020507" pitchFamily="18" charset="2"/>
              </a:rPr>
              <a:t>: </a:t>
            </a:r>
          </a:p>
          <a:p>
            <a:pPr lvl="1" eaLnBrk="1" hangingPunct="1">
              <a:buFont typeface="Wingdings" panose="05000000000000000000" pitchFamily="2" charset="2"/>
              <a:buNone/>
              <a:defRPr/>
            </a:pPr>
            <a:r>
              <a:rPr lang="en-US" altLang="cs-CZ" sz="1800" dirty="0">
                <a:effectLst>
                  <a:outerShdw blurRad="38100" dist="38100" dir="2700000" algn="tl">
                    <a:srgbClr val="C0C0C0"/>
                  </a:outerShdw>
                </a:effectLst>
                <a:sym typeface="Symbol" panose="05050102010706020507" pitchFamily="18" charset="2"/>
              </a:rPr>
              <a:t>If</a:t>
            </a:r>
            <a:r>
              <a:rPr lang="cs-CZ" altLang="cs-CZ" sz="1800" dirty="0">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b="1" i="1" baseline="-25000" dirty="0">
                <a:solidFill>
                  <a:srgbClr val="990000"/>
                </a:solidFill>
                <a:sym typeface="Symbol" panose="05050102010706020507" pitchFamily="18" charset="2"/>
              </a:rPr>
              <a:t> </a:t>
            </a:r>
            <a:r>
              <a:rPr lang="en-US" altLang="cs-CZ" sz="1800" dirty="0">
                <a:sym typeface="Symbol" panose="05050102010706020507" pitchFamily="18" charset="2"/>
              </a:rPr>
              <a:t>is</a:t>
            </a:r>
            <a:r>
              <a:rPr lang="en-US" altLang="cs-CZ" sz="1800" i="1" dirty="0">
                <a:sym typeface="Symbol" panose="05050102010706020507" pitchFamily="18" charset="2"/>
              </a:rPr>
              <a:t> v</a:t>
            </a:r>
            <a:r>
              <a:rPr lang="cs-CZ" altLang="cs-CZ" sz="1800" i="1" dirty="0">
                <a:sym typeface="Symbol" panose="05050102010706020507" pitchFamily="18" charset="2"/>
              </a:rPr>
              <a:t>-</a:t>
            </a:r>
            <a:r>
              <a:rPr lang="en-US" altLang="cs-CZ" sz="1800" dirty="0">
                <a:sym typeface="Symbol" panose="05050102010706020507" pitchFamily="18" charset="2"/>
              </a:rPr>
              <a:t>improper</a:t>
            </a:r>
            <a:r>
              <a:rPr lang="cs-CZ" altLang="cs-CZ" sz="1800" dirty="0">
                <a:sym typeface="Symbol" panose="05050102010706020507" pitchFamily="18" charset="2"/>
              </a:rPr>
              <a:t> (</a:t>
            </a:r>
            <a:r>
              <a:rPr lang="en-US" altLang="cs-CZ" sz="1800" dirty="0">
                <a:sym typeface="Symbol" panose="05050102010706020507" pitchFamily="18" charset="2"/>
              </a:rPr>
              <a:t>the only murderer does not exist</a:t>
            </a:r>
            <a:r>
              <a:rPr lang="cs-CZ" altLang="cs-CZ" sz="1800" dirty="0">
                <a:sym typeface="Symbol" panose="05050102010706020507" pitchFamily="18" charset="2"/>
              </a:rPr>
              <a:t>), </a:t>
            </a:r>
            <a:r>
              <a:rPr lang="en-US" altLang="cs-CZ" sz="1800" dirty="0">
                <a:sym typeface="Symbol" panose="05050102010706020507" pitchFamily="18" charset="2"/>
              </a:rPr>
              <a:t>then the Composition</a:t>
            </a:r>
            <a:r>
              <a:rPr lang="cs-CZ" altLang="cs-CZ" sz="1800" dirty="0">
                <a:sym typeface="Symbol" panose="05050102010706020507" pitchFamily="18" charset="2"/>
              </a:rPr>
              <a:t> </a:t>
            </a:r>
          </a:p>
          <a:p>
            <a:pPr lvl="1" eaLnBrk="1" hangingPunct="1">
              <a:buFont typeface="Wingdings" panose="05000000000000000000" pitchFamily="2" charset="2"/>
              <a:buNone/>
              <a:defRPr/>
            </a:pP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dirty="0">
                <a:solidFill>
                  <a:schemeClr val="tx2"/>
                </a:solidFill>
                <a:sym typeface="Symbol" panose="05050102010706020507" pitchFamily="18" charset="2"/>
              </a:rPr>
              <a:t>]</a:t>
            </a:r>
            <a:r>
              <a:rPr lang="cs-CZ" altLang="cs-CZ" sz="1800" dirty="0">
                <a:sym typeface="Symbol" panose="05050102010706020507" pitchFamily="18" charset="2"/>
              </a:rPr>
              <a:t> </a:t>
            </a:r>
            <a:r>
              <a:rPr lang="en-US" altLang="cs-CZ" sz="1800" dirty="0">
                <a:sym typeface="Symbol" panose="05050102010706020507" pitchFamily="18" charset="2"/>
              </a:rPr>
              <a:t>is also </a:t>
            </a:r>
            <a:r>
              <a:rPr lang="cs-CZ" altLang="cs-CZ" sz="1800" i="1" dirty="0">
                <a:sym typeface="Symbol" panose="05050102010706020507" pitchFamily="18" charset="2"/>
              </a:rPr>
              <a:t>v-</a:t>
            </a:r>
            <a:r>
              <a:rPr lang="en-US" altLang="cs-CZ" sz="1800" dirty="0">
                <a:sym typeface="Symbol" panose="05050102010706020507" pitchFamily="18" charset="2"/>
              </a:rPr>
              <a:t>improper</a:t>
            </a:r>
            <a:r>
              <a:rPr lang="cs-CZ" altLang="cs-CZ" sz="1800" dirty="0">
                <a:sym typeface="Symbol" panose="05050102010706020507" pitchFamily="18" charset="2"/>
              </a:rPr>
              <a:t>, </a:t>
            </a:r>
            <a:r>
              <a:rPr lang="en-US" altLang="cs-CZ" sz="1800" dirty="0">
                <a:sym typeface="Symbol" panose="05050102010706020507" pitchFamily="18" charset="2"/>
              </a:rPr>
              <a:t>hence also</a:t>
            </a:r>
            <a:endParaRPr lang="cs-CZ" altLang="cs-CZ" sz="1800" dirty="0">
              <a:sym typeface="Symbol" panose="05050102010706020507" pitchFamily="18" charset="2"/>
            </a:endParaRPr>
          </a:p>
          <a:p>
            <a:pPr lvl="1" eaLnBrk="1" hangingPunct="1">
              <a:buFont typeface="Wingdings" panose="05000000000000000000" pitchFamily="2" charset="2"/>
              <a:buNone/>
              <a:defRPr/>
            </a:pP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Sub </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dirty="0">
                <a:solidFill>
                  <a:schemeClr val="tx2"/>
                </a:solidFill>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y</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y</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ym typeface="Symbol" panose="05050102010706020507" pitchFamily="18" charset="2"/>
              </a:rPr>
              <a:t> a</a:t>
            </a:r>
            <a:r>
              <a:rPr lang="en-US" altLang="cs-CZ" sz="1800" dirty="0" err="1">
                <a:sym typeface="Symbol" panose="05050102010706020507" pitchFamily="18" charset="2"/>
              </a:rPr>
              <a:t>nd</a:t>
            </a:r>
            <a:r>
              <a:rPr lang="en-US" altLang="cs-CZ" sz="1800" dirty="0">
                <a:sym typeface="Symbol" panose="05050102010706020507" pitchFamily="18" charset="2"/>
              </a:rPr>
              <a:t> its Double Execution are</a:t>
            </a:r>
            <a:r>
              <a:rPr lang="cs-CZ" altLang="cs-CZ" sz="1800" dirty="0">
                <a:sym typeface="Symbol" panose="05050102010706020507" pitchFamily="18" charset="2"/>
              </a:rPr>
              <a:t> </a:t>
            </a:r>
            <a:r>
              <a:rPr lang="cs-CZ" altLang="cs-CZ" sz="1800" i="1" dirty="0">
                <a:sym typeface="Symbol" panose="05050102010706020507" pitchFamily="18" charset="2"/>
              </a:rPr>
              <a:t>v-</a:t>
            </a:r>
            <a:r>
              <a:rPr lang="en-US" altLang="cs-CZ" sz="1800" dirty="0">
                <a:sym typeface="Symbol" panose="05050102010706020507" pitchFamily="18" charset="2"/>
              </a:rPr>
              <a:t>improper,</a:t>
            </a:r>
            <a:r>
              <a:rPr lang="cs-CZ" altLang="cs-CZ" sz="1800" dirty="0">
                <a:sym typeface="Symbol" panose="05050102010706020507" pitchFamily="18" charset="2"/>
              </a:rPr>
              <a:t> a</a:t>
            </a:r>
            <a:r>
              <a:rPr lang="en-US" altLang="cs-CZ" sz="1800" dirty="0" err="1">
                <a:sym typeface="Symbol" panose="05050102010706020507" pitchFamily="18" charset="2"/>
              </a:rPr>
              <a:t>nd</a:t>
            </a:r>
            <a:r>
              <a:rPr lang="en-US" altLang="cs-CZ" sz="1800" dirty="0">
                <a:sym typeface="Symbol" panose="05050102010706020507" pitchFamily="18" charset="2"/>
              </a:rPr>
              <a:t> also</a:t>
            </a:r>
            <a:endParaRPr lang="cs-CZ" altLang="cs-CZ" sz="1800" dirty="0">
              <a:sym typeface="Symbol" panose="05050102010706020507" pitchFamily="18" charset="2"/>
            </a:endParaRPr>
          </a:p>
          <a:p>
            <a:pPr lvl="1" eaLnBrk="1" hangingPunct="1">
              <a:buFont typeface="Wingdings" panose="05000000000000000000" pitchFamily="2" charset="2"/>
              <a:buNone/>
              <a:defRPr/>
            </a:pP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Sub </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dirty="0">
                <a:solidFill>
                  <a:schemeClr val="tx2"/>
                </a:solidFill>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y</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y</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dirty="0">
                <a:sym typeface="Symbol" panose="05050102010706020507" pitchFamily="18" charset="2"/>
              </a:rPr>
              <a:t>or its</a:t>
            </a:r>
            <a:r>
              <a:rPr lang="cs-CZ" altLang="cs-CZ" sz="1800" b="1" dirty="0">
                <a:sym typeface="Symbol" panose="05050102010706020507" pitchFamily="18" charset="2"/>
              </a:rPr>
              <a:t> </a:t>
            </a:r>
            <a:r>
              <a:rPr lang="cs-CZ" altLang="cs-CZ" sz="1800" b="1" dirty="0" err="1">
                <a:sym typeface="Symbol" panose="05050102010706020507" pitchFamily="18" charset="2"/>
              </a:rPr>
              <a:t>nega</a:t>
            </a:r>
            <a:r>
              <a:rPr lang="en-US" altLang="cs-CZ" sz="1800" b="1" dirty="0" err="1">
                <a:sym typeface="Symbol" panose="05050102010706020507" pitchFamily="18" charset="2"/>
              </a:rPr>
              <a:t>tion</a:t>
            </a:r>
            <a:r>
              <a:rPr lang="cs-CZ" altLang="cs-CZ" sz="1800" dirty="0">
                <a:sym typeface="Symbol" panose="05050102010706020507" pitchFamily="18" charset="2"/>
              </a:rPr>
              <a:t> </a:t>
            </a:r>
            <a:r>
              <a:rPr lang="en-US" altLang="cs-CZ" sz="1800" dirty="0">
                <a:sym typeface="Symbol" panose="05050102010706020507" pitchFamily="18" charset="2"/>
              </a:rPr>
              <a:t>are</a:t>
            </a:r>
            <a:r>
              <a:rPr lang="cs-CZ" altLang="cs-CZ" sz="1800" dirty="0">
                <a:sym typeface="Symbol" panose="05050102010706020507" pitchFamily="18" charset="2"/>
              </a:rPr>
              <a:t> </a:t>
            </a:r>
            <a:r>
              <a:rPr lang="cs-CZ" altLang="cs-CZ" sz="1800" i="1" dirty="0">
                <a:sym typeface="Symbol" panose="05050102010706020507" pitchFamily="18" charset="2"/>
              </a:rPr>
              <a:t>v-</a:t>
            </a:r>
            <a:r>
              <a:rPr lang="en-US" altLang="cs-CZ" sz="1800" dirty="0">
                <a:sym typeface="Symbol" panose="05050102010706020507" pitchFamily="18" charset="2"/>
              </a:rPr>
              <a:t>improper; partiality is propagated up</a:t>
            </a:r>
            <a:r>
              <a:rPr lang="cs-CZ" altLang="cs-CZ" sz="1800" i="1" dirty="0">
                <a:sym typeface="Symbol" panose="05050102010706020507" pitchFamily="18" charset="2"/>
              </a:rPr>
              <a:t>  </a:t>
            </a:r>
            <a:endParaRPr lang="cs-CZ" altLang="cs-CZ" sz="1800" dirty="0">
              <a:effectLst>
                <a:outerShdw blurRad="38100" dist="38100" dir="2700000" algn="tl">
                  <a:srgbClr val="C0C0C0"/>
                </a:outerShdw>
              </a:effectLst>
              <a:sym typeface="Symbol" panose="05050102010706020507" pitchFamily="18" charset="2"/>
            </a:endParaRPr>
          </a:p>
          <a:p>
            <a:pPr eaLnBrk="1" hangingPunct="1">
              <a:lnSpc>
                <a:spcPct val="80000"/>
              </a:lnSpc>
              <a:spcBef>
                <a:spcPts val="1800"/>
              </a:spcBef>
              <a:buFont typeface="Wingdings" panose="05000000000000000000" pitchFamily="2" charset="2"/>
              <a:buNone/>
              <a:defRPr/>
            </a:pPr>
            <a:r>
              <a:rPr lang="cs-CZ" altLang="cs-CZ" sz="1800" dirty="0">
                <a:effectLst>
                  <a:outerShdw blurRad="38100" dist="38100" dir="2700000" algn="tl">
                    <a:srgbClr val="C0C0C0"/>
                  </a:outerShdw>
                </a:effectLst>
                <a:sym typeface="Symbol" panose="05050102010706020507" pitchFamily="18" charset="2"/>
              </a:rPr>
              <a:t>b) </a:t>
            </a:r>
            <a:r>
              <a:rPr lang="en-US" altLang="cs-CZ" sz="1800" dirty="0">
                <a:effectLst>
                  <a:outerShdw blurRad="38100" dist="38100" dir="2700000" algn="tl">
                    <a:srgbClr val="C0C0C0"/>
                  </a:outerShdw>
                </a:effectLst>
                <a:sym typeface="Symbol" panose="05050102010706020507" pitchFamily="18" charset="2"/>
              </a:rPr>
              <a:t>Substitution of</a:t>
            </a:r>
            <a:r>
              <a:rPr lang="cs-CZ" altLang="cs-CZ" sz="1800" dirty="0">
                <a:effectLst>
                  <a:outerShdw blurRad="38100" dist="38100" dir="2700000" algn="tl">
                    <a:srgbClr val="C0C0C0"/>
                  </a:outerShdw>
                </a:effectLst>
                <a:sym typeface="Symbol" panose="05050102010706020507" pitchFamily="18" charset="2"/>
              </a:rPr>
              <a:t> </a:t>
            </a:r>
            <a:r>
              <a:rPr lang="cs-CZ" altLang="cs-CZ" sz="1800" i="1" dirty="0">
                <a:effectLst>
                  <a:outerShdw blurRad="38100" dist="38100" dir="2700000" algn="tl">
                    <a:srgbClr val="C0C0C0"/>
                  </a:outerShdw>
                </a:effectLst>
                <a:sym typeface="Symbol" panose="05050102010706020507" pitchFamily="18" charset="2"/>
              </a:rPr>
              <a:t>v-</a:t>
            </a:r>
            <a:r>
              <a:rPr lang="en-US" altLang="cs-CZ" sz="1800" dirty="0">
                <a:effectLst>
                  <a:outerShdw blurRad="38100" dist="38100" dir="2700000" algn="tl">
                    <a:srgbClr val="C0C0C0"/>
                  </a:outerShdw>
                </a:effectLst>
                <a:sym typeface="Symbol" panose="05050102010706020507" pitchFamily="18" charset="2"/>
              </a:rPr>
              <a:t>congruent constructions.</a:t>
            </a:r>
          </a:p>
          <a:p>
            <a:pPr lvl="1" eaLnBrk="1" hangingPunct="1">
              <a:spcBef>
                <a:spcPts val="600"/>
              </a:spcBef>
              <a:buNone/>
              <a:defRPr/>
            </a:pPr>
            <a:r>
              <a:rPr lang="en-US" altLang="cs-CZ" sz="1600" dirty="0">
                <a:effectLst>
                  <a:outerShdw blurRad="38100" dist="38100" dir="2700000" algn="tl">
                    <a:srgbClr val="C0C0C0"/>
                  </a:outerShdw>
                </a:effectLst>
                <a:sym typeface="Symbol" panose="05050102010706020507" pitchFamily="18" charset="2"/>
              </a:rPr>
              <a:t>Assume that Lee is the murderer of JFK, </a:t>
            </a:r>
            <a:r>
              <a:rPr lang="cs-CZ" altLang="cs-CZ" sz="1600" i="1" dirty="0">
                <a:solidFill>
                  <a:schemeClr val="tx2"/>
                </a:solidFill>
                <a:sym typeface="Symbol" panose="05050102010706020507" pitchFamily="18" charset="2"/>
              </a:rPr>
              <a:t></a:t>
            </a:r>
            <a:r>
              <a:rPr lang="cs-CZ" altLang="cs-CZ" sz="1600" i="1" dirty="0" err="1">
                <a:solidFill>
                  <a:schemeClr val="tx2"/>
                </a:solidFill>
                <a:sym typeface="Symbol" panose="05050102010706020507" pitchFamily="18" charset="2"/>
              </a:rPr>
              <a:t>wt</a:t>
            </a:r>
            <a:r>
              <a:rPr lang="cs-CZ" altLang="cs-CZ" sz="1600" i="1" dirty="0">
                <a:solidFill>
                  <a:schemeClr val="tx2"/>
                </a:solidFill>
                <a:sym typeface="Symbol" panose="05050102010706020507" pitchFamily="18" charset="2"/>
              </a:rPr>
              <a:t> </a:t>
            </a:r>
            <a:r>
              <a:rPr lang="cs-CZ" altLang="cs-CZ" sz="1600" dirty="0">
                <a:solidFill>
                  <a:schemeClr val="tx2"/>
                </a:solidFill>
                <a:sym typeface="Symbol" panose="05050102010706020507" pitchFamily="18" charset="2"/>
              </a:rPr>
              <a:t>[</a:t>
            </a:r>
            <a:r>
              <a:rPr lang="cs-CZ" altLang="cs-CZ" sz="1600" baseline="30000" dirty="0">
                <a:solidFill>
                  <a:schemeClr val="tx2"/>
                </a:solidFill>
                <a:sym typeface="Symbol" panose="05050102010706020507" pitchFamily="18" charset="2"/>
              </a:rPr>
              <a:t>0</a:t>
            </a:r>
            <a:r>
              <a:rPr lang="en-US" altLang="cs-CZ" sz="1600" i="1" dirty="0">
                <a:solidFill>
                  <a:schemeClr val="tx2"/>
                </a:solidFill>
                <a:sym typeface="Symbol" panose="05050102010706020507" pitchFamily="18" charset="2"/>
              </a:rPr>
              <a:t>Murderer</a:t>
            </a:r>
            <a:r>
              <a:rPr lang="cs-CZ" altLang="cs-CZ" sz="1600" i="1" baseline="-25000" dirty="0" err="1">
                <a:solidFill>
                  <a:schemeClr val="tx2"/>
                </a:solidFill>
                <a:sym typeface="Symbol" panose="05050102010706020507" pitchFamily="18" charset="2"/>
              </a:rPr>
              <a:t>wt</a:t>
            </a:r>
            <a:r>
              <a:rPr lang="cs-CZ" altLang="cs-CZ" sz="1600" i="1" dirty="0">
                <a:solidFill>
                  <a:schemeClr val="tx2"/>
                </a:solidFill>
                <a:sym typeface="Symbol" panose="05050102010706020507" pitchFamily="18" charset="2"/>
              </a:rPr>
              <a:t> </a:t>
            </a:r>
            <a:r>
              <a:rPr lang="cs-CZ" altLang="cs-CZ" sz="1600" baseline="30000" dirty="0">
                <a:solidFill>
                  <a:schemeClr val="tx2"/>
                </a:solidFill>
                <a:sym typeface="Symbol" panose="05050102010706020507" pitchFamily="18" charset="2"/>
              </a:rPr>
              <a:t>0</a:t>
            </a:r>
            <a:r>
              <a:rPr lang="cs-CZ" altLang="cs-CZ" sz="1600" i="1" dirty="0">
                <a:solidFill>
                  <a:schemeClr val="tx2"/>
                </a:solidFill>
                <a:sym typeface="Symbol" panose="05050102010706020507" pitchFamily="18" charset="2"/>
              </a:rPr>
              <a:t>JFK</a:t>
            </a:r>
            <a:r>
              <a:rPr lang="cs-CZ" altLang="cs-CZ" sz="1600" dirty="0">
                <a:solidFill>
                  <a:schemeClr val="tx2"/>
                </a:solidFill>
                <a:sym typeface="Symbol" panose="05050102010706020507" pitchFamily="18" charset="2"/>
              </a:rPr>
              <a:t>]</a:t>
            </a:r>
            <a:r>
              <a:rPr lang="cs-CZ" altLang="cs-CZ" sz="1600" b="1" i="1" baseline="-25000" dirty="0" err="1">
                <a:solidFill>
                  <a:srgbClr val="990000"/>
                </a:solidFill>
                <a:sym typeface="Symbol" panose="05050102010706020507" pitchFamily="18" charset="2"/>
              </a:rPr>
              <a:t>wt</a:t>
            </a:r>
            <a:r>
              <a:rPr lang="cs-CZ" altLang="cs-CZ" sz="1600" b="1" i="1" baseline="-25000" dirty="0">
                <a:solidFill>
                  <a:srgbClr val="990000"/>
                </a:solidFill>
                <a:sym typeface="Symbol" panose="05050102010706020507" pitchFamily="18" charset="2"/>
              </a:rPr>
              <a:t> </a:t>
            </a:r>
            <a:r>
              <a:rPr lang="cs-CZ" altLang="cs-CZ" sz="1600" dirty="0">
                <a:sym typeface="Symbol" panose="05050102010706020507" pitchFamily="18" charset="2"/>
              </a:rPr>
              <a:t>= </a:t>
            </a:r>
            <a:r>
              <a:rPr lang="cs-CZ" altLang="cs-CZ" sz="1600" baseline="30000" dirty="0">
                <a:solidFill>
                  <a:schemeClr val="tx2"/>
                </a:solidFill>
                <a:sym typeface="Symbol" panose="05050102010706020507" pitchFamily="18" charset="2"/>
              </a:rPr>
              <a:t>0</a:t>
            </a:r>
            <a:r>
              <a:rPr lang="en-US" altLang="cs-CZ" sz="1600" i="1" dirty="0">
                <a:solidFill>
                  <a:schemeClr val="tx2"/>
                </a:solidFill>
                <a:sym typeface="Symbol" panose="05050102010706020507" pitchFamily="18" charset="2"/>
              </a:rPr>
              <a:t>Lee. </a:t>
            </a:r>
            <a:r>
              <a:rPr lang="en-US" altLang="cs-CZ" sz="1600" dirty="0">
                <a:effectLst>
                  <a:outerShdw blurRad="38100" dist="38100" dir="2700000" algn="tl">
                    <a:srgbClr val="C0C0C0"/>
                  </a:outerShdw>
                </a:effectLst>
                <a:sym typeface="Symbol" panose="05050102010706020507" pitchFamily="18" charset="2"/>
              </a:rPr>
              <a:t>Then </a:t>
            </a:r>
          </a:p>
          <a:p>
            <a:pPr eaLnBrk="1" hangingPunct="1">
              <a:spcBef>
                <a:spcPts val="600"/>
              </a:spcBef>
              <a:buNone/>
              <a:defRPr/>
            </a:pP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Sub </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dirty="0">
                <a:solidFill>
                  <a:schemeClr val="tx2"/>
                </a:solidFill>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y</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y</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25000" dirty="0">
                <a:solidFill>
                  <a:schemeClr val="tx2"/>
                </a:solidFill>
                <a:effectLst>
                  <a:outerShdw blurRad="38100" dist="38100" dir="2700000" algn="tl">
                    <a:srgbClr val="C0C0C0"/>
                  </a:outerShdw>
                </a:effectLst>
                <a:sym typeface="Symbol" panose="05050102010706020507" pitchFamily="18" charset="2"/>
              </a:rPr>
              <a:t>v</a:t>
            </a:r>
            <a:r>
              <a:rPr lang="cs-CZ" altLang="cs-CZ" sz="1800" dirty="0">
                <a:solidFill>
                  <a:schemeClr val="tx2"/>
                </a:solidFill>
                <a:effectLst>
                  <a:outerShdw blurRad="38100" dist="38100" dir="2700000" algn="tl">
                    <a:srgbClr val="C0C0C0"/>
                  </a:outerShdw>
                </a:effectLst>
                <a:sym typeface="Symbol" panose="05050102010706020507" pitchFamily="18" charset="2"/>
              </a:rPr>
              <a:t> </a:t>
            </a:r>
          </a:p>
          <a:p>
            <a:pPr lvl="1" eaLnBrk="1" hangingPunct="1">
              <a:lnSpc>
                <a:spcPct val="80000"/>
              </a:lnSpc>
              <a:buNone/>
              <a:defRPr/>
            </a:pP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Sub </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Lee</a:t>
            </a:r>
            <a:r>
              <a:rPr lang="cs-CZ" altLang="cs-CZ" sz="1800" dirty="0">
                <a:solidFill>
                  <a:schemeClr val="tx2"/>
                </a:solidFill>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y</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y</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olidFill>
                  <a:schemeClr val="tx2"/>
                </a:solidFill>
                <a:effectLst>
                  <a:outerShdw blurRad="38100" dist="38100" dir="2700000" algn="tl">
                    <a:srgbClr val="C0C0C0"/>
                  </a:outerShdw>
                </a:effectLst>
                <a:sym typeface="Symbol" panose="05050102010706020507" pitchFamily="18" charset="2"/>
              </a:rPr>
              <a:t> = </a:t>
            </a:r>
          </a:p>
          <a:p>
            <a:pPr lvl="1" eaLnBrk="1" hangingPunct="1">
              <a:lnSpc>
                <a:spcPct val="80000"/>
              </a:lnSpc>
              <a:buNone/>
              <a:defRPr/>
            </a:pP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Lee</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olidFill>
                  <a:schemeClr val="tx2"/>
                </a:solidFill>
                <a:effectLst>
                  <a:outerShdw blurRad="38100" dist="38100" dir="2700000" algn="tl">
                    <a:srgbClr val="C0C0C0"/>
                  </a:outerShdw>
                </a:effectLst>
                <a:sym typeface="Symbol" panose="05050102010706020507" pitchFamily="18" charset="2"/>
              </a:rPr>
              <a:t> = </a:t>
            </a:r>
          </a:p>
          <a:p>
            <a:pPr lvl="1" eaLnBrk="1" hangingPunct="1">
              <a:lnSpc>
                <a:spcPct val="80000"/>
              </a:lnSpc>
              <a:buNone/>
              <a:defRPr/>
            </a:pP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Lee</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endParaRPr lang="cs-CZ" altLang="cs-CZ" sz="1800" dirty="0">
              <a:solidFill>
                <a:schemeClr val="tx2"/>
              </a:solidFill>
              <a:effectLst>
                <a:outerShdw blurRad="38100" dist="38100" dir="2700000" algn="tl">
                  <a:srgbClr val="C0C0C0"/>
                </a:outerShdw>
              </a:effectLst>
              <a:sym typeface="Symbol" panose="05050102010706020507" pitchFamily="18" charset="2"/>
            </a:endParaRPr>
          </a:p>
          <a:p>
            <a:pPr lvl="1" eaLnBrk="1" hangingPunct="1">
              <a:lnSpc>
                <a:spcPct val="80000"/>
              </a:lnSpc>
              <a:spcBef>
                <a:spcPts val="1800"/>
              </a:spcBef>
              <a:buNone/>
              <a:defRPr/>
            </a:pPr>
            <a:r>
              <a:rPr lang="cs-CZ" altLang="cs-CZ" sz="1800" dirty="0">
                <a:effectLst>
                  <a:outerShdw blurRad="38100" dist="38100" dir="2700000" algn="tl">
                    <a:srgbClr val="C0C0C0"/>
                  </a:outerShdw>
                </a:effectLst>
                <a:sym typeface="Symbol" panose="05050102010706020507" pitchFamily="18" charset="2"/>
              </a:rPr>
              <a:t>In </a:t>
            </a:r>
            <a:r>
              <a:rPr lang="cs-CZ" altLang="cs-CZ" sz="1800" dirty="0" err="1">
                <a:effectLst>
                  <a:outerShdw blurRad="38100" dist="38100" dir="2700000" algn="tl">
                    <a:srgbClr val="C0C0C0"/>
                  </a:outerShdw>
                </a:effectLst>
                <a:sym typeface="Symbol" panose="05050102010706020507" pitchFamily="18" charset="2"/>
              </a:rPr>
              <a:t>the</a:t>
            </a:r>
            <a:r>
              <a:rPr lang="cs-CZ" altLang="cs-CZ" sz="1800" dirty="0">
                <a:effectLst>
                  <a:outerShdw blurRad="38100" dist="38100" dir="2700000" algn="tl">
                    <a:srgbClr val="C0C0C0"/>
                  </a:outerShdw>
                </a:effectLst>
                <a:sym typeface="Symbol" panose="05050102010706020507" pitchFamily="18" charset="2"/>
              </a:rPr>
              <a:t> last step, </a:t>
            </a:r>
            <a:r>
              <a:rPr lang="cs-CZ" altLang="cs-CZ" sz="1800" dirty="0" err="1">
                <a:effectLst>
                  <a:outerShdw blurRad="38100" dist="38100" dir="2700000" algn="tl">
                    <a:srgbClr val="C0C0C0"/>
                  </a:outerShdw>
                </a:effectLst>
                <a:sym typeface="Symbol" panose="05050102010706020507" pitchFamily="18" charset="2"/>
              </a:rPr>
              <a:t>we</a:t>
            </a:r>
            <a:r>
              <a:rPr lang="cs-CZ" altLang="cs-CZ" sz="1800" dirty="0">
                <a:effectLst>
                  <a:outerShdw blurRad="38100" dist="38100" dir="2700000" algn="tl">
                    <a:srgbClr val="C0C0C0"/>
                  </a:outerShdw>
                </a:effectLst>
                <a:sym typeface="Symbol" panose="05050102010706020507" pitchFamily="18" charset="2"/>
              </a:rPr>
              <a:t> </a:t>
            </a:r>
            <a:r>
              <a:rPr lang="cs-CZ" altLang="cs-CZ" sz="1800" dirty="0" err="1">
                <a:effectLst>
                  <a:outerShdw blurRad="38100" dist="38100" dir="2700000" algn="tl">
                    <a:srgbClr val="C0C0C0"/>
                  </a:outerShdw>
                </a:effectLst>
                <a:sym typeface="Symbol" panose="05050102010706020507" pitchFamily="18" charset="2"/>
              </a:rPr>
              <a:t>applied</a:t>
            </a:r>
            <a:r>
              <a:rPr lang="cs-CZ" altLang="cs-CZ" sz="1800" dirty="0">
                <a:effectLst>
                  <a:outerShdw blurRad="38100" dist="38100" dir="2700000" algn="tl">
                    <a:srgbClr val="C0C0C0"/>
                  </a:outerShdw>
                </a:effectLst>
                <a:sym typeface="Symbol" panose="05050102010706020507" pitchFamily="18" charset="2"/>
              </a:rPr>
              <a:t> </a:t>
            </a:r>
            <a:r>
              <a:rPr lang="cs-CZ" altLang="cs-CZ" sz="1800" dirty="0" err="1">
                <a:effectLst>
                  <a:outerShdw blurRad="38100" dist="38100" dir="2700000" algn="tl">
                    <a:srgbClr val="C0C0C0"/>
                  </a:outerShdw>
                </a:effectLst>
                <a:sym typeface="Symbol" panose="05050102010706020507" pitchFamily="18" charset="2"/>
              </a:rPr>
              <a:t>the</a:t>
            </a:r>
            <a:r>
              <a:rPr lang="cs-CZ" altLang="cs-CZ" sz="1800" dirty="0">
                <a:effectLst>
                  <a:outerShdw blurRad="38100" dist="38100" dir="2700000" algn="tl">
                    <a:srgbClr val="C0C0C0"/>
                  </a:outerShdw>
                </a:effectLst>
                <a:sym typeface="Symbol" panose="05050102010706020507" pitchFamily="18" charset="2"/>
              </a:rPr>
              <a:t> 20-elimination </a:t>
            </a:r>
            <a:r>
              <a:rPr lang="cs-CZ" altLang="cs-CZ" sz="1800" dirty="0" err="1">
                <a:effectLst>
                  <a:outerShdw blurRad="38100" dist="38100" dir="2700000" algn="tl">
                    <a:srgbClr val="C0C0C0"/>
                  </a:outerShdw>
                </a:effectLst>
                <a:sym typeface="Symbol" panose="05050102010706020507" pitchFamily="18" charset="2"/>
              </a:rPr>
              <a:t>law</a:t>
            </a:r>
            <a:r>
              <a:rPr lang="cs-CZ" altLang="cs-CZ" sz="1800" dirty="0">
                <a:effectLst>
                  <a:outerShdw blurRad="38100" dist="38100" dir="2700000" algn="tl">
                    <a:srgbClr val="C0C0C0"/>
                  </a:outerShdw>
                </a:effectLst>
                <a:sym typeface="Symbol" panose="05050102010706020507" pitchFamily="18" charset="2"/>
              </a:rPr>
              <a:t>: </a:t>
            </a:r>
            <a:r>
              <a:rPr lang="en-US" altLang="cs-CZ" sz="20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000" i="1" dirty="0">
                <a:solidFill>
                  <a:schemeClr val="tx2"/>
                </a:solidFill>
                <a:effectLst>
                  <a:outerShdw blurRad="38100" dist="38100" dir="2700000" algn="tl">
                    <a:srgbClr val="C0C0C0"/>
                  </a:outerShdw>
                </a:effectLst>
                <a:sym typeface="Symbol" panose="05050102010706020507" pitchFamily="18" charset="2"/>
              </a:rPr>
              <a:t>C = C</a:t>
            </a:r>
            <a:endParaRPr lang="cs-CZ" altLang="cs-CZ" sz="1800" dirty="0">
              <a:effectLst>
                <a:outerShdw blurRad="38100" dist="38100" dir="2700000" algn="tl">
                  <a:srgbClr val="C0C0C0"/>
                </a:outerShdw>
              </a:effectLst>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E5DA4B4A-3C4C-4C80-B1BF-C0181595CE88}"/>
              </a:ext>
            </a:extLst>
          </p:cNvPr>
          <p:cNvSpPr>
            <a:spLocks noGrp="1"/>
          </p:cNvSpPr>
          <p:nvPr>
            <p:ph type="sldNum" sz="quarter" idx="12"/>
          </p:nvPr>
        </p:nvSpPr>
        <p:spPr/>
        <p:txBody>
          <a:bodyPr/>
          <a:lstStyle/>
          <a:p>
            <a:pPr>
              <a:defRPr/>
            </a:pPr>
            <a:fld id="{14D2C813-5CB9-4562-B73A-EAA31AFCBDEB}" type="slidenum">
              <a:rPr lang="cs-CZ" altLang="en-US" smtClean="0"/>
              <a:pPr>
                <a:defRPr/>
              </a:pPr>
              <a:t>11</a:t>
            </a:fld>
            <a:endParaRPr lang="cs-CZ"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4627">
                                            <p:txEl>
                                              <p:pRg st="1" end="1"/>
                                            </p:txEl>
                                          </p:spTgt>
                                        </p:tgtEl>
                                        <p:attrNameLst>
                                          <p:attrName>style.visibility</p:attrName>
                                        </p:attrNameLst>
                                      </p:cBhvr>
                                      <p:to>
                                        <p:strVal val="visible"/>
                                      </p:to>
                                    </p:set>
                                    <p:anim calcmode="lin" valueType="num">
                                      <p:cBhvr additive="base">
                                        <p:cTn id="7" dur="500" fill="hold"/>
                                        <p:tgtEl>
                                          <p:spTgt spid="1546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462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4627">
                                            <p:txEl>
                                              <p:pRg st="2" end="2"/>
                                            </p:txEl>
                                          </p:spTgt>
                                        </p:tgtEl>
                                        <p:attrNameLst>
                                          <p:attrName>style.visibility</p:attrName>
                                        </p:attrNameLst>
                                      </p:cBhvr>
                                      <p:to>
                                        <p:strVal val="visible"/>
                                      </p:to>
                                    </p:set>
                                    <p:anim calcmode="lin" valueType="num">
                                      <p:cBhvr additive="base">
                                        <p:cTn id="11" dur="500" fill="hold"/>
                                        <p:tgtEl>
                                          <p:spTgt spid="15462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4627">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4627">
                                            <p:txEl>
                                              <p:pRg st="3" end="3"/>
                                            </p:txEl>
                                          </p:spTgt>
                                        </p:tgtEl>
                                        <p:attrNameLst>
                                          <p:attrName>style.visibility</p:attrName>
                                        </p:attrNameLst>
                                      </p:cBhvr>
                                      <p:to>
                                        <p:strVal val="visible"/>
                                      </p:to>
                                    </p:set>
                                    <p:anim calcmode="lin" valueType="num">
                                      <p:cBhvr additive="base">
                                        <p:cTn id="15" dur="500" fill="hold"/>
                                        <p:tgtEl>
                                          <p:spTgt spid="154627">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4627">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4627">
                                            <p:txEl>
                                              <p:pRg st="4" end="4"/>
                                            </p:txEl>
                                          </p:spTgt>
                                        </p:tgtEl>
                                        <p:attrNameLst>
                                          <p:attrName>style.visibility</p:attrName>
                                        </p:attrNameLst>
                                      </p:cBhvr>
                                      <p:to>
                                        <p:strVal val="visible"/>
                                      </p:to>
                                    </p:set>
                                    <p:anim calcmode="lin" valueType="num">
                                      <p:cBhvr additive="base">
                                        <p:cTn id="19" dur="500" fill="hold"/>
                                        <p:tgtEl>
                                          <p:spTgt spid="15462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4627">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54627">
                                            <p:txEl>
                                              <p:pRg st="5" end="5"/>
                                            </p:txEl>
                                          </p:spTgt>
                                        </p:tgtEl>
                                        <p:attrNameLst>
                                          <p:attrName>style.visibility</p:attrName>
                                        </p:attrNameLst>
                                      </p:cBhvr>
                                      <p:to>
                                        <p:strVal val="visible"/>
                                      </p:to>
                                    </p:set>
                                    <p:anim calcmode="lin" valueType="num">
                                      <p:cBhvr additive="base">
                                        <p:cTn id="23" dur="500" fill="hold"/>
                                        <p:tgtEl>
                                          <p:spTgt spid="15462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46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4627">
                                            <p:txEl>
                                              <p:pRg st="6" end="6"/>
                                            </p:txEl>
                                          </p:spTgt>
                                        </p:tgtEl>
                                        <p:attrNameLst>
                                          <p:attrName>style.visibility</p:attrName>
                                        </p:attrNameLst>
                                      </p:cBhvr>
                                      <p:to>
                                        <p:strVal val="visible"/>
                                      </p:to>
                                    </p:set>
                                    <p:anim calcmode="lin" valueType="num">
                                      <p:cBhvr additive="base">
                                        <p:cTn id="29" dur="500" fill="hold"/>
                                        <p:tgtEl>
                                          <p:spTgt spid="15462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462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54627">
                                            <p:txEl>
                                              <p:pRg st="7" end="7"/>
                                            </p:txEl>
                                          </p:spTgt>
                                        </p:tgtEl>
                                        <p:attrNameLst>
                                          <p:attrName>style.visibility</p:attrName>
                                        </p:attrNameLst>
                                      </p:cBhvr>
                                      <p:to>
                                        <p:strVal val="visible"/>
                                      </p:to>
                                    </p:set>
                                    <p:anim calcmode="lin" valueType="num">
                                      <p:cBhvr additive="base">
                                        <p:cTn id="33" dur="500" fill="hold"/>
                                        <p:tgtEl>
                                          <p:spTgt spid="15462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4627">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54627">
                                            <p:txEl>
                                              <p:pRg st="8" end="8"/>
                                            </p:txEl>
                                          </p:spTgt>
                                        </p:tgtEl>
                                        <p:attrNameLst>
                                          <p:attrName>style.visibility</p:attrName>
                                        </p:attrNameLst>
                                      </p:cBhvr>
                                      <p:to>
                                        <p:strVal val="visible"/>
                                      </p:to>
                                    </p:set>
                                    <p:anim calcmode="lin" valueType="num">
                                      <p:cBhvr additive="base">
                                        <p:cTn id="37" dur="500" fill="hold"/>
                                        <p:tgtEl>
                                          <p:spTgt spid="154627">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4627">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4627">
                                            <p:txEl>
                                              <p:pRg st="9" end="9"/>
                                            </p:txEl>
                                          </p:spTgt>
                                        </p:tgtEl>
                                        <p:attrNameLst>
                                          <p:attrName>style.visibility</p:attrName>
                                        </p:attrNameLst>
                                      </p:cBhvr>
                                      <p:to>
                                        <p:strVal val="visible"/>
                                      </p:to>
                                    </p:set>
                                    <p:anim calcmode="lin" valueType="num">
                                      <p:cBhvr additive="base">
                                        <p:cTn id="41" dur="500" fill="hold"/>
                                        <p:tgtEl>
                                          <p:spTgt spid="154627">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4627">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54627">
                                            <p:txEl>
                                              <p:pRg st="10" end="10"/>
                                            </p:txEl>
                                          </p:spTgt>
                                        </p:tgtEl>
                                        <p:attrNameLst>
                                          <p:attrName>style.visibility</p:attrName>
                                        </p:attrNameLst>
                                      </p:cBhvr>
                                      <p:to>
                                        <p:strVal val="visible"/>
                                      </p:to>
                                    </p:set>
                                    <p:anim calcmode="lin" valueType="num">
                                      <p:cBhvr additive="base">
                                        <p:cTn id="45" dur="500" fill="hold"/>
                                        <p:tgtEl>
                                          <p:spTgt spid="154627">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54627">
                                            <p:txEl>
                                              <p:pRg st="10" end="10"/>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54627">
                                            <p:txEl>
                                              <p:pRg st="11" end="11"/>
                                            </p:txEl>
                                          </p:spTgt>
                                        </p:tgtEl>
                                        <p:attrNameLst>
                                          <p:attrName>style.visibility</p:attrName>
                                        </p:attrNameLst>
                                      </p:cBhvr>
                                      <p:to>
                                        <p:strVal val="visible"/>
                                      </p:to>
                                    </p:set>
                                    <p:anim calcmode="lin" valueType="num">
                                      <p:cBhvr additive="base">
                                        <p:cTn id="49" dur="500" fill="hold"/>
                                        <p:tgtEl>
                                          <p:spTgt spid="154627">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54627">
                                            <p:txEl>
                                              <p:pRg st="11" end="11"/>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54627">
                                            <p:txEl>
                                              <p:pRg st="12" end="12"/>
                                            </p:txEl>
                                          </p:spTgt>
                                        </p:tgtEl>
                                        <p:attrNameLst>
                                          <p:attrName>style.visibility</p:attrName>
                                        </p:attrNameLst>
                                      </p:cBhvr>
                                      <p:to>
                                        <p:strVal val="visible"/>
                                      </p:to>
                                    </p:set>
                                    <p:anim calcmode="lin" valueType="num">
                                      <p:cBhvr additive="base">
                                        <p:cTn id="53" dur="500" fill="hold"/>
                                        <p:tgtEl>
                                          <p:spTgt spid="154627">
                                            <p:txEl>
                                              <p:pRg st="12" end="1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54627">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30E4FA4-FA59-4E76-8FB5-49220AE7F028}"/>
              </a:ext>
            </a:extLst>
          </p:cNvPr>
          <p:cNvSpPr>
            <a:spLocks noGrp="1" noChangeArrowheads="1"/>
          </p:cNvSpPr>
          <p:nvPr>
            <p:ph type="title"/>
          </p:nvPr>
        </p:nvSpPr>
        <p:spPr>
          <a:xfrm>
            <a:off x="457200" y="277812"/>
            <a:ext cx="8218488" cy="918939"/>
          </a:xfrm>
        </p:spPr>
        <p:txBody>
          <a:bodyPr/>
          <a:lstStyle/>
          <a:p>
            <a:pPr eaLnBrk="1" hangingPunct="1"/>
            <a:r>
              <a:rPr lang="en-US" altLang="cs-CZ" sz="3200" i="1" dirty="0"/>
              <a:t>Seeking </a:t>
            </a:r>
            <a:r>
              <a:rPr lang="en-US" altLang="cs-CZ" sz="3200" dirty="0"/>
              <a:t>&amp;</a:t>
            </a:r>
            <a:r>
              <a:rPr lang="en-US" altLang="cs-CZ" sz="3200" i="1" dirty="0"/>
              <a:t> finding, </a:t>
            </a:r>
            <a:r>
              <a:rPr lang="en-US" altLang="cs-CZ" sz="3200" i="1" dirty="0">
                <a:effectLst>
                  <a:outerShdw blurRad="38100" dist="38100" dir="2700000" algn="tl">
                    <a:srgbClr val="000000">
                      <a:alpha val="43137"/>
                    </a:srgbClr>
                  </a:outerShdw>
                </a:effectLst>
              </a:rPr>
              <a:t>summary</a:t>
            </a:r>
            <a:r>
              <a:rPr lang="cs-CZ" altLang="cs-CZ" sz="3200" i="1" dirty="0">
                <a:effectLst>
                  <a:outerShdw blurRad="38100" dist="38100" dir="2700000" algn="tl">
                    <a:srgbClr val="000000">
                      <a:alpha val="43137"/>
                    </a:srgbClr>
                  </a:outerShdw>
                </a:effectLst>
              </a:rPr>
              <a:t> </a:t>
            </a:r>
            <a:br>
              <a:rPr lang="cs-CZ" altLang="cs-CZ" sz="3200" i="1" dirty="0">
                <a:effectLst>
                  <a:outerShdw blurRad="38100" dist="38100" dir="2700000" algn="tl">
                    <a:srgbClr val="000000">
                      <a:alpha val="43137"/>
                    </a:srgbClr>
                  </a:outerShdw>
                </a:effectLst>
              </a:rPr>
            </a:br>
            <a:endParaRPr lang="cs-CZ" altLang="cs-CZ" sz="2400" i="1" dirty="0">
              <a:solidFill>
                <a:srgbClr val="FF0000"/>
              </a:solidFill>
              <a:effectLst>
                <a:outerShdw blurRad="38100" dist="38100" dir="2700000" algn="tl">
                  <a:srgbClr val="000000">
                    <a:alpha val="43137"/>
                  </a:srgbClr>
                </a:outerShdw>
              </a:effectLst>
            </a:endParaRPr>
          </a:p>
        </p:txBody>
      </p:sp>
      <p:sp>
        <p:nvSpPr>
          <p:cNvPr id="155651" name="Rectangle 3">
            <a:extLst>
              <a:ext uri="{FF2B5EF4-FFF2-40B4-BE49-F238E27FC236}">
                <a16:creationId xmlns:a16="http://schemas.microsoft.com/office/drawing/2014/main" id="{90858577-97CE-49E8-9928-9C426A013D92}"/>
              </a:ext>
            </a:extLst>
          </p:cNvPr>
          <p:cNvSpPr>
            <a:spLocks noGrp="1" noChangeArrowheads="1"/>
          </p:cNvSpPr>
          <p:nvPr>
            <p:ph type="body" idx="1"/>
          </p:nvPr>
        </p:nvSpPr>
        <p:spPr>
          <a:xfrm>
            <a:off x="530225" y="1196751"/>
            <a:ext cx="8002215" cy="4896074"/>
          </a:xfrm>
        </p:spPr>
        <p:txBody>
          <a:bodyPr/>
          <a:lstStyle/>
          <a:p>
            <a:pPr eaLnBrk="1" hangingPunct="1">
              <a:lnSpc>
                <a:spcPct val="110000"/>
              </a:lnSpc>
              <a:buFont typeface="Wingdings" panose="05000000000000000000" pitchFamily="2" charset="2"/>
              <a:buNone/>
              <a:defRPr/>
            </a:pPr>
            <a:r>
              <a:rPr lang="en-US" altLang="cs-CZ" sz="2100" dirty="0">
                <a:sym typeface="Symbol" panose="05050102010706020507" pitchFamily="18" charset="2"/>
              </a:rPr>
              <a:t>Seeking empirical objects comes in two basic variants</a:t>
            </a:r>
            <a:r>
              <a:rPr lang="cs-CZ" altLang="cs-CZ" sz="2100" dirty="0">
                <a:sym typeface="Symbol" panose="05050102010706020507" pitchFamily="18" charset="2"/>
              </a:rPr>
              <a:t> </a:t>
            </a:r>
          </a:p>
          <a:p>
            <a:pPr eaLnBrk="1" hangingPunct="1">
              <a:lnSpc>
                <a:spcPct val="110000"/>
              </a:lnSpc>
              <a:defRPr/>
            </a:pPr>
            <a:r>
              <a:rPr lang="cs-CZ" altLang="cs-CZ" sz="2100" i="1" dirty="0">
                <a:solidFill>
                  <a:schemeClr val="tx2"/>
                </a:solidFill>
                <a:effectLst>
                  <a:outerShdw blurRad="38100" dist="38100" dir="2700000" algn="tl">
                    <a:srgbClr val="C0C0C0"/>
                  </a:outerShdw>
                </a:effectLst>
                <a:sym typeface="Symbol" panose="05050102010706020507" pitchFamily="18" charset="2"/>
              </a:rPr>
              <a:t>De </a:t>
            </a:r>
            <a:r>
              <a:rPr lang="cs-CZ" altLang="cs-CZ" sz="2100" i="1" dirty="0" err="1">
                <a:solidFill>
                  <a:schemeClr val="tx2"/>
                </a:solidFill>
                <a:effectLst>
                  <a:outerShdw blurRad="38100" dist="38100" dir="2700000" algn="tl">
                    <a:srgbClr val="C0C0C0"/>
                  </a:outerShdw>
                </a:effectLst>
                <a:sym typeface="Symbol" panose="05050102010706020507" pitchFamily="18" charset="2"/>
              </a:rPr>
              <a:t>dicto</a:t>
            </a:r>
            <a:r>
              <a:rPr lang="cs-CZ" altLang="cs-CZ" sz="2100" dirty="0">
                <a:sym typeface="Symbol" panose="05050102010706020507" pitchFamily="18" charset="2"/>
              </a:rPr>
              <a:t>: </a:t>
            </a:r>
            <a:r>
              <a:rPr lang="en-US" altLang="cs-CZ" sz="2100" dirty="0">
                <a:sym typeface="Symbol" panose="05050102010706020507" pitchFamily="18" charset="2"/>
              </a:rPr>
              <a:t>the seeker wants to find out</a:t>
            </a:r>
            <a:r>
              <a:rPr lang="cs-CZ" altLang="cs-CZ" sz="2100" dirty="0">
                <a:sym typeface="Symbol" panose="05050102010706020507" pitchFamily="18" charset="2"/>
              </a:rPr>
              <a:t> </a:t>
            </a:r>
            <a:r>
              <a:rPr lang="en-US" altLang="cs-CZ" sz="2100" i="1" dirty="0">
                <a:solidFill>
                  <a:schemeClr val="tx2"/>
                </a:solidFill>
                <a:effectLst>
                  <a:outerShdw blurRad="38100" dist="38100" dir="2700000" algn="tl">
                    <a:srgbClr val="C0C0C0"/>
                  </a:outerShdw>
                </a:effectLst>
                <a:sym typeface="Symbol" panose="05050102010706020507" pitchFamily="18" charset="2"/>
              </a:rPr>
              <a:t>who</a:t>
            </a:r>
            <a:r>
              <a:rPr lang="cs-CZ" altLang="cs-CZ" sz="2100" dirty="0">
                <a:solidFill>
                  <a:schemeClr val="tx2"/>
                </a:solidFill>
                <a:effectLst>
                  <a:outerShdw blurRad="38100" dist="38100" dir="2700000" algn="tl">
                    <a:srgbClr val="C0C0C0"/>
                  </a:outerShdw>
                </a:effectLst>
                <a:sym typeface="Symbol" panose="05050102010706020507" pitchFamily="18" charset="2"/>
              </a:rPr>
              <a:t>, </a:t>
            </a:r>
            <a:r>
              <a:rPr lang="en-US" altLang="cs-CZ" sz="2100" i="1" dirty="0">
                <a:solidFill>
                  <a:schemeClr val="tx2"/>
                </a:solidFill>
                <a:effectLst>
                  <a:outerShdw blurRad="38100" dist="38100" dir="2700000" algn="tl">
                    <a:srgbClr val="C0C0C0"/>
                  </a:outerShdw>
                </a:effectLst>
                <a:sym typeface="Symbol" panose="05050102010706020507" pitchFamily="18" charset="2"/>
              </a:rPr>
              <a:t>what</a:t>
            </a:r>
            <a:r>
              <a:rPr lang="cs-CZ" altLang="cs-CZ" sz="2100" i="1" dirty="0">
                <a:sym typeface="Symbol" panose="05050102010706020507" pitchFamily="18" charset="2"/>
              </a:rPr>
              <a:t> </a:t>
            </a:r>
            <a:r>
              <a:rPr lang="en-US" altLang="cs-CZ" sz="2100" dirty="0">
                <a:sym typeface="Symbol" panose="05050102010706020507" pitchFamily="18" charset="2"/>
              </a:rPr>
              <a:t>the value of</a:t>
            </a:r>
            <a:r>
              <a:rPr lang="cs-CZ" altLang="cs-CZ" sz="2100" dirty="0">
                <a:sym typeface="Symbol" panose="05050102010706020507" pitchFamily="18" charset="2"/>
              </a:rPr>
              <a:t> </a:t>
            </a:r>
            <a:br>
              <a:rPr lang="en-US" altLang="cs-CZ" sz="2100" dirty="0">
                <a:sym typeface="Symbol" panose="05050102010706020507" pitchFamily="18" charset="2"/>
              </a:rPr>
            </a:br>
            <a:r>
              <a:rPr lang="cs-CZ" altLang="cs-CZ" sz="2100" dirty="0">
                <a:effectLst>
                  <a:outerShdw blurRad="38100" dist="38100" dir="2700000" algn="tl">
                    <a:srgbClr val="000000">
                      <a:alpha val="43137"/>
                    </a:srgbClr>
                  </a:outerShdw>
                </a:effectLst>
                <a:sym typeface="Symbol" panose="05050102010706020507" pitchFamily="18" charset="2"/>
              </a:rPr>
              <a:t>-</a:t>
            </a:r>
            <a:r>
              <a:rPr lang="cs-CZ" altLang="cs-CZ" sz="2100" dirty="0" err="1">
                <a:effectLst>
                  <a:outerShdw blurRad="38100" dist="38100" dir="2700000" algn="tl">
                    <a:srgbClr val="000000">
                      <a:alpha val="43137"/>
                    </a:srgbClr>
                  </a:outerShdw>
                </a:effectLst>
                <a:sym typeface="Symbol" panose="05050102010706020507" pitchFamily="18" charset="2"/>
              </a:rPr>
              <a:t>intens</a:t>
            </a:r>
            <a:r>
              <a:rPr lang="en-US" altLang="cs-CZ" sz="2100" dirty="0">
                <a:effectLst>
                  <a:outerShdw blurRad="38100" dist="38100" dir="2700000" algn="tl">
                    <a:srgbClr val="000000">
                      <a:alpha val="43137"/>
                    </a:srgbClr>
                  </a:outerShdw>
                </a:effectLst>
                <a:sym typeface="Symbol" panose="05050102010706020507" pitchFamily="18" charset="2"/>
              </a:rPr>
              <a:t>ion</a:t>
            </a:r>
            <a:r>
              <a:rPr lang="cs-CZ" altLang="cs-CZ" sz="2100" dirty="0">
                <a:effectLst>
                  <a:outerShdw blurRad="38100" dist="38100" dir="2700000" algn="tl">
                    <a:srgbClr val="000000">
                      <a:alpha val="43137"/>
                    </a:srgbClr>
                  </a:outerShdw>
                </a:effectLst>
                <a:sym typeface="Symbol" panose="05050102010706020507" pitchFamily="18" charset="2"/>
              </a:rPr>
              <a:t> (</a:t>
            </a:r>
            <a:r>
              <a:rPr lang="cs-CZ" altLang="cs-CZ" sz="2100" baseline="-25000" dirty="0">
                <a:effectLst>
                  <a:outerShdw blurRad="38100" dist="38100" dir="2700000" algn="tl">
                    <a:srgbClr val="000000">
                      <a:alpha val="43137"/>
                    </a:srgbClr>
                  </a:outerShdw>
                </a:effectLst>
                <a:sym typeface="Symbol" panose="05050102010706020507" pitchFamily="18" charset="2"/>
              </a:rPr>
              <a:t></a:t>
            </a:r>
            <a:r>
              <a:rPr lang="cs-CZ" altLang="cs-CZ" sz="2100" dirty="0">
                <a:effectLst>
                  <a:outerShdw blurRad="38100" dist="38100" dir="2700000" algn="tl">
                    <a:srgbClr val="000000">
                      <a:alpha val="43137"/>
                    </a:srgbClr>
                  </a:outerShdw>
                </a:effectLst>
                <a:sym typeface="Symbol" panose="05050102010706020507" pitchFamily="18" charset="2"/>
              </a:rPr>
              <a:t>)</a:t>
            </a:r>
            <a:r>
              <a:rPr lang="cs-CZ" altLang="cs-CZ" sz="2100" baseline="-25000" dirty="0">
                <a:effectLst>
                  <a:outerShdw blurRad="38100" dist="38100" dir="2700000" algn="tl">
                    <a:srgbClr val="000000">
                      <a:alpha val="43137"/>
                    </a:srgbClr>
                  </a:outerShdw>
                </a:effectLst>
                <a:sym typeface="Symbol" panose="05050102010706020507" pitchFamily="18" charset="2"/>
              </a:rPr>
              <a:t></a:t>
            </a:r>
            <a:r>
              <a:rPr lang="cs-CZ" altLang="cs-CZ" sz="2100" dirty="0">
                <a:effectLst>
                  <a:outerShdw blurRad="38100" dist="38100" dir="2700000" algn="tl">
                    <a:srgbClr val="000000">
                      <a:alpha val="43137"/>
                    </a:srgbClr>
                  </a:outerShdw>
                </a:effectLst>
                <a:sym typeface="Symbol" panose="05050102010706020507" pitchFamily="18" charset="2"/>
              </a:rPr>
              <a:t> </a:t>
            </a:r>
            <a:r>
              <a:rPr lang="en-US" altLang="cs-CZ" sz="2100" dirty="0">
                <a:sym typeface="Symbol" panose="05050102010706020507" pitchFamily="18" charset="2"/>
              </a:rPr>
              <a:t>is in the world </a:t>
            </a:r>
            <a:r>
              <a:rPr lang="en-US" altLang="cs-CZ" sz="2100" i="1" dirty="0">
                <a:sym typeface="Symbol" panose="05050102010706020507" pitchFamily="18" charset="2"/>
              </a:rPr>
              <a:t>w </a:t>
            </a:r>
            <a:r>
              <a:rPr lang="en-US" altLang="cs-CZ" sz="2100" dirty="0">
                <a:sym typeface="Symbol" panose="05050102010706020507" pitchFamily="18" charset="2"/>
              </a:rPr>
              <a:t>and time </a:t>
            </a:r>
            <a:r>
              <a:rPr lang="en-US" altLang="cs-CZ" sz="2100" i="1" dirty="0">
                <a:sym typeface="Symbol" panose="05050102010706020507" pitchFamily="18" charset="2"/>
              </a:rPr>
              <a:t>t </a:t>
            </a:r>
            <a:r>
              <a:rPr lang="en-US" altLang="cs-CZ" sz="2100" dirty="0">
                <a:sym typeface="Symbol" panose="05050102010706020507" pitchFamily="18" charset="2"/>
              </a:rPr>
              <a:t>of seeking</a:t>
            </a:r>
            <a:endParaRPr lang="cs-CZ" altLang="cs-CZ" sz="2100" dirty="0">
              <a:sym typeface="Symbol" panose="05050102010706020507" pitchFamily="18" charset="2"/>
            </a:endParaRPr>
          </a:p>
          <a:p>
            <a:pPr lvl="1" eaLnBrk="1" hangingPunct="1">
              <a:lnSpc>
                <a:spcPct val="110000"/>
              </a:lnSpc>
              <a:defRPr/>
            </a:pPr>
            <a:r>
              <a:rPr lang="en-US" altLang="cs-CZ" sz="2000" dirty="0">
                <a:sym typeface="Symbol" panose="05050102010706020507" pitchFamily="18" charset="2"/>
              </a:rPr>
              <a:t>Most frequently</a:t>
            </a:r>
            <a:r>
              <a:rPr lang="cs-CZ" altLang="cs-CZ" sz="2000" dirty="0">
                <a:sym typeface="Symbol" panose="05050102010706020507" pitchFamily="18" charset="2"/>
              </a:rPr>
              <a:t> (</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en-US" altLang="cs-CZ" sz="2000" dirty="0">
                <a:sym typeface="Symbol" panose="05050102010706020507" pitchFamily="18" charset="2"/>
              </a:rPr>
              <a:t>  </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 </a:t>
            </a:r>
          </a:p>
          <a:p>
            <a:pPr eaLnBrk="1" hangingPunct="1">
              <a:lnSpc>
                <a:spcPct val="110000"/>
              </a:lnSpc>
              <a:defRPr/>
            </a:pPr>
            <a:r>
              <a:rPr lang="cs-CZ" altLang="cs-CZ" sz="2100" i="1" dirty="0">
                <a:solidFill>
                  <a:schemeClr val="tx2"/>
                </a:solidFill>
                <a:effectLst>
                  <a:outerShdw blurRad="38100" dist="38100" dir="2700000" algn="tl">
                    <a:srgbClr val="C0C0C0"/>
                  </a:outerShdw>
                </a:effectLst>
                <a:sym typeface="Symbol" panose="05050102010706020507" pitchFamily="18" charset="2"/>
              </a:rPr>
              <a:t>De re</a:t>
            </a:r>
            <a:r>
              <a:rPr lang="cs-CZ" altLang="cs-CZ" sz="2100" dirty="0">
                <a:sym typeface="Symbol" panose="05050102010706020507" pitchFamily="18" charset="2"/>
              </a:rPr>
              <a:t>: </a:t>
            </a:r>
            <a:r>
              <a:rPr lang="en-US" altLang="cs-CZ" sz="2100" dirty="0">
                <a:sym typeface="Symbol" panose="05050102010706020507" pitchFamily="18" charset="2"/>
              </a:rPr>
              <a:t>the seeker wants to find out</a:t>
            </a:r>
            <a:r>
              <a:rPr lang="cs-CZ" altLang="cs-CZ" sz="2100" dirty="0">
                <a:sym typeface="Symbol" panose="05050102010706020507" pitchFamily="18" charset="2"/>
              </a:rPr>
              <a:t> </a:t>
            </a:r>
            <a:r>
              <a:rPr lang="en-US" altLang="cs-CZ" sz="2100" i="1" dirty="0">
                <a:solidFill>
                  <a:schemeClr val="tx2"/>
                </a:solidFill>
                <a:effectLst>
                  <a:outerShdw blurRad="38100" dist="38100" dir="2700000" algn="tl">
                    <a:srgbClr val="C0C0C0"/>
                  </a:outerShdw>
                </a:effectLst>
                <a:sym typeface="Symbol" panose="05050102010706020507" pitchFamily="18" charset="2"/>
              </a:rPr>
              <a:t>where</a:t>
            </a:r>
            <a:r>
              <a:rPr lang="cs-CZ" altLang="cs-CZ" sz="2100" i="1" dirty="0">
                <a:sym typeface="Symbol" panose="05050102010706020507" pitchFamily="18" charset="2"/>
              </a:rPr>
              <a:t> </a:t>
            </a:r>
            <a:r>
              <a:rPr lang="en-US" altLang="cs-CZ" sz="2100" dirty="0">
                <a:sym typeface="Symbol" panose="05050102010706020507" pitchFamily="18" charset="2"/>
              </a:rPr>
              <a:t>the sought individual occurs; seeking its </a:t>
            </a:r>
            <a:r>
              <a:rPr lang="en-US" altLang="cs-CZ" sz="2100" dirty="0">
                <a:effectLst>
                  <a:outerShdw blurRad="38100" dist="38100" dir="2700000" algn="tl">
                    <a:srgbClr val="000000">
                      <a:alpha val="43137"/>
                    </a:srgbClr>
                  </a:outerShdw>
                </a:effectLst>
                <a:sym typeface="Symbol" panose="05050102010706020507" pitchFamily="18" charset="2"/>
              </a:rPr>
              <a:t>location </a:t>
            </a:r>
            <a:r>
              <a:rPr lang="cs-CZ" altLang="cs-CZ" sz="2100" dirty="0">
                <a:effectLst>
                  <a:outerShdw blurRad="38100" dist="38100" dir="2700000" algn="tl">
                    <a:srgbClr val="000000">
                      <a:alpha val="43137"/>
                    </a:srgbClr>
                  </a:outerShdw>
                </a:effectLst>
                <a:sym typeface="Symbol" panose="05050102010706020507" pitchFamily="18" charset="2"/>
              </a:rPr>
              <a:t>(</a:t>
            </a:r>
            <a:r>
              <a:rPr lang="cs-CZ" altLang="cs-CZ" sz="2100" baseline="-25000" dirty="0">
                <a:effectLst>
                  <a:outerShdw blurRad="38100" dist="38100" dir="2700000" algn="tl">
                    <a:srgbClr val="000000">
                      <a:alpha val="43137"/>
                    </a:srgbClr>
                  </a:outerShdw>
                </a:effectLst>
                <a:sym typeface="Symbol" panose="05050102010706020507" pitchFamily="18" charset="2"/>
              </a:rPr>
              <a:t></a:t>
            </a:r>
            <a:r>
              <a:rPr lang="cs-CZ" altLang="cs-CZ" sz="2100" dirty="0">
                <a:effectLst>
                  <a:outerShdw blurRad="38100" dist="38100" dir="2700000" algn="tl">
                    <a:srgbClr val="000000">
                      <a:alpha val="43137"/>
                    </a:srgbClr>
                  </a:outerShdw>
                </a:effectLst>
                <a:sym typeface="Symbol" panose="05050102010706020507" pitchFamily="18" charset="2"/>
              </a:rPr>
              <a:t>)</a:t>
            </a:r>
            <a:r>
              <a:rPr lang="cs-CZ" altLang="cs-CZ" sz="2100" baseline="-25000" dirty="0">
                <a:effectLst>
                  <a:outerShdw blurRad="38100" dist="38100" dir="2700000" algn="tl">
                    <a:srgbClr val="000000">
                      <a:alpha val="43137"/>
                    </a:srgbClr>
                  </a:outerShdw>
                </a:effectLst>
                <a:sym typeface="Symbol" panose="05050102010706020507" pitchFamily="18" charset="2"/>
              </a:rPr>
              <a:t></a:t>
            </a:r>
            <a:endParaRPr lang="cs-CZ" altLang="cs-CZ" sz="2100" dirty="0">
              <a:effectLst>
                <a:outerShdw blurRad="38100" dist="38100" dir="2700000" algn="tl">
                  <a:srgbClr val="000000">
                    <a:alpha val="43137"/>
                  </a:srgbClr>
                </a:outerShdw>
              </a:effectLst>
              <a:sym typeface="Symbol" panose="05050102010706020507" pitchFamily="18" charset="2"/>
            </a:endParaRPr>
          </a:p>
          <a:p>
            <a:pPr eaLnBrk="1" hangingPunct="1">
              <a:lnSpc>
                <a:spcPct val="110000"/>
              </a:lnSpc>
              <a:spcBef>
                <a:spcPts val="2400"/>
              </a:spcBef>
              <a:defRPr/>
            </a:pPr>
            <a:r>
              <a:rPr lang="en-US" altLang="cs-CZ" sz="2100" dirty="0">
                <a:sym typeface="Symbol" panose="05050102010706020507" pitchFamily="18" charset="2"/>
              </a:rPr>
              <a:t>Finding after foregoing search is an entity of the same type as the respective seeking</a:t>
            </a:r>
            <a:endParaRPr lang="cs-CZ" altLang="cs-CZ" sz="2100" dirty="0">
              <a:sym typeface="Symbol" panose="05050102010706020507" pitchFamily="18" charset="2"/>
            </a:endParaRPr>
          </a:p>
          <a:p>
            <a:pPr eaLnBrk="1" hangingPunct="1">
              <a:lnSpc>
                <a:spcPct val="110000"/>
              </a:lnSpc>
              <a:defRPr/>
            </a:pPr>
            <a:r>
              <a:rPr lang="en-US" altLang="cs-CZ" sz="2100" dirty="0">
                <a:sym typeface="Symbol" panose="05050102010706020507" pitchFamily="18" charset="2"/>
              </a:rPr>
              <a:t>Existence of the sought object is a </a:t>
            </a:r>
            <a:r>
              <a:rPr lang="en-US" altLang="cs-CZ" sz="2100" i="1" dirty="0">
                <a:effectLst>
                  <a:outerShdw blurRad="38100" dist="38100" dir="2700000" algn="tl">
                    <a:srgbClr val="000000">
                      <a:alpha val="43137"/>
                    </a:srgbClr>
                  </a:outerShdw>
                </a:effectLst>
                <a:sym typeface="Symbol" panose="05050102010706020507" pitchFamily="18" charset="2"/>
              </a:rPr>
              <a:t>necessary</a:t>
            </a:r>
            <a:r>
              <a:rPr lang="en-US" altLang="cs-CZ" sz="2100" dirty="0">
                <a:sym typeface="Symbol" panose="05050102010706020507" pitchFamily="18" charset="2"/>
              </a:rPr>
              <a:t> but </a:t>
            </a:r>
            <a:r>
              <a:rPr lang="en-US" altLang="cs-CZ" sz="2100" i="1" dirty="0">
                <a:effectLst>
                  <a:outerShdw blurRad="38100" dist="38100" dir="2700000" algn="tl">
                    <a:srgbClr val="000000">
                      <a:alpha val="43137"/>
                    </a:srgbClr>
                  </a:outerShdw>
                </a:effectLst>
                <a:sym typeface="Symbol" panose="05050102010706020507" pitchFamily="18" charset="2"/>
              </a:rPr>
              <a:t>not sufficient</a:t>
            </a:r>
            <a:r>
              <a:rPr lang="en-US" altLang="cs-CZ" sz="2100" dirty="0">
                <a:sym typeface="Symbol" panose="05050102010706020507" pitchFamily="18" charset="2"/>
              </a:rPr>
              <a:t> condition of its finding; seeking does not presuppose the existence</a:t>
            </a:r>
            <a:r>
              <a:rPr lang="cs-CZ" altLang="cs-CZ" sz="2100" dirty="0">
                <a:sym typeface="Symbol" panose="05050102010706020507" pitchFamily="18" charset="2"/>
              </a:rPr>
              <a:t>.</a:t>
            </a:r>
          </a:p>
        </p:txBody>
      </p:sp>
      <p:sp>
        <p:nvSpPr>
          <p:cNvPr id="2" name="Zástupný symbol pro číslo snímku 1">
            <a:extLst>
              <a:ext uri="{FF2B5EF4-FFF2-40B4-BE49-F238E27FC236}">
                <a16:creationId xmlns:a16="http://schemas.microsoft.com/office/drawing/2014/main" id="{71086AE7-6DC1-4957-AD22-D51F07438BB4}"/>
              </a:ext>
            </a:extLst>
          </p:cNvPr>
          <p:cNvSpPr>
            <a:spLocks noGrp="1"/>
          </p:cNvSpPr>
          <p:nvPr>
            <p:ph type="sldNum" sz="quarter" idx="12"/>
          </p:nvPr>
        </p:nvSpPr>
        <p:spPr/>
        <p:txBody>
          <a:bodyPr/>
          <a:lstStyle/>
          <a:p>
            <a:pPr>
              <a:defRPr/>
            </a:pPr>
            <a:fld id="{14D2C813-5CB9-4562-B73A-EAA31AFCBDEB}" type="slidenum">
              <a:rPr lang="cs-CZ" altLang="en-US" smtClean="0"/>
              <a:pPr>
                <a:defRPr/>
              </a:pPr>
              <a:t>12</a:t>
            </a:fld>
            <a:endParaRPr lang="cs-CZ"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E69984B-63B1-4412-892B-581337BFE602}"/>
              </a:ext>
            </a:extLst>
          </p:cNvPr>
          <p:cNvSpPr>
            <a:spLocks noGrp="1" noChangeArrowheads="1"/>
          </p:cNvSpPr>
          <p:nvPr>
            <p:ph type="title"/>
          </p:nvPr>
        </p:nvSpPr>
        <p:spPr>
          <a:xfrm>
            <a:off x="457200" y="277813"/>
            <a:ext cx="8229600" cy="774700"/>
          </a:xfrm>
        </p:spPr>
        <p:txBody>
          <a:bodyPr/>
          <a:lstStyle/>
          <a:p>
            <a:pPr eaLnBrk="1" hangingPunct="1"/>
            <a:r>
              <a:rPr lang="cs-CZ" altLang="cs-CZ"/>
              <a:t>Hledání, nalézání</a:t>
            </a:r>
          </a:p>
        </p:txBody>
      </p:sp>
      <p:sp>
        <p:nvSpPr>
          <p:cNvPr id="13315" name="Rectangle 3">
            <a:extLst>
              <a:ext uri="{FF2B5EF4-FFF2-40B4-BE49-F238E27FC236}">
                <a16:creationId xmlns:a16="http://schemas.microsoft.com/office/drawing/2014/main" id="{C79FAB2C-CB62-4160-9E14-7E34192C9A59}"/>
              </a:ext>
            </a:extLst>
          </p:cNvPr>
          <p:cNvSpPr>
            <a:spLocks noGrp="1" noChangeArrowheads="1"/>
          </p:cNvSpPr>
          <p:nvPr>
            <p:ph type="body" idx="1"/>
          </p:nvPr>
        </p:nvSpPr>
        <p:spPr/>
        <p:txBody>
          <a:bodyPr/>
          <a:lstStyle/>
          <a:p>
            <a:pPr eaLnBrk="1" hangingPunct="1"/>
            <a:r>
              <a:rPr lang="cs-CZ" altLang="cs-CZ" dirty="0"/>
              <a:t>Např. </a:t>
            </a:r>
            <a:r>
              <a:rPr lang="cs-CZ" altLang="cs-CZ" i="1" dirty="0"/>
              <a:t>de </a:t>
            </a:r>
            <a:r>
              <a:rPr lang="cs-CZ" altLang="cs-CZ" i="1" dirty="0" err="1"/>
              <a:t>dicto</a:t>
            </a:r>
            <a:r>
              <a:rPr lang="cs-CZ" altLang="cs-CZ" i="1" dirty="0"/>
              <a:t> </a:t>
            </a:r>
            <a:r>
              <a:rPr lang="cs-CZ" altLang="cs-CZ" dirty="0"/>
              <a:t>čtení věty</a:t>
            </a:r>
          </a:p>
          <a:p>
            <a:pPr eaLnBrk="1" hangingPunct="1">
              <a:buFont typeface="Wingdings" panose="05000000000000000000" pitchFamily="2" charset="2"/>
              <a:buNone/>
            </a:pPr>
            <a:r>
              <a:rPr lang="cs-CZ" altLang="cs-CZ" dirty="0">
                <a:solidFill>
                  <a:schemeClr val="tx2"/>
                </a:solidFill>
              </a:rPr>
              <a:t>	</a:t>
            </a:r>
            <a:r>
              <a:rPr lang="cs-CZ" altLang="cs-CZ" i="1" dirty="0">
                <a:solidFill>
                  <a:schemeClr val="tx2"/>
                </a:solidFill>
              </a:rPr>
              <a:t>Policie hledá, ale stále nenachází, vraha JFK </a:t>
            </a:r>
            <a:endParaRPr lang="cs-CZ" altLang="cs-CZ" dirty="0">
              <a:solidFill>
                <a:schemeClr val="tx2"/>
              </a:solidFill>
            </a:endParaRPr>
          </a:p>
          <a:p>
            <a:pPr eaLnBrk="1" hangingPunct="1"/>
            <a:r>
              <a:rPr lang="cs-CZ" altLang="cs-CZ" dirty="0"/>
              <a:t>lze analyzovat jako</a:t>
            </a:r>
          </a:p>
          <a:p>
            <a:pPr eaLnBrk="1" hangingPunct="1">
              <a:buFont typeface="Wingdings" panose="05000000000000000000" pitchFamily="2" charset="2"/>
              <a:buNone/>
            </a:pPr>
            <a:r>
              <a:rPr lang="cs-CZ" altLang="cs-CZ" dirty="0"/>
              <a:t>	</a:t>
            </a:r>
            <a:r>
              <a:rPr lang="cs-CZ" altLang="cs-CZ" dirty="0">
                <a:solidFill>
                  <a:srgbClr val="990000"/>
                </a:solidFill>
                <a:sym typeface="Symbol" panose="05050102010706020507" pitchFamily="18" charset="2"/>
              </a:rPr>
              <a:t></a:t>
            </a:r>
            <a:r>
              <a:rPr lang="cs-CZ" altLang="cs-CZ" i="1" dirty="0" err="1">
                <a:solidFill>
                  <a:srgbClr val="990000"/>
                </a:solidFill>
              </a:rPr>
              <a:t>w</a:t>
            </a:r>
            <a:r>
              <a:rPr lang="cs-CZ" altLang="cs-CZ" dirty="0" err="1">
                <a:solidFill>
                  <a:srgbClr val="990000"/>
                </a:solidFill>
                <a:sym typeface="Symbol" panose="05050102010706020507" pitchFamily="18" charset="2"/>
              </a:rPr>
              <a:t></a:t>
            </a:r>
            <a:r>
              <a:rPr lang="cs-CZ" altLang="cs-CZ" i="1" dirty="0" err="1">
                <a:solidFill>
                  <a:srgbClr val="990000"/>
                </a:solidFill>
              </a:rPr>
              <a:t>t</a:t>
            </a:r>
            <a:r>
              <a:rPr lang="cs-CZ" altLang="cs-CZ" dirty="0">
                <a:solidFill>
                  <a:srgbClr val="990000"/>
                </a:solidFill>
              </a:rPr>
              <a:t> [[</a:t>
            </a:r>
            <a:r>
              <a:rPr lang="cs-CZ" altLang="cs-CZ" baseline="30000" dirty="0">
                <a:solidFill>
                  <a:srgbClr val="990000"/>
                </a:solidFill>
              </a:rPr>
              <a:t>0</a:t>
            </a:r>
            <a:r>
              <a:rPr lang="cs-CZ" altLang="cs-CZ" i="1" dirty="0">
                <a:solidFill>
                  <a:srgbClr val="990000"/>
                </a:solidFill>
              </a:rPr>
              <a:t>Hledat</a:t>
            </a:r>
            <a:r>
              <a:rPr lang="cs-CZ" altLang="cs-CZ" i="1" baseline="30000" dirty="0">
                <a:solidFill>
                  <a:srgbClr val="990000"/>
                </a:solidFill>
              </a:rPr>
              <a:t>u</a:t>
            </a:r>
            <a:r>
              <a:rPr lang="cs-CZ" altLang="cs-CZ" i="1" baseline="-25000" dirty="0">
                <a:solidFill>
                  <a:srgbClr val="990000"/>
                </a:solidFill>
              </a:rPr>
              <a:t>wt</a:t>
            </a:r>
            <a:r>
              <a:rPr lang="cs-CZ" altLang="cs-CZ" i="1" dirty="0">
                <a:solidFill>
                  <a:srgbClr val="990000"/>
                </a:solidFill>
              </a:rPr>
              <a:t> </a:t>
            </a:r>
            <a:r>
              <a:rPr lang="cs-CZ" altLang="cs-CZ" baseline="30000" dirty="0">
                <a:solidFill>
                  <a:srgbClr val="990000"/>
                </a:solidFill>
              </a:rPr>
              <a:t>0</a:t>
            </a:r>
            <a:r>
              <a:rPr lang="cs-CZ" altLang="cs-CZ" i="1" dirty="0">
                <a:solidFill>
                  <a:srgbClr val="990000"/>
                </a:solidFill>
              </a:rPr>
              <a:t>Policie</a:t>
            </a:r>
            <a:r>
              <a:rPr lang="cs-CZ" altLang="cs-CZ" dirty="0">
                <a:solidFill>
                  <a:srgbClr val="990000"/>
                </a:solidFill>
              </a:rPr>
              <a:t> </a:t>
            </a:r>
            <a:r>
              <a:rPr lang="cs-CZ" altLang="cs-CZ" dirty="0">
                <a:solidFill>
                  <a:srgbClr val="990000"/>
                </a:solidFill>
                <a:sym typeface="Symbol" panose="05050102010706020507" pitchFamily="18" charset="2"/>
              </a:rPr>
              <a:t></a:t>
            </a:r>
            <a:r>
              <a:rPr lang="cs-CZ" altLang="cs-CZ" i="1" dirty="0" err="1">
                <a:solidFill>
                  <a:srgbClr val="990000"/>
                </a:solidFill>
              </a:rPr>
              <a:t>w</a:t>
            </a:r>
            <a:r>
              <a:rPr lang="cs-CZ" altLang="cs-CZ" dirty="0" err="1">
                <a:solidFill>
                  <a:srgbClr val="990000"/>
                </a:solidFill>
                <a:sym typeface="Symbol" panose="05050102010706020507" pitchFamily="18" charset="2"/>
              </a:rPr>
              <a:t></a:t>
            </a:r>
            <a:r>
              <a:rPr lang="cs-CZ" altLang="cs-CZ" i="1" dirty="0" err="1">
                <a:solidFill>
                  <a:srgbClr val="990000"/>
                </a:solidFill>
              </a:rPr>
              <a:t>t</a:t>
            </a:r>
            <a:r>
              <a:rPr lang="cs-CZ" altLang="cs-CZ" i="1" dirty="0">
                <a:solidFill>
                  <a:srgbClr val="990000"/>
                </a:solidFill>
              </a:rPr>
              <a:t> </a:t>
            </a:r>
            <a:r>
              <a:rPr lang="cs-CZ" altLang="cs-CZ" dirty="0">
                <a:solidFill>
                  <a:srgbClr val="990000"/>
                </a:solidFill>
              </a:rPr>
              <a:t>[</a:t>
            </a:r>
            <a:r>
              <a:rPr lang="cs-CZ" altLang="cs-CZ" baseline="30000" dirty="0">
                <a:solidFill>
                  <a:srgbClr val="990000"/>
                </a:solidFill>
              </a:rPr>
              <a:t>0</a:t>
            </a:r>
            <a:r>
              <a:rPr lang="cs-CZ" altLang="cs-CZ" i="1" dirty="0">
                <a:solidFill>
                  <a:srgbClr val="990000"/>
                </a:solidFill>
              </a:rPr>
              <a:t>Vrah</a:t>
            </a:r>
            <a:r>
              <a:rPr lang="cs-CZ" altLang="cs-CZ" i="1" baseline="-25000" dirty="0">
                <a:solidFill>
                  <a:srgbClr val="990000"/>
                </a:solidFill>
              </a:rPr>
              <a:t>wt</a:t>
            </a:r>
            <a:r>
              <a:rPr lang="cs-CZ" altLang="cs-CZ" i="1" dirty="0">
                <a:solidFill>
                  <a:srgbClr val="990000"/>
                </a:solidFill>
              </a:rPr>
              <a:t> </a:t>
            </a:r>
            <a:r>
              <a:rPr lang="cs-CZ" altLang="cs-CZ" baseline="30000" dirty="0">
                <a:solidFill>
                  <a:srgbClr val="990000"/>
                </a:solidFill>
              </a:rPr>
              <a:t>0</a:t>
            </a:r>
            <a:r>
              <a:rPr lang="cs-CZ" altLang="cs-CZ" i="1" dirty="0">
                <a:solidFill>
                  <a:srgbClr val="990000"/>
                </a:solidFill>
              </a:rPr>
              <a:t>JFK</a:t>
            </a:r>
            <a:r>
              <a:rPr lang="cs-CZ" altLang="cs-CZ" dirty="0">
                <a:solidFill>
                  <a:srgbClr val="990000"/>
                </a:solidFill>
              </a:rPr>
              <a:t>]] </a:t>
            </a:r>
            <a:r>
              <a:rPr lang="cs-CZ" altLang="cs-CZ" dirty="0">
                <a:solidFill>
                  <a:srgbClr val="990000"/>
                </a:solidFill>
                <a:sym typeface="Symbol" panose="05050102010706020507" pitchFamily="18" charset="2"/>
              </a:rPr>
              <a:t></a:t>
            </a:r>
            <a:r>
              <a:rPr lang="cs-CZ" altLang="cs-CZ" dirty="0">
                <a:solidFill>
                  <a:srgbClr val="990000"/>
                </a:solidFill>
              </a:rPr>
              <a:t> </a:t>
            </a:r>
            <a:r>
              <a:rPr lang="cs-CZ" altLang="cs-CZ" dirty="0">
                <a:solidFill>
                  <a:srgbClr val="990000"/>
                </a:solidFill>
                <a:sym typeface="Symbol" panose="05050102010706020507" pitchFamily="18" charset="2"/>
              </a:rPr>
              <a:t></a:t>
            </a:r>
            <a:r>
              <a:rPr lang="cs-CZ" altLang="cs-CZ" dirty="0">
                <a:solidFill>
                  <a:srgbClr val="990000"/>
                </a:solidFill>
              </a:rPr>
              <a:t>[[</a:t>
            </a:r>
            <a:r>
              <a:rPr lang="cs-CZ" altLang="cs-CZ" baseline="30000" dirty="0">
                <a:solidFill>
                  <a:srgbClr val="990000"/>
                </a:solidFill>
              </a:rPr>
              <a:t>0</a:t>
            </a:r>
            <a:r>
              <a:rPr lang="cs-CZ" altLang="cs-CZ" i="1" dirty="0">
                <a:solidFill>
                  <a:srgbClr val="990000"/>
                </a:solidFill>
              </a:rPr>
              <a:t>Nalezt</a:t>
            </a:r>
            <a:r>
              <a:rPr lang="cs-CZ" altLang="cs-CZ" i="1" baseline="30000" dirty="0">
                <a:solidFill>
                  <a:srgbClr val="990000"/>
                </a:solidFill>
              </a:rPr>
              <a:t>u</a:t>
            </a:r>
            <a:r>
              <a:rPr lang="cs-CZ" altLang="cs-CZ" i="1" baseline="-25000" dirty="0">
                <a:solidFill>
                  <a:srgbClr val="990000"/>
                </a:solidFill>
              </a:rPr>
              <a:t>wt</a:t>
            </a:r>
            <a:r>
              <a:rPr lang="cs-CZ" altLang="cs-CZ" i="1" dirty="0">
                <a:solidFill>
                  <a:srgbClr val="990000"/>
                </a:solidFill>
              </a:rPr>
              <a:t> </a:t>
            </a:r>
            <a:r>
              <a:rPr lang="cs-CZ" altLang="cs-CZ" baseline="30000" dirty="0">
                <a:solidFill>
                  <a:srgbClr val="990000"/>
                </a:solidFill>
              </a:rPr>
              <a:t>0</a:t>
            </a:r>
            <a:r>
              <a:rPr lang="cs-CZ" altLang="cs-CZ" i="1" dirty="0">
                <a:solidFill>
                  <a:srgbClr val="990000"/>
                </a:solidFill>
              </a:rPr>
              <a:t>Policie</a:t>
            </a:r>
            <a:r>
              <a:rPr lang="cs-CZ" altLang="cs-CZ" dirty="0">
                <a:solidFill>
                  <a:srgbClr val="990000"/>
                </a:solidFill>
              </a:rPr>
              <a:t> </a:t>
            </a:r>
            <a:r>
              <a:rPr lang="cs-CZ" altLang="cs-CZ" dirty="0">
                <a:solidFill>
                  <a:srgbClr val="990000"/>
                </a:solidFill>
                <a:sym typeface="Symbol" panose="05050102010706020507" pitchFamily="18" charset="2"/>
              </a:rPr>
              <a:t></a:t>
            </a:r>
            <a:r>
              <a:rPr lang="cs-CZ" altLang="cs-CZ" i="1" dirty="0" err="1">
                <a:solidFill>
                  <a:srgbClr val="990000"/>
                </a:solidFill>
              </a:rPr>
              <a:t>w</a:t>
            </a:r>
            <a:r>
              <a:rPr lang="cs-CZ" altLang="cs-CZ" dirty="0" err="1">
                <a:solidFill>
                  <a:srgbClr val="990000"/>
                </a:solidFill>
                <a:sym typeface="Symbol" panose="05050102010706020507" pitchFamily="18" charset="2"/>
              </a:rPr>
              <a:t></a:t>
            </a:r>
            <a:r>
              <a:rPr lang="cs-CZ" altLang="cs-CZ" i="1" dirty="0" err="1">
                <a:solidFill>
                  <a:srgbClr val="990000"/>
                </a:solidFill>
              </a:rPr>
              <a:t>t</a:t>
            </a:r>
            <a:r>
              <a:rPr lang="cs-CZ" altLang="cs-CZ" i="1" dirty="0">
                <a:solidFill>
                  <a:srgbClr val="990000"/>
                </a:solidFill>
              </a:rPr>
              <a:t> </a:t>
            </a:r>
            <a:r>
              <a:rPr lang="cs-CZ" altLang="cs-CZ" dirty="0">
                <a:solidFill>
                  <a:srgbClr val="990000"/>
                </a:solidFill>
              </a:rPr>
              <a:t>[</a:t>
            </a:r>
            <a:r>
              <a:rPr lang="cs-CZ" altLang="cs-CZ" baseline="30000" dirty="0">
                <a:solidFill>
                  <a:srgbClr val="990000"/>
                </a:solidFill>
              </a:rPr>
              <a:t>0</a:t>
            </a:r>
            <a:r>
              <a:rPr lang="cs-CZ" altLang="cs-CZ" i="1" dirty="0">
                <a:solidFill>
                  <a:srgbClr val="990000"/>
                </a:solidFill>
              </a:rPr>
              <a:t>Vrah</a:t>
            </a:r>
            <a:r>
              <a:rPr lang="cs-CZ" altLang="cs-CZ" i="1" baseline="-25000" dirty="0">
                <a:solidFill>
                  <a:srgbClr val="990000"/>
                </a:solidFill>
              </a:rPr>
              <a:t>wt</a:t>
            </a:r>
            <a:r>
              <a:rPr lang="cs-CZ" altLang="cs-CZ" i="1" dirty="0">
                <a:solidFill>
                  <a:srgbClr val="990000"/>
                </a:solidFill>
              </a:rPr>
              <a:t> </a:t>
            </a:r>
            <a:r>
              <a:rPr lang="cs-CZ" altLang="cs-CZ" baseline="30000" dirty="0">
                <a:solidFill>
                  <a:srgbClr val="990000"/>
                </a:solidFill>
              </a:rPr>
              <a:t>0</a:t>
            </a:r>
            <a:r>
              <a:rPr lang="cs-CZ" altLang="cs-CZ" i="1" dirty="0">
                <a:solidFill>
                  <a:srgbClr val="990000"/>
                </a:solidFill>
              </a:rPr>
              <a:t>JFK</a:t>
            </a:r>
            <a:r>
              <a:rPr lang="cs-CZ" altLang="cs-CZ" dirty="0">
                <a:solidFill>
                  <a:srgbClr val="990000"/>
                </a:solidFill>
              </a:rPr>
              <a:t>]]]</a:t>
            </a:r>
            <a:r>
              <a:rPr lang="cs-CZ" altLang="cs-CZ" dirty="0"/>
              <a:t>.</a:t>
            </a:r>
          </a:p>
          <a:p>
            <a:pPr eaLnBrk="1" hangingPunct="1"/>
            <a:r>
              <a:rPr lang="cs-CZ" altLang="cs-CZ" dirty="0"/>
              <a:t>Typy: </a:t>
            </a:r>
            <a:r>
              <a:rPr lang="cs-CZ" altLang="cs-CZ" i="1" dirty="0" err="1"/>
              <a:t>Hledat</a:t>
            </a:r>
            <a:r>
              <a:rPr lang="cs-CZ" altLang="cs-CZ" i="1" baseline="30000" dirty="0" err="1"/>
              <a:t>u</a:t>
            </a:r>
            <a:r>
              <a:rPr lang="cs-CZ" altLang="cs-CZ" dirty="0"/>
              <a:t>, </a:t>
            </a:r>
            <a:r>
              <a:rPr lang="cs-CZ" altLang="cs-CZ" i="1" dirty="0" err="1"/>
              <a:t>Nalezt</a:t>
            </a:r>
            <a:r>
              <a:rPr lang="cs-CZ" altLang="cs-CZ" i="1" baseline="30000" dirty="0" err="1"/>
              <a:t>u</a:t>
            </a:r>
            <a:r>
              <a:rPr lang="cs-CZ" altLang="cs-CZ" dirty="0"/>
              <a:t>/(</a:t>
            </a:r>
            <a:r>
              <a:rPr lang="cs-CZ" altLang="cs-CZ" dirty="0">
                <a:sym typeface="Symbol" panose="05050102010706020507" pitchFamily="18" charset="2"/>
              </a:rPr>
              <a:t></a:t>
            </a:r>
            <a:r>
              <a:rPr lang="cs-CZ" altLang="cs-CZ" baseline="-25000" dirty="0">
                <a:sym typeface="Symbol" panose="05050102010706020507" pitchFamily="18" charset="2"/>
              </a:rPr>
              <a:t></a:t>
            </a:r>
            <a:r>
              <a:rPr lang="cs-CZ" altLang="cs-CZ" dirty="0"/>
              <a:t>)</a:t>
            </a:r>
            <a:r>
              <a:rPr lang="cs-CZ" altLang="cs-CZ" baseline="-25000" dirty="0">
                <a:sym typeface="Symbol" panose="05050102010706020507" pitchFamily="18" charset="2"/>
              </a:rPr>
              <a:t></a:t>
            </a:r>
            <a:r>
              <a:rPr lang="cs-CZ" altLang="cs-CZ" dirty="0"/>
              <a:t>.</a:t>
            </a:r>
          </a:p>
        </p:txBody>
      </p:sp>
      <p:sp>
        <p:nvSpPr>
          <p:cNvPr id="2" name="Zástupný symbol pro číslo snímku 1">
            <a:extLst>
              <a:ext uri="{FF2B5EF4-FFF2-40B4-BE49-F238E27FC236}">
                <a16:creationId xmlns:a16="http://schemas.microsoft.com/office/drawing/2014/main" id="{D782AB57-DB24-4A3D-8BC8-B4406D4ACC00}"/>
              </a:ext>
            </a:extLst>
          </p:cNvPr>
          <p:cNvSpPr>
            <a:spLocks noGrp="1"/>
          </p:cNvSpPr>
          <p:nvPr>
            <p:ph type="sldNum" sz="quarter" idx="12"/>
          </p:nvPr>
        </p:nvSpPr>
        <p:spPr/>
        <p:txBody>
          <a:bodyPr/>
          <a:lstStyle/>
          <a:p>
            <a:pPr>
              <a:defRPr/>
            </a:pPr>
            <a:fld id="{14D2C813-5CB9-4562-B73A-EAA31AFCBDEB}" type="slidenum">
              <a:rPr lang="cs-CZ" altLang="en-US" smtClean="0"/>
              <a:pPr>
                <a:defRPr/>
              </a:pPr>
              <a:t>13</a:t>
            </a:fld>
            <a:endParaRPr lang="cs-CZ"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9705797-68CF-4744-931C-6D1306087836}"/>
              </a:ext>
            </a:extLst>
          </p:cNvPr>
          <p:cNvSpPr>
            <a:spLocks noGrp="1" noChangeArrowheads="1"/>
          </p:cNvSpPr>
          <p:nvPr>
            <p:ph type="title"/>
          </p:nvPr>
        </p:nvSpPr>
        <p:spPr>
          <a:xfrm>
            <a:off x="457200" y="277813"/>
            <a:ext cx="8229600" cy="703262"/>
          </a:xfrm>
        </p:spPr>
        <p:txBody>
          <a:bodyPr/>
          <a:lstStyle/>
          <a:p>
            <a:pPr eaLnBrk="1" hangingPunct="1"/>
            <a:r>
              <a:rPr lang="cs-CZ" altLang="cs-CZ" sz="3800"/>
              <a:t>Nalezení </a:t>
            </a:r>
          </a:p>
        </p:txBody>
      </p:sp>
      <p:sp>
        <p:nvSpPr>
          <p:cNvPr id="14339" name="Rectangle 3">
            <a:extLst>
              <a:ext uri="{FF2B5EF4-FFF2-40B4-BE49-F238E27FC236}">
                <a16:creationId xmlns:a16="http://schemas.microsoft.com/office/drawing/2014/main" id="{0154011E-6909-46E5-810A-3CE90B354991}"/>
              </a:ext>
            </a:extLst>
          </p:cNvPr>
          <p:cNvSpPr>
            <a:spLocks noGrp="1" noChangeArrowheads="1"/>
          </p:cNvSpPr>
          <p:nvPr>
            <p:ph type="body" idx="1"/>
          </p:nvPr>
        </p:nvSpPr>
        <p:spPr>
          <a:xfrm>
            <a:off x="457200" y="1196975"/>
            <a:ext cx="8229600" cy="4933950"/>
          </a:xfrm>
        </p:spPr>
        <p:txBody>
          <a:bodyPr/>
          <a:lstStyle/>
          <a:p>
            <a:pPr eaLnBrk="1" hangingPunct="1">
              <a:lnSpc>
                <a:spcPct val="90000"/>
              </a:lnSpc>
            </a:pPr>
            <a:r>
              <a:rPr lang="cs-CZ" altLang="cs-CZ" sz="2600" dirty="0"/>
              <a:t>Pokud však policie ve svém pátrání nakonec přece jen uspěla, tedy nalezla vraha, pak můžeme usoudit nejen to, že vrah existuje, ale také to, policie </a:t>
            </a:r>
            <a:r>
              <a:rPr lang="cs-CZ" altLang="cs-CZ" sz="2600" i="1" dirty="0"/>
              <a:t>ví</a:t>
            </a:r>
            <a:r>
              <a:rPr lang="cs-CZ" altLang="cs-CZ" sz="2600" dirty="0"/>
              <a:t>, </a:t>
            </a:r>
            <a:r>
              <a:rPr lang="cs-CZ" altLang="cs-CZ" sz="2600" i="1" dirty="0"/>
              <a:t>kdo je vrahem</a:t>
            </a:r>
            <a:r>
              <a:rPr lang="cs-CZ" altLang="cs-CZ" sz="2600" dirty="0"/>
              <a:t> či kde se onen zlosyn nalézá. </a:t>
            </a:r>
          </a:p>
          <a:p>
            <a:pPr lvl="1" eaLnBrk="1" hangingPunct="1">
              <a:lnSpc>
                <a:spcPct val="90000"/>
              </a:lnSpc>
            </a:pPr>
            <a:r>
              <a:rPr lang="cs-CZ" altLang="cs-CZ" sz="2200" dirty="0"/>
              <a:t>Pro jednoduchost se nyní budeme zabývat pouze prvním případem, tedy úspěchem po zjišťování </a:t>
            </a:r>
            <a:r>
              <a:rPr lang="cs-CZ" altLang="cs-CZ" sz="2200" i="1" dirty="0"/>
              <a:t>kdo </a:t>
            </a:r>
            <a:r>
              <a:rPr lang="cs-CZ" altLang="cs-CZ" sz="2200" dirty="0"/>
              <a:t>je vrahem. </a:t>
            </a:r>
          </a:p>
          <a:p>
            <a:pPr eaLnBrk="1" hangingPunct="1">
              <a:lnSpc>
                <a:spcPct val="90000"/>
              </a:lnSpc>
            </a:pPr>
            <a:r>
              <a:rPr lang="cs-CZ" altLang="cs-CZ" sz="2600" dirty="0"/>
              <a:t>Pokud policie nalezla vraha JFK, pak vrah existuje a policie o této osobě ví, že je to vrah. </a:t>
            </a:r>
          </a:p>
          <a:p>
            <a:pPr eaLnBrk="1" hangingPunct="1">
              <a:lnSpc>
                <a:spcPct val="90000"/>
              </a:lnSpc>
            </a:pPr>
            <a:r>
              <a:rPr lang="cs-CZ" altLang="cs-CZ" sz="2600" dirty="0"/>
              <a:t>Navíc, pokud je vrahem opravdu Lee Oswald, pak policie identifikovala Oswalda jakožto vraha. </a:t>
            </a:r>
          </a:p>
          <a:p>
            <a:pPr eaLnBrk="1" hangingPunct="1">
              <a:lnSpc>
                <a:spcPct val="90000"/>
              </a:lnSpc>
            </a:pPr>
            <a:r>
              <a:rPr lang="cs-CZ" altLang="cs-CZ" sz="2600" dirty="0"/>
              <a:t>Ovšem jak jsme zdůvodnili výše, existence vraha a to, že policie ví, kdo to je, je pouze </a:t>
            </a:r>
            <a:r>
              <a:rPr lang="cs-CZ" altLang="cs-CZ" sz="2600" i="1" dirty="0"/>
              <a:t>důsledkem </a:t>
            </a:r>
            <a:r>
              <a:rPr lang="cs-CZ" altLang="cs-CZ" sz="2600" dirty="0"/>
              <a:t>nalezení. </a:t>
            </a:r>
          </a:p>
        </p:txBody>
      </p:sp>
      <p:sp>
        <p:nvSpPr>
          <p:cNvPr id="2" name="Zástupný symbol pro číslo snímku 1">
            <a:extLst>
              <a:ext uri="{FF2B5EF4-FFF2-40B4-BE49-F238E27FC236}">
                <a16:creationId xmlns:a16="http://schemas.microsoft.com/office/drawing/2014/main" id="{E4F04E37-CD87-400A-A823-67E5C0FEE814}"/>
              </a:ext>
            </a:extLst>
          </p:cNvPr>
          <p:cNvSpPr>
            <a:spLocks noGrp="1"/>
          </p:cNvSpPr>
          <p:nvPr>
            <p:ph type="sldNum" sz="quarter" idx="12"/>
          </p:nvPr>
        </p:nvSpPr>
        <p:spPr/>
        <p:txBody>
          <a:bodyPr/>
          <a:lstStyle/>
          <a:p>
            <a:pPr>
              <a:defRPr/>
            </a:pPr>
            <a:fld id="{14D2C813-5CB9-4562-B73A-EAA31AFCBDEB}" type="slidenum">
              <a:rPr lang="cs-CZ" altLang="en-US" smtClean="0"/>
              <a:pPr>
                <a:defRPr/>
              </a:pPr>
              <a:t>14</a:t>
            </a:fld>
            <a:endParaRPr lang="cs-CZ"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0988C5B-20AE-4904-BD20-ED38904F9DF4}"/>
              </a:ext>
            </a:extLst>
          </p:cNvPr>
          <p:cNvSpPr>
            <a:spLocks noGrp="1" noChangeArrowheads="1"/>
          </p:cNvSpPr>
          <p:nvPr>
            <p:ph type="title"/>
          </p:nvPr>
        </p:nvSpPr>
        <p:spPr>
          <a:xfrm>
            <a:off x="457200" y="277813"/>
            <a:ext cx="8229600" cy="558899"/>
          </a:xfrm>
        </p:spPr>
        <p:txBody>
          <a:bodyPr/>
          <a:lstStyle/>
          <a:p>
            <a:pPr eaLnBrk="1" hangingPunct="1"/>
            <a:r>
              <a:rPr lang="cs-CZ" altLang="cs-CZ" sz="3800" i="1" dirty="0"/>
              <a:t>More on </a:t>
            </a:r>
            <a:r>
              <a:rPr lang="cs-CZ" altLang="cs-CZ" sz="3800" i="1" dirty="0" err="1"/>
              <a:t>Finding</a:t>
            </a:r>
            <a:endParaRPr lang="cs-CZ" altLang="cs-CZ" sz="3800" i="1" dirty="0"/>
          </a:p>
        </p:txBody>
      </p:sp>
      <p:sp>
        <p:nvSpPr>
          <p:cNvPr id="15363" name="Rectangle 3">
            <a:extLst>
              <a:ext uri="{FF2B5EF4-FFF2-40B4-BE49-F238E27FC236}">
                <a16:creationId xmlns:a16="http://schemas.microsoft.com/office/drawing/2014/main" id="{321FE5F8-B71C-4138-98E7-42ADD839803D}"/>
              </a:ext>
            </a:extLst>
          </p:cNvPr>
          <p:cNvSpPr>
            <a:spLocks noGrp="1" noChangeArrowheads="1"/>
          </p:cNvSpPr>
          <p:nvPr>
            <p:ph type="body" idx="1"/>
          </p:nvPr>
        </p:nvSpPr>
        <p:spPr>
          <a:xfrm>
            <a:off x="250825" y="981075"/>
            <a:ext cx="8435975" cy="5149850"/>
          </a:xfrm>
        </p:spPr>
        <p:txBody>
          <a:bodyPr>
            <a:normAutofit fontScale="92500"/>
          </a:bodyPr>
          <a:lstStyle/>
          <a:p>
            <a:pPr eaLnBrk="1" hangingPunct="1"/>
            <a:r>
              <a:rPr lang="cs-CZ" altLang="cs-CZ" sz="2400" i="1" dirty="0"/>
              <a:t>de </a:t>
            </a:r>
            <a:r>
              <a:rPr lang="cs-CZ" altLang="cs-CZ" sz="2400" i="1" dirty="0" err="1"/>
              <a:t>dicto</a:t>
            </a:r>
            <a:r>
              <a:rPr lang="cs-CZ" altLang="cs-CZ" sz="2400" i="1" dirty="0"/>
              <a:t> </a:t>
            </a:r>
            <a:endParaRPr lang="cs-CZ" altLang="cs-CZ" sz="2400" dirty="0"/>
          </a:p>
          <a:p>
            <a:pPr eaLnBrk="1" hangingPunct="1">
              <a:buNone/>
            </a:pPr>
            <a:r>
              <a:rPr lang="cs-CZ" altLang="cs-CZ" sz="2400" dirty="0">
                <a:solidFill>
                  <a:schemeClr val="tx2"/>
                </a:solidFill>
              </a:rPr>
              <a:t>	</a:t>
            </a:r>
            <a:r>
              <a:rPr lang="cs-CZ" altLang="cs-CZ" sz="2400" i="1" dirty="0">
                <a:solidFill>
                  <a:srgbClr val="990000"/>
                </a:solidFill>
              </a:rPr>
              <a:t>Police </a:t>
            </a:r>
            <a:r>
              <a:rPr lang="cs-CZ" altLang="cs-CZ" sz="2400" i="1" dirty="0" err="1">
                <a:solidFill>
                  <a:srgbClr val="990000"/>
                </a:solidFill>
              </a:rPr>
              <a:t>keeps</a:t>
            </a:r>
            <a:r>
              <a:rPr lang="cs-CZ" altLang="cs-CZ" sz="2400" i="1" dirty="0">
                <a:solidFill>
                  <a:srgbClr val="990000"/>
                </a:solidFill>
              </a:rPr>
              <a:t> </a:t>
            </a:r>
            <a:r>
              <a:rPr lang="cs-CZ" altLang="cs-CZ" sz="2400" i="1" dirty="0" err="1">
                <a:solidFill>
                  <a:srgbClr val="990000"/>
                </a:solidFill>
              </a:rPr>
              <a:t>seeking</a:t>
            </a:r>
            <a:r>
              <a:rPr lang="cs-CZ" altLang="cs-CZ" sz="2400" i="1" dirty="0">
                <a:solidFill>
                  <a:srgbClr val="990000"/>
                </a:solidFill>
              </a:rPr>
              <a:t> but not </a:t>
            </a:r>
            <a:r>
              <a:rPr lang="cs-CZ" altLang="cs-CZ" sz="2400" i="1" dirty="0" err="1">
                <a:solidFill>
                  <a:srgbClr val="990000"/>
                </a:solidFill>
              </a:rPr>
              <a:t>finding</a:t>
            </a:r>
            <a:r>
              <a:rPr lang="cs-CZ" altLang="cs-CZ" sz="2400" i="1" dirty="0">
                <a:solidFill>
                  <a:srgbClr val="990000"/>
                </a:solidFill>
              </a:rPr>
              <a:t> </a:t>
            </a:r>
            <a:r>
              <a:rPr lang="cs-CZ" altLang="cs-CZ" sz="2400" i="1" dirty="0" err="1">
                <a:solidFill>
                  <a:srgbClr val="990000"/>
                </a:solidFill>
              </a:rPr>
              <a:t>the</a:t>
            </a:r>
            <a:r>
              <a:rPr lang="cs-CZ" altLang="cs-CZ" sz="2400" i="1" dirty="0">
                <a:solidFill>
                  <a:srgbClr val="990000"/>
                </a:solidFill>
              </a:rPr>
              <a:t> </a:t>
            </a:r>
            <a:r>
              <a:rPr lang="cs-CZ" altLang="cs-CZ" sz="2400" i="1" dirty="0" err="1">
                <a:solidFill>
                  <a:srgbClr val="990000"/>
                </a:solidFill>
              </a:rPr>
              <a:t>murderer</a:t>
            </a:r>
            <a:r>
              <a:rPr lang="cs-CZ" altLang="cs-CZ" sz="2400" i="1" dirty="0">
                <a:solidFill>
                  <a:srgbClr val="990000"/>
                </a:solidFill>
              </a:rPr>
              <a:t> </a:t>
            </a:r>
            <a:r>
              <a:rPr lang="cs-CZ" altLang="cs-CZ" sz="2400" i="1" dirty="0" err="1">
                <a:solidFill>
                  <a:srgbClr val="990000"/>
                </a:solidFill>
              </a:rPr>
              <a:t>of</a:t>
            </a:r>
            <a:r>
              <a:rPr lang="cs-CZ" altLang="cs-CZ" sz="2400" i="1" dirty="0">
                <a:solidFill>
                  <a:srgbClr val="990000"/>
                </a:solidFill>
              </a:rPr>
              <a:t> JFK</a:t>
            </a:r>
            <a:endParaRPr lang="cs-CZ" altLang="cs-CZ" sz="2400" dirty="0">
              <a:solidFill>
                <a:srgbClr val="990000"/>
              </a:solidFill>
            </a:endParaRPr>
          </a:p>
          <a:p>
            <a:pPr eaLnBrk="1" hangingPunct="1">
              <a:spcBef>
                <a:spcPts val="1200"/>
              </a:spcBef>
              <a:buNone/>
              <a:defRPr/>
            </a:pPr>
            <a:r>
              <a:rPr lang="en-US"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400" dirty="0" err="1">
                <a:solidFill>
                  <a:schemeClr val="accent2"/>
                </a:solidFill>
                <a:effectLst>
                  <a:outerShdw blurRad="38100" dist="38100" dir="2700000" algn="tl">
                    <a:srgbClr val="C0C0C0"/>
                  </a:outerShdw>
                </a:effectLst>
                <a:sym typeface="Symbol" panose="05050102010706020507" pitchFamily="18" charset="2"/>
              </a:rPr>
              <a:t></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400" i="1" dirty="0">
                <a:solidFill>
                  <a:schemeClr val="accent2"/>
                </a:solidFill>
                <a:effectLst>
                  <a:outerShdw blurRad="38100" dist="38100" dir="2700000" algn="tl">
                    <a:srgbClr val="C0C0C0"/>
                  </a:outerShdw>
                </a:effectLst>
                <a:sym typeface="Symbol" panose="05050102010706020507" pitchFamily="18" charset="2"/>
              </a:rPr>
              <a:t>Seek</a:t>
            </a:r>
            <a:r>
              <a:rPr lang="en-US" altLang="cs-CZ" sz="24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4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4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400" dirty="0" err="1">
                <a:solidFill>
                  <a:schemeClr val="accent2"/>
                </a:solidFill>
                <a:effectLst>
                  <a:outerShdw blurRad="38100" dist="38100" dir="2700000" algn="tl">
                    <a:srgbClr val="C0C0C0"/>
                  </a:outerShdw>
                </a:effectLst>
                <a:sym typeface="Symbol" panose="05050102010706020507" pitchFamily="18" charset="2"/>
              </a:rPr>
              <a:t></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4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4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400" i="1" dirty="0">
                <a:solidFill>
                  <a:schemeClr val="accent2"/>
                </a:solidFill>
                <a:effectLst>
                  <a:outerShdw blurRad="38100" dist="38100" dir="2700000" algn="tl">
                    <a:srgbClr val="C0C0C0"/>
                  </a:outerShdw>
                </a:effectLst>
                <a:sym typeface="Symbol" panose="05050102010706020507" pitchFamily="18" charset="2"/>
              </a:rPr>
              <a:t>JFK</a:t>
            </a:r>
            <a:r>
              <a:rPr lang="cs-CZ" altLang="cs-CZ" sz="2400" dirty="0">
                <a:solidFill>
                  <a:schemeClr val="accent2"/>
                </a:solidFill>
                <a:effectLst>
                  <a:outerShdw blurRad="38100" dist="38100" dir="2700000" algn="tl">
                    <a:srgbClr val="C0C0C0"/>
                  </a:outerShdw>
                </a:effectLst>
                <a:sym typeface="Symbol" panose="05050102010706020507" pitchFamily="18" charset="2"/>
              </a:rPr>
              <a:t>]]  </a:t>
            </a:r>
            <a:br>
              <a:rPr lang="cs-CZ" altLang="cs-CZ" sz="2400" dirty="0">
                <a:solidFill>
                  <a:schemeClr val="accent2"/>
                </a:solidFill>
                <a:effectLst>
                  <a:outerShdw blurRad="38100" dist="38100" dir="2700000" algn="tl">
                    <a:srgbClr val="C0C0C0"/>
                  </a:outerShdw>
                </a:effectLst>
                <a:sym typeface="Symbol" panose="05050102010706020507" pitchFamily="18" charset="2"/>
              </a:rPr>
            </a:br>
            <a:r>
              <a:rPr lang="cs-CZ" altLang="cs-CZ" sz="2400" dirty="0">
                <a:solidFill>
                  <a:schemeClr val="accent2"/>
                </a:solidFill>
                <a:effectLst>
                  <a:outerShdw blurRad="38100" dist="38100" dir="2700000" algn="tl">
                    <a:srgbClr val="C0C0C0"/>
                  </a:outerShdw>
                </a:effectLst>
                <a:sym typeface="Symbol" panose="05050102010706020507" pitchFamily="18" charset="2"/>
              </a:rPr>
              <a:t>  </a:t>
            </a:r>
            <a:r>
              <a:rPr lang="en-US"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400" i="1" dirty="0">
                <a:solidFill>
                  <a:schemeClr val="accent2"/>
                </a:solidFill>
                <a:effectLst>
                  <a:outerShdw blurRad="38100" dist="38100" dir="2700000" algn="tl">
                    <a:srgbClr val="C0C0C0"/>
                  </a:outerShdw>
                </a:effectLst>
                <a:sym typeface="Symbol" panose="05050102010706020507" pitchFamily="18" charset="2"/>
              </a:rPr>
              <a:t>Find</a:t>
            </a:r>
            <a:r>
              <a:rPr lang="en-US" altLang="cs-CZ" sz="24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4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4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400" dirty="0" err="1">
                <a:solidFill>
                  <a:schemeClr val="accent2"/>
                </a:solidFill>
                <a:effectLst>
                  <a:outerShdw blurRad="38100" dist="38100" dir="2700000" algn="tl">
                    <a:srgbClr val="C0C0C0"/>
                  </a:outerShdw>
                </a:effectLst>
                <a:sym typeface="Symbol" panose="05050102010706020507" pitchFamily="18" charset="2"/>
              </a:rPr>
              <a:t></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4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4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400" i="1" dirty="0">
                <a:solidFill>
                  <a:schemeClr val="accent2"/>
                </a:solidFill>
                <a:effectLst>
                  <a:outerShdw blurRad="38100" dist="38100" dir="2700000" algn="tl">
                    <a:srgbClr val="C0C0C0"/>
                  </a:outerShdw>
                </a:effectLst>
                <a:sym typeface="Symbol" panose="05050102010706020507" pitchFamily="18" charset="2"/>
              </a:rPr>
              <a:t>JFK</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dirty="0">
                <a:sym typeface="Symbol" panose="05050102010706020507" pitchFamily="18" charset="2"/>
              </a:rPr>
              <a:t> </a:t>
            </a:r>
          </a:p>
          <a:p>
            <a:pPr eaLnBrk="1" hangingPunct="1">
              <a:lnSpc>
                <a:spcPct val="90000"/>
              </a:lnSpc>
              <a:spcBef>
                <a:spcPts val="1200"/>
              </a:spcBef>
              <a:buNone/>
              <a:defRPr/>
            </a:pPr>
            <a:r>
              <a:rPr lang="en-US" altLang="cs-CZ" sz="2400" i="1" dirty="0">
                <a:sym typeface="Symbol" panose="05050102010706020507" pitchFamily="18" charset="2"/>
              </a:rPr>
              <a:t>Seek</a:t>
            </a:r>
            <a:r>
              <a:rPr lang="en-US" altLang="cs-CZ" sz="2400" i="1" baseline="30000" dirty="0">
                <a:sym typeface="Symbol" panose="05050102010706020507" pitchFamily="18" charset="2"/>
              </a:rPr>
              <a:t>2</a:t>
            </a:r>
            <a:r>
              <a:rPr lang="cs-CZ" altLang="cs-CZ" sz="2400" dirty="0">
                <a:sym typeface="Symbol" panose="05050102010706020507" pitchFamily="18" charset="2"/>
              </a:rPr>
              <a:t>/(</a:t>
            </a:r>
            <a:r>
              <a:rPr lang="cs-CZ" altLang="cs-CZ" sz="2400" baseline="-25000" dirty="0">
                <a:sym typeface="Symbol" panose="05050102010706020507" pitchFamily="18" charset="2"/>
              </a:rPr>
              <a:t></a:t>
            </a:r>
            <a:r>
              <a:rPr lang="cs-CZ" altLang="cs-CZ" sz="2400" dirty="0">
                <a:sym typeface="Symbol" panose="05050102010706020507" pitchFamily="18" charset="2"/>
              </a:rPr>
              <a:t>)</a:t>
            </a:r>
            <a:r>
              <a:rPr lang="cs-CZ" altLang="cs-CZ" sz="2400" baseline="-25000" dirty="0">
                <a:sym typeface="Symbol" panose="05050102010706020507" pitchFamily="18" charset="2"/>
              </a:rPr>
              <a:t></a:t>
            </a:r>
            <a:r>
              <a:rPr lang="en-US" altLang="cs-CZ" sz="2400" dirty="0">
                <a:sym typeface="Symbol" panose="05050102010706020507" pitchFamily="18" charset="2"/>
              </a:rPr>
              <a:t>; </a:t>
            </a:r>
            <a:r>
              <a:rPr lang="en-US" altLang="cs-CZ" sz="2400" i="1" dirty="0">
                <a:sym typeface="Symbol" panose="05050102010706020507" pitchFamily="18" charset="2"/>
              </a:rPr>
              <a:t>Find</a:t>
            </a:r>
            <a:r>
              <a:rPr lang="en-US" altLang="cs-CZ" sz="2400" i="1" baseline="30000" dirty="0">
                <a:sym typeface="Symbol" panose="05050102010706020507" pitchFamily="18" charset="2"/>
              </a:rPr>
              <a:t>2</a:t>
            </a:r>
            <a:r>
              <a:rPr lang="cs-CZ" altLang="cs-CZ" sz="2400" dirty="0">
                <a:sym typeface="Symbol" panose="05050102010706020507" pitchFamily="18" charset="2"/>
              </a:rPr>
              <a:t>/(</a:t>
            </a:r>
            <a:r>
              <a:rPr lang="cs-CZ" altLang="cs-CZ" sz="2400" baseline="-25000" dirty="0">
                <a:sym typeface="Symbol" panose="05050102010706020507" pitchFamily="18" charset="2"/>
              </a:rPr>
              <a:t></a:t>
            </a:r>
            <a:r>
              <a:rPr lang="cs-CZ" altLang="cs-CZ" sz="2400" dirty="0">
                <a:sym typeface="Symbol" panose="05050102010706020507" pitchFamily="18" charset="2"/>
              </a:rPr>
              <a:t>)</a:t>
            </a:r>
            <a:r>
              <a:rPr lang="cs-CZ" altLang="cs-CZ" sz="2400" baseline="-25000" dirty="0">
                <a:sym typeface="Symbol" panose="05050102010706020507" pitchFamily="18" charset="2"/>
              </a:rPr>
              <a:t></a:t>
            </a:r>
            <a:r>
              <a:rPr lang="cs-CZ" altLang="cs-CZ" sz="2400" dirty="0">
                <a:sym typeface="Symbol" panose="05050102010706020507" pitchFamily="18" charset="2"/>
              </a:rPr>
              <a:t>.</a:t>
            </a:r>
          </a:p>
          <a:p>
            <a:pPr eaLnBrk="1" hangingPunct="1"/>
            <a:r>
              <a:rPr lang="en-US" altLang="cs-CZ" sz="2400" dirty="0"/>
              <a:t>Can be true if the unique murderer does not exist; hence, existence is not a presupposition of finding, it is merely entailed.</a:t>
            </a:r>
          </a:p>
          <a:p>
            <a:pPr eaLnBrk="1" hangingPunct="1"/>
            <a:r>
              <a:rPr lang="en-US" altLang="cs-CZ" sz="2400" dirty="0"/>
              <a:t>Assume that the police eventually succeeded and found the murderer of JFK who happens to be also the world champion in shot put. Does it entail that the police found the world champion in shot put? Of course not. </a:t>
            </a:r>
            <a:endParaRPr lang="cs-CZ" altLang="cs-CZ" sz="2400" dirty="0"/>
          </a:p>
          <a:p>
            <a:pPr eaLnBrk="1" hangingPunct="1"/>
            <a:r>
              <a:rPr lang="en-US" altLang="cs-CZ" sz="2400" i="1" dirty="0"/>
              <a:t>By seeking and finding the police is related to the role of the murderer rather than the shot-put champion. </a:t>
            </a:r>
            <a:endParaRPr lang="cs-CZ" altLang="cs-CZ" sz="2400" i="1" dirty="0"/>
          </a:p>
        </p:txBody>
      </p:sp>
      <p:sp>
        <p:nvSpPr>
          <p:cNvPr id="2" name="Zástupný symbol pro číslo snímku 1">
            <a:extLst>
              <a:ext uri="{FF2B5EF4-FFF2-40B4-BE49-F238E27FC236}">
                <a16:creationId xmlns:a16="http://schemas.microsoft.com/office/drawing/2014/main" id="{10109617-95B1-4A26-8236-62415AA6114D}"/>
              </a:ext>
            </a:extLst>
          </p:cNvPr>
          <p:cNvSpPr>
            <a:spLocks noGrp="1"/>
          </p:cNvSpPr>
          <p:nvPr>
            <p:ph type="sldNum" sz="quarter" idx="12"/>
          </p:nvPr>
        </p:nvSpPr>
        <p:spPr/>
        <p:txBody>
          <a:bodyPr/>
          <a:lstStyle/>
          <a:p>
            <a:pPr>
              <a:defRPr/>
            </a:pPr>
            <a:fld id="{14D2C813-5CB9-4562-B73A-EAA31AFCBDEB}" type="slidenum">
              <a:rPr lang="cs-CZ" altLang="en-US" smtClean="0"/>
              <a:pPr>
                <a:defRPr/>
              </a:pPr>
              <a:t>15</a:t>
            </a:fld>
            <a:endParaRPr lang="cs-CZ"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0988C5B-20AE-4904-BD20-ED38904F9DF4}"/>
              </a:ext>
            </a:extLst>
          </p:cNvPr>
          <p:cNvSpPr>
            <a:spLocks noGrp="1" noChangeArrowheads="1"/>
          </p:cNvSpPr>
          <p:nvPr>
            <p:ph type="title"/>
          </p:nvPr>
        </p:nvSpPr>
        <p:spPr>
          <a:xfrm>
            <a:off x="457200" y="277813"/>
            <a:ext cx="8229600" cy="558899"/>
          </a:xfrm>
        </p:spPr>
        <p:txBody>
          <a:bodyPr/>
          <a:lstStyle/>
          <a:p>
            <a:pPr eaLnBrk="1" hangingPunct="1"/>
            <a:r>
              <a:rPr lang="cs-CZ" altLang="cs-CZ" sz="3800" i="1" dirty="0"/>
              <a:t>More on </a:t>
            </a:r>
            <a:r>
              <a:rPr lang="cs-CZ" altLang="cs-CZ" sz="3800" i="1" dirty="0" err="1"/>
              <a:t>Finding</a:t>
            </a:r>
            <a:endParaRPr lang="cs-CZ" altLang="cs-CZ" sz="3800" i="1" dirty="0"/>
          </a:p>
        </p:txBody>
      </p:sp>
      <p:sp>
        <p:nvSpPr>
          <p:cNvPr id="15363" name="Rectangle 3">
            <a:extLst>
              <a:ext uri="{FF2B5EF4-FFF2-40B4-BE49-F238E27FC236}">
                <a16:creationId xmlns:a16="http://schemas.microsoft.com/office/drawing/2014/main" id="{321FE5F8-B71C-4138-98E7-42ADD839803D}"/>
              </a:ext>
            </a:extLst>
          </p:cNvPr>
          <p:cNvSpPr>
            <a:spLocks noGrp="1" noChangeArrowheads="1"/>
          </p:cNvSpPr>
          <p:nvPr>
            <p:ph type="body" idx="1"/>
          </p:nvPr>
        </p:nvSpPr>
        <p:spPr>
          <a:xfrm>
            <a:off x="250825" y="981075"/>
            <a:ext cx="8893175" cy="5149850"/>
          </a:xfrm>
        </p:spPr>
        <p:txBody>
          <a:bodyPr>
            <a:normAutofit fontScale="92500"/>
          </a:bodyPr>
          <a:lstStyle/>
          <a:p>
            <a:pPr eaLnBrk="1" hangingPunct="1">
              <a:lnSpc>
                <a:spcPct val="90000"/>
              </a:lnSpc>
            </a:pPr>
            <a:r>
              <a:rPr lang="en-US" altLang="cs-CZ" sz="2400" dirty="0"/>
              <a:t>Anyway, if the police succeeded, in addition to the existence of the murderer we can infer that the police </a:t>
            </a:r>
            <a:r>
              <a:rPr lang="en-US" altLang="cs-CZ" sz="2400" i="1" dirty="0"/>
              <a:t>knows who the murderer is (or where that villain is in case of locating)</a:t>
            </a:r>
            <a:endParaRPr lang="cs-CZ" altLang="cs-CZ" sz="2400" dirty="0"/>
          </a:p>
          <a:p>
            <a:pPr eaLnBrk="1" hangingPunct="1">
              <a:lnSpc>
                <a:spcPct val="90000"/>
              </a:lnSpc>
            </a:pPr>
            <a:r>
              <a:rPr lang="en-US" altLang="cs-CZ" sz="2400" dirty="0"/>
              <a:t>Furthermore, if the murderer is Lee Oswald, then the police </a:t>
            </a:r>
            <a:r>
              <a:rPr lang="en-US" altLang="cs-CZ" sz="2400" i="1" dirty="0"/>
              <a:t>identified Oswald </a:t>
            </a:r>
            <a:r>
              <a:rPr lang="en-US" altLang="cs-CZ" sz="2400" dirty="0"/>
              <a:t>as the murderer</a:t>
            </a:r>
            <a:r>
              <a:rPr lang="cs-CZ" altLang="cs-CZ" sz="2400" dirty="0"/>
              <a:t>. </a:t>
            </a:r>
            <a:endParaRPr lang="en-US" altLang="cs-CZ" sz="2400" dirty="0"/>
          </a:p>
          <a:p>
            <a:pPr eaLnBrk="1" hangingPunct="1">
              <a:lnSpc>
                <a:spcPct val="90000"/>
              </a:lnSpc>
            </a:pPr>
            <a:r>
              <a:rPr lang="en-US" altLang="cs-CZ" sz="2400" dirty="0"/>
              <a:t>Hence, </a:t>
            </a:r>
            <a:r>
              <a:rPr lang="en-US" altLang="cs-CZ" sz="2400" i="1" dirty="0"/>
              <a:t>identifying the respective individual as the murderer is a </a:t>
            </a:r>
            <a:r>
              <a:rPr lang="en-US" altLang="cs-CZ" sz="2400" i="1" dirty="0">
                <a:effectLst>
                  <a:outerShdw blurRad="38100" dist="38100" dir="2700000" algn="tl">
                    <a:srgbClr val="000000">
                      <a:alpha val="43137"/>
                    </a:srgbClr>
                  </a:outerShdw>
                </a:effectLst>
              </a:rPr>
              <a:t>requisite</a:t>
            </a:r>
            <a:r>
              <a:rPr lang="en-US" altLang="cs-CZ" sz="2400" i="1" dirty="0"/>
              <a:t> </a:t>
            </a:r>
            <a:r>
              <a:rPr lang="cs-CZ" altLang="cs-CZ" sz="2400" i="1" dirty="0"/>
              <a:t>(but not </a:t>
            </a:r>
            <a:r>
              <a:rPr lang="cs-CZ" altLang="cs-CZ" sz="2400" i="1" dirty="0" err="1"/>
              <a:t>pre-requisite</a:t>
            </a:r>
            <a:r>
              <a:rPr lang="cs-CZ" altLang="cs-CZ" sz="2400" i="1" dirty="0"/>
              <a:t>) </a:t>
            </a:r>
            <a:r>
              <a:rPr lang="en-US" altLang="cs-CZ" sz="2400" i="1" dirty="0"/>
              <a:t>of finding. </a:t>
            </a:r>
          </a:p>
          <a:p>
            <a:pPr eaLnBrk="1" hangingPunct="1">
              <a:lnSpc>
                <a:spcPct val="90000"/>
              </a:lnSpc>
            </a:pPr>
            <a:r>
              <a:rPr lang="en-US" altLang="cs-CZ" sz="2400" dirty="0"/>
              <a:t>Could </a:t>
            </a:r>
            <a:r>
              <a:rPr lang="cs-CZ" altLang="cs-CZ" sz="2400" i="1" dirty="0" err="1">
                <a:solidFill>
                  <a:schemeClr val="tx2"/>
                </a:solidFill>
              </a:rPr>
              <a:t>Ident</a:t>
            </a:r>
            <a:r>
              <a:rPr lang="en-US" altLang="cs-CZ" sz="2400" i="1" dirty="0" err="1">
                <a:solidFill>
                  <a:schemeClr val="tx2"/>
                </a:solidFill>
              </a:rPr>
              <a:t>ify</a:t>
            </a:r>
            <a:r>
              <a:rPr lang="en-US" altLang="cs-CZ" sz="2400" i="1" dirty="0">
                <a:solidFill>
                  <a:schemeClr val="tx2"/>
                </a:solidFill>
              </a:rPr>
              <a:t> (something as something else)</a:t>
            </a:r>
            <a:r>
              <a:rPr lang="cs-CZ" altLang="cs-CZ" sz="2400" i="1" dirty="0"/>
              <a:t> </a:t>
            </a:r>
            <a:r>
              <a:rPr lang="en-US" altLang="cs-CZ" sz="2400" i="1" dirty="0"/>
              <a:t>be of type </a:t>
            </a:r>
            <a:r>
              <a:rPr lang="cs-CZ" altLang="cs-CZ" sz="2400" dirty="0"/>
              <a:t>(</a:t>
            </a:r>
            <a:r>
              <a:rPr lang="cs-CZ" altLang="cs-CZ" sz="2400" dirty="0">
                <a:sym typeface="Symbol" panose="05050102010706020507" pitchFamily="18" charset="2"/>
              </a:rPr>
              <a:t></a:t>
            </a:r>
            <a:r>
              <a:rPr lang="cs-CZ" altLang="cs-CZ" sz="2400" dirty="0"/>
              <a:t>)</a:t>
            </a:r>
            <a:r>
              <a:rPr lang="cs-CZ" altLang="cs-CZ" sz="2400" baseline="-25000" dirty="0">
                <a:sym typeface="Symbol" panose="05050102010706020507" pitchFamily="18" charset="2"/>
              </a:rPr>
              <a:t></a:t>
            </a:r>
            <a:r>
              <a:rPr lang="en-US" altLang="cs-CZ" sz="2400" dirty="0"/>
              <a:t>?</a:t>
            </a:r>
            <a:r>
              <a:rPr lang="cs-CZ" altLang="cs-CZ" sz="2400" dirty="0"/>
              <a:t> </a:t>
            </a:r>
          </a:p>
          <a:p>
            <a:pPr eaLnBrk="1" hangingPunct="1">
              <a:lnSpc>
                <a:spcPct val="90000"/>
              </a:lnSpc>
            </a:pPr>
            <a:r>
              <a:rPr lang="en-US" altLang="cs-CZ" sz="2400" dirty="0"/>
              <a:t>If it were so, then if the murderer of JFK is also the world champion in shot put, then the police would identify Lee Oswald as the world champion in shot put, which is </a:t>
            </a:r>
            <a:r>
              <a:rPr lang="cs-CZ" altLang="cs-CZ" sz="2400" dirty="0"/>
              <a:t>absurd</a:t>
            </a:r>
            <a:r>
              <a:rPr lang="en-US" altLang="cs-CZ" sz="2400" dirty="0"/>
              <a:t>. </a:t>
            </a:r>
          </a:p>
          <a:p>
            <a:pPr eaLnBrk="1" hangingPunct="1">
              <a:defRPr/>
            </a:pPr>
            <a:r>
              <a:rPr lang="en-US" altLang="cs-CZ" sz="2600" dirty="0"/>
              <a:t>Hence,</a:t>
            </a:r>
            <a:r>
              <a:rPr lang="cs-CZ" altLang="cs-CZ" sz="2600" dirty="0"/>
              <a:t> </a:t>
            </a:r>
            <a:r>
              <a:rPr lang="cs-CZ" altLang="cs-CZ" sz="2600" i="1" dirty="0" err="1">
                <a:solidFill>
                  <a:schemeClr val="tx2"/>
                </a:solidFill>
              </a:rPr>
              <a:t>Ident</a:t>
            </a:r>
            <a:r>
              <a:rPr lang="en-US" altLang="cs-CZ" sz="2600" i="1" dirty="0" err="1">
                <a:solidFill>
                  <a:schemeClr val="tx2"/>
                </a:solidFill>
              </a:rPr>
              <a:t>ify</a:t>
            </a:r>
            <a:r>
              <a:rPr lang="cs-CZ" altLang="cs-CZ" sz="2600" dirty="0"/>
              <a:t> / (</a:t>
            </a:r>
            <a:r>
              <a:rPr lang="cs-CZ" altLang="cs-CZ" sz="2600" dirty="0">
                <a:sym typeface="Symbol" panose="05050102010706020507" pitchFamily="18" charset="2"/>
              </a:rPr>
              <a:t></a:t>
            </a:r>
            <a:r>
              <a:rPr lang="cs-CZ" altLang="cs-CZ" sz="2600" baseline="-25000" dirty="0">
                <a:sym typeface="Symbol" panose="05050102010706020507" pitchFamily="18" charset="2"/>
              </a:rPr>
              <a:t></a:t>
            </a:r>
            <a:r>
              <a:rPr lang="cs-CZ" altLang="cs-CZ" sz="2600" dirty="0"/>
              <a:t>)</a:t>
            </a:r>
            <a:r>
              <a:rPr lang="cs-CZ" altLang="cs-CZ" sz="2600" baseline="-25000" dirty="0">
                <a:sym typeface="Symbol" panose="05050102010706020507" pitchFamily="18" charset="2"/>
              </a:rPr>
              <a:t></a:t>
            </a:r>
            <a:r>
              <a:rPr lang="cs-CZ" altLang="cs-CZ" sz="2600" dirty="0"/>
              <a:t>: </a:t>
            </a:r>
          </a:p>
          <a:p>
            <a:pPr lvl="1" eaLnBrk="1" hangingPunct="1">
              <a:defRPr/>
            </a:pPr>
            <a:r>
              <a:rPr lang="en-US" altLang="cs-CZ" sz="2200" dirty="0"/>
              <a:t>The relation-in-intension between an individual</a:t>
            </a:r>
            <a:r>
              <a:rPr lang="cs-CZ" altLang="cs-CZ" sz="2200" dirty="0"/>
              <a:t> (</a:t>
            </a:r>
            <a:r>
              <a:rPr lang="en-US" altLang="cs-CZ" sz="2200" dirty="0"/>
              <a:t>the finder </a:t>
            </a:r>
            <a:r>
              <a:rPr lang="en-US" altLang="cs-CZ" sz="2200" i="1" dirty="0">
                <a:solidFill>
                  <a:schemeClr val="tx2"/>
                </a:solidFill>
                <a:effectLst>
                  <a:outerShdw blurRad="38100" dist="38100" dir="2700000" algn="tl">
                    <a:srgbClr val="C0C0C0"/>
                  </a:outerShdw>
                </a:effectLst>
              </a:rPr>
              <a:t>who identified</a:t>
            </a:r>
            <a:r>
              <a:rPr lang="cs-CZ" altLang="cs-CZ" sz="2200" dirty="0"/>
              <a:t>), </a:t>
            </a:r>
            <a:r>
              <a:rPr lang="en-US" altLang="cs-CZ" sz="2200" dirty="0"/>
              <a:t>another individual</a:t>
            </a:r>
            <a:r>
              <a:rPr lang="cs-CZ" altLang="cs-CZ" sz="2200" dirty="0"/>
              <a:t> (</a:t>
            </a:r>
            <a:r>
              <a:rPr lang="en-US" altLang="cs-CZ" sz="2200" i="1" dirty="0">
                <a:solidFill>
                  <a:schemeClr val="tx2"/>
                </a:solidFill>
                <a:effectLst>
                  <a:outerShdw blurRad="38100" dist="38100" dir="2700000" algn="tl">
                    <a:srgbClr val="C0C0C0"/>
                  </a:outerShdw>
                </a:effectLst>
              </a:rPr>
              <a:t>whom</a:t>
            </a:r>
            <a:r>
              <a:rPr lang="cs-CZ" altLang="cs-CZ" sz="2200" dirty="0"/>
              <a:t>) a</a:t>
            </a:r>
            <a:r>
              <a:rPr lang="en-US" altLang="cs-CZ" sz="2200" dirty="0" err="1"/>
              <a:t>nd</a:t>
            </a:r>
            <a:r>
              <a:rPr lang="en-US" altLang="cs-CZ" sz="2200" dirty="0"/>
              <a:t> an individual </a:t>
            </a:r>
            <a:r>
              <a:rPr lang="en-US" altLang="cs-CZ" sz="2200" i="1" dirty="0">
                <a:effectLst>
                  <a:outerShdw blurRad="38100" dist="38100" dir="2700000" algn="tl">
                    <a:srgbClr val="000000">
                      <a:alpha val="43137"/>
                    </a:srgbClr>
                  </a:outerShdw>
                </a:effectLst>
              </a:rPr>
              <a:t>office</a:t>
            </a:r>
            <a:r>
              <a:rPr lang="en-US" altLang="cs-CZ" sz="2200" dirty="0"/>
              <a:t> </a:t>
            </a:r>
            <a:r>
              <a:rPr lang="cs-CZ" altLang="cs-CZ" sz="2200" dirty="0"/>
              <a:t>(</a:t>
            </a:r>
            <a:r>
              <a:rPr lang="en-US" altLang="cs-CZ" sz="2200" dirty="0">
                <a:solidFill>
                  <a:schemeClr val="tx2"/>
                </a:solidFill>
                <a:effectLst>
                  <a:outerShdw blurRad="38100" dist="38100" dir="2700000" algn="tl">
                    <a:srgbClr val="C0C0C0"/>
                  </a:outerShdw>
                </a:effectLst>
              </a:rPr>
              <a:t>as what</a:t>
            </a:r>
            <a:r>
              <a:rPr lang="cs-CZ" altLang="cs-CZ" sz="2200" dirty="0"/>
              <a:t>). </a:t>
            </a:r>
            <a:endParaRPr lang="en-US" altLang="cs-CZ" sz="2400" dirty="0"/>
          </a:p>
          <a:p>
            <a:pPr eaLnBrk="1" hangingPunct="1">
              <a:lnSpc>
                <a:spcPct val="90000"/>
              </a:lnSpc>
            </a:pPr>
            <a:endParaRPr lang="cs-CZ" altLang="cs-CZ" sz="2400" dirty="0"/>
          </a:p>
        </p:txBody>
      </p:sp>
      <p:sp>
        <p:nvSpPr>
          <p:cNvPr id="2" name="Zástupný symbol pro číslo snímku 1">
            <a:extLst>
              <a:ext uri="{FF2B5EF4-FFF2-40B4-BE49-F238E27FC236}">
                <a16:creationId xmlns:a16="http://schemas.microsoft.com/office/drawing/2014/main" id="{469D35A3-7D85-4376-ABC0-C60BBA0A4FEF}"/>
              </a:ext>
            </a:extLst>
          </p:cNvPr>
          <p:cNvSpPr>
            <a:spLocks noGrp="1"/>
          </p:cNvSpPr>
          <p:nvPr>
            <p:ph type="sldNum" sz="quarter" idx="12"/>
          </p:nvPr>
        </p:nvSpPr>
        <p:spPr/>
        <p:txBody>
          <a:bodyPr/>
          <a:lstStyle/>
          <a:p>
            <a:pPr>
              <a:defRPr/>
            </a:pPr>
            <a:fld id="{14D2C813-5CB9-4562-B73A-EAA31AFCBDEB}" type="slidenum">
              <a:rPr lang="cs-CZ" altLang="en-US" smtClean="0"/>
              <a:pPr>
                <a:defRPr/>
              </a:pPr>
              <a:t>16</a:t>
            </a:fld>
            <a:endParaRPr lang="cs-CZ" altLang="en-US"/>
          </a:p>
        </p:txBody>
      </p:sp>
    </p:spTree>
    <p:extLst>
      <p:ext uri="{BB962C8B-B14F-4D97-AF65-F5344CB8AC3E}">
        <p14:creationId xmlns:p14="http://schemas.microsoft.com/office/powerpoint/2010/main" val="3477220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4472848-DFBC-4A67-8707-5EFD1E0288D6}"/>
              </a:ext>
            </a:extLst>
          </p:cNvPr>
          <p:cNvSpPr>
            <a:spLocks noGrp="1" noChangeArrowheads="1"/>
          </p:cNvSpPr>
          <p:nvPr>
            <p:ph type="title"/>
          </p:nvPr>
        </p:nvSpPr>
        <p:spPr>
          <a:xfrm>
            <a:off x="457200" y="277813"/>
            <a:ext cx="8229600" cy="703262"/>
          </a:xfrm>
        </p:spPr>
        <p:txBody>
          <a:bodyPr/>
          <a:lstStyle/>
          <a:p>
            <a:pPr eaLnBrk="1" hangingPunct="1"/>
            <a:r>
              <a:rPr lang="en-US" altLang="cs-CZ" sz="3800" dirty="0"/>
              <a:t>Requisites of Finding</a:t>
            </a:r>
            <a:endParaRPr lang="cs-CZ" altLang="cs-CZ" sz="3800" dirty="0"/>
          </a:p>
        </p:txBody>
      </p:sp>
      <p:sp>
        <p:nvSpPr>
          <p:cNvPr id="159747" name="Rectangle 3">
            <a:extLst>
              <a:ext uri="{FF2B5EF4-FFF2-40B4-BE49-F238E27FC236}">
                <a16:creationId xmlns:a16="http://schemas.microsoft.com/office/drawing/2014/main" id="{AA3E1182-8F5C-441A-8D21-81205EDE07BB}"/>
              </a:ext>
            </a:extLst>
          </p:cNvPr>
          <p:cNvSpPr>
            <a:spLocks noGrp="1" noChangeArrowheads="1"/>
          </p:cNvSpPr>
          <p:nvPr>
            <p:ph type="body" idx="1"/>
          </p:nvPr>
        </p:nvSpPr>
        <p:spPr>
          <a:xfrm>
            <a:off x="250825" y="1340769"/>
            <a:ext cx="8065591" cy="4790156"/>
          </a:xfrm>
        </p:spPr>
        <p:txBody>
          <a:bodyPr/>
          <a:lstStyle/>
          <a:p>
            <a:pPr lvl="1" eaLnBrk="1" hangingPunct="1">
              <a:defRPr/>
            </a:pPr>
            <a:r>
              <a:rPr lang="en-US" altLang="cs-CZ" sz="2200" dirty="0"/>
              <a:t>Identifying and existence are </a:t>
            </a:r>
            <a:r>
              <a:rPr lang="cs-CZ" altLang="cs-CZ" sz="2200" i="1" dirty="0">
                <a:solidFill>
                  <a:schemeClr val="tx2"/>
                </a:solidFill>
              </a:rPr>
              <a:t>re</a:t>
            </a:r>
            <a:r>
              <a:rPr lang="en-US" altLang="cs-CZ" sz="2200" i="1" dirty="0" err="1">
                <a:solidFill>
                  <a:schemeClr val="tx2"/>
                </a:solidFill>
              </a:rPr>
              <a:t>quisites</a:t>
            </a:r>
            <a:r>
              <a:rPr lang="en-US" altLang="cs-CZ" sz="2200" i="1" dirty="0">
                <a:solidFill>
                  <a:schemeClr val="tx2"/>
                </a:solidFill>
              </a:rPr>
              <a:t> of </a:t>
            </a:r>
            <a:r>
              <a:rPr lang="en-US" altLang="cs-CZ" sz="2200" dirty="0">
                <a:solidFill>
                  <a:schemeClr val="tx2"/>
                </a:solidFill>
              </a:rPr>
              <a:t>finding</a:t>
            </a:r>
            <a:r>
              <a:rPr lang="cs-CZ" altLang="cs-CZ" sz="2200" dirty="0"/>
              <a:t>:</a:t>
            </a:r>
          </a:p>
          <a:p>
            <a:pPr eaLnBrk="1" hangingPunct="1">
              <a:spcBef>
                <a:spcPts val="1200"/>
              </a:spcBef>
              <a:defRPr/>
            </a:pPr>
            <a:r>
              <a:rPr lang="cs-CZ" altLang="cs-CZ" sz="2600" dirty="0">
                <a:solidFill>
                  <a:srgbClr val="990000"/>
                </a:solidFill>
              </a:rPr>
              <a:t>[</a:t>
            </a:r>
            <a:r>
              <a:rPr lang="cs-CZ" altLang="cs-CZ" sz="2600" baseline="30000" dirty="0">
                <a:solidFill>
                  <a:srgbClr val="990000"/>
                </a:solidFill>
              </a:rPr>
              <a:t>0</a:t>
            </a:r>
            <a:r>
              <a:rPr lang="cs-CZ" altLang="cs-CZ" sz="2600" i="1" dirty="0">
                <a:solidFill>
                  <a:srgbClr val="990000"/>
                </a:solidFill>
              </a:rPr>
              <a:t>Req</a:t>
            </a:r>
            <a:r>
              <a:rPr lang="en-US" altLang="cs-CZ" sz="2600" baseline="-25000" dirty="0">
                <a:solidFill>
                  <a:srgbClr val="990000"/>
                </a:solidFill>
              </a:rPr>
              <a:t>1</a:t>
            </a:r>
            <a:r>
              <a:rPr lang="cs-CZ" altLang="cs-CZ" sz="2600" i="1" dirty="0">
                <a:solidFill>
                  <a:srgbClr val="990000"/>
                </a:solidFill>
              </a:rPr>
              <a:t> </a:t>
            </a:r>
            <a:r>
              <a:rPr lang="cs-CZ" altLang="cs-CZ" sz="2600" baseline="30000" dirty="0">
                <a:solidFill>
                  <a:srgbClr val="990000"/>
                </a:solidFill>
              </a:rPr>
              <a:t>0</a:t>
            </a:r>
            <a:r>
              <a:rPr lang="cs-CZ" altLang="cs-CZ" sz="2600" i="1" dirty="0">
                <a:solidFill>
                  <a:srgbClr val="990000"/>
                </a:solidFill>
              </a:rPr>
              <a:t>Ident</a:t>
            </a:r>
            <a:r>
              <a:rPr lang="en-US" altLang="cs-CZ" sz="2600" i="1" dirty="0" err="1">
                <a:solidFill>
                  <a:srgbClr val="990000"/>
                </a:solidFill>
              </a:rPr>
              <a:t>ify</a:t>
            </a:r>
            <a:r>
              <a:rPr lang="cs-CZ" altLang="cs-CZ" sz="2600" dirty="0">
                <a:solidFill>
                  <a:srgbClr val="990000"/>
                </a:solidFill>
              </a:rPr>
              <a:t> </a:t>
            </a:r>
            <a:r>
              <a:rPr lang="cs-CZ" altLang="cs-CZ" sz="2600" baseline="30000" dirty="0">
                <a:solidFill>
                  <a:srgbClr val="990000"/>
                </a:solidFill>
              </a:rPr>
              <a:t>0</a:t>
            </a:r>
            <a:r>
              <a:rPr lang="en-US" altLang="cs-CZ" sz="2600" i="1" dirty="0">
                <a:solidFill>
                  <a:srgbClr val="990000"/>
                </a:solidFill>
              </a:rPr>
              <a:t>Find</a:t>
            </a:r>
            <a:r>
              <a:rPr lang="cs-CZ" altLang="cs-CZ" sz="2600" dirty="0">
                <a:solidFill>
                  <a:srgbClr val="990000"/>
                </a:solidFill>
              </a:rPr>
              <a:t>] = </a:t>
            </a:r>
            <a:r>
              <a:rPr lang="en-GB" altLang="cs-CZ" sz="2600" dirty="0">
                <a:solidFill>
                  <a:srgbClr val="990000"/>
                </a:solidFill>
                <a:sym typeface="Symbol" panose="05050102010706020507" pitchFamily="18" charset="2"/>
              </a:rPr>
              <a:t></a:t>
            </a:r>
            <a:r>
              <a:rPr lang="cs-CZ" altLang="cs-CZ" sz="2600" i="1" dirty="0">
                <a:solidFill>
                  <a:srgbClr val="990000"/>
                </a:solidFill>
              </a:rPr>
              <a:t>w</a:t>
            </a:r>
            <a:r>
              <a:rPr lang="en-GB" altLang="cs-CZ" sz="2600" dirty="0">
                <a:solidFill>
                  <a:srgbClr val="990000"/>
                </a:solidFill>
                <a:sym typeface="Symbol" panose="05050102010706020507" pitchFamily="18" charset="2"/>
              </a:rPr>
              <a:t></a:t>
            </a:r>
            <a:r>
              <a:rPr lang="cs-CZ" altLang="cs-CZ" sz="2600" i="1" dirty="0">
                <a:solidFill>
                  <a:srgbClr val="990000"/>
                </a:solidFill>
              </a:rPr>
              <a:t>t </a:t>
            </a:r>
            <a:r>
              <a:rPr lang="cs-CZ" altLang="cs-CZ" sz="2600" dirty="0">
                <a:solidFill>
                  <a:srgbClr val="990000"/>
                </a:solidFill>
              </a:rPr>
              <a:t>[</a:t>
            </a:r>
            <a:r>
              <a:rPr lang="en-GB" altLang="cs-CZ" sz="2600" dirty="0">
                <a:solidFill>
                  <a:srgbClr val="990000"/>
                </a:solidFill>
                <a:sym typeface="Symbol" panose="05050102010706020507" pitchFamily="18" charset="2"/>
              </a:rPr>
              <a:t></a:t>
            </a:r>
            <a:r>
              <a:rPr lang="cs-CZ" altLang="cs-CZ" sz="2600" i="1" dirty="0">
                <a:solidFill>
                  <a:srgbClr val="990000"/>
                </a:solidFill>
              </a:rPr>
              <a:t>x</a:t>
            </a:r>
            <a:r>
              <a:rPr lang="en-US" altLang="cs-CZ" sz="2600" i="1" dirty="0">
                <a:solidFill>
                  <a:srgbClr val="990000"/>
                </a:solidFill>
              </a:rPr>
              <a:t>r</a:t>
            </a:r>
            <a:r>
              <a:rPr lang="cs-CZ" altLang="cs-CZ" sz="2600" i="1" dirty="0">
                <a:solidFill>
                  <a:srgbClr val="990000"/>
                </a:solidFill>
              </a:rPr>
              <a:t> </a:t>
            </a:r>
            <a:r>
              <a:rPr lang="cs-CZ" altLang="cs-CZ" sz="2600" dirty="0">
                <a:solidFill>
                  <a:srgbClr val="990000"/>
                </a:solidFill>
              </a:rPr>
              <a:t>[[</a:t>
            </a:r>
            <a:r>
              <a:rPr lang="cs-CZ" altLang="cs-CZ" sz="2600" baseline="30000" dirty="0">
                <a:solidFill>
                  <a:srgbClr val="990000"/>
                </a:solidFill>
              </a:rPr>
              <a:t>0</a:t>
            </a:r>
            <a:r>
              <a:rPr lang="en-US" altLang="cs-CZ" sz="2600" i="1" dirty="0">
                <a:solidFill>
                  <a:srgbClr val="990000"/>
                </a:solidFill>
              </a:rPr>
              <a:t>Find</a:t>
            </a:r>
            <a:r>
              <a:rPr lang="cs-CZ" altLang="cs-CZ" sz="2600" i="1" baseline="-25000" dirty="0" err="1">
                <a:solidFill>
                  <a:srgbClr val="990000"/>
                </a:solidFill>
              </a:rPr>
              <a:t>wt</a:t>
            </a:r>
            <a:r>
              <a:rPr lang="cs-CZ" altLang="cs-CZ" sz="2600" dirty="0">
                <a:solidFill>
                  <a:srgbClr val="990000"/>
                </a:solidFill>
              </a:rPr>
              <a:t> </a:t>
            </a:r>
            <a:r>
              <a:rPr lang="cs-CZ" altLang="cs-CZ" sz="2600" i="1" dirty="0">
                <a:solidFill>
                  <a:srgbClr val="990000"/>
                </a:solidFill>
              </a:rPr>
              <a:t>x </a:t>
            </a:r>
            <a:r>
              <a:rPr lang="en-US" altLang="cs-CZ" sz="2600" i="1" dirty="0">
                <a:solidFill>
                  <a:srgbClr val="990000"/>
                </a:solidFill>
              </a:rPr>
              <a:t>r</a:t>
            </a:r>
            <a:r>
              <a:rPr lang="cs-CZ" altLang="cs-CZ" sz="2600" dirty="0">
                <a:solidFill>
                  <a:srgbClr val="990000"/>
                </a:solidFill>
              </a:rPr>
              <a:t>] </a:t>
            </a:r>
            <a:r>
              <a:rPr lang="en-GB" altLang="cs-CZ" sz="2600" dirty="0">
                <a:solidFill>
                  <a:srgbClr val="990000"/>
                </a:solidFill>
                <a:sym typeface="Symbol" panose="05050102010706020507" pitchFamily="18" charset="2"/>
              </a:rPr>
              <a: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True</a:t>
            </a:r>
            <a:r>
              <a:rPr lang="cs-CZ" altLang="cs-CZ" sz="2600" i="1" baseline="-25000" dirty="0">
                <a:solidFill>
                  <a:srgbClr val="990000"/>
                </a:solidFill>
              </a:rPr>
              <a:t>wt</a:t>
            </a:r>
            <a:r>
              <a:rPr lang="cs-CZ" altLang="cs-CZ" sz="2600" dirty="0">
                <a:solidFill>
                  <a:srgbClr val="990000"/>
                </a:solidFill>
              </a:rPr>
              <a:t> </a:t>
            </a:r>
            <a:r>
              <a:rPr lang="en-GB" altLang="cs-CZ" sz="2600" dirty="0">
                <a:solidFill>
                  <a:srgbClr val="990000"/>
                </a:solidFill>
                <a:sym typeface="Symbol" panose="05050102010706020507" pitchFamily="18" charset="2"/>
              </a:rPr>
              <a:t></a:t>
            </a:r>
            <a:r>
              <a:rPr lang="cs-CZ" altLang="cs-CZ" sz="2600" i="1" dirty="0">
                <a:solidFill>
                  <a:srgbClr val="990000"/>
                </a:solidFill>
              </a:rPr>
              <a:t>w</a:t>
            </a:r>
            <a:r>
              <a:rPr lang="en-GB" altLang="cs-CZ" sz="2600" dirty="0">
                <a:solidFill>
                  <a:srgbClr val="990000"/>
                </a:solidFill>
                <a:sym typeface="Symbol" panose="05050102010706020507" pitchFamily="18" charset="2"/>
              </a:rPr>
              <a:t></a:t>
            </a:r>
            <a:r>
              <a:rPr lang="cs-CZ" altLang="cs-CZ" sz="2600" i="1" dirty="0">
                <a:solidFill>
                  <a:srgbClr val="990000"/>
                </a:solidFill>
              </a:rPr>
              <a:t>t </a:t>
            </a:r>
            <a:r>
              <a:rPr lang="cs-CZ" altLang="cs-CZ" sz="2600" dirty="0">
                <a:solidFill>
                  <a:srgbClr val="990000"/>
                </a:solidFill>
              </a:rPr>
              <a:t>[</a:t>
            </a:r>
            <a:r>
              <a:rPr lang="cs-CZ" altLang="cs-CZ" sz="2600" baseline="30000" dirty="0">
                <a:solidFill>
                  <a:srgbClr val="990000"/>
                </a:solidFill>
              </a:rPr>
              <a:t>0</a:t>
            </a:r>
            <a:r>
              <a:rPr lang="cs-CZ" altLang="cs-CZ" sz="2600" i="1" dirty="0">
                <a:solidFill>
                  <a:srgbClr val="990000"/>
                </a:solidFill>
              </a:rPr>
              <a:t>Ident</a:t>
            </a:r>
            <a:r>
              <a:rPr lang="en-US" altLang="cs-CZ" sz="2600" i="1" dirty="0" err="1">
                <a:solidFill>
                  <a:srgbClr val="990000"/>
                </a:solidFill>
              </a:rPr>
              <a:t>ify</a:t>
            </a:r>
            <a:r>
              <a:rPr lang="cs-CZ" altLang="cs-CZ" sz="2600" i="1" baseline="-25000" dirty="0" err="1">
                <a:solidFill>
                  <a:srgbClr val="990000"/>
                </a:solidFill>
              </a:rPr>
              <a:t>wt</a:t>
            </a:r>
            <a:r>
              <a:rPr lang="cs-CZ" altLang="cs-CZ" sz="2600" dirty="0">
                <a:solidFill>
                  <a:srgbClr val="990000"/>
                </a:solidFill>
              </a:rPr>
              <a:t> </a:t>
            </a:r>
            <a:r>
              <a:rPr lang="cs-CZ" altLang="cs-CZ" sz="2600" i="1" dirty="0">
                <a:solidFill>
                  <a:srgbClr val="990000"/>
                </a:solidFill>
              </a:rPr>
              <a:t>x </a:t>
            </a:r>
            <a:r>
              <a:rPr lang="en-US" altLang="cs-CZ" sz="2600" i="1" dirty="0">
                <a:solidFill>
                  <a:srgbClr val="990000"/>
                </a:solidFill>
              </a:rPr>
              <a:t>r</a:t>
            </a:r>
            <a:r>
              <a:rPr lang="cs-CZ" altLang="cs-CZ" sz="2600" i="1" baseline="-25000" dirty="0" err="1">
                <a:solidFill>
                  <a:srgbClr val="990000"/>
                </a:solidFill>
              </a:rPr>
              <a:t>wt</a:t>
            </a:r>
            <a:r>
              <a:rPr lang="cs-CZ" altLang="cs-CZ" sz="2600" i="1" dirty="0">
                <a:solidFill>
                  <a:srgbClr val="990000"/>
                </a:solidFill>
              </a:rPr>
              <a:t> </a:t>
            </a:r>
            <a:r>
              <a:rPr lang="en-US" altLang="cs-CZ" sz="2600" i="1" dirty="0">
                <a:solidFill>
                  <a:srgbClr val="990000"/>
                </a:solidFill>
              </a:rPr>
              <a:t>r</a:t>
            </a:r>
            <a:r>
              <a:rPr lang="cs-CZ" altLang="cs-CZ" sz="2600" dirty="0">
                <a:solidFill>
                  <a:srgbClr val="990000"/>
                </a:solidFill>
              </a:rPr>
              <a:t>]]]]</a:t>
            </a:r>
            <a:endParaRPr lang="en-US" altLang="cs-CZ" sz="2600" dirty="0">
              <a:solidFill>
                <a:srgbClr val="990000"/>
              </a:solidFill>
            </a:endParaRPr>
          </a:p>
          <a:p>
            <a:pPr eaLnBrk="1" hangingPunct="1">
              <a:spcBef>
                <a:spcPts val="1200"/>
              </a:spcBef>
              <a:defRPr/>
            </a:pPr>
            <a:r>
              <a:rPr lang="cs-CZ" altLang="cs-CZ" sz="2600" dirty="0">
                <a:solidFill>
                  <a:srgbClr val="990000"/>
                </a:solidFill>
              </a:rPr>
              <a:t>[</a:t>
            </a:r>
            <a:r>
              <a:rPr lang="cs-CZ" altLang="cs-CZ" sz="2600" baseline="30000" dirty="0">
                <a:solidFill>
                  <a:srgbClr val="990000"/>
                </a:solidFill>
              </a:rPr>
              <a:t>0</a:t>
            </a:r>
            <a:r>
              <a:rPr lang="cs-CZ" altLang="cs-CZ" sz="2600" i="1" dirty="0">
                <a:solidFill>
                  <a:srgbClr val="990000"/>
                </a:solidFill>
              </a:rPr>
              <a:t>Req</a:t>
            </a:r>
            <a:r>
              <a:rPr lang="en-US" altLang="cs-CZ" sz="2600" baseline="-25000" dirty="0">
                <a:solidFill>
                  <a:srgbClr val="990000"/>
                </a:solidFill>
              </a:rPr>
              <a:t>2</a:t>
            </a:r>
            <a:r>
              <a:rPr lang="cs-CZ" altLang="cs-CZ" sz="2600" i="1" dirty="0">
                <a:solidFill>
                  <a:srgbClr val="990000"/>
                </a:solidFill>
              </a:rPr>
              <a:t> </a:t>
            </a:r>
            <a:r>
              <a:rPr lang="cs-CZ" altLang="cs-CZ" sz="2600" baseline="30000" dirty="0">
                <a:solidFill>
                  <a:srgbClr val="990000"/>
                </a:solidFill>
              </a:rPr>
              <a:t>0</a:t>
            </a:r>
            <a:r>
              <a:rPr lang="cs-CZ" altLang="cs-CZ" sz="2600" i="1" dirty="0">
                <a:solidFill>
                  <a:srgbClr val="990000"/>
                </a:solidFill>
              </a:rPr>
              <a:t>Exist</a:t>
            </a:r>
            <a:r>
              <a:rPr lang="cs-CZ" altLang="cs-CZ" sz="2600" dirty="0">
                <a:solidFill>
                  <a:srgbClr val="990000"/>
                </a:solidFill>
              </a:rPr>
              <a:t> </a:t>
            </a:r>
            <a:r>
              <a:rPr lang="cs-CZ" altLang="cs-CZ" sz="2600" baseline="30000" dirty="0">
                <a:solidFill>
                  <a:srgbClr val="990000"/>
                </a:solidFill>
              </a:rPr>
              <a:t>0</a:t>
            </a:r>
            <a:r>
              <a:rPr lang="en-US" altLang="cs-CZ" sz="2600" i="1" dirty="0">
                <a:solidFill>
                  <a:srgbClr val="990000"/>
                </a:solidFill>
              </a:rPr>
              <a:t>Find</a:t>
            </a:r>
            <a:r>
              <a:rPr lang="cs-CZ" altLang="cs-CZ" sz="2600" dirty="0">
                <a:solidFill>
                  <a:srgbClr val="990000"/>
                </a:solidFill>
              </a:rPr>
              <a:t>] = </a:t>
            </a:r>
            <a:r>
              <a:rPr lang="en-GB" altLang="cs-CZ" sz="2600" dirty="0">
                <a:solidFill>
                  <a:srgbClr val="990000"/>
                </a:solidFill>
                <a:sym typeface="Symbol" panose="05050102010706020507" pitchFamily="18" charset="2"/>
              </a:rPr>
              <a:t></a:t>
            </a:r>
            <a:r>
              <a:rPr lang="cs-CZ" altLang="cs-CZ" sz="2600" i="1" dirty="0">
                <a:solidFill>
                  <a:srgbClr val="990000"/>
                </a:solidFill>
              </a:rPr>
              <a:t>w</a:t>
            </a:r>
            <a:r>
              <a:rPr lang="en-GB" altLang="cs-CZ" sz="2600" dirty="0">
                <a:solidFill>
                  <a:srgbClr val="990000"/>
                </a:solidFill>
                <a:sym typeface="Symbol" panose="05050102010706020507" pitchFamily="18" charset="2"/>
              </a:rPr>
              <a:t></a:t>
            </a:r>
            <a:r>
              <a:rPr lang="cs-CZ" altLang="cs-CZ" sz="2600" i="1" dirty="0">
                <a:solidFill>
                  <a:srgbClr val="990000"/>
                </a:solidFill>
              </a:rPr>
              <a:t>t </a:t>
            </a:r>
            <a:r>
              <a:rPr lang="cs-CZ" altLang="cs-CZ" sz="2600" dirty="0">
                <a:solidFill>
                  <a:srgbClr val="990000"/>
                </a:solidFill>
              </a:rPr>
              <a:t>[</a:t>
            </a:r>
            <a:r>
              <a:rPr lang="en-GB" altLang="cs-CZ" sz="2600" dirty="0">
                <a:solidFill>
                  <a:srgbClr val="990000"/>
                </a:solidFill>
                <a:sym typeface="Symbol" panose="05050102010706020507" pitchFamily="18" charset="2"/>
              </a:rPr>
              <a:t></a:t>
            </a:r>
            <a:r>
              <a:rPr lang="cs-CZ" altLang="cs-CZ" sz="2600" i="1" dirty="0">
                <a:solidFill>
                  <a:srgbClr val="990000"/>
                </a:solidFill>
              </a:rPr>
              <a:t>x</a:t>
            </a:r>
            <a:r>
              <a:rPr lang="en-US" altLang="cs-CZ" sz="2600" i="1" dirty="0">
                <a:solidFill>
                  <a:srgbClr val="990000"/>
                </a:solidFill>
              </a:rPr>
              <a:t>r</a:t>
            </a:r>
            <a:r>
              <a:rPr lang="cs-CZ" altLang="cs-CZ" sz="2600" i="1" dirty="0">
                <a:solidFill>
                  <a:srgbClr val="990000"/>
                </a:solidFill>
              </a:rPr>
              <a:t> </a:t>
            </a:r>
            <a:r>
              <a:rPr lang="cs-CZ" altLang="cs-CZ" sz="2600" dirty="0">
                <a:solidFill>
                  <a:srgbClr val="990000"/>
                </a:solidFill>
              </a:rPr>
              <a:t>[[</a:t>
            </a:r>
            <a:r>
              <a:rPr lang="cs-CZ" altLang="cs-CZ" sz="2600" baseline="30000" dirty="0">
                <a:solidFill>
                  <a:srgbClr val="990000"/>
                </a:solidFill>
              </a:rPr>
              <a:t>0</a:t>
            </a:r>
            <a:r>
              <a:rPr lang="en-US" altLang="cs-CZ" sz="2600" i="1" dirty="0">
                <a:solidFill>
                  <a:srgbClr val="990000"/>
                </a:solidFill>
              </a:rPr>
              <a:t>Find</a:t>
            </a:r>
            <a:r>
              <a:rPr lang="cs-CZ" altLang="cs-CZ" sz="2600" i="1" baseline="-25000" dirty="0" err="1">
                <a:solidFill>
                  <a:srgbClr val="990000"/>
                </a:solidFill>
              </a:rPr>
              <a:t>wt</a:t>
            </a:r>
            <a:r>
              <a:rPr lang="cs-CZ" altLang="cs-CZ" sz="2600" dirty="0">
                <a:solidFill>
                  <a:srgbClr val="990000"/>
                </a:solidFill>
              </a:rPr>
              <a:t> </a:t>
            </a:r>
            <a:r>
              <a:rPr lang="cs-CZ" altLang="cs-CZ" sz="2600" i="1" dirty="0">
                <a:solidFill>
                  <a:srgbClr val="990000"/>
                </a:solidFill>
              </a:rPr>
              <a:t>x </a:t>
            </a:r>
            <a:r>
              <a:rPr lang="en-US" altLang="cs-CZ" sz="2600" i="1" dirty="0">
                <a:solidFill>
                  <a:srgbClr val="990000"/>
                </a:solidFill>
              </a:rPr>
              <a:t>r</a:t>
            </a:r>
            <a:r>
              <a:rPr lang="cs-CZ" altLang="cs-CZ" sz="2600" dirty="0">
                <a:solidFill>
                  <a:srgbClr val="990000"/>
                </a:solidFill>
              </a:rPr>
              <a:t>] </a:t>
            </a:r>
            <a:r>
              <a:rPr lang="en-GB" altLang="cs-CZ" sz="2600" dirty="0">
                <a:solidFill>
                  <a:srgbClr val="990000"/>
                </a:solidFill>
                <a:sym typeface="Symbol" panose="05050102010706020507" pitchFamily="18" charset="2"/>
              </a:rPr>
              <a: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Exist</a:t>
            </a:r>
            <a:r>
              <a:rPr lang="cs-CZ" altLang="cs-CZ" sz="2600" i="1" baseline="-25000" dirty="0">
                <a:solidFill>
                  <a:srgbClr val="990000"/>
                </a:solidFill>
              </a:rPr>
              <a:t>wt</a:t>
            </a:r>
            <a:r>
              <a:rPr lang="cs-CZ" altLang="cs-CZ" sz="2600" i="1" dirty="0">
                <a:solidFill>
                  <a:srgbClr val="990000"/>
                </a:solidFill>
              </a:rPr>
              <a:t> </a:t>
            </a:r>
            <a:r>
              <a:rPr lang="en-US" altLang="cs-CZ" sz="2600" i="1" dirty="0">
                <a:solidFill>
                  <a:srgbClr val="990000"/>
                </a:solidFill>
              </a:rPr>
              <a:t>r</a:t>
            </a:r>
            <a:r>
              <a:rPr lang="cs-CZ" altLang="cs-CZ" sz="2600" dirty="0">
                <a:solidFill>
                  <a:srgbClr val="990000"/>
                </a:solidFill>
              </a:rPr>
              <a:t>]]]</a:t>
            </a:r>
          </a:p>
          <a:p>
            <a:pPr lvl="1" eaLnBrk="1" hangingPunct="1">
              <a:defRPr/>
            </a:pPr>
            <a:r>
              <a:rPr lang="cs-CZ" altLang="cs-CZ" sz="2200" i="1" dirty="0"/>
              <a:t>Req</a:t>
            </a:r>
            <a:r>
              <a:rPr lang="cs-CZ" altLang="cs-CZ" sz="2200" baseline="-25000" dirty="0"/>
              <a:t>1</a:t>
            </a:r>
            <a:r>
              <a:rPr lang="cs-CZ" altLang="cs-CZ" sz="2200" dirty="0"/>
              <a:t>/(</a:t>
            </a:r>
            <a:r>
              <a:rPr lang="en-GB" altLang="cs-CZ" sz="2200" dirty="0">
                <a:sym typeface="Symbol" panose="05050102010706020507" pitchFamily="18" charset="2"/>
              </a:rPr>
              <a:t></a:t>
            </a:r>
            <a:r>
              <a:rPr lang="cs-CZ" altLang="cs-CZ" sz="2200" dirty="0"/>
              <a:t>(</a:t>
            </a:r>
            <a:r>
              <a:rPr lang="en-GB" altLang="cs-CZ" sz="2200" dirty="0">
                <a:sym typeface="Symbol" panose="05050102010706020507" pitchFamily="18" charset="2"/>
              </a:rPr>
              <a:t></a:t>
            </a:r>
            <a:r>
              <a:rPr lang="en-GB" altLang="cs-CZ" sz="2200" baseline="-25000" dirty="0">
                <a:sym typeface="Symbol" panose="05050102010706020507" pitchFamily="18" charset="2"/>
              </a:rPr>
              <a:t></a:t>
            </a:r>
            <a:r>
              <a:rPr lang="cs-CZ" altLang="cs-CZ" sz="2200" dirty="0"/>
              <a:t>)</a:t>
            </a:r>
            <a:r>
              <a:rPr lang="en-GB" altLang="cs-CZ" sz="2200" baseline="-25000" dirty="0">
                <a:sym typeface="Symbol" panose="05050102010706020507" pitchFamily="18" charset="2"/>
              </a:rPr>
              <a:t></a:t>
            </a:r>
            <a:r>
              <a:rPr lang="cs-CZ" altLang="cs-CZ" sz="2200" dirty="0"/>
              <a:t>(</a:t>
            </a:r>
            <a:r>
              <a:rPr lang="en-GB" altLang="cs-CZ" sz="2200" dirty="0">
                <a:sym typeface="Symbol" panose="05050102010706020507" pitchFamily="18" charset="2"/>
              </a:rPr>
              <a:t></a:t>
            </a:r>
            <a:r>
              <a:rPr lang="en-GB" altLang="cs-CZ" sz="2200" baseline="-25000" dirty="0">
                <a:sym typeface="Symbol" panose="05050102010706020507" pitchFamily="18" charset="2"/>
              </a:rPr>
              <a:t></a:t>
            </a:r>
            <a:r>
              <a:rPr lang="cs-CZ" altLang="cs-CZ" sz="2200" dirty="0"/>
              <a:t>)</a:t>
            </a:r>
            <a:r>
              <a:rPr lang="en-GB" altLang="cs-CZ" sz="2200" baseline="-25000" dirty="0">
                <a:sym typeface="Symbol" panose="05050102010706020507" pitchFamily="18" charset="2"/>
              </a:rPr>
              <a:t></a:t>
            </a:r>
            <a:r>
              <a:rPr lang="cs-CZ" altLang="cs-CZ" sz="2200" dirty="0"/>
              <a:t>);</a:t>
            </a:r>
            <a:r>
              <a:rPr lang="cs-CZ" altLang="cs-CZ" sz="2200" i="1" dirty="0"/>
              <a:t> Req</a:t>
            </a:r>
            <a:r>
              <a:rPr lang="cs-CZ" altLang="cs-CZ" sz="2200" baseline="-25000" dirty="0"/>
              <a:t>2</a:t>
            </a:r>
            <a:r>
              <a:rPr lang="cs-CZ" altLang="cs-CZ" sz="2200" dirty="0"/>
              <a:t>/(</a:t>
            </a:r>
            <a:r>
              <a:rPr lang="cs-CZ" altLang="cs-CZ" sz="2200" dirty="0">
                <a:sym typeface="Symbol" panose="05050102010706020507" pitchFamily="18" charset="2"/>
              </a:rPr>
              <a:t></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 </a:t>
            </a:r>
            <a:r>
              <a:rPr lang="en-US" altLang="cs-CZ" sz="2200" i="1" dirty="0"/>
              <a:t>Find</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 </a:t>
            </a:r>
            <a:r>
              <a:rPr lang="cs-CZ" altLang="cs-CZ" sz="2200" i="1" dirty="0" err="1"/>
              <a:t>Exist</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 </a:t>
            </a:r>
            <a:r>
              <a:rPr lang="cs-CZ" altLang="cs-CZ" sz="2200" i="1" dirty="0" err="1"/>
              <a:t>Ident</a:t>
            </a:r>
            <a:r>
              <a:rPr lang="en-US" altLang="cs-CZ" sz="2200" i="1" dirty="0" err="1"/>
              <a:t>ify</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a:t>
            </a:r>
            <a:r>
              <a:rPr lang="cs-CZ" altLang="cs-CZ" sz="2200" i="1" dirty="0"/>
              <a:t> </a:t>
            </a:r>
            <a:br>
              <a:rPr lang="en-US" altLang="cs-CZ" sz="2200" i="1" dirty="0"/>
            </a:br>
            <a:r>
              <a:rPr lang="cs-CZ" altLang="cs-CZ" sz="2200" i="1" dirty="0"/>
              <a:t>x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dirty="0"/>
              <a:t>; </a:t>
            </a:r>
            <a:r>
              <a:rPr lang="en-US" altLang="cs-CZ" sz="2200" i="1" dirty="0"/>
              <a:t>r</a:t>
            </a:r>
            <a:r>
              <a:rPr lang="cs-CZ" altLang="cs-CZ" sz="2200" i="1" dirty="0"/>
              <a:t>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endParaRPr lang="en-US" altLang="cs-CZ" sz="2200" dirty="0"/>
          </a:p>
          <a:p>
            <a:pPr lvl="1" eaLnBrk="1" hangingPunct="1">
              <a:defRPr/>
            </a:pPr>
            <a:r>
              <a:rPr lang="en-US" altLang="cs-CZ" sz="2000" i="1" dirty="0"/>
              <a:t>Gloss</a:t>
            </a:r>
            <a:r>
              <a:rPr lang="en-US" altLang="cs-CZ" sz="2000" dirty="0"/>
              <a:t>. Necessarily, if</a:t>
            </a:r>
            <a:r>
              <a:rPr lang="cs-CZ" altLang="cs-CZ" sz="2000" dirty="0"/>
              <a:t> </a:t>
            </a:r>
            <a:r>
              <a:rPr lang="cs-CZ" altLang="cs-CZ" sz="2000" i="1" dirty="0"/>
              <a:t>x </a:t>
            </a:r>
            <a:r>
              <a:rPr lang="en-US" altLang="cs-CZ" sz="2000" dirty="0"/>
              <a:t>found out what/who plays the role </a:t>
            </a:r>
            <a:r>
              <a:rPr lang="en-US" altLang="cs-CZ" sz="2000" i="1" dirty="0"/>
              <a:t>r</a:t>
            </a:r>
            <a:r>
              <a:rPr lang="cs-CZ" altLang="cs-CZ" sz="2000" dirty="0"/>
              <a:t>, </a:t>
            </a:r>
            <a:r>
              <a:rPr lang="en-US" altLang="cs-CZ" sz="2000" dirty="0"/>
              <a:t>then</a:t>
            </a:r>
            <a:r>
              <a:rPr lang="cs-CZ" altLang="cs-CZ" sz="2000" dirty="0"/>
              <a:t> </a:t>
            </a:r>
            <a:r>
              <a:rPr lang="cs-CZ" altLang="cs-CZ" sz="2000" i="1" dirty="0"/>
              <a:t>x </a:t>
            </a:r>
            <a:r>
              <a:rPr lang="en-US" altLang="cs-CZ" sz="2000" dirty="0"/>
              <a:t>identified the individual who plays the role and the role is occupied</a:t>
            </a:r>
            <a:endParaRPr lang="cs-CZ" altLang="cs-CZ" sz="2000" dirty="0">
              <a:solidFill>
                <a:srgbClr val="990000"/>
              </a:solidFill>
            </a:endParaRPr>
          </a:p>
        </p:txBody>
      </p:sp>
      <p:sp>
        <p:nvSpPr>
          <p:cNvPr id="2" name="Zástupný symbol pro číslo snímku 1">
            <a:extLst>
              <a:ext uri="{FF2B5EF4-FFF2-40B4-BE49-F238E27FC236}">
                <a16:creationId xmlns:a16="http://schemas.microsoft.com/office/drawing/2014/main" id="{E2CE6C8C-2908-429C-BD33-EA79DA010417}"/>
              </a:ext>
            </a:extLst>
          </p:cNvPr>
          <p:cNvSpPr>
            <a:spLocks noGrp="1"/>
          </p:cNvSpPr>
          <p:nvPr>
            <p:ph type="sldNum" sz="quarter" idx="12"/>
          </p:nvPr>
        </p:nvSpPr>
        <p:spPr/>
        <p:txBody>
          <a:bodyPr/>
          <a:lstStyle/>
          <a:p>
            <a:pPr>
              <a:defRPr/>
            </a:pPr>
            <a:fld id="{14D2C813-5CB9-4562-B73A-EAA31AFCBDEB}" type="slidenum">
              <a:rPr lang="cs-CZ" altLang="en-US" smtClean="0"/>
              <a:pPr>
                <a:defRPr/>
              </a:pPr>
              <a:t>17</a:t>
            </a:fld>
            <a:endParaRPr lang="cs-CZ"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D319E21-6C69-4438-98C9-776235E28773}"/>
              </a:ext>
            </a:extLst>
          </p:cNvPr>
          <p:cNvSpPr>
            <a:spLocks noGrp="1" noChangeArrowheads="1"/>
          </p:cNvSpPr>
          <p:nvPr>
            <p:ph type="title"/>
          </p:nvPr>
        </p:nvSpPr>
        <p:spPr>
          <a:xfrm>
            <a:off x="457200" y="277813"/>
            <a:ext cx="8229600" cy="558800"/>
          </a:xfrm>
        </p:spPr>
        <p:txBody>
          <a:bodyPr/>
          <a:lstStyle/>
          <a:p>
            <a:pPr algn="r" eaLnBrk="1" hangingPunct="1"/>
            <a:r>
              <a:rPr lang="en-US" altLang="cs-CZ" sz="3200" i="1" dirty="0"/>
              <a:t>Rules for finding </a:t>
            </a:r>
            <a:endParaRPr lang="cs-CZ" altLang="cs-CZ" sz="3200" i="1" dirty="0"/>
          </a:p>
        </p:txBody>
      </p:sp>
      <p:sp>
        <p:nvSpPr>
          <p:cNvPr id="17411" name="Rectangle 3">
            <a:extLst>
              <a:ext uri="{FF2B5EF4-FFF2-40B4-BE49-F238E27FC236}">
                <a16:creationId xmlns:a16="http://schemas.microsoft.com/office/drawing/2014/main" id="{C7FFEB33-9336-44FD-B230-6F052BD2C0FA}"/>
              </a:ext>
            </a:extLst>
          </p:cNvPr>
          <p:cNvSpPr>
            <a:spLocks noGrp="1" noChangeArrowheads="1"/>
          </p:cNvSpPr>
          <p:nvPr>
            <p:ph type="body" idx="1"/>
          </p:nvPr>
        </p:nvSpPr>
        <p:spPr>
          <a:xfrm>
            <a:off x="395288" y="1125538"/>
            <a:ext cx="8280400" cy="5005387"/>
          </a:xfrm>
        </p:spPr>
        <p:txBody>
          <a:bodyPr/>
          <a:lstStyle/>
          <a:p>
            <a:pPr eaLnBrk="1" hangingPunct="1">
              <a:lnSpc>
                <a:spcPct val="80000"/>
              </a:lnSpc>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en-US" altLang="cs-CZ" sz="1900" b="1" i="1" dirty="0">
                <a:solidFill>
                  <a:srgbClr val="990000"/>
                </a:solidFill>
              </a:rPr>
              <a:t>Find</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dirty="0">
                <a:solidFill>
                  <a:srgbClr val="990000"/>
                </a:solidFill>
              </a:rPr>
              <a:t>]			</a:t>
            </a:r>
          </a:p>
          <a:p>
            <a:pPr eaLnBrk="1" hangingPunct="1">
              <a:lnSpc>
                <a:spcPct val="80000"/>
              </a:lnSpc>
              <a:spcBef>
                <a:spcPct val="0"/>
              </a:spcBef>
              <a:buNone/>
            </a:pPr>
            <a:r>
              <a:rPr lang="cs-CZ" altLang="cs-CZ" sz="1900" dirty="0"/>
              <a:t>(I)		</a:t>
            </a:r>
            <a:r>
              <a:rPr lang="cs-CZ" altLang="cs-CZ" sz="1900" b="1" dirty="0">
                <a:solidFill>
                  <a:srgbClr val="990000"/>
                </a:solidFill>
                <a:sym typeface="Symbol" panose="05050102010706020507" pitchFamily="18" charset="2"/>
              </a:rPr>
              <a:t></a:t>
            </a:r>
            <a:r>
              <a:rPr lang="cs-CZ" altLang="cs-CZ" sz="1900" b="1" dirty="0">
                <a:solidFill>
                  <a:srgbClr val="990000"/>
                </a:solidFill>
              </a:rPr>
              <a:t> 	 </a:t>
            </a:r>
            <a:r>
              <a:rPr lang="en-US" altLang="cs-CZ" sz="1900" b="1" dirty="0">
                <a:solidFill>
                  <a:srgbClr val="990000"/>
                </a:solidFill>
              </a:rPr>
              <a:t> </a:t>
            </a:r>
            <a:endParaRPr lang="cs-CZ" altLang="cs-CZ" sz="1900" b="1" dirty="0">
              <a:solidFill>
                <a:srgbClr val="990000"/>
              </a:solidFill>
            </a:endParaRPr>
          </a:p>
          <a:p>
            <a:pPr eaLnBrk="1" hangingPunct="1">
              <a:lnSpc>
                <a:spcPct val="80000"/>
              </a:lnSpc>
              <a:spcBef>
                <a:spcPct val="0"/>
              </a:spcBef>
              <a:buFont typeface="Wingdings" panose="05000000000000000000" pitchFamily="2" charset="2"/>
              <a:buNone/>
            </a:pPr>
            <a:r>
              <a:rPr lang="cs-CZ" altLang="cs-CZ" sz="1900" b="1" dirty="0">
                <a:solidFill>
                  <a:srgbClr val="990000"/>
                </a:solidFill>
              </a:rPr>
              <a:t>		[</a:t>
            </a:r>
            <a:r>
              <a:rPr lang="cs-CZ" altLang="cs-CZ" sz="1900" b="1" baseline="30000" dirty="0">
                <a:solidFill>
                  <a:srgbClr val="990000"/>
                </a:solidFill>
              </a:rPr>
              <a:t>0</a:t>
            </a:r>
            <a:r>
              <a:rPr lang="cs-CZ" altLang="cs-CZ" sz="1900" b="1" i="1" dirty="0">
                <a:solidFill>
                  <a:srgbClr val="990000"/>
                </a:solidFill>
              </a:rPr>
              <a:t>Ident</a:t>
            </a:r>
            <a:r>
              <a:rPr lang="en-US" altLang="cs-CZ" sz="1900" b="1" i="1" dirty="0" err="1">
                <a:solidFill>
                  <a:srgbClr val="990000"/>
                </a:solidFill>
              </a:rPr>
              <a:t>ify</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i="1" baseline="-25000" dirty="0" err="1">
                <a:solidFill>
                  <a:srgbClr val="990000"/>
                </a:solidFill>
              </a:rPr>
              <a:t>wt</a:t>
            </a:r>
            <a:r>
              <a:rPr lang="cs-CZ" altLang="cs-CZ" sz="1900" b="1" i="1" dirty="0">
                <a:solidFill>
                  <a:srgbClr val="990000"/>
                </a:solidFill>
              </a:rPr>
              <a:t> </a:t>
            </a:r>
            <a:r>
              <a:rPr lang="en-US" altLang="cs-CZ" sz="1900" b="1" i="1" dirty="0">
                <a:solidFill>
                  <a:srgbClr val="990000"/>
                </a:solidFill>
              </a:rPr>
              <a:t>r</a:t>
            </a:r>
            <a:r>
              <a:rPr lang="cs-CZ" altLang="cs-CZ" sz="1900" b="1" dirty="0">
                <a:solidFill>
                  <a:srgbClr val="990000"/>
                </a:solidFill>
              </a:rPr>
              <a:t>]		</a:t>
            </a:r>
          </a:p>
          <a:p>
            <a:pPr lvl="1" eaLnBrk="1" hangingPunct="1">
              <a:lnSpc>
                <a:spcPct val="80000"/>
              </a:lnSpc>
              <a:spcBef>
                <a:spcPct val="90000"/>
              </a:spcBef>
            </a:pPr>
            <a:r>
              <a:rPr lang="en-US" altLang="cs-CZ" sz="1700" dirty="0"/>
              <a:t>Since the first occurrence of </a:t>
            </a:r>
            <a:r>
              <a:rPr lang="en-US" altLang="cs-CZ" sz="1700" i="1" dirty="0"/>
              <a:t>r </a:t>
            </a:r>
            <a:r>
              <a:rPr lang="en-US" altLang="cs-CZ" sz="1700" dirty="0"/>
              <a:t>in the consequent is extensional </a:t>
            </a:r>
            <a:r>
              <a:rPr lang="cs-CZ" altLang="cs-CZ" sz="1700" dirty="0"/>
              <a:t>(</a:t>
            </a:r>
            <a:r>
              <a:rPr lang="cs-CZ" altLang="cs-CZ" sz="1700" i="1" dirty="0"/>
              <a:t>de re</a:t>
            </a:r>
            <a:r>
              <a:rPr lang="cs-CZ" altLang="cs-CZ" sz="1700" dirty="0"/>
              <a:t>), </a:t>
            </a:r>
            <a:r>
              <a:rPr lang="en-US" altLang="cs-CZ" sz="1700" dirty="0"/>
              <a:t>both the principles </a:t>
            </a:r>
            <a:r>
              <a:rPr lang="en-US" altLang="cs-CZ" sz="1700" i="1" dirty="0"/>
              <a:t>de re </a:t>
            </a:r>
            <a:r>
              <a:rPr lang="en-US" altLang="cs-CZ" sz="1700" dirty="0"/>
              <a:t>are valid</a:t>
            </a:r>
            <a:r>
              <a:rPr lang="cs-CZ" altLang="cs-CZ" sz="1700" dirty="0"/>
              <a:t>: </a:t>
            </a:r>
          </a:p>
          <a:p>
            <a:pPr eaLnBrk="1" hangingPunct="1">
              <a:lnSpc>
                <a:spcPct val="80000"/>
              </a:lnSpc>
              <a:spcBef>
                <a:spcPct val="90000"/>
              </a:spcBef>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cs-CZ" altLang="cs-CZ" sz="1900" b="1" i="1" dirty="0">
                <a:solidFill>
                  <a:srgbClr val="990000"/>
                </a:solidFill>
              </a:rPr>
              <a:t>Ident</a:t>
            </a:r>
            <a:r>
              <a:rPr lang="en-US" altLang="cs-CZ" sz="1900" b="1" i="1" dirty="0" err="1">
                <a:solidFill>
                  <a:srgbClr val="990000"/>
                </a:solidFill>
              </a:rPr>
              <a:t>ify</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i="1" baseline="-25000" dirty="0" err="1">
                <a:solidFill>
                  <a:srgbClr val="990000"/>
                </a:solidFill>
              </a:rPr>
              <a:t>wt</a:t>
            </a:r>
            <a:r>
              <a:rPr lang="cs-CZ" altLang="cs-CZ" sz="1900" b="1" i="1" dirty="0">
                <a:solidFill>
                  <a:srgbClr val="990000"/>
                </a:solidFill>
              </a:rPr>
              <a:t> </a:t>
            </a:r>
            <a:r>
              <a:rPr lang="en-US" altLang="cs-CZ" sz="1900" b="1" i="1" dirty="0">
                <a:solidFill>
                  <a:srgbClr val="990000"/>
                </a:solidFill>
              </a:rPr>
              <a:t>r</a:t>
            </a:r>
            <a:r>
              <a:rPr lang="cs-CZ" altLang="cs-CZ" sz="1900" b="1" dirty="0">
                <a:solidFill>
                  <a:srgbClr val="990000"/>
                </a:solidFill>
              </a:rPr>
              <a:t>], [</a:t>
            </a:r>
            <a:r>
              <a:rPr lang="en-US" altLang="cs-CZ" sz="1900" b="1" i="1" dirty="0">
                <a:solidFill>
                  <a:srgbClr val="990000"/>
                </a:solidFill>
              </a:rPr>
              <a:t>r</a:t>
            </a:r>
            <a:r>
              <a:rPr lang="cs-CZ" altLang="cs-CZ" sz="1900" b="1" i="1" baseline="-25000" dirty="0" err="1">
                <a:solidFill>
                  <a:srgbClr val="990000"/>
                </a:solidFill>
              </a:rPr>
              <a:t>wt</a:t>
            </a:r>
            <a:r>
              <a:rPr lang="cs-CZ" altLang="cs-CZ" sz="1900" b="1" i="1" dirty="0">
                <a:solidFill>
                  <a:srgbClr val="990000"/>
                </a:solidFill>
              </a:rPr>
              <a:t> = </a:t>
            </a:r>
            <a:r>
              <a:rPr lang="en-US" altLang="cs-CZ" sz="1900" b="1" i="1" dirty="0">
                <a:solidFill>
                  <a:srgbClr val="990000"/>
                </a:solidFill>
              </a:rPr>
              <a:t>s</a:t>
            </a:r>
            <a:r>
              <a:rPr lang="cs-CZ" altLang="cs-CZ" sz="1900" b="1" i="1" baseline="-25000" dirty="0" err="1">
                <a:solidFill>
                  <a:srgbClr val="990000"/>
                </a:solidFill>
              </a:rPr>
              <a:t>wt</a:t>
            </a:r>
            <a:r>
              <a:rPr lang="cs-CZ" altLang="cs-CZ" sz="1900" b="1" dirty="0">
                <a:solidFill>
                  <a:srgbClr val="990000"/>
                </a:solidFill>
              </a:rPr>
              <a:t>]		[</a:t>
            </a:r>
            <a:r>
              <a:rPr lang="cs-CZ" altLang="cs-CZ" sz="1900" b="1" baseline="30000" dirty="0">
                <a:solidFill>
                  <a:srgbClr val="990000"/>
                </a:solidFill>
              </a:rPr>
              <a:t>0</a:t>
            </a:r>
            <a:r>
              <a:rPr lang="cs-CZ" altLang="cs-CZ" sz="1900" b="1" i="1" dirty="0">
                <a:solidFill>
                  <a:srgbClr val="990000"/>
                </a:solidFill>
              </a:rPr>
              <a:t>Ident</a:t>
            </a:r>
            <a:r>
              <a:rPr lang="en-US" altLang="cs-CZ" sz="1900" b="1" i="1" dirty="0" err="1">
                <a:solidFill>
                  <a:srgbClr val="990000"/>
                </a:solidFill>
              </a:rPr>
              <a:t>ify</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i="1" baseline="-25000" dirty="0" err="1">
                <a:solidFill>
                  <a:srgbClr val="990000"/>
                </a:solidFill>
              </a:rPr>
              <a:t>wt</a:t>
            </a:r>
            <a:r>
              <a:rPr lang="cs-CZ" altLang="cs-CZ" sz="1900" b="1" i="1" dirty="0">
                <a:solidFill>
                  <a:srgbClr val="990000"/>
                </a:solidFill>
              </a:rPr>
              <a:t> </a:t>
            </a:r>
            <a:r>
              <a:rPr lang="en-US" altLang="cs-CZ" sz="1900" b="1" i="1" dirty="0">
                <a:solidFill>
                  <a:srgbClr val="990000"/>
                </a:solidFill>
              </a:rPr>
              <a:t>r</a:t>
            </a:r>
            <a:r>
              <a:rPr lang="cs-CZ" altLang="cs-CZ" sz="1900" b="1" dirty="0">
                <a:solidFill>
                  <a:srgbClr val="990000"/>
                </a:solidFill>
              </a:rPr>
              <a:t>]</a:t>
            </a:r>
          </a:p>
          <a:p>
            <a:pPr eaLnBrk="1" hangingPunct="1">
              <a:lnSpc>
                <a:spcPct val="80000"/>
              </a:lnSpc>
              <a:spcBef>
                <a:spcPct val="0"/>
              </a:spcBef>
              <a:buNone/>
            </a:pPr>
            <a:r>
              <a:rPr lang="cs-CZ" altLang="cs-CZ" sz="1900" dirty="0"/>
              <a:t>(</a:t>
            </a:r>
            <a:r>
              <a:rPr lang="cs-CZ" altLang="cs-CZ" sz="1900" dirty="0" err="1"/>
              <a:t>IIa</a:t>
            </a:r>
            <a:r>
              <a:rPr lang="cs-CZ" altLang="cs-CZ" sz="1900" dirty="0"/>
              <a:t>)	</a:t>
            </a:r>
            <a:r>
              <a:rPr lang="cs-CZ" altLang="cs-CZ" sz="1900" dirty="0">
                <a:sym typeface="Symbol" panose="05050102010706020507" pitchFamily="18" charset="2"/>
              </a:rPr>
              <a:t></a:t>
            </a:r>
            <a:r>
              <a:rPr lang="cs-CZ" altLang="cs-CZ" sz="1900" dirty="0"/>
              <a:t>	   (</a:t>
            </a:r>
            <a:r>
              <a:rPr lang="cs-CZ" altLang="cs-CZ" sz="1900" dirty="0" err="1"/>
              <a:t>IIb</a:t>
            </a:r>
            <a:r>
              <a:rPr lang="cs-CZ" altLang="cs-CZ" sz="1900" dirty="0"/>
              <a:t>)	</a:t>
            </a:r>
            <a:r>
              <a:rPr lang="cs-CZ" altLang="cs-CZ" sz="1900" dirty="0">
                <a:sym typeface="Symbol" panose="05050102010706020507" pitchFamily="18" charset="2"/>
              </a:rPr>
              <a:t></a:t>
            </a:r>
            <a:r>
              <a:rPr lang="en-US" altLang="cs-CZ" sz="1900" dirty="0">
                <a:sym typeface="Symbol" panose="05050102010706020507" pitchFamily="18" charset="2"/>
              </a:rPr>
              <a:t> </a:t>
            </a:r>
            <a:endParaRPr lang="cs-CZ" altLang="cs-CZ" sz="1900" dirty="0"/>
          </a:p>
          <a:p>
            <a:pPr eaLnBrk="1" hangingPunct="1">
              <a:lnSpc>
                <a:spcPct val="80000"/>
              </a:lnSpc>
              <a:spcBef>
                <a:spcPct val="0"/>
              </a:spcBef>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cs-CZ" altLang="cs-CZ" sz="1900" b="1" i="1" dirty="0">
                <a:solidFill>
                  <a:srgbClr val="990000"/>
                </a:solidFill>
              </a:rPr>
              <a:t>Ident</a:t>
            </a:r>
            <a:r>
              <a:rPr lang="en-US" altLang="cs-CZ" sz="1900" b="1" i="1" dirty="0" err="1">
                <a:solidFill>
                  <a:srgbClr val="990000"/>
                </a:solidFill>
              </a:rPr>
              <a:t>ify</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s</a:t>
            </a:r>
            <a:r>
              <a:rPr lang="cs-CZ" altLang="cs-CZ" sz="1900" b="1" i="1" baseline="-25000" dirty="0" err="1">
                <a:solidFill>
                  <a:srgbClr val="990000"/>
                </a:solidFill>
              </a:rPr>
              <a:t>wt</a:t>
            </a:r>
            <a:r>
              <a:rPr lang="cs-CZ" altLang="cs-CZ" sz="1900" b="1" i="1" dirty="0">
                <a:solidFill>
                  <a:srgbClr val="990000"/>
                </a:solidFill>
              </a:rPr>
              <a:t> </a:t>
            </a:r>
            <a:r>
              <a:rPr lang="en-US" altLang="cs-CZ" sz="1900" b="1" i="1" dirty="0">
                <a:solidFill>
                  <a:srgbClr val="990000"/>
                </a:solidFill>
              </a:rPr>
              <a:t>r</a:t>
            </a:r>
            <a:r>
              <a:rPr lang="cs-CZ" altLang="cs-CZ" sz="1900" b="1" dirty="0">
                <a:solidFill>
                  <a:srgbClr val="990000"/>
                </a:solidFill>
              </a:rPr>
              <a:t>]			[</a:t>
            </a:r>
            <a:r>
              <a:rPr lang="cs-CZ" altLang="cs-CZ" sz="1900" b="1" baseline="30000" dirty="0">
                <a:solidFill>
                  <a:srgbClr val="990000"/>
                </a:solidFill>
              </a:rPr>
              <a:t>0</a:t>
            </a:r>
            <a:r>
              <a:rPr lang="cs-CZ" altLang="cs-CZ" sz="1900" b="1" i="1" dirty="0">
                <a:solidFill>
                  <a:srgbClr val="990000"/>
                </a:solidFill>
              </a:rPr>
              <a:t>Exist</a:t>
            </a:r>
            <a:r>
              <a:rPr lang="cs-CZ" altLang="cs-CZ" sz="1900" b="1" i="1" baseline="-25000" dirty="0">
                <a:solidFill>
                  <a:srgbClr val="990000"/>
                </a:solidFill>
              </a:rPr>
              <a:t>wt</a:t>
            </a:r>
            <a:r>
              <a:rPr lang="cs-CZ" altLang="cs-CZ" sz="1900" b="1" dirty="0">
                <a:solidFill>
                  <a:srgbClr val="990000"/>
                </a:solidFill>
              </a:rPr>
              <a:t> </a:t>
            </a:r>
            <a:r>
              <a:rPr lang="en-US" altLang="cs-CZ" sz="1900" b="1" i="1" dirty="0">
                <a:solidFill>
                  <a:srgbClr val="990000"/>
                </a:solidFill>
              </a:rPr>
              <a:t>r</a:t>
            </a:r>
            <a:r>
              <a:rPr lang="cs-CZ" altLang="cs-CZ" sz="1900" b="1" dirty="0">
                <a:solidFill>
                  <a:srgbClr val="990000"/>
                </a:solidFill>
              </a:rPr>
              <a:t>]</a:t>
            </a:r>
          </a:p>
          <a:p>
            <a:pPr lvl="1" eaLnBrk="1" hangingPunct="1">
              <a:lnSpc>
                <a:spcPct val="80000"/>
              </a:lnSpc>
              <a:spcBef>
                <a:spcPct val="70000"/>
              </a:spcBef>
            </a:pPr>
            <a:r>
              <a:rPr lang="en-US" altLang="cs-CZ" sz="1700" dirty="0"/>
              <a:t>By transitivity</a:t>
            </a:r>
            <a:r>
              <a:rPr lang="cs-CZ" altLang="cs-CZ" sz="1700" dirty="0"/>
              <a:t> (I) and (</a:t>
            </a:r>
            <a:r>
              <a:rPr lang="cs-CZ" altLang="cs-CZ" sz="1700" dirty="0" err="1"/>
              <a:t>IIb</a:t>
            </a:r>
            <a:r>
              <a:rPr lang="cs-CZ" altLang="cs-CZ" sz="1700" dirty="0"/>
              <a:t>)</a:t>
            </a:r>
            <a:r>
              <a:rPr lang="en-US" altLang="cs-CZ" sz="1700" dirty="0"/>
              <a:t> we have </a:t>
            </a:r>
            <a:r>
              <a:rPr lang="cs-CZ" altLang="cs-CZ" sz="1700" dirty="0"/>
              <a:t>	</a:t>
            </a:r>
          </a:p>
          <a:p>
            <a:pPr eaLnBrk="1" hangingPunct="1">
              <a:lnSpc>
                <a:spcPct val="80000"/>
              </a:lnSpc>
              <a:spcBef>
                <a:spcPct val="90000"/>
              </a:spcBef>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en-US" altLang="cs-CZ" sz="1900" b="1" i="1" dirty="0">
                <a:solidFill>
                  <a:srgbClr val="990000"/>
                </a:solidFill>
              </a:rPr>
              <a:t>Find</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dirty="0">
                <a:solidFill>
                  <a:srgbClr val="990000"/>
                </a:solidFill>
              </a:rPr>
              <a:t>]</a:t>
            </a:r>
          </a:p>
          <a:p>
            <a:pPr eaLnBrk="1" hangingPunct="1">
              <a:lnSpc>
                <a:spcPct val="80000"/>
              </a:lnSpc>
              <a:spcBef>
                <a:spcPct val="0"/>
              </a:spcBef>
              <a:buFont typeface="Wingdings" panose="05000000000000000000" pitchFamily="2" charset="2"/>
              <a:buNone/>
            </a:pPr>
            <a:r>
              <a:rPr lang="cs-CZ" altLang="cs-CZ" sz="1900" dirty="0"/>
              <a:t>(III)	</a:t>
            </a:r>
            <a:r>
              <a:rPr lang="cs-CZ" altLang="cs-CZ" sz="1900" dirty="0">
                <a:sym typeface="Symbol" panose="05050102010706020507" pitchFamily="18" charset="2"/>
              </a:rPr>
              <a:t></a:t>
            </a:r>
            <a:endParaRPr lang="cs-CZ" altLang="cs-CZ" sz="1900" dirty="0"/>
          </a:p>
          <a:p>
            <a:pPr eaLnBrk="1" hangingPunct="1">
              <a:lnSpc>
                <a:spcPct val="80000"/>
              </a:lnSpc>
              <a:spcBef>
                <a:spcPct val="0"/>
              </a:spcBef>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cs-CZ" altLang="cs-CZ" sz="1900" b="1" i="1" dirty="0">
                <a:solidFill>
                  <a:srgbClr val="990000"/>
                </a:solidFill>
              </a:rPr>
              <a:t>Exist</a:t>
            </a:r>
            <a:r>
              <a:rPr lang="cs-CZ" altLang="cs-CZ" sz="1900" b="1" i="1" baseline="-25000" dirty="0">
                <a:solidFill>
                  <a:srgbClr val="990000"/>
                </a:solidFill>
              </a:rPr>
              <a:t>wt</a:t>
            </a:r>
            <a:r>
              <a:rPr lang="cs-CZ" altLang="cs-CZ" sz="1900" b="1" dirty="0">
                <a:solidFill>
                  <a:srgbClr val="990000"/>
                </a:solidFill>
              </a:rPr>
              <a:t> </a:t>
            </a:r>
            <a:r>
              <a:rPr lang="en-US" altLang="cs-CZ" sz="1900" b="1" i="1" dirty="0">
                <a:solidFill>
                  <a:srgbClr val="990000"/>
                </a:solidFill>
              </a:rPr>
              <a:t>r</a:t>
            </a:r>
            <a:r>
              <a:rPr lang="cs-CZ" altLang="cs-CZ" sz="1900" b="1" dirty="0">
                <a:solidFill>
                  <a:srgbClr val="990000"/>
                </a:solidFill>
              </a:rPr>
              <a:t>]</a:t>
            </a:r>
          </a:p>
          <a:p>
            <a:pPr lvl="1" eaLnBrk="1" hangingPunct="1">
              <a:lnSpc>
                <a:spcPct val="80000"/>
              </a:lnSpc>
              <a:spcBef>
                <a:spcPct val="70000"/>
              </a:spcBef>
            </a:pPr>
            <a:r>
              <a:rPr lang="en-US" altLang="cs-CZ" sz="1700" dirty="0"/>
              <a:t>None of these rules is </a:t>
            </a:r>
            <a:r>
              <a:rPr lang="cs-CZ" altLang="cs-CZ" sz="1700" dirty="0" err="1"/>
              <a:t>applicable</a:t>
            </a:r>
            <a:r>
              <a:rPr lang="en-US" altLang="cs-CZ" sz="1700" dirty="0"/>
              <a:t> in case of a fail in the foregoing search, of course</a:t>
            </a:r>
            <a:r>
              <a:rPr lang="cs-CZ" altLang="cs-CZ" sz="1700" dirty="0"/>
              <a:t> </a:t>
            </a:r>
          </a:p>
        </p:txBody>
      </p:sp>
      <p:sp>
        <p:nvSpPr>
          <p:cNvPr id="2" name="Zástupný symbol pro číslo snímku 1">
            <a:extLst>
              <a:ext uri="{FF2B5EF4-FFF2-40B4-BE49-F238E27FC236}">
                <a16:creationId xmlns:a16="http://schemas.microsoft.com/office/drawing/2014/main" id="{32858C00-C662-427E-B953-4381FEF0C287}"/>
              </a:ext>
            </a:extLst>
          </p:cNvPr>
          <p:cNvSpPr>
            <a:spLocks noGrp="1"/>
          </p:cNvSpPr>
          <p:nvPr>
            <p:ph type="sldNum" sz="quarter" idx="12"/>
          </p:nvPr>
        </p:nvSpPr>
        <p:spPr/>
        <p:txBody>
          <a:bodyPr/>
          <a:lstStyle/>
          <a:p>
            <a:pPr>
              <a:defRPr/>
            </a:pPr>
            <a:fld id="{14D2C813-5CB9-4562-B73A-EAA31AFCBDEB}" type="slidenum">
              <a:rPr lang="cs-CZ" altLang="en-US" smtClean="0"/>
              <a:pPr>
                <a:defRPr/>
              </a:pPr>
              <a:t>18</a:t>
            </a:fld>
            <a:endParaRPr lang="cs-CZ"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D25F753-D5E8-473C-A66F-985D18990E37}"/>
              </a:ext>
            </a:extLst>
          </p:cNvPr>
          <p:cNvSpPr>
            <a:spLocks noGrp="1" noChangeArrowheads="1"/>
          </p:cNvSpPr>
          <p:nvPr>
            <p:ph type="title"/>
          </p:nvPr>
        </p:nvSpPr>
        <p:spPr>
          <a:xfrm>
            <a:off x="457200" y="277813"/>
            <a:ext cx="8229600" cy="558800"/>
          </a:xfrm>
        </p:spPr>
        <p:txBody>
          <a:bodyPr/>
          <a:lstStyle/>
          <a:p>
            <a:pPr algn="r" eaLnBrk="1" hangingPunct="1"/>
            <a:r>
              <a:rPr lang="en-US" altLang="cs-CZ" sz="3200" i="1" dirty="0"/>
              <a:t>Rules for finding </a:t>
            </a:r>
            <a:endParaRPr lang="cs-CZ" altLang="cs-CZ" sz="3200" i="1" dirty="0"/>
          </a:p>
        </p:txBody>
      </p:sp>
      <p:sp>
        <p:nvSpPr>
          <p:cNvPr id="18435" name="Rectangle 3">
            <a:extLst>
              <a:ext uri="{FF2B5EF4-FFF2-40B4-BE49-F238E27FC236}">
                <a16:creationId xmlns:a16="http://schemas.microsoft.com/office/drawing/2014/main" id="{C2B9AD08-DF19-49E7-8847-948D8468A4F0}"/>
              </a:ext>
            </a:extLst>
          </p:cNvPr>
          <p:cNvSpPr>
            <a:spLocks noGrp="1" noChangeArrowheads="1"/>
          </p:cNvSpPr>
          <p:nvPr>
            <p:ph type="body" idx="1"/>
          </p:nvPr>
        </p:nvSpPr>
        <p:spPr>
          <a:xfrm>
            <a:off x="395288" y="1125538"/>
            <a:ext cx="8280400" cy="5005387"/>
          </a:xfrm>
        </p:spPr>
        <p:txBody>
          <a:bodyPr/>
          <a:lstStyle/>
          <a:p>
            <a:pPr eaLnBrk="1" hangingPunct="1"/>
            <a:r>
              <a:rPr lang="en-US" altLang="cs-CZ" sz="2600" i="1" dirty="0"/>
              <a:t>Example. </a:t>
            </a:r>
            <a:r>
              <a:rPr lang="en-US" altLang="cs-CZ" sz="2600" dirty="0"/>
              <a:t>It is true that </a:t>
            </a:r>
            <a:r>
              <a:rPr lang="cs-CZ" altLang="cs-CZ" sz="2600" dirty="0" err="1"/>
              <a:t>Schliemann</a:t>
            </a:r>
            <a:r>
              <a:rPr lang="cs-CZ" altLang="cs-CZ" sz="2600" dirty="0"/>
              <a:t> </a:t>
            </a:r>
            <a:r>
              <a:rPr lang="en-US" altLang="cs-CZ" sz="2600" dirty="0"/>
              <a:t>found the place where the antient Troy was situated</a:t>
            </a:r>
            <a:r>
              <a:rPr lang="cs-CZ" altLang="cs-CZ" sz="2600" dirty="0"/>
              <a:t>: </a:t>
            </a:r>
            <a:endParaRPr lang="cs-CZ" altLang="cs-CZ" sz="2600" dirty="0">
              <a:sym typeface="Symbol" panose="05050102010706020507" pitchFamily="18" charset="2"/>
            </a:endParaRPr>
          </a:p>
          <a:p>
            <a:pPr eaLnBrk="1" hangingPunct="1">
              <a:buFont typeface="Wingdings" panose="05000000000000000000" pitchFamily="2" charset="2"/>
              <a:buNone/>
            </a:pPr>
            <a:r>
              <a:rPr lang="cs-CZ" altLang="cs-CZ" sz="2600" dirty="0">
                <a:solidFill>
                  <a:srgbClr val="990000"/>
                </a:solidFill>
                <a:sym typeface="Symbol" panose="05050102010706020507" pitchFamily="18" charset="2"/>
              </a:rPr>
              <a:t></a:t>
            </a:r>
            <a:r>
              <a:rPr lang="cs-CZ" altLang="cs-CZ" sz="2600" i="1" dirty="0" err="1">
                <a:solidFill>
                  <a:srgbClr val="990000"/>
                </a:solidFill>
              </a:rPr>
              <a:t>w</a:t>
            </a:r>
            <a:r>
              <a:rPr lang="cs-CZ" altLang="cs-CZ" sz="2600" dirty="0" err="1">
                <a:solidFill>
                  <a:srgbClr val="990000"/>
                </a:solidFill>
                <a:sym typeface="Symbol" panose="05050102010706020507" pitchFamily="18" charset="2"/>
              </a:rPr>
              <a:t></a:t>
            </a:r>
            <a:r>
              <a:rPr lang="cs-CZ" altLang="cs-CZ" sz="2600" i="1" dirty="0" err="1">
                <a:solidFill>
                  <a:srgbClr val="990000"/>
                </a:solidFill>
              </a:rPr>
              <a:t>t</a:t>
            </a:r>
            <a:r>
              <a:rPr lang="cs-CZ" altLang="cs-CZ" sz="2600" dirty="0">
                <a:solidFill>
                  <a:srgbClr val="990000"/>
                </a:solidFill>
              </a:rPr>
              <a:t> [</a:t>
            </a:r>
            <a:r>
              <a:rPr lang="cs-CZ" altLang="cs-CZ" sz="2600" baseline="30000" dirty="0">
                <a:solidFill>
                  <a:srgbClr val="990000"/>
                </a:solidFill>
              </a:rPr>
              <a:t>0</a:t>
            </a:r>
            <a:r>
              <a:rPr lang="en-US" altLang="cs-CZ" sz="2600" i="1" dirty="0">
                <a:solidFill>
                  <a:srgbClr val="990000"/>
                </a:solidFill>
              </a:rPr>
              <a:t>Find</a:t>
            </a:r>
            <a:r>
              <a:rPr lang="en-US" altLang="cs-CZ" sz="2600" baseline="30000" dirty="0">
                <a:solidFill>
                  <a:srgbClr val="990000"/>
                </a:solidFill>
              </a:rPr>
              <a:t>3</a:t>
            </a:r>
            <a:r>
              <a:rPr lang="cs-CZ" altLang="cs-CZ" sz="2600" i="1" baseline="-25000" dirty="0" err="1">
                <a:solidFill>
                  <a:srgbClr val="990000"/>
                </a:solidFill>
              </a:rPr>
              <a:t>wt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Schliemann</a:t>
            </a:r>
            <a:r>
              <a:rPr lang="cs-CZ" altLang="cs-CZ" sz="2600" dirty="0">
                <a:solidFill>
                  <a:srgbClr val="990000"/>
                </a:solidFill>
              </a:rPr>
              <a:t> [</a:t>
            </a:r>
            <a:r>
              <a:rPr lang="cs-CZ" altLang="cs-CZ" sz="2600" dirty="0">
                <a:solidFill>
                  <a:srgbClr val="990000"/>
                </a:solidFill>
                <a:sym typeface="Symbol" panose="05050102010706020507" pitchFamily="18" charset="2"/>
              </a:rPr>
              <a:t></a:t>
            </a:r>
            <a:r>
              <a:rPr lang="cs-CZ" altLang="cs-CZ" sz="2600" i="1" dirty="0" err="1">
                <a:solidFill>
                  <a:srgbClr val="990000"/>
                </a:solidFill>
              </a:rPr>
              <a:t>w</a:t>
            </a:r>
            <a:r>
              <a:rPr lang="cs-CZ" altLang="cs-CZ" sz="2600" dirty="0" err="1">
                <a:solidFill>
                  <a:srgbClr val="990000"/>
                </a:solidFill>
                <a:sym typeface="Symbol" panose="05050102010706020507" pitchFamily="18" charset="2"/>
              </a:rPr>
              <a:t></a:t>
            </a:r>
            <a:r>
              <a:rPr lang="cs-CZ" altLang="cs-CZ" sz="2600" i="1" dirty="0" err="1">
                <a:solidFill>
                  <a:srgbClr val="990000"/>
                </a:solidFill>
              </a:rPr>
              <a:t>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Lo</a:t>
            </a:r>
            <a:r>
              <a:rPr lang="en-US" altLang="cs-CZ" sz="2600" i="1" dirty="0">
                <a:solidFill>
                  <a:srgbClr val="990000"/>
                </a:solidFill>
              </a:rPr>
              <a:t>c</a:t>
            </a:r>
            <a:r>
              <a:rPr lang="cs-CZ" altLang="cs-CZ" sz="2600" i="1" baseline="-25000" dirty="0" err="1">
                <a:solidFill>
                  <a:srgbClr val="990000"/>
                </a:solidFill>
              </a:rPr>
              <a:t>wt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Tro</a:t>
            </a:r>
            <a:r>
              <a:rPr lang="en-US" altLang="cs-CZ" sz="2600" i="1" dirty="0">
                <a:solidFill>
                  <a:srgbClr val="990000"/>
                </a:solidFill>
              </a:rPr>
              <a:t>y</a:t>
            </a:r>
            <a:r>
              <a:rPr lang="cs-CZ" altLang="cs-CZ" sz="2600" i="1" baseline="-25000" dirty="0" err="1">
                <a:solidFill>
                  <a:srgbClr val="990000"/>
                </a:solidFill>
              </a:rPr>
              <a:t>wt</a:t>
            </a:r>
            <a:r>
              <a:rPr lang="cs-CZ" altLang="cs-CZ" sz="2600" dirty="0">
                <a:solidFill>
                  <a:srgbClr val="990000"/>
                </a:solidFill>
              </a:rPr>
              <a:t>]]]</a:t>
            </a:r>
          </a:p>
          <a:p>
            <a:pPr eaLnBrk="1" hangingPunct="1">
              <a:buFont typeface="Wingdings" panose="05000000000000000000" pitchFamily="2" charset="2"/>
              <a:buNone/>
            </a:pPr>
            <a:r>
              <a:rPr lang="en-US" altLang="cs-CZ" sz="2600" i="1" dirty="0">
                <a:solidFill>
                  <a:schemeClr val="tx2"/>
                </a:solidFill>
              </a:rPr>
              <a:t>Find</a:t>
            </a:r>
            <a:r>
              <a:rPr lang="en-US" altLang="cs-CZ" sz="2600" baseline="30000" dirty="0">
                <a:solidFill>
                  <a:schemeClr val="tx2"/>
                </a:solidFill>
              </a:rPr>
              <a:t>3</a:t>
            </a:r>
            <a:r>
              <a:rPr lang="cs-CZ" altLang="cs-CZ" sz="2600" dirty="0">
                <a:solidFill>
                  <a:schemeClr val="tx2"/>
                </a:solidFill>
              </a:rPr>
              <a:t>/(</a:t>
            </a:r>
            <a:r>
              <a:rPr lang="cs-CZ" altLang="cs-CZ" sz="2600" dirty="0">
                <a:solidFill>
                  <a:schemeClr val="tx2"/>
                </a:solidFill>
                <a:sym typeface="Symbol" panose="05050102010706020507" pitchFamily="18" charset="2"/>
              </a:rPr>
              <a:t></a:t>
            </a:r>
            <a:r>
              <a:rPr lang="cs-CZ" altLang="cs-CZ" sz="2600" baseline="-25000" dirty="0">
                <a:solidFill>
                  <a:schemeClr val="tx2"/>
                </a:solidFill>
                <a:sym typeface="Symbol" panose="05050102010706020507" pitchFamily="18" charset="2"/>
              </a:rPr>
              <a:t></a:t>
            </a:r>
            <a:r>
              <a:rPr lang="cs-CZ" altLang="cs-CZ" sz="2600" dirty="0">
                <a:solidFill>
                  <a:schemeClr val="tx2"/>
                </a:solidFill>
              </a:rPr>
              <a:t>)</a:t>
            </a:r>
            <a:r>
              <a:rPr lang="cs-CZ" altLang="cs-CZ" sz="2600" baseline="-25000" dirty="0">
                <a:solidFill>
                  <a:schemeClr val="tx2"/>
                </a:solidFill>
                <a:sym typeface="Symbol" panose="05050102010706020507" pitchFamily="18" charset="2"/>
              </a:rPr>
              <a:t></a:t>
            </a:r>
            <a:r>
              <a:rPr lang="cs-CZ" altLang="cs-CZ" sz="2600" dirty="0">
                <a:solidFill>
                  <a:schemeClr val="tx2"/>
                </a:solidFill>
              </a:rPr>
              <a:t>; </a:t>
            </a:r>
            <a:r>
              <a:rPr lang="cs-CZ" altLang="cs-CZ" sz="2600" i="1" dirty="0">
                <a:solidFill>
                  <a:schemeClr val="tx2"/>
                </a:solidFill>
              </a:rPr>
              <a:t>Tro</a:t>
            </a:r>
            <a:r>
              <a:rPr lang="en-US" altLang="cs-CZ" sz="2600" i="1" dirty="0">
                <a:solidFill>
                  <a:schemeClr val="tx2"/>
                </a:solidFill>
              </a:rPr>
              <a:t>y</a:t>
            </a:r>
            <a:r>
              <a:rPr lang="cs-CZ" altLang="cs-CZ" sz="2600" dirty="0">
                <a:solidFill>
                  <a:schemeClr val="tx2"/>
                </a:solidFill>
              </a:rPr>
              <a:t>/</a:t>
            </a:r>
            <a:r>
              <a:rPr lang="cs-CZ" altLang="cs-CZ" sz="2600" dirty="0">
                <a:solidFill>
                  <a:schemeClr val="tx2"/>
                </a:solidFill>
                <a:sym typeface="Symbol" panose="05050102010706020507" pitchFamily="18" charset="2"/>
              </a:rPr>
              <a:t></a:t>
            </a:r>
            <a:r>
              <a:rPr lang="cs-CZ" altLang="cs-CZ" sz="2600" baseline="-25000" dirty="0">
                <a:solidFill>
                  <a:schemeClr val="tx2"/>
                </a:solidFill>
                <a:sym typeface="Symbol" panose="05050102010706020507" pitchFamily="18" charset="2"/>
              </a:rPr>
              <a:t></a:t>
            </a:r>
            <a:r>
              <a:rPr lang="cs-CZ" altLang="cs-CZ" sz="2600" dirty="0">
                <a:solidFill>
                  <a:schemeClr val="tx2"/>
                </a:solidFill>
              </a:rPr>
              <a:t>. </a:t>
            </a:r>
          </a:p>
          <a:p>
            <a:pPr eaLnBrk="1" hangingPunct="1"/>
            <a:r>
              <a:rPr lang="en-US" altLang="cs-CZ" sz="2600" dirty="0"/>
              <a:t>Hence we can infer that Troy existed and if </a:t>
            </a:r>
            <a:r>
              <a:rPr lang="cs-CZ" altLang="cs-CZ" sz="2600" dirty="0" err="1"/>
              <a:t>Hissarlik</a:t>
            </a:r>
            <a:r>
              <a:rPr lang="cs-CZ" altLang="cs-CZ" sz="2600" dirty="0"/>
              <a:t> </a:t>
            </a:r>
            <a:r>
              <a:rPr lang="en-US" altLang="cs-CZ" sz="2600" dirty="0"/>
              <a:t>is the location of Troy</a:t>
            </a:r>
            <a:endParaRPr lang="cs-CZ" altLang="cs-CZ" sz="2600" dirty="0"/>
          </a:p>
          <a:p>
            <a:pPr eaLnBrk="1" hangingPunct="1">
              <a:buFont typeface="Wingdings" panose="05000000000000000000" pitchFamily="2" charset="2"/>
              <a:buNone/>
            </a:pPr>
            <a:r>
              <a:rPr lang="cs-CZ" altLang="cs-CZ" sz="2600" dirty="0">
                <a:solidFill>
                  <a:srgbClr val="990000"/>
                </a:solidFill>
                <a:sym typeface="Symbol" panose="05050102010706020507" pitchFamily="18" charset="2"/>
              </a:rPr>
              <a:t></a:t>
            </a:r>
            <a:r>
              <a:rPr lang="cs-CZ" altLang="cs-CZ" sz="2600" i="1" dirty="0" err="1">
                <a:solidFill>
                  <a:srgbClr val="990000"/>
                </a:solidFill>
              </a:rPr>
              <a:t>w</a:t>
            </a:r>
            <a:r>
              <a:rPr lang="cs-CZ" altLang="cs-CZ" sz="2600" dirty="0" err="1">
                <a:solidFill>
                  <a:srgbClr val="990000"/>
                </a:solidFill>
                <a:sym typeface="Symbol" panose="05050102010706020507" pitchFamily="18" charset="2"/>
              </a:rPr>
              <a:t></a:t>
            </a:r>
            <a:r>
              <a:rPr lang="cs-CZ" altLang="cs-CZ" sz="2600" i="1" dirty="0" err="1">
                <a:solidFill>
                  <a:srgbClr val="990000"/>
                </a:solidFill>
              </a:rPr>
              <a:t>t</a:t>
            </a:r>
            <a:r>
              <a:rPr lang="cs-CZ" altLang="cs-CZ" sz="2600" dirty="0">
                <a:solidFill>
                  <a:srgbClr val="990000"/>
                </a:solidFill>
              </a:rPr>
              <a:t> [= </a:t>
            </a:r>
            <a:r>
              <a:rPr lang="cs-CZ" altLang="cs-CZ" sz="2600" baseline="30000" dirty="0">
                <a:solidFill>
                  <a:srgbClr val="990000"/>
                </a:solidFill>
              </a:rPr>
              <a:t>0</a:t>
            </a:r>
            <a:r>
              <a:rPr lang="cs-CZ" altLang="cs-CZ" sz="2600" i="1" dirty="0">
                <a:solidFill>
                  <a:srgbClr val="990000"/>
                </a:solidFill>
              </a:rPr>
              <a:t>Hissarlik</a:t>
            </a:r>
            <a:r>
              <a:rPr lang="cs-CZ" altLang="cs-CZ" sz="2600" dirty="0">
                <a:solidFill>
                  <a:srgbClr val="990000"/>
                </a:solidFill>
              </a:rPr>
              <a:t> [</a:t>
            </a:r>
            <a:r>
              <a:rPr lang="cs-CZ" altLang="cs-CZ" sz="2600" dirty="0">
                <a:solidFill>
                  <a:srgbClr val="990000"/>
                </a:solidFill>
                <a:sym typeface="Symbol" panose="05050102010706020507" pitchFamily="18" charset="2"/>
              </a:rPr>
              <a:t></a:t>
            </a:r>
            <a:r>
              <a:rPr lang="cs-CZ" altLang="cs-CZ" sz="2600" i="1" dirty="0" err="1">
                <a:solidFill>
                  <a:srgbClr val="990000"/>
                </a:solidFill>
              </a:rPr>
              <a:t>w</a:t>
            </a:r>
            <a:r>
              <a:rPr lang="cs-CZ" altLang="cs-CZ" sz="2600" dirty="0" err="1">
                <a:solidFill>
                  <a:srgbClr val="990000"/>
                </a:solidFill>
                <a:sym typeface="Symbol" panose="05050102010706020507" pitchFamily="18" charset="2"/>
              </a:rPr>
              <a:t></a:t>
            </a:r>
            <a:r>
              <a:rPr lang="cs-CZ" altLang="cs-CZ" sz="2600" i="1" dirty="0" err="1">
                <a:solidFill>
                  <a:srgbClr val="990000"/>
                </a:solidFill>
              </a:rPr>
              <a:t>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Lo</a:t>
            </a:r>
            <a:r>
              <a:rPr lang="en-US" altLang="cs-CZ" sz="2600" i="1" dirty="0">
                <a:solidFill>
                  <a:srgbClr val="990000"/>
                </a:solidFill>
              </a:rPr>
              <a:t>c</a:t>
            </a:r>
            <a:r>
              <a:rPr lang="cs-CZ" altLang="cs-CZ" sz="2600" i="1" baseline="-25000" dirty="0" err="1">
                <a:solidFill>
                  <a:srgbClr val="990000"/>
                </a:solidFill>
              </a:rPr>
              <a:t>wt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Tro</a:t>
            </a:r>
            <a:r>
              <a:rPr lang="en-US" altLang="cs-CZ" sz="2600" i="1" dirty="0">
                <a:solidFill>
                  <a:srgbClr val="990000"/>
                </a:solidFill>
              </a:rPr>
              <a:t>y</a:t>
            </a:r>
            <a:r>
              <a:rPr lang="cs-CZ" altLang="cs-CZ" sz="2600" i="1" baseline="-25000" dirty="0" err="1">
                <a:solidFill>
                  <a:srgbClr val="990000"/>
                </a:solidFill>
              </a:rPr>
              <a:t>wt</a:t>
            </a:r>
            <a:r>
              <a:rPr lang="cs-CZ" altLang="cs-CZ" sz="2600" dirty="0">
                <a:solidFill>
                  <a:srgbClr val="990000"/>
                </a:solidFill>
              </a:rPr>
              <a:t>]]</a:t>
            </a:r>
            <a:r>
              <a:rPr lang="cs-CZ" altLang="cs-CZ" sz="2600" b="1" i="1" baseline="-25000" dirty="0" err="1">
                <a:solidFill>
                  <a:schemeClr val="tx2"/>
                </a:solidFill>
              </a:rPr>
              <a:t>wt</a:t>
            </a:r>
            <a:r>
              <a:rPr lang="cs-CZ" altLang="cs-CZ" sz="2600" dirty="0">
                <a:solidFill>
                  <a:srgbClr val="990000"/>
                </a:solidFill>
              </a:rPr>
              <a:t>]</a:t>
            </a:r>
            <a:endParaRPr lang="cs-CZ" altLang="cs-CZ" sz="2600" dirty="0"/>
          </a:p>
          <a:p>
            <a:pPr eaLnBrk="1" hangingPunct="1"/>
            <a:r>
              <a:rPr lang="en-US" altLang="cs-CZ" sz="2600" dirty="0"/>
              <a:t>then</a:t>
            </a:r>
            <a:r>
              <a:rPr lang="cs-CZ" altLang="cs-CZ" sz="2600" dirty="0"/>
              <a:t> </a:t>
            </a:r>
            <a:r>
              <a:rPr lang="cs-CZ" altLang="cs-CZ" sz="2600" dirty="0" err="1"/>
              <a:t>Schliemann</a:t>
            </a:r>
            <a:r>
              <a:rPr lang="cs-CZ" altLang="cs-CZ" sz="2600" dirty="0"/>
              <a:t> </a:t>
            </a:r>
            <a:r>
              <a:rPr lang="cs-CZ" altLang="cs-CZ" sz="2600" dirty="0" err="1"/>
              <a:t>identifi</a:t>
            </a:r>
            <a:r>
              <a:rPr lang="en-US" altLang="cs-CZ" sz="2600" dirty="0"/>
              <a:t>ed</a:t>
            </a:r>
            <a:r>
              <a:rPr lang="cs-CZ" altLang="cs-CZ" sz="2600" dirty="0"/>
              <a:t> </a:t>
            </a:r>
            <a:r>
              <a:rPr lang="cs-CZ" altLang="cs-CZ" sz="2600" dirty="0" err="1"/>
              <a:t>Hissarlik</a:t>
            </a:r>
            <a:r>
              <a:rPr lang="cs-CZ" altLang="cs-CZ" sz="2600" dirty="0"/>
              <a:t> </a:t>
            </a:r>
            <a:r>
              <a:rPr lang="en-US" altLang="cs-CZ" sz="2600" dirty="0"/>
              <a:t>as the place where Troy was situated</a:t>
            </a:r>
            <a:r>
              <a:rPr lang="cs-CZ" altLang="cs-CZ" sz="2600" dirty="0"/>
              <a:t>: </a:t>
            </a:r>
          </a:p>
          <a:p>
            <a:pPr eaLnBrk="1" hangingPunct="1">
              <a:buFont typeface="Wingdings" panose="05000000000000000000" pitchFamily="2" charset="2"/>
              <a:buNone/>
            </a:pPr>
            <a:r>
              <a:rPr lang="cs-CZ" altLang="cs-CZ" sz="2400" dirty="0">
                <a:solidFill>
                  <a:srgbClr val="990000"/>
                </a:solidFill>
                <a:sym typeface="Symbol" panose="05050102010706020507" pitchFamily="18" charset="2"/>
              </a:rPr>
              <a:t></a:t>
            </a:r>
            <a:r>
              <a:rPr lang="cs-CZ" altLang="cs-CZ" sz="2400" i="1" dirty="0" err="1">
                <a:solidFill>
                  <a:srgbClr val="990000"/>
                </a:solidFill>
              </a:rPr>
              <a:t>w</a:t>
            </a:r>
            <a:r>
              <a:rPr lang="cs-CZ" altLang="cs-CZ" sz="2400" dirty="0" err="1">
                <a:solidFill>
                  <a:srgbClr val="990000"/>
                </a:solidFill>
                <a:sym typeface="Symbol" panose="05050102010706020507" pitchFamily="18" charset="2"/>
              </a:rPr>
              <a:t></a:t>
            </a:r>
            <a:r>
              <a:rPr lang="cs-CZ" altLang="cs-CZ" sz="2400" i="1" dirty="0" err="1">
                <a:solidFill>
                  <a:srgbClr val="990000"/>
                </a:solidFill>
              </a:rPr>
              <a:t>t</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Ident</a:t>
            </a:r>
            <a:r>
              <a:rPr lang="cs-CZ" altLang="cs-CZ" sz="2400" i="1" baseline="-25000" dirty="0">
                <a:solidFill>
                  <a:srgbClr val="990000"/>
                </a:solidFill>
              </a:rPr>
              <a:t>wt</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Schliemann</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Hissarlik</a:t>
            </a:r>
            <a:r>
              <a:rPr lang="cs-CZ" altLang="cs-CZ" sz="2400" dirty="0">
                <a:solidFill>
                  <a:srgbClr val="990000"/>
                </a:solidFill>
              </a:rPr>
              <a:t> [</a:t>
            </a:r>
            <a:r>
              <a:rPr lang="cs-CZ" altLang="cs-CZ" sz="2400" dirty="0">
                <a:solidFill>
                  <a:srgbClr val="990000"/>
                </a:solidFill>
                <a:sym typeface="Symbol" panose="05050102010706020507" pitchFamily="18" charset="2"/>
              </a:rPr>
              <a:t></a:t>
            </a:r>
            <a:r>
              <a:rPr lang="cs-CZ" altLang="cs-CZ" sz="2400" i="1" dirty="0" err="1">
                <a:solidFill>
                  <a:srgbClr val="990000"/>
                </a:solidFill>
              </a:rPr>
              <a:t>w</a:t>
            </a:r>
            <a:r>
              <a:rPr lang="cs-CZ" altLang="cs-CZ" sz="2400" dirty="0" err="1">
                <a:solidFill>
                  <a:srgbClr val="990000"/>
                </a:solidFill>
                <a:sym typeface="Symbol" panose="05050102010706020507" pitchFamily="18" charset="2"/>
              </a:rPr>
              <a:t></a:t>
            </a:r>
            <a:r>
              <a:rPr lang="cs-CZ" altLang="cs-CZ" sz="2400" i="1" dirty="0" err="1">
                <a:solidFill>
                  <a:srgbClr val="990000"/>
                </a:solidFill>
              </a:rPr>
              <a:t>t</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Lo</a:t>
            </a:r>
            <a:r>
              <a:rPr lang="en-US" altLang="cs-CZ" sz="2400" i="1" dirty="0">
                <a:solidFill>
                  <a:srgbClr val="990000"/>
                </a:solidFill>
              </a:rPr>
              <a:t>c</a:t>
            </a:r>
            <a:r>
              <a:rPr lang="cs-CZ" altLang="cs-CZ" sz="2400" i="1" baseline="-25000" dirty="0" err="1">
                <a:solidFill>
                  <a:srgbClr val="990000"/>
                </a:solidFill>
              </a:rPr>
              <a:t>wt</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Tro</a:t>
            </a:r>
            <a:r>
              <a:rPr lang="en-US" altLang="cs-CZ" sz="2400" i="1" dirty="0">
                <a:solidFill>
                  <a:srgbClr val="990000"/>
                </a:solidFill>
              </a:rPr>
              <a:t>y</a:t>
            </a:r>
            <a:r>
              <a:rPr lang="cs-CZ" altLang="cs-CZ" sz="2400" i="1" baseline="-25000" dirty="0" err="1">
                <a:solidFill>
                  <a:srgbClr val="990000"/>
                </a:solidFill>
              </a:rPr>
              <a:t>wt</a:t>
            </a:r>
            <a:r>
              <a:rPr lang="cs-CZ" altLang="cs-CZ" sz="2400" dirty="0">
                <a:solidFill>
                  <a:srgbClr val="990000"/>
                </a:solidFill>
              </a:rPr>
              <a:t>]]]</a:t>
            </a:r>
          </a:p>
        </p:txBody>
      </p:sp>
      <p:sp>
        <p:nvSpPr>
          <p:cNvPr id="2" name="Zástupný symbol pro číslo snímku 1">
            <a:extLst>
              <a:ext uri="{FF2B5EF4-FFF2-40B4-BE49-F238E27FC236}">
                <a16:creationId xmlns:a16="http://schemas.microsoft.com/office/drawing/2014/main" id="{051CB0B7-AC38-43EB-ABCA-3C1C8FADBEF9}"/>
              </a:ext>
            </a:extLst>
          </p:cNvPr>
          <p:cNvSpPr>
            <a:spLocks noGrp="1"/>
          </p:cNvSpPr>
          <p:nvPr>
            <p:ph type="sldNum" sz="quarter" idx="12"/>
          </p:nvPr>
        </p:nvSpPr>
        <p:spPr/>
        <p:txBody>
          <a:bodyPr/>
          <a:lstStyle/>
          <a:p>
            <a:pPr>
              <a:defRPr/>
            </a:pPr>
            <a:fld id="{14D2C813-5CB9-4562-B73A-EAA31AFCBDEB}" type="slidenum">
              <a:rPr lang="cs-CZ" altLang="en-US" smtClean="0"/>
              <a:pPr>
                <a:defRPr/>
              </a:pPr>
              <a:t>19</a:t>
            </a:fld>
            <a:endParaRPr lang="cs-CZ"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B48D60A-5990-4B7B-9118-1B5C6F1544D7}"/>
              </a:ext>
            </a:extLst>
          </p:cNvPr>
          <p:cNvSpPr>
            <a:spLocks noGrp="1" noChangeArrowheads="1"/>
          </p:cNvSpPr>
          <p:nvPr>
            <p:ph type="title"/>
          </p:nvPr>
        </p:nvSpPr>
        <p:spPr>
          <a:xfrm>
            <a:off x="457200" y="277813"/>
            <a:ext cx="8229600" cy="774700"/>
          </a:xfrm>
        </p:spPr>
        <p:txBody>
          <a:bodyPr/>
          <a:lstStyle/>
          <a:p>
            <a:pPr eaLnBrk="1" hangingPunct="1"/>
            <a:r>
              <a:rPr lang="en-US" altLang="cs-CZ" i="1" dirty="0"/>
              <a:t>Logic of attitudes</a:t>
            </a:r>
            <a:endParaRPr lang="cs-CZ" altLang="cs-CZ" i="1" dirty="0"/>
          </a:p>
        </p:txBody>
      </p:sp>
      <p:sp>
        <p:nvSpPr>
          <p:cNvPr id="98307" name="Rectangle 3">
            <a:extLst>
              <a:ext uri="{FF2B5EF4-FFF2-40B4-BE49-F238E27FC236}">
                <a16:creationId xmlns:a16="http://schemas.microsoft.com/office/drawing/2014/main" id="{1BA5D68D-3802-4379-9AF6-F53EBAE83CE4}"/>
              </a:ext>
            </a:extLst>
          </p:cNvPr>
          <p:cNvSpPr>
            <a:spLocks noGrp="1" noChangeArrowheads="1"/>
          </p:cNvSpPr>
          <p:nvPr>
            <p:ph type="body" idx="1"/>
          </p:nvPr>
        </p:nvSpPr>
        <p:spPr>
          <a:xfrm>
            <a:off x="250825" y="1268413"/>
            <a:ext cx="8435975" cy="4862512"/>
          </a:xfrm>
        </p:spPr>
        <p:txBody>
          <a:bodyPr/>
          <a:lstStyle/>
          <a:p>
            <a:pPr marL="571500" indent="-571500" eaLnBrk="1" hangingPunct="1">
              <a:buFont typeface="Wingdings" panose="05000000000000000000" pitchFamily="2" charset="2"/>
              <a:buAutoNum type="arabicPeriod"/>
              <a:defRPr/>
            </a:pPr>
            <a:r>
              <a:rPr lang="cs-CZ" altLang="cs-CZ" sz="2600" dirty="0" err="1">
                <a:solidFill>
                  <a:srgbClr val="990000"/>
                </a:solidFill>
                <a:effectLst>
                  <a:outerShdw blurRad="38100" dist="38100" dir="2700000" algn="tl">
                    <a:srgbClr val="C0C0C0"/>
                  </a:outerShdw>
                </a:effectLst>
              </a:rPr>
              <a:t>propo</a:t>
            </a:r>
            <a:r>
              <a:rPr lang="en-US" altLang="cs-CZ" sz="2600" dirty="0" err="1">
                <a:solidFill>
                  <a:srgbClr val="990000"/>
                </a:solidFill>
                <a:effectLst>
                  <a:outerShdw blurRad="38100" dist="38100" dir="2700000" algn="tl">
                    <a:srgbClr val="C0C0C0"/>
                  </a:outerShdw>
                </a:effectLst>
              </a:rPr>
              <a:t>sitional</a:t>
            </a:r>
            <a:r>
              <a:rPr lang="cs-CZ" altLang="cs-CZ" sz="2600" dirty="0">
                <a:solidFill>
                  <a:srgbClr val="990000"/>
                </a:solidFill>
                <a:effectLst>
                  <a:outerShdw blurRad="38100" dist="38100" dir="2700000" algn="tl">
                    <a:srgbClr val="C0C0C0"/>
                  </a:outerShdw>
                </a:effectLst>
              </a:rPr>
              <a:t> </a:t>
            </a:r>
            <a:r>
              <a:rPr lang="en-US" altLang="cs-CZ" sz="2600" dirty="0">
                <a:solidFill>
                  <a:srgbClr val="990000"/>
                </a:solidFill>
                <a:effectLst>
                  <a:outerShdw blurRad="38100" dist="38100" dir="2700000" algn="tl">
                    <a:srgbClr val="C0C0C0"/>
                  </a:outerShdw>
                </a:effectLst>
              </a:rPr>
              <a:t>attitudes</a:t>
            </a:r>
            <a:endParaRPr lang="cs-CZ" altLang="cs-CZ" sz="2600" dirty="0">
              <a:solidFill>
                <a:srgbClr val="990000"/>
              </a:solidFill>
              <a:effectLst>
                <a:outerShdw blurRad="38100" dist="38100" dir="2700000" algn="tl">
                  <a:srgbClr val="C0C0C0"/>
                </a:outerShdw>
              </a:effectLst>
            </a:endParaRPr>
          </a:p>
          <a:p>
            <a:pPr marL="839788" lvl="1" indent="-495300" eaLnBrk="1" hangingPunct="1">
              <a:buFont typeface="Wingdings" panose="05000000000000000000" pitchFamily="2" charset="2"/>
              <a:buChar char="n"/>
              <a:defRPr/>
            </a:pPr>
            <a:r>
              <a:rPr lang="cs-CZ" altLang="cs-CZ" sz="2200" dirty="0"/>
              <a:t>Tom </a:t>
            </a:r>
            <a:r>
              <a:rPr lang="cs-CZ" altLang="cs-CZ" sz="2200" i="1" dirty="0"/>
              <a:t>Att</a:t>
            </a:r>
            <a:r>
              <a:rPr lang="cs-CZ" altLang="cs-CZ" sz="2200" baseline="-25000" dirty="0"/>
              <a:t>1</a:t>
            </a:r>
            <a:r>
              <a:rPr lang="cs-CZ" altLang="cs-CZ" sz="2200" i="1" dirty="0"/>
              <a:t> </a:t>
            </a:r>
            <a:r>
              <a:rPr lang="cs-CZ" altLang="cs-CZ" sz="2200" dirty="0"/>
              <a:t>(</a:t>
            </a:r>
            <a:r>
              <a:rPr lang="en-US" altLang="cs-CZ" sz="2200" i="1" dirty="0">
                <a:solidFill>
                  <a:schemeClr val="tx2"/>
                </a:solidFill>
                <a:effectLst>
                  <a:outerShdw blurRad="38100" dist="38100" dir="2700000" algn="tl">
                    <a:srgbClr val="C0C0C0"/>
                  </a:outerShdw>
                </a:effectLst>
              </a:rPr>
              <a:t>believes, knows, thinks</a:t>
            </a:r>
            <a:r>
              <a:rPr lang="cs-CZ" altLang="cs-CZ" sz="2200" dirty="0"/>
              <a:t>), </a:t>
            </a:r>
            <a:r>
              <a:rPr lang="en-US" altLang="cs-CZ" sz="2200" dirty="0">
                <a:effectLst>
                  <a:outerShdw blurRad="38100" dist="38100" dir="2700000" algn="tl">
                    <a:srgbClr val="000000">
                      <a:alpha val="43137"/>
                    </a:srgbClr>
                  </a:outerShdw>
                </a:effectLst>
              </a:rPr>
              <a:t>that</a:t>
            </a:r>
            <a:r>
              <a:rPr lang="cs-CZ" altLang="cs-CZ" sz="2200" dirty="0"/>
              <a:t> </a:t>
            </a:r>
            <a:r>
              <a:rPr lang="cs-CZ" altLang="cs-CZ" sz="2200" i="1" dirty="0"/>
              <a:t>P</a:t>
            </a:r>
          </a:p>
          <a:p>
            <a:pPr marL="839788" lvl="1" indent="-495300" eaLnBrk="1" hangingPunct="1">
              <a:buFont typeface="Wingdings" panose="05000000000000000000" pitchFamily="2" charset="2"/>
              <a:buAutoNum type="alphaLcParenR"/>
              <a:defRPr/>
            </a:pPr>
            <a:r>
              <a:rPr lang="cs-CZ" altLang="cs-CZ" sz="2200" i="1" dirty="0"/>
              <a:t>Att</a:t>
            </a:r>
            <a:r>
              <a:rPr lang="cs-CZ" altLang="cs-CZ" sz="2200" baseline="-25000" dirty="0"/>
              <a:t>1</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sym typeface="Symbol" panose="05050102010706020507" pitchFamily="18" charset="2"/>
              </a:rPr>
              <a:t>: </a:t>
            </a:r>
            <a:r>
              <a:rPr lang="en-US" altLang="cs-CZ" sz="2200" dirty="0">
                <a:sym typeface="Symbol" panose="05050102010706020507" pitchFamily="18" charset="2"/>
              </a:rPr>
              <a:t>relation of an</a:t>
            </a:r>
            <a:r>
              <a:rPr lang="cs-CZ" altLang="cs-CZ" sz="2200" dirty="0">
                <a:sym typeface="Symbol" panose="05050102010706020507" pitchFamily="18" charset="2"/>
              </a:rPr>
              <a:t> </a:t>
            </a:r>
            <a:r>
              <a:rPr lang="cs-CZ" altLang="cs-CZ" sz="2200" dirty="0" err="1">
                <a:sym typeface="Symbol" panose="05050102010706020507" pitchFamily="18" charset="2"/>
              </a:rPr>
              <a:t>individu</a:t>
            </a:r>
            <a:r>
              <a:rPr lang="en-US" altLang="cs-CZ" sz="2200" dirty="0">
                <a:sym typeface="Symbol" panose="05050102010706020507" pitchFamily="18" charset="2"/>
              </a:rPr>
              <a:t>al to a</a:t>
            </a:r>
            <a:r>
              <a:rPr lang="cs-CZ" altLang="cs-CZ" sz="2200" dirty="0">
                <a:sym typeface="Symbol" panose="05050102010706020507" pitchFamily="18" charset="2"/>
              </a:rPr>
              <a:t> </a:t>
            </a:r>
            <a:r>
              <a:rPr lang="cs-CZ" altLang="cs-CZ" sz="2200" i="1" dirty="0" err="1">
                <a:solidFill>
                  <a:schemeClr val="tx2"/>
                </a:solidFill>
                <a:effectLst>
                  <a:outerShdw blurRad="38100" dist="38100" dir="2700000" algn="tl">
                    <a:srgbClr val="C0C0C0"/>
                  </a:outerShdw>
                </a:effectLst>
                <a:sym typeface="Symbol" panose="05050102010706020507" pitchFamily="18" charset="2"/>
              </a:rPr>
              <a:t>propo</a:t>
            </a:r>
            <a:r>
              <a:rPr lang="en-US" altLang="cs-CZ" sz="2200" i="1" dirty="0" err="1">
                <a:solidFill>
                  <a:schemeClr val="tx2"/>
                </a:solidFill>
                <a:effectLst>
                  <a:outerShdw blurRad="38100" dist="38100" dir="2700000" algn="tl">
                    <a:srgbClr val="C0C0C0"/>
                  </a:outerShdw>
                </a:effectLst>
                <a:sym typeface="Symbol" panose="05050102010706020507" pitchFamily="18" charset="2"/>
              </a:rPr>
              <a:t>sition</a:t>
            </a:r>
            <a:endParaRPr lang="cs-CZ" altLang="cs-CZ" sz="2200" i="1" dirty="0">
              <a:solidFill>
                <a:schemeClr val="tx2"/>
              </a:solidFill>
              <a:effectLst>
                <a:outerShdw blurRad="38100" dist="38100" dir="2700000" algn="tl">
                  <a:srgbClr val="C0C0C0"/>
                </a:outerShdw>
              </a:effectLst>
              <a:sym typeface="Symbol" panose="05050102010706020507" pitchFamily="18" charset="2"/>
            </a:endParaRPr>
          </a:p>
          <a:p>
            <a:pPr marL="839788" lvl="1" indent="-495300" eaLnBrk="1" hangingPunct="1">
              <a:buFont typeface="Wingdings" panose="05000000000000000000" pitchFamily="2" charset="2"/>
              <a:buAutoNum type="alphaLcParenR"/>
              <a:defRPr/>
            </a:pPr>
            <a:r>
              <a:rPr lang="cs-CZ" altLang="cs-CZ" sz="2200" i="1" dirty="0"/>
              <a:t>Att</a:t>
            </a:r>
            <a:r>
              <a:rPr lang="cs-CZ" altLang="cs-CZ" sz="2200" baseline="-25000" dirty="0"/>
              <a:t>1</a:t>
            </a:r>
            <a:r>
              <a:rPr lang="cs-CZ" altLang="cs-CZ" sz="2200" dirty="0"/>
              <a:t>*/(</a:t>
            </a:r>
            <a:r>
              <a:rPr lang="cs-CZ" altLang="cs-CZ" sz="2200" dirty="0">
                <a:sym typeface="Symbol" panose="05050102010706020507" pitchFamily="18" charset="2"/>
              </a:rPr>
              <a:t></a:t>
            </a:r>
            <a:r>
              <a:rPr lang="cs-CZ" altLang="cs-CZ" sz="2200" i="1" baseline="-25000" dirty="0">
                <a:sym typeface="Symbol" panose="05050102010706020507" pitchFamily="18" charset="2"/>
              </a:rPr>
              <a:t>n</a:t>
            </a:r>
            <a:r>
              <a:rPr lang="cs-CZ" altLang="cs-CZ" sz="2200" dirty="0"/>
              <a:t>)</a:t>
            </a:r>
            <a:r>
              <a:rPr lang="cs-CZ" altLang="cs-CZ" sz="2200" baseline="-25000" dirty="0">
                <a:sym typeface="Symbol" panose="05050102010706020507" pitchFamily="18" charset="2"/>
              </a:rPr>
              <a:t></a:t>
            </a:r>
            <a:r>
              <a:rPr lang="cs-CZ" altLang="cs-CZ" sz="2200" dirty="0">
                <a:sym typeface="Symbol" panose="05050102010706020507" pitchFamily="18" charset="2"/>
              </a:rPr>
              <a:t>: </a:t>
            </a:r>
            <a:r>
              <a:rPr lang="en-US" altLang="cs-CZ" sz="2200" dirty="0">
                <a:sym typeface="Symbol" panose="05050102010706020507" pitchFamily="18" charset="2"/>
              </a:rPr>
              <a:t>relation of an individual to a</a:t>
            </a:r>
            <a:r>
              <a:rPr lang="cs-CZ" altLang="cs-CZ" sz="2200" dirty="0">
                <a:sym typeface="Symbol" panose="05050102010706020507" pitchFamily="18" charset="2"/>
              </a:rPr>
              <a:t> </a:t>
            </a:r>
            <a:r>
              <a:rPr lang="cs-CZ" altLang="cs-CZ" sz="2200" i="1" dirty="0" err="1">
                <a:solidFill>
                  <a:schemeClr val="tx2"/>
                </a:solidFill>
                <a:effectLst>
                  <a:outerShdw blurRad="38100" dist="38100" dir="2700000" algn="tl">
                    <a:srgbClr val="C0C0C0"/>
                  </a:outerShdw>
                </a:effectLst>
                <a:sym typeface="Symbol" panose="05050102010706020507" pitchFamily="18" charset="2"/>
              </a:rPr>
              <a:t>hyperpropo</a:t>
            </a:r>
            <a:r>
              <a:rPr lang="en-US" altLang="cs-CZ" sz="2200" i="1" dirty="0" err="1">
                <a:solidFill>
                  <a:schemeClr val="tx2"/>
                </a:solidFill>
                <a:effectLst>
                  <a:outerShdw blurRad="38100" dist="38100" dir="2700000" algn="tl">
                    <a:srgbClr val="C0C0C0"/>
                  </a:outerShdw>
                </a:effectLst>
                <a:sym typeface="Symbol" panose="05050102010706020507" pitchFamily="18" charset="2"/>
              </a:rPr>
              <a:t>sition</a:t>
            </a:r>
            <a:endParaRPr lang="cs-CZ" altLang="cs-CZ" sz="2200" dirty="0">
              <a:solidFill>
                <a:schemeClr val="tx2"/>
              </a:solidFill>
              <a:effectLst>
                <a:outerShdw blurRad="38100" dist="38100" dir="2700000" algn="tl">
                  <a:srgbClr val="C0C0C0"/>
                </a:outerShdw>
              </a:effectLst>
            </a:endParaRPr>
          </a:p>
          <a:p>
            <a:pPr marL="571500" indent="-571500" eaLnBrk="1" hangingPunct="1">
              <a:buFont typeface="Wingdings" panose="05000000000000000000" pitchFamily="2" charset="2"/>
              <a:buAutoNum type="arabicPeriod"/>
              <a:defRPr/>
            </a:pPr>
            <a:r>
              <a:rPr lang="en-US" altLang="cs-CZ" sz="2600" dirty="0">
                <a:solidFill>
                  <a:srgbClr val="990000"/>
                </a:solidFill>
                <a:effectLst>
                  <a:outerShdw blurRad="38100" dist="38100" dir="2700000" algn="tl">
                    <a:srgbClr val="C0C0C0"/>
                  </a:outerShdw>
                </a:effectLst>
              </a:rPr>
              <a:t>notional</a:t>
            </a:r>
            <a:r>
              <a:rPr lang="cs-CZ" altLang="cs-CZ" sz="2600" dirty="0">
                <a:solidFill>
                  <a:srgbClr val="990000"/>
                </a:solidFill>
                <a:effectLst>
                  <a:outerShdw blurRad="38100" dist="38100" dir="2700000" algn="tl">
                    <a:srgbClr val="C0C0C0"/>
                  </a:outerShdw>
                </a:effectLst>
              </a:rPr>
              <a:t> </a:t>
            </a:r>
            <a:r>
              <a:rPr lang="en-US" altLang="cs-CZ" sz="2600" dirty="0">
                <a:solidFill>
                  <a:srgbClr val="990000"/>
                </a:solidFill>
                <a:effectLst>
                  <a:outerShdw blurRad="38100" dist="38100" dir="2700000" algn="tl">
                    <a:srgbClr val="C0C0C0"/>
                  </a:outerShdw>
                </a:effectLst>
              </a:rPr>
              <a:t>attitudes</a:t>
            </a:r>
            <a:endParaRPr lang="cs-CZ" altLang="cs-CZ" sz="2600" dirty="0">
              <a:solidFill>
                <a:srgbClr val="990000"/>
              </a:solidFill>
              <a:effectLst>
                <a:outerShdw blurRad="38100" dist="38100" dir="2700000" algn="tl">
                  <a:srgbClr val="C0C0C0"/>
                </a:outerShdw>
              </a:effectLst>
            </a:endParaRPr>
          </a:p>
          <a:p>
            <a:pPr marL="839788" lvl="1" indent="-495300" eaLnBrk="1" hangingPunct="1">
              <a:buFont typeface="Wingdings" panose="05000000000000000000" pitchFamily="2" charset="2"/>
              <a:buChar char="n"/>
              <a:defRPr/>
            </a:pPr>
            <a:r>
              <a:rPr lang="cs-CZ" altLang="cs-CZ" sz="2200" dirty="0"/>
              <a:t>Tom </a:t>
            </a:r>
            <a:r>
              <a:rPr lang="cs-CZ" altLang="cs-CZ" sz="2200" i="1" dirty="0"/>
              <a:t>Att</a:t>
            </a:r>
            <a:r>
              <a:rPr lang="cs-CZ" altLang="cs-CZ" sz="2200" baseline="-25000" dirty="0"/>
              <a:t>2</a:t>
            </a:r>
            <a:r>
              <a:rPr lang="cs-CZ" altLang="cs-CZ" sz="2200" dirty="0"/>
              <a:t> (</a:t>
            </a:r>
            <a:r>
              <a:rPr lang="en-US" altLang="cs-CZ" sz="2200" i="1" dirty="0">
                <a:solidFill>
                  <a:schemeClr val="tx2"/>
                </a:solidFill>
                <a:effectLst>
                  <a:outerShdw blurRad="38100" dist="38100" dir="2700000" algn="tl">
                    <a:srgbClr val="C0C0C0"/>
                  </a:outerShdw>
                </a:effectLst>
              </a:rPr>
              <a:t>is seeking, finding, solving, contemplating, designing, wishing</a:t>
            </a:r>
            <a:r>
              <a:rPr lang="cs-CZ" altLang="cs-CZ" sz="2200" dirty="0"/>
              <a:t>, …) </a:t>
            </a:r>
            <a:r>
              <a:rPr lang="cs-CZ" altLang="cs-CZ" sz="2200" i="1" dirty="0"/>
              <a:t>P</a:t>
            </a:r>
          </a:p>
          <a:p>
            <a:pPr marL="839788" lvl="1" indent="-495300" eaLnBrk="1" hangingPunct="1">
              <a:buFont typeface="Wingdings" panose="05000000000000000000" pitchFamily="2" charset="2"/>
              <a:buAutoNum type="alphaLcParenR"/>
              <a:defRPr/>
            </a:pPr>
            <a:r>
              <a:rPr lang="cs-CZ" altLang="cs-CZ" sz="2200" i="1" dirty="0"/>
              <a:t>Att</a:t>
            </a:r>
            <a:r>
              <a:rPr lang="cs-CZ" altLang="cs-CZ" sz="2200" baseline="-25000" dirty="0"/>
              <a:t>2</a:t>
            </a:r>
            <a:r>
              <a:rPr lang="cs-CZ" altLang="cs-CZ" sz="2200" dirty="0"/>
              <a:t>/(</a:t>
            </a:r>
            <a:r>
              <a:rPr lang="cs-CZ" altLang="cs-CZ" sz="2200" dirty="0">
                <a:sym typeface="Symbol" panose="05050102010706020507" pitchFamily="18" charset="2"/>
              </a:rPr>
              <a:t></a:t>
            </a:r>
            <a:r>
              <a:rPr lang="cs-CZ" altLang="cs-CZ" sz="2200" b="1" dirty="0">
                <a:solidFill>
                  <a:srgbClr val="00B050"/>
                </a:solidFill>
                <a:sym typeface="Symbol" panose="05050102010706020507" pitchFamily="18" charset="2"/>
              </a:rPr>
              <a:t></a:t>
            </a:r>
            <a:r>
              <a:rPr lang="cs-CZ" altLang="cs-CZ" sz="2200" b="1" baseline="-25000" dirty="0">
                <a:solidFill>
                  <a:srgbClr val="00B050"/>
                </a:solidFill>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sym typeface="Symbol" panose="05050102010706020507" pitchFamily="18" charset="2"/>
              </a:rPr>
              <a:t>: </a:t>
            </a:r>
            <a:r>
              <a:rPr lang="en-US" altLang="cs-CZ" sz="2200" dirty="0">
                <a:sym typeface="Symbol" panose="05050102010706020507" pitchFamily="18" charset="2"/>
              </a:rPr>
              <a:t>relation of an individual to an</a:t>
            </a:r>
            <a:r>
              <a:rPr lang="cs-CZ" altLang="cs-CZ" sz="2200" dirty="0">
                <a:sym typeface="Symbol" panose="05050102010706020507" pitchFamily="18" charset="2"/>
              </a:rPr>
              <a:t> </a:t>
            </a:r>
            <a:r>
              <a:rPr lang="cs-CZ" altLang="cs-CZ" sz="2200" b="1" dirty="0">
                <a:solidFill>
                  <a:srgbClr val="00B050"/>
                </a:solidFill>
                <a:effectLst>
                  <a:outerShdw blurRad="38100" dist="38100" dir="2700000" algn="tl">
                    <a:srgbClr val="000000">
                      <a:alpha val="43137"/>
                    </a:srgbClr>
                  </a:outerShdw>
                </a:effectLst>
                <a:sym typeface="Symbol" panose="05050102010706020507" pitchFamily="18" charset="2"/>
              </a:rPr>
              <a:t></a:t>
            </a:r>
            <a:r>
              <a:rPr lang="en-US" altLang="cs-CZ" sz="2200" b="1" dirty="0">
                <a:solidFill>
                  <a:srgbClr val="00B050"/>
                </a:solidFill>
                <a:effectLst>
                  <a:outerShdw blurRad="38100" dist="38100" dir="2700000" algn="tl">
                    <a:srgbClr val="000000">
                      <a:alpha val="43137"/>
                    </a:srgbClr>
                  </a:outerShdw>
                </a:effectLst>
                <a:sym typeface="Symbol" panose="05050102010706020507" pitchFamily="18" charset="2"/>
              </a:rPr>
              <a:t>-</a:t>
            </a:r>
            <a:r>
              <a:rPr lang="cs-CZ" altLang="cs-CZ" sz="2200" i="1" dirty="0" err="1">
                <a:solidFill>
                  <a:schemeClr val="tx2"/>
                </a:solidFill>
                <a:effectLst>
                  <a:outerShdw blurRad="38100" dist="38100" dir="2700000" algn="tl">
                    <a:srgbClr val="000000">
                      <a:alpha val="43137"/>
                    </a:srgbClr>
                  </a:outerShdw>
                </a:effectLst>
                <a:sym typeface="Symbol" panose="05050102010706020507" pitchFamily="18" charset="2"/>
              </a:rPr>
              <a:t>inten</a:t>
            </a:r>
            <a:r>
              <a:rPr lang="en-US" altLang="cs-CZ" sz="2200" i="1" dirty="0" err="1">
                <a:solidFill>
                  <a:schemeClr val="tx2"/>
                </a:solidFill>
                <a:effectLst>
                  <a:outerShdw blurRad="38100" dist="38100" dir="2700000" algn="tl">
                    <a:srgbClr val="000000">
                      <a:alpha val="43137"/>
                    </a:srgbClr>
                  </a:outerShdw>
                </a:effectLst>
                <a:sym typeface="Symbol" panose="05050102010706020507" pitchFamily="18" charset="2"/>
              </a:rPr>
              <a:t>sion</a:t>
            </a:r>
            <a:endParaRPr lang="cs-CZ" altLang="cs-CZ" sz="2200" i="1" dirty="0">
              <a:solidFill>
                <a:schemeClr val="tx2"/>
              </a:solidFill>
              <a:effectLst>
                <a:outerShdw blurRad="38100" dist="38100" dir="2700000" algn="tl">
                  <a:srgbClr val="000000">
                    <a:alpha val="43137"/>
                  </a:srgbClr>
                </a:outerShdw>
              </a:effectLst>
              <a:sym typeface="Symbol" panose="05050102010706020507" pitchFamily="18" charset="2"/>
            </a:endParaRPr>
          </a:p>
          <a:p>
            <a:pPr marL="839788" lvl="1" indent="-495300" eaLnBrk="1" hangingPunct="1">
              <a:buFont typeface="Wingdings" panose="05000000000000000000" pitchFamily="2" charset="2"/>
              <a:buAutoNum type="alphaLcParenR"/>
              <a:defRPr/>
            </a:pPr>
            <a:r>
              <a:rPr lang="cs-CZ" altLang="cs-CZ" sz="2200" i="1" dirty="0"/>
              <a:t>Att</a:t>
            </a:r>
            <a:r>
              <a:rPr lang="cs-CZ" altLang="cs-CZ" sz="2200" baseline="-25000" dirty="0"/>
              <a:t>2</a:t>
            </a:r>
            <a:r>
              <a:rPr lang="cs-CZ" altLang="cs-CZ" sz="2200" dirty="0"/>
              <a:t>*/(</a:t>
            </a:r>
            <a:r>
              <a:rPr lang="cs-CZ" altLang="cs-CZ" sz="2200" dirty="0">
                <a:sym typeface="Symbol" panose="05050102010706020507" pitchFamily="18" charset="2"/>
              </a:rPr>
              <a:t></a:t>
            </a:r>
            <a:r>
              <a:rPr lang="cs-CZ" altLang="cs-CZ" sz="2200" b="1" dirty="0">
                <a:solidFill>
                  <a:srgbClr val="00B050"/>
                </a:solidFill>
                <a:sym typeface="Symbol" panose="05050102010706020507" pitchFamily="18" charset="2"/>
              </a:rPr>
              <a:t></a:t>
            </a:r>
            <a:r>
              <a:rPr lang="cs-CZ" altLang="cs-CZ" sz="2200" b="1" i="1" baseline="-25000" dirty="0">
                <a:solidFill>
                  <a:srgbClr val="00B050"/>
                </a:solidFill>
                <a:sym typeface="Symbol" panose="05050102010706020507" pitchFamily="18" charset="2"/>
              </a:rPr>
              <a:t>n</a:t>
            </a:r>
            <a:r>
              <a:rPr lang="cs-CZ" altLang="cs-CZ" sz="2200" dirty="0"/>
              <a:t>)</a:t>
            </a:r>
            <a:r>
              <a:rPr lang="cs-CZ" altLang="cs-CZ" sz="2200" baseline="-25000" dirty="0">
                <a:sym typeface="Symbol" panose="05050102010706020507" pitchFamily="18" charset="2"/>
              </a:rPr>
              <a:t></a:t>
            </a:r>
            <a:r>
              <a:rPr lang="cs-CZ" altLang="cs-CZ" sz="2200" dirty="0">
                <a:sym typeface="Symbol" panose="05050102010706020507" pitchFamily="18" charset="2"/>
              </a:rPr>
              <a:t>: </a:t>
            </a:r>
            <a:r>
              <a:rPr lang="en-US" altLang="cs-CZ" sz="2200" dirty="0">
                <a:sym typeface="Symbol" panose="05050102010706020507" pitchFamily="18" charset="2"/>
              </a:rPr>
              <a:t>relation of an individual to a</a:t>
            </a:r>
            <a:r>
              <a:rPr lang="cs-CZ" altLang="cs-CZ" sz="2200" dirty="0">
                <a:sym typeface="Symbol" panose="05050102010706020507" pitchFamily="18" charset="2"/>
              </a:rPr>
              <a:t> </a:t>
            </a:r>
            <a:r>
              <a:rPr lang="cs-CZ" altLang="cs-CZ" sz="2200" i="1" dirty="0" err="1">
                <a:solidFill>
                  <a:schemeClr val="tx2"/>
                </a:solidFill>
                <a:effectLst>
                  <a:outerShdw blurRad="38100" dist="38100" dir="2700000" algn="tl">
                    <a:srgbClr val="000000">
                      <a:alpha val="43137"/>
                    </a:srgbClr>
                  </a:outerShdw>
                </a:effectLst>
                <a:sym typeface="Symbol" panose="05050102010706020507" pitchFamily="18" charset="2"/>
              </a:rPr>
              <a:t>hyperinten</a:t>
            </a:r>
            <a:r>
              <a:rPr lang="en-US" altLang="cs-CZ" sz="2200" i="1" dirty="0" err="1">
                <a:solidFill>
                  <a:schemeClr val="tx2"/>
                </a:solidFill>
                <a:effectLst>
                  <a:outerShdw blurRad="38100" dist="38100" dir="2700000" algn="tl">
                    <a:srgbClr val="000000">
                      <a:alpha val="43137"/>
                    </a:srgbClr>
                  </a:outerShdw>
                </a:effectLst>
                <a:sym typeface="Symbol" panose="05050102010706020507" pitchFamily="18" charset="2"/>
              </a:rPr>
              <a:t>sion</a:t>
            </a:r>
            <a:r>
              <a:rPr lang="cs-CZ" altLang="cs-CZ" sz="2200" dirty="0">
                <a:sym typeface="Symbol" panose="05050102010706020507" pitchFamily="18" charset="2"/>
              </a:rPr>
              <a:t> </a:t>
            </a:r>
            <a:r>
              <a:rPr lang="cs-CZ" altLang="cs-CZ" sz="2200" dirty="0" err="1">
                <a:sym typeface="Symbol" panose="05050102010706020507" pitchFamily="18" charset="2"/>
              </a:rPr>
              <a:t>mostly</a:t>
            </a:r>
            <a:r>
              <a:rPr lang="cs-CZ" altLang="cs-CZ" sz="2200" dirty="0">
                <a:sym typeface="Symbol" panose="05050102010706020507" pitchFamily="18" charset="2"/>
              </a:rPr>
              <a:t> </a:t>
            </a:r>
            <a:r>
              <a:rPr lang="cs-CZ" altLang="cs-CZ" sz="2200" dirty="0" err="1">
                <a:sym typeface="Symbol" panose="05050102010706020507" pitchFamily="18" charset="2"/>
              </a:rPr>
              <a:t>producing</a:t>
            </a:r>
            <a:r>
              <a:rPr lang="cs-CZ" altLang="cs-CZ" sz="2200" dirty="0">
                <a:sym typeface="Symbol" panose="05050102010706020507" pitchFamily="18" charset="2"/>
              </a:rPr>
              <a:t> </a:t>
            </a:r>
            <a:r>
              <a:rPr lang="cs-CZ" altLang="cs-CZ" sz="2200" dirty="0" err="1">
                <a:sym typeface="Symbol" panose="05050102010706020507" pitchFamily="18" charset="2"/>
              </a:rPr>
              <a:t>an</a:t>
            </a:r>
            <a:r>
              <a:rPr lang="cs-CZ" altLang="cs-CZ" sz="2200" dirty="0">
                <a:sym typeface="Symbol" panose="05050102010706020507" pitchFamily="18" charset="2"/>
              </a:rPr>
              <a:t> </a:t>
            </a:r>
            <a:r>
              <a:rPr lang="cs-CZ" altLang="cs-CZ" sz="2200" dirty="0" err="1">
                <a:sym typeface="Symbol" panose="05050102010706020507" pitchFamily="18" charset="2"/>
              </a:rPr>
              <a:t>object</a:t>
            </a:r>
            <a:r>
              <a:rPr lang="cs-CZ" altLang="cs-CZ" sz="2200" dirty="0">
                <a:sym typeface="Symbol" panose="05050102010706020507" pitchFamily="18" charset="2"/>
              </a:rPr>
              <a:t> </a:t>
            </a:r>
            <a:r>
              <a:rPr lang="cs-CZ" altLang="cs-CZ" sz="2200" dirty="0" err="1">
                <a:sym typeface="Symbol" panose="05050102010706020507" pitchFamily="18" charset="2"/>
              </a:rPr>
              <a:t>of</a:t>
            </a:r>
            <a:r>
              <a:rPr lang="cs-CZ" altLang="cs-CZ" sz="2200" dirty="0">
                <a:sym typeface="Symbol" panose="05050102010706020507" pitchFamily="18" charset="2"/>
              </a:rPr>
              <a:t> type </a:t>
            </a:r>
            <a:r>
              <a:rPr lang="cs-CZ" altLang="cs-CZ" sz="2200" baseline="-25000" dirty="0">
                <a:sym typeface="Symbol" panose="05050102010706020507" pitchFamily="18" charset="2"/>
              </a:rPr>
              <a:t></a:t>
            </a:r>
            <a:endParaRPr lang="cs-CZ" altLang="cs-CZ" sz="2200" dirty="0">
              <a:solidFill>
                <a:schemeClr val="tx2"/>
              </a:solidFill>
              <a:sym typeface="Symbol" panose="05050102010706020507" pitchFamily="18" charset="2"/>
            </a:endParaRPr>
          </a:p>
          <a:p>
            <a:pPr marL="571500" indent="-571500" eaLnBrk="1" hangingPunct="1">
              <a:spcBef>
                <a:spcPct val="90000"/>
              </a:spcBef>
              <a:defRPr/>
            </a:pPr>
            <a:r>
              <a:rPr lang="en-US" altLang="cs-CZ" sz="2600" dirty="0">
                <a:sym typeface="Symbol" panose="05050102010706020507" pitchFamily="18" charset="2"/>
              </a:rPr>
              <a:t>Both come in two variants</a:t>
            </a:r>
            <a:r>
              <a:rPr lang="cs-CZ" altLang="cs-CZ" sz="2600" dirty="0">
                <a:sym typeface="Symbol" panose="05050102010706020507" pitchFamily="18" charset="2"/>
              </a:rPr>
              <a:t>: </a:t>
            </a:r>
            <a:r>
              <a:rPr lang="cs-CZ" altLang="cs-CZ" sz="2600" i="1" dirty="0">
                <a:sym typeface="Symbol" panose="05050102010706020507" pitchFamily="18" charset="2"/>
              </a:rPr>
              <a:t>de </a:t>
            </a:r>
            <a:r>
              <a:rPr lang="cs-CZ" altLang="cs-CZ" sz="2600" i="1" dirty="0" err="1">
                <a:sym typeface="Symbol" panose="05050102010706020507" pitchFamily="18" charset="2"/>
              </a:rPr>
              <a:t>dicto</a:t>
            </a:r>
            <a:r>
              <a:rPr lang="cs-CZ" altLang="cs-CZ" sz="2600" i="1" dirty="0">
                <a:sym typeface="Symbol" panose="05050102010706020507" pitchFamily="18" charset="2"/>
              </a:rPr>
              <a:t> </a:t>
            </a:r>
            <a:r>
              <a:rPr lang="cs-CZ" altLang="cs-CZ" sz="2600" dirty="0">
                <a:sym typeface="Symbol" panose="05050102010706020507" pitchFamily="18" charset="2"/>
              </a:rPr>
              <a:t>and </a:t>
            </a:r>
            <a:r>
              <a:rPr lang="cs-CZ" altLang="cs-CZ" sz="2600" i="1" dirty="0">
                <a:sym typeface="Symbol" panose="05050102010706020507" pitchFamily="18" charset="2"/>
              </a:rPr>
              <a:t>de re</a:t>
            </a:r>
          </a:p>
        </p:txBody>
      </p:sp>
      <p:sp>
        <p:nvSpPr>
          <p:cNvPr id="2" name="Zástupný symbol pro číslo snímku 1">
            <a:extLst>
              <a:ext uri="{FF2B5EF4-FFF2-40B4-BE49-F238E27FC236}">
                <a16:creationId xmlns:a16="http://schemas.microsoft.com/office/drawing/2014/main" id="{729341AF-45D0-4F7E-A825-DA5547320081}"/>
              </a:ext>
            </a:extLst>
          </p:cNvPr>
          <p:cNvSpPr>
            <a:spLocks noGrp="1"/>
          </p:cNvSpPr>
          <p:nvPr>
            <p:ph type="sldNum" sz="quarter" idx="12"/>
          </p:nvPr>
        </p:nvSpPr>
        <p:spPr/>
        <p:txBody>
          <a:bodyPr/>
          <a:lstStyle/>
          <a:p>
            <a:pPr>
              <a:defRPr/>
            </a:pPr>
            <a:fld id="{14D2C813-5CB9-4562-B73A-EAA31AFCBDEB}" type="slidenum">
              <a:rPr lang="cs-CZ" altLang="en-US" smtClean="0"/>
              <a:pPr>
                <a:defRPr/>
              </a:pPr>
              <a:t>2</a:t>
            </a:fld>
            <a:endParaRPr lang="cs-CZ"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D48C0F8-3C8F-4DEA-BE35-B142AC1F9517}"/>
              </a:ext>
            </a:extLst>
          </p:cNvPr>
          <p:cNvSpPr>
            <a:spLocks noGrp="1" noChangeArrowheads="1"/>
          </p:cNvSpPr>
          <p:nvPr>
            <p:ph type="title"/>
          </p:nvPr>
        </p:nvSpPr>
        <p:spPr>
          <a:xfrm>
            <a:off x="457200" y="277813"/>
            <a:ext cx="8229600" cy="774700"/>
          </a:xfrm>
        </p:spPr>
        <p:txBody>
          <a:bodyPr/>
          <a:lstStyle/>
          <a:p>
            <a:pPr eaLnBrk="1" hangingPunct="1"/>
            <a:r>
              <a:rPr lang="en-US" altLang="cs-CZ" dirty="0"/>
              <a:t>Coincidental, accidental finding</a:t>
            </a:r>
            <a:endParaRPr lang="cs-CZ" altLang="cs-CZ" dirty="0"/>
          </a:p>
        </p:txBody>
      </p:sp>
      <p:sp>
        <p:nvSpPr>
          <p:cNvPr id="19459" name="Rectangle 3">
            <a:extLst>
              <a:ext uri="{FF2B5EF4-FFF2-40B4-BE49-F238E27FC236}">
                <a16:creationId xmlns:a16="http://schemas.microsoft.com/office/drawing/2014/main" id="{9E02F8D4-423A-4C4D-87C4-C3B7B39EB4A1}"/>
              </a:ext>
            </a:extLst>
          </p:cNvPr>
          <p:cNvSpPr>
            <a:spLocks noGrp="1" noChangeArrowheads="1"/>
          </p:cNvSpPr>
          <p:nvPr>
            <p:ph type="body" idx="1"/>
          </p:nvPr>
        </p:nvSpPr>
        <p:spPr>
          <a:xfrm>
            <a:off x="323528" y="1124744"/>
            <a:ext cx="8363272" cy="5006181"/>
          </a:xfrm>
        </p:spPr>
        <p:txBody>
          <a:bodyPr/>
          <a:lstStyle/>
          <a:p>
            <a:pPr eaLnBrk="1" hangingPunct="1">
              <a:lnSpc>
                <a:spcPct val="90000"/>
              </a:lnSpc>
            </a:pPr>
            <a:r>
              <a:rPr lang="cs-CZ" altLang="cs-CZ" sz="2100" dirty="0"/>
              <a:t>I</a:t>
            </a:r>
            <a:r>
              <a:rPr lang="en-US" altLang="cs-CZ" sz="2100" dirty="0" err="1"/>
              <a:t>magine</a:t>
            </a:r>
            <a:r>
              <a:rPr lang="en-US" altLang="cs-CZ" sz="2100" dirty="0"/>
              <a:t> that by walking</a:t>
            </a:r>
            <a:r>
              <a:rPr lang="cs-CZ" altLang="cs-CZ" sz="2100" dirty="0"/>
              <a:t>,</a:t>
            </a:r>
            <a:r>
              <a:rPr lang="en-US" altLang="cs-CZ" sz="2100" dirty="0"/>
              <a:t> </a:t>
            </a:r>
            <a:r>
              <a:rPr lang="cs-CZ" altLang="cs-CZ" sz="2100" dirty="0"/>
              <a:t>Tom</a:t>
            </a:r>
            <a:r>
              <a:rPr lang="en-US" altLang="cs-CZ" sz="2100" dirty="0"/>
              <a:t> kick</a:t>
            </a:r>
            <a:r>
              <a:rPr lang="cs-CZ" altLang="cs-CZ" sz="2100" dirty="0"/>
              <a:t>s</a:t>
            </a:r>
            <a:r>
              <a:rPr lang="en-US" altLang="cs-CZ" sz="2100" dirty="0"/>
              <a:t> a little piece of metal on a path</a:t>
            </a:r>
            <a:r>
              <a:rPr lang="cs-CZ" altLang="cs-CZ" sz="2100" dirty="0"/>
              <a:t>,</a:t>
            </a:r>
            <a:r>
              <a:rPr lang="en-US" altLang="cs-CZ" sz="2100" dirty="0"/>
              <a:t> and on </a:t>
            </a:r>
            <a:r>
              <a:rPr lang="cs-CZ" altLang="cs-CZ" sz="2100" dirty="0"/>
              <a:t>his</a:t>
            </a:r>
            <a:r>
              <a:rPr lang="en-US" altLang="cs-CZ" sz="2100" dirty="0"/>
              <a:t> coming home </a:t>
            </a:r>
            <a:r>
              <a:rPr lang="cs-CZ" altLang="cs-CZ" sz="2100" dirty="0"/>
              <a:t>he </a:t>
            </a:r>
            <a:r>
              <a:rPr lang="en-US" altLang="cs-CZ" sz="2100" dirty="0"/>
              <a:t>finds out that it is the most valuable coin in the history of numismatic. </a:t>
            </a:r>
            <a:endParaRPr lang="cs-CZ" altLang="cs-CZ" sz="2100" dirty="0"/>
          </a:p>
          <a:p>
            <a:pPr eaLnBrk="1" hangingPunct="1">
              <a:lnSpc>
                <a:spcPct val="90000"/>
              </a:lnSpc>
              <a:buFont typeface="Wingdings" panose="05000000000000000000" pitchFamily="2" charset="2"/>
              <a:buNone/>
            </a:pPr>
            <a:r>
              <a:rPr lang="en-US" altLang="cs-CZ" sz="2100" dirty="0"/>
              <a:t>“</a:t>
            </a:r>
            <a:r>
              <a:rPr lang="en-US" altLang="cs-CZ" sz="2100" dirty="0">
                <a:solidFill>
                  <a:schemeClr val="accent1">
                    <a:lumMod val="50000"/>
                  </a:schemeClr>
                </a:solidFill>
              </a:rPr>
              <a:t>Tom found the most valuable coin</a:t>
            </a:r>
            <a:r>
              <a:rPr lang="en-US" altLang="cs-CZ" sz="2100" dirty="0"/>
              <a:t>”</a:t>
            </a:r>
            <a:r>
              <a:rPr lang="cs-CZ" altLang="cs-CZ" sz="2100" dirty="0"/>
              <a:t>.</a:t>
            </a:r>
          </a:p>
          <a:p>
            <a:pPr eaLnBrk="1" hangingPunct="1">
              <a:lnSpc>
                <a:spcPct val="90000"/>
              </a:lnSpc>
            </a:pPr>
            <a:r>
              <a:rPr lang="en-US" altLang="cs-CZ" sz="2100" dirty="0"/>
              <a:t>This time it is not a relation to the </a:t>
            </a:r>
            <a:r>
              <a:rPr lang="en-US" altLang="cs-CZ" sz="2100" i="1" dirty="0"/>
              <a:t>role </a:t>
            </a:r>
            <a:r>
              <a:rPr lang="en-US" altLang="cs-CZ" sz="2100" dirty="0"/>
              <a:t>of the most valuable coin because Tom was not looking for it; rather, Tom </a:t>
            </a:r>
            <a:r>
              <a:rPr lang="cs-CZ" altLang="cs-CZ" sz="2100" dirty="0"/>
              <a:t>has </a:t>
            </a:r>
            <a:r>
              <a:rPr lang="cs-CZ" altLang="cs-CZ" sz="2100" dirty="0" err="1"/>
              <a:t>been</a:t>
            </a:r>
            <a:r>
              <a:rPr lang="cs-CZ" altLang="cs-CZ" sz="2100" dirty="0"/>
              <a:t> </a:t>
            </a:r>
            <a:r>
              <a:rPr lang="en-US" altLang="cs-CZ" sz="2100" dirty="0"/>
              <a:t>simply related to the </a:t>
            </a:r>
            <a:r>
              <a:rPr lang="en-US" altLang="cs-CZ" sz="2100" i="1" dirty="0"/>
              <a:t>individual</a:t>
            </a:r>
            <a:r>
              <a:rPr lang="en-US" altLang="cs-CZ" sz="2100" dirty="0"/>
              <a:t> playing this role</a:t>
            </a:r>
            <a:r>
              <a:rPr lang="cs-CZ" altLang="cs-CZ" sz="2100" dirty="0"/>
              <a:t>: </a:t>
            </a:r>
            <a:r>
              <a:rPr lang="en-US" altLang="cs-CZ" sz="2100" i="1" dirty="0">
                <a:solidFill>
                  <a:srgbClr val="FF0000"/>
                </a:solidFill>
              </a:rPr>
              <a:t>Find</a:t>
            </a:r>
            <a:r>
              <a:rPr lang="en-US" altLang="cs-CZ" sz="2100" baseline="30000" dirty="0">
                <a:solidFill>
                  <a:srgbClr val="FF0000"/>
                </a:solidFill>
              </a:rPr>
              <a:t>4</a:t>
            </a:r>
            <a:r>
              <a:rPr lang="cs-CZ" altLang="cs-CZ" sz="2100" dirty="0">
                <a:solidFill>
                  <a:srgbClr val="FF0000"/>
                </a:solidFill>
              </a:rPr>
              <a:t>/(</a:t>
            </a:r>
            <a:r>
              <a:rPr lang="cs-CZ" altLang="cs-CZ" sz="2100" dirty="0">
                <a:solidFill>
                  <a:srgbClr val="FF0000"/>
                </a:solidFill>
                <a:sym typeface="Symbol" panose="05050102010706020507" pitchFamily="18" charset="2"/>
              </a:rPr>
              <a:t></a:t>
            </a:r>
            <a:r>
              <a:rPr lang="cs-CZ" altLang="cs-CZ" sz="2100" dirty="0">
                <a:solidFill>
                  <a:srgbClr val="FF0000"/>
                </a:solidFill>
              </a:rPr>
              <a:t>)</a:t>
            </a:r>
            <a:r>
              <a:rPr lang="cs-CZ" altLang="cs-CZ" sz="2100" baseline="-25000" dirty="0">
                <a:solidFill>
                  <a:srgbClr val="FF0000"/>
                </a:solidFill>
                <a:sym typeface="Symbol" panose="05050102010706020507" pitchFamily="18" charset="2"/>
              </a:rPr>
              <a:t></a:t>
            </a:r>
            <a:endParaRPr lang="cs-CZ" altLang="cs-CZ" sz="2100" dirty="0">
              <a:solidFill>
                <a:srgbClr val="FF0000"/>
              </a:solidFill>
            </a:endParaRPr>
          </a:p>
          <a:p>
            <a:pPr eaLnBrk="1" hangingPunct="1">
              <a:lnSpc>
                <a:spcPct val="90000"/>
              </a:lnSpc>
              <a:spcBef>
                <a:spcPct val="70000"/>
              </a:spcBef>
              <a:spcAft>
                <a:spcPct val="50000"/>
              </a:spcAft>
              <a:buFont typeface="Wingdings" panose="05000000000000000000" pitchFamily="2" charset="2"/>
              <a:buNone/>
            </a:pPr>
            <a:r>
              <a:rPr lang="cs-CZ" altLang="cs-CZ" sz="2100" dirty="0">
                <a:sym typeface="Symbol" panose="05050102010706020507" pitchFamily="18" charset="2"/>
              </a:rPr>
              <a:t>	</a:t>
            </a:r>
            <a:r>
              <a:rPr lang="cs-CZ" altLang="cs-CZ" sz="2100" dirty="0">
                <a:solidFill>
                  <a:schemeClr val="tx2"/>
                </a:solidFill>
                <a:sym typeface="Symbol" panose="05050102010706020507" pitchFamily="18" charset="2"/>
              </a:rPr>
              <a:t></a:t>
            </a:r>
            <a:r>
              <a:rPr lang="cs-CZ" altLang="cs-CZ" sz="2100" i="1" dirty="0" err="1">
                <a:solidFill>
                  <a:schemeClr val="tx2"/>
                </a:solidFill>
              </a:rPr>
              <a:t>w</a:t>
            </a:r>
            <a:r>
              <a:rPr lang="cs-CZ" altLang="cs-CZ" sz="2100" dirty="0" err="1">
                <a:solidFill>
                  <a:schemeClr val="tx2"/>
                </a:solidFill>
                <a:sym typeface="Symbol" panose="05050102010706020507" pitchFamily="18" charset="2"/>
              </a:rPr>
              <a:t></a:t>
            </a:r>
            <a:r>
              <a:rPr lang="cs-CZ" altLang="cs-CZ" sz="2100" i="1" dirty="0" err="1">
                <a:solidFill>
                  <a:schemeClr val="tx2"/>
                </a:solidFill>
              </a:rPr>
              <a:t>t</a:t>
            </a:r>
            <a:r>
              <a:rPr lang="cs-CZ" altLang="cs-CZ" sz="2100" dirty="0">
                <a:solidFill>
                  <a:schemeClr val="tx2"/>
                </a:solidFill>
              </a:rPr>
              <a:t> [</a:t>
            </a:r>
            <a:r>
              <a:rPr lang="cs-CZ" altLang="cs-CZ" sz="2100" baseline="30000" dirty="0">
                <a:solidFill>
                  <a:schemeClr val="tx2"/>
                </a:solidFill>
              </a:rPr>
              <a:t>0</a:t>
            </a:r>
            <a:r>
              <a:rPr lang="en-US" altLang="cs-CZ" sz="2100" i="1" dirty="0">
                <a:solidFill>
                  <a:schemeClr val="tx2"/>
                </a:solidFill>
                <a:effectLst>
                  <a:outerShdw blurRad="38100" dist="38100" dir="2700000" algn="tl">
                    <a:srgbClr val="000000">
                      <a:alpha val="43137"/>
                    </a:srgbClr>
                  </a:outerShdw>
                </a:effectLst>
              </a:rPr>
              <a:t>Find</a:t>
            </a:r>
            <a:r>
              <a:rPr lang="en-US" altLang="cs-CZ" sz="2100" i="1" baseline="30000" dirty="0">
                <a:solidFill>
                  <a:schemeClr val="tx2"/>
                </a:solidFill>
                <a:effectLst>
                  <a:outerShdw blurRad="38100" dist="38100" dir="2700000" algn="tl">
                    <a:srgbClr val="000000">
                      <a:alpha val="43137"/>
                    </a:srgbClr>
                  </a:outerShdw>
                </a:effectLst>
              </a:rPr>
              <a:t>4</a:t>
            </a:r>
            <a:r>
              <a:rPr lang="cs-CZ" altLang="cs-CZ" sz="2100" i="1" baseline="-25000" dirty="0" err="1">
                <a:solidFill>
                  <a:schemeClr val="tx2"/>
                </a:solidFill>
              </a:rPr>
              <a:t>wt</a:t>
            </a:r>
            <a:r>
              <a:rPr lang="cs-CZ" altLang="cs-CZ" sz="2100" dirty="0">
                <a:solidFill>
                  <a:schemeClr val="tx2"/>
                </a:solidFill>
              </a:rPr>
              <a:t> </a:t>
            </a:r>
            <a:r>
              <a:rPr lang="cs-CZ" altLang="cs-CZ" sz="2100" baseline="30000" dirty="0">
                <a:solidFill>
                  <a:schemeClr val="tx2"/>
                </a:solidFill>
              </a:rPr>
              <a:t>0</a:t>
            </a:r>
            <a:r>
              <a:rPr lang="en-US" altLang="cs-CZ" sz="2100" i="1" dirty="0">
                <a:solidFill>
                  <a:schemeClr val="tx2"/>
                </a:solidFill>
              </a:rPr>
              <a:t>Tom</a:t>
            </a:r>
            <a:r>
              <a:rPr lang="cs-CZ" altLang="cs-CZ" sz="2100" i="1" dirty="0">
                <a:solidFill>
                  <a:schemeClr val="tx2"/>
                </a:solidFill>
              </a:rPr>
              <a:t> </a:t>
            </a:r>
            <a:r>
              <a:rPr lang="cs-CZ" altLang="cs-CZ" sz="2100" dirty="0">
                <a:solidFill>
                  <a:schemeClr val="tx2"/>
                </a:solidFill>
                <a:sym typeface="Symbol" panose="05050102010706020507" pitchFamily="18" charset="2"/>
              </a:rPr>
              <a:t></a:t>
            </a:r>
            <a:r>
              <a:rPr lang="cs-CZ" altLang="cs-CZ" sz="2100" i="1" dirty="0" err="1">
                <a:solidFill>
                  <a:schemeClr val="tx2"/>
                </a:solidFill>
              </a:rPr>
              <a:t>w</a:t>
            </a:r>
            <a:r>
              <a:rPr lang="cs-CZ" altLang="cs-CZ" sz="2100" dirty="0" err="1">
                <a:solidFill>
                  <a:schemeClr val="tx2"/>
                </a:solidFill>
                <a:sym typeface="Symbol" panose="05050102010706020507" pitchFamily="18" charset="2"/>
              </a:rPr>
              <a:t></a:t>
            </a:r>
            <a:r>
              <a:rPr lang="cs-CZ" altLang="cs-CZ" sz="2100" i="1" dirty="0" err="1">
                <a:solidFill>
                  <a:schemeClr val="tx2"/>
                </a:solidFill>
              </a:rPr>
              <a:t>t</a:t>
            </a:r>
            <a:r>
              <a:rPr lang="cs-CZ" altLang="cs-CZ" sz="2100" dirty="0">
                <a:solidFill>
                  <a:schemeClr val="tx2"/>
                </a:solidFill>
              </a:rPr>
              <a:t> [</a:t>
            </a:r>
            <a:r>
              <a:rPr lang="cs-CZ" altLang="cs-CZ" sz="2100" baseline="30000" dirty="0">
                <a:solidFill>
                  <a:schemeClr val="tx2"/>
                </a:solidFill>
              </a:rPr>
              <a:t>0</a:t>
            </a:r>
            <a:r>
              <a:rPr lang="en-US" altLang="cs-CZ" sz="2100" i="1" dirty="0">
                <a:solidFill>
                  <a:schemeClr val="tx2"/>
                </a:solidFill>
              </a:rPr>
              <a:t>Most</a:t>
            </a:r>
            <a:r>
              <a:rPr lang="cs-CZ" altLang="cs-CZ" sz="2100" i="1" baseline="-25000" dirty="0" err="1">
                <a:solidFill>
                  <a:schemeClr val="tx2"/>
                </a:solidFill>
              </a:rPr>
              <a:t>wt</a:t>
            </a:r>
            <a:r>
              <a:rPr lang="cs-CZ" altLang="cs-CZ" sz="2100" i="1" dirty="0">
                <a:solidFill>
                  <a:schemeClr val="tx2"/>
                </a:solidFill>
              </a:rPr>
              <a:t> </a:t>
            </a:r>
            <a:r>
              <a:rPr lang="cs-CZ" altLang="cs-CZ" sz="2100" dirty="0">
                <a:solidFill>
                  <a:schemeClr val="tx2"/>
                </a:solidFill>
              </a:rPr>
              <a:t>[</a:t>
            </a:r>
            <a:r>
              <a:rPr lang="cs-CZ" altLang="cs-CZ" sz="2100" baseline="30000" dirty="0">
                <a:solidFill>
                  <a:schemeClr val="tx2"/>
                </a:solidFill>
              </a:rPr>
              <a:t>0</a:t>
            </a:r>
            <a:r>
              <a:rPr lang="en-US" altLang="cs-CZ" sz="2100" i="1" dirty="0">
                <a:solidFill>
                  <a:schemeClr val="tx2"/>
                </a:solidFill>
              </a:rPr>
              <a:t>Valuable</a:t>
            </a:r>
            <a:r>
              <a:rPr lang="cs-CZ" altLang="cs-CZ" sz="2100" dirty="0">
                <a:solidFill>
                  <a:schemeClr val="tx2"/>
                </a:solidFill>
              </a:rPr>
              <a:t> </a:t>
            </a:r>
            <a:r>
              <a:rPr lang="cs-CZ" altLang="cs-CZ" sz="2100" baseline="30000" dirty="0">
                <a:solidFill>
                  <a:schemeClr val="tx2"/>
                </a:solidFill>
              </a:rPr>
              <a:t>0</a:t>
            </a:r>
            <a:r>
              <a:rPr lang="en-US" altLang="cs-CZ" sz="2100" i="1" dirty="0">
                <a:solidFill>
                  <a:schemeClr val="tx2"/>
                </a:solidFill>
              </a:rPr>
              <a:t>Coin</a:t>
            </a:r>
            <a:r>
              <a:rPr lang="cs-CZ" altLang="cs-CZ" sz="2100" dirty="0">
                <a:solidFill>
                  <a:schemeClr val="tx2"/>
                </a:solidFill>
              </a:rPr>
              <a:t>]</a:t>
            </a:r>
            <a:r>
              <a:rPr lang="cs-CZ" altLang="cs-CZ" sz="2100" i="1" baseline="-25000" dirty="0" err="1">
                <a:solidFill>
                  <a:schemeClr val="tx2"/>
                </a:solidFill>
              </a:rPr>
              <a:t>wt</a:t>
            </a:r>
            <a:r>
              <a:rPr lang="cs-CZ" altLang="cs-CZ" sz="2100" dirty="0">
                <a:solidFill>
                  <a:schemeClr val="tx2"/>
                </a:solidFill>
              </a:rPr>
              <a:t>]</a:t>
            </a:r>
            <a:r>
              <a:rPr lang="cs-CZ" altLang="cs-CZ" sz="2100" b="1" i="1" baseline="-25000" dirty="0" err="1">
                <a:solidFill>
                  <a:srgbClr val="C00000"/>
                </a:solidFill>
              </a:rPr>
              <a:t>wt</a:t>
            </a:r>
            <a:r>
              <a:rPr lang="cs-CZ" altLang="cs-CZ" sz="2100" dirty="0">
                <a:solidFill>
                  <a:schemeClr val="tx2"/>
                </a:solidFill>
              </a:rPr>
              <a:t>]</a:t>
            </a:r>
          </a:p>
          <a:p>
            <a:pPr eaLnBrk="1" hangingPunct="1">
              <a:lnSpc>
                <a:spcPct val="90000"/>
              </a:lnSpc>
            </a:pPr>
            <a:r>
              <a:rPr lang="en-US" altLang="cs-CZ" sz="2100" dirty="0"/>
              <a:t>where</a:t>
            </a:r>
            <a:r>
              <a:rPr lang="cs-CZ" altLang="cs-CZ" sz="2100" dirty="0"/>
              <a:t> </a:t>
            </a:r>
            <a:r>
              <a:rPr lang="cs-CZ" altLang="cs-CZ" sz="2100" dirty="0">
                <a:sym typeface="Symbol" panose="05050102010706020507" pitchFamily="18" charset="2"/>
              </a:rPr>
              <a:t></a:t>
            </a:r>
            <a:r>
              <a:rPr lang="cs-CZ" altLang="cs-CZ" sz="2100" i="1" dirty="0" err="1"/>
              <a:t>w</a:t>
            </a:r>
            <a:r>
              <a:rPr lang="cs-CZ" altLang="cs-CZ" sz="2100" dirty="0" err="1">
                <a:sym typeface="Symbol" panose="05050102010706020507" pitchFamily="18" charset="2"/>
              </a:rPr>
              <a:t></a:t>
            </a:r>
            <a:r>
              <a:rPr lang="cs-CZ" altLang="cs-CZ" sz="2100" i="1" dirty="0" err="1"/>
              <a:t>t</a:t>
            </a:r>
            <a:r>
              <a:rPr lang="cs-CZ" altLang="cs-CZ" sz="2100" dirty="0"/>
              <a:t> [</a:t>
            </a:r>
            <a:r>
              <a:rPr lang="cs-CZ" altLang="cs-CZ" sz="2100" baseline="30000" dirty="0"/>
              <a:t>0</a:t>
            </a:r>
            <a:r>
              <a:rPr lang="en-US" altLang="cs-CZ" sz="2100" i="1" dirty="0"/>
              <a:t>Most</a:t>
            </a:r>
            <a:r>
              <a:rPr lang="cs-CZ" altLang="cs-CZ" sz="2100" i="1" baseline="-25000" dirty="0" err="1"/>
              <a:t>wt</a:t>
            </a:r>
            <a:r>
              <a:rPr lang="cs-CZ" altLang="cs-CZ" sz="2100" i="1" dirty="0"/>
              <a:t> </a:t>
            </a:r>
            <a:r>
              <a:rPr lang="cs-CZ" altLang="cs-CZ" sz="2100" dirty="0"/>
              <a:t>[</a:t>
            </a:r>
            <a:r>
              <a:rPr lang="cs-CZ" altLang="cs-CZ" sz="2100" baseline="30000" dirty="0"/>
              <a:t>0</a:t>
            </a:r>
            <a:r>
              <a:rPr lang="en-US" altLang="cs-CZ" sz="2100" i="1" dirty="0"/>
              <a:t>Valuable</a:t>
            </a:r>
            <a:r>
              <a:rPr lang="cs-CZ" altLang="cs-CZ" sz="2100" dirty="0"/>
              <a:t> </a:t>
            </a:r>
            <a:r>
              <a:rPr lang="cs-CZ" altLang="cs-CZ" sz="2100" baseline="30000" dirty="0"/>
              <a:t>0</a:t>
            </a:r>
            <a:r>
              <a:rPr lang="en-US" altLang="cs-CZ" sz="2100" i="1" dirty="0"/>
              <a:t>Coin</a:t>
            </a:r>
            <a:r>
              <a:rPr lang="cs-CZ" altLang="cs-CZ" sz="2100" dirty="0"/>
              <a:t>]</a:t>
            </a:r>
            <a:r>
              <a:rPr lang="cs-CZ" altLang="cs-CZ" sz="2100" i="1" baseline="-25000" dirty="0" err="1"/>
              <a:t>wt</a:t>
            </a:r>
            <a:r>
              <a:rPr lang="cs-CZ" altLang="cs-CZ" sz="2100" dirty="0"/>
              <a:t>] </a:t>
            </a:r>
            <a:r>
              <a:rPr lang="en-US" altLang="cs-CZ" sz="2100" dirty="0">
                <a:sym typeface="Wingdings" panose="05000000000000000000" pitchFamily="2" charset="2"/>
              </a:rPr>
              <a:t> </a:t>
            </a:r>
            <a:r>
              <a:rPr lang="cs-CZ" altLang="cs-CZ" sz="2400" dirty="0">
                <a:solidFill>
                  <a:schemeClr val="tx2"/>
                </a:solidFill>
                <a:sym typeface="Symbol" panose="05050102010706020507" pitchFamily="18" charset="2"/>
              </a:rPr>
              <a:t></a:t>
            </a:r>
            <a:r>
              <a:rPr lang="cs-CZ" altLang="cs-CZ" sz="2400" baseline="-25000" dirty="0">
                <a:solidFill>
                  <a:schemeClr val="tx2"/>
                </a:solidFill>
                <a:sym typeface="Symbol" panose="05050102010706020507" pitchFamily="18" charset="2"/>
              </a:rPr>
              <a:t> </a:t>
            </a:r>
            <a:r>
              <a:rPr lang="en-US" altLang="cs-CZ" sz="2100" dirty="0"/>
              <a:t>is the construction of the </a:t>
            </a:r>
            <a:r>
              <a:rPr lang="cs-CZ" altLang="cs-CZ" sz="2100" dirty="0"/>
              <a:t>role </a:t>
            </a:r>
            <a:r>
              <a:rPr lang="en-US" altLang="cs-CZ" sz="2100" dirty="0"/>
              <a:t>of most valuable coin occurring with </a:t>
            </a:r>
            <a:r>
              <a:rPr lang="cs-CZ" altLang="cs-CZ" sz="2100" i="1" dirty="0"/>
              <a:t>de re</a:t>
            </a:r>
            <a:r>
              <a:rPr lang="en-US" altLang="cs-CZ" sz="2100" i="1" dirty="0"/>
              <a:t> </a:t>
            </a:r>
            <a:r>
              <a:rPr lang="en-US" altLang="cs-CZ" sz="2100" dirty="0"/>
              <a:t>supposition</a:t>
            </a:r>
            <a:r>
              <a:rPr lang="cs-CZ" altLang="cs-CZ" sz="2100" i="1" dirty="0"/>
              <a:t>.</a:t>
            </a:r>
            <a:endParaRPr lang="cs-CZ" altLang="cs-CZ" sz="2100" dirty="0"/>
          </a:p>
          <a:p>
            <a:pPr eaLnBrk="1" hangingPunct="1">
              <a:lnSpc>
                <a:spcPct val="90000"/>
              </a:lnSpc>
            </a:pPr>
            <a:r>
              <a:rPr lang="en-US" altLang="cs-CZ" sz="2100" dirty="0"/>
              <a:t>Types</a:t>
            </a:r>
            <a:r>
              <a:rPr lang="cs-CZ" altLang="cs-CZ" sz="2100" dirty="0"/>
              <a:t>. </a:t>
            </a:r>
            <a:r>
              <a:rPr lang="en-US" altLang="cs-CZ" sz="2100" i="1" dirty="0">
                <a:solidFill>
                  <a:schemeClr val="tx2"/>
                </a:solidFill>
              </a:rPr>
              <a:t>Most</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baseline="-25000" dirty="0">
                <a:solidFill>
                  <a:schemeClr val="tx2"/>
                </a:solidFill>
                <a:sym typeface="Symbol" panose="05050102010706020507" pitchFamily="18" charset="2"/>
              </a:rPr>
              <a:t></a:t>
            </a:r>
            <a:r>
              <a:rPr lang="cs-CZ" altLang="cs-CZ" sz="2100" dirty="0"/>
              <a:t>: </a:t>
            </a:r>
            <a:r>
              <a:rPr lang="en-US" altLang="cs-CZ" sz="2100" dirty="0"/>
              <a:t>the function that dependently on state-of-affairs picks out one individual from the set of individuals, namely the most valuable one</a:t>
            </a:r>
            <a:r>
              <a:rPr lang="cs-CZ" altLang="cs-CZ" sz="2100" dirty="0"/>
              <a:t>; </a:t>
            </a:r>
            <a:r>
              <a:rPr lang="en-US" altLang="cs-CZ" sz="2100" i="1" dirty="0">
                <a:solidFill>
                  <a:schemeClr val="tx2"/>
                </a:solidFill>
              </a:rPr>
              <a:t>Valuable</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baseline="-25000" dirty="0">
                <a:solidFill>
                  <a:schemeClr val="tx2"/>
                </a:solidFill>
                <a:sym typeface="Symbol" panose="05050102010706020507" pitchFamily="18" charset="2"/>
              </a:rPr>
              <a:t></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baseline="-25000" dirty="0">
                <a:solidFill>
                  <a:schemeClr val="tx2"/>
                </a:solidFill>
                <a:sym typeface="Symbol" panose="05050102010706020507" pitchFamily="18" charset="2"/>
              </a:rPr>
              <a:t></a:t>
            </a:r>
            <a:r>
              <a:rPr lang="cs-CZ" altLang="cs-CZ" sz="2100" dirty="0">
                <a:solidFill>
                  <a:schemeClr val="tx2"/>
                </a:solidFill>
              </a:rPr>
              <a:t>)</a:t>
            </a:r>
            <a:r>
              <a:rPr lang="cs-CZ" altLang="cs-CZ" sz="2100" dirty="0"/>
              <a:t>: </a:t>
            </a:r>
            <a:r>
              <a:rPr lang="en-US" altLang="cs-CZ" sz="2100" dirty="0"/>
              <a:t>the modifier of a property</a:t>
            </a:r>
            <a:r>
              <a:rPr lang="cs-CZ" altLang="cs-CZ" sz="2100" dirty="0"/>
              <a:t>;</a:t>
            </a:r>
            <a:r>
              <a:rPr lang="en-GB" altLang="cs-CZ" sz="2100" dirty="0"/>
              <a:t> </a:t>
            </a:r>
            <a:r>
              <a:rPr lang="en-US" altLang="cs-CZ" sz="2100" i="1" dirty="0">
                <a:solidFill>
                  <a:schemeClr val="tx2"/>
                </a:solidFill>
              </a:rPr>
              <a:t>Coin</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baseline="-25000" dirty="0">
                <a:solidFill>
                  <a:schemeClr val="tx2"/>
                </a:solidFill>
                <a:sym typeface="Symbol" panose="05050102010706020507" pitchFamily="18" charset="2"/>
              </a:rPr>
              <a:t></a:t>
            </a:r>
            <a:r>
              <a:rPr lang="cs-CZ" altLang="cs-CZ" sz="2100" dirty="0"/>
              <a:t>. </a:t>
            </a:r>
          </a:p>
        </p:txBody>
      </p:sp>
      <p:sp>
        <p:nvSpPr>
          <p:cNvPr id="2" name="Zástupný symbol pro číslo snímku 1">
            <a:extLst>
              <a:ext uri="{FF2B5EF4-FFF2-40B4-BE49-F238E27FC236}">
                <a16:creationId xmlns:a16="http://schemas.microsoft.com/office/drawing/2014/main" id="{95E7789C-916E-4656-85F6-7DDA84265571}"/>
              </a:ext>
            </a:extLst>
          </p:cNvPr>
          <p:cNvSpPr>
            <a:spLocks noGrp="1"/>
          </p:cNvSpPr>
          <p:nvPr>
            <p:ph type="sldNum" sz="quarter" idx="12"/>
          </p:nvPr>
        </p:nvSpPr>
        <p:spPr/>
        <p:txBody>
          <a:bodyPr/>
          <a:lstStyle/>
          <a:p>
            <a:pPr>
              <a:defRPr/>
            </a:pPr>
            <a:fld id="{14D2C813-5CB9-4562-B73A-EAA31AFCBDEB}" type="slidenum">
              <a:rPr lang="cs-CZ" altLang="en-US" smtClean="0"/>
              <a:pPr>
                <a:defRPr/>
              </a:pPr>
              <a:t>20</a:t>
            </a:fld>
            <a:endParaRPr lang="cs-CZ"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CDE6B45-7413-452D-8BD1-9C6669E83C08}"/>
              </a:ext>
            </a:extLst>
          </p:cNvPr>
          <p:cNvSpPr>
            <a:spLocks noGrp="1" noChangeArrowheads="1"/>
          </p:cNvSpPr>
          <p:nvPr>
            <p:ph type="title"/>
          </p:nvPr>
        </p:nvSpPr>
        <p:spPr>
          <a:xfrm>
            <a:off x="457200" y="277813"/>
            <a:ext cx="8229600" cy="774700"/>
          </a:xfrm>
        </p:spPr>
        <p:txBody>
          <a:bodyPr/>
          <a:lstStyle/>
          <a:p>
            <a:pPr eaLnBrk="1" hangingPunct="1"/>
            <a:r>
              <a:rPr lang="en-US" altLang="cs-CZ" dirty="0"/>
              <a:t>Coincidental, accidental finding</a:t>
            </a:r>
            <a:endParaRPr lang="cs-CZ" altLang="cs-CZ" dirty="0"/>
          </a:p>
        </p:txBody>
      </p:sp>
      <p:sp>
        <p:nvSpPr>
          <p:cNvPr id="20483" name="Rectangle 3">
            <a:extLst>
              <a:ext uri="{FF2B5EF4-FFF2-40B4-BE49-F238E27FC236}">
                <a16:creationId xmlns:a16="http://schemas.microsoft.com/office/drawing/2014/main" id="{CCBE4031-6EA9-4C6A-B768-408BBDC47EED}"/>
              </a:ext>
            </a:extLst>
          </p:cNvPr>
          <p:cNvSpPr>
            <a:spLocks noGrp="1" noChangeArrowheads="1"/>
          </p:cNvSpPr>
          <p:nvPr>
            <p:ph type="body" idx="1"/>
          </p:nvPr>
        </p:nvSpPr>
        <p:spPr>
          <a:xfrm>
            <a:off x="457200" y="1125538"/>
            <a:ext cx="8229600" cy="5005387"/>
          </a:xfrm>
        </p:spPr>
        <p:txBody>
          <a:bodyPr>
            <a:normAutofit/>
          </a:bodyPr>
          <a:lstStyle/>
          <a:p>
            <a:pPr eaLnBrk="1" hangingPunct="1">
              <a:spcBef>
                <a:spcPct val="70000"/>
              </a:spcBef>
              <a:spcAft>
                <a:spcPct val="50000"/>
              </a:spcAft>
              <a:buFont typeface="Wingdings" panose="05000000000000000000" pitchFamily="2" charset="2"/>
              <a:buNone/>
            </a:pPr>
            <a:r>
              <a:rPr lang="cs-CZ" altLang="cs-CZ" sz="2400" dirty="0">
                <a:solidFill>
                  <a:schemeClr val="tx2"/>
                </a:solidFill>
                <a:sym typeface="Symbol" panose="05050102010706020507" pitchFamily="18" charset="2"/>
              </a:rPr>
              <a:t></a:t>
            </a:r>
            <a:r>
              <a:rPr lang="cs-CZ" altLang="cs-CZ" sz="2400" i="1" dirty="0" err="1">
                <a:solidFill>
                  <a:schemeClr val="tx2"/>
                </a:solidFill>
              </a:rPr>
              <a:t>w</a:t>
            </a:r>
            <a:r>
              <a:rPr lang="cs-CZ" altLang="cs-CZ" sz="2400" dirty="0" err="1">
                <a:solidFill>
                  <a:schemeClr val="tx2"/>
                </a:solidFill>
                <a:sym typeface="Symbol" panose="05050102010706020507" pitchFamily="18" charset="2"/>
              </a:rPr>
              <a:t></a:t>
            </a:r>
            <a:r>
              <a:rPr lang="cs-CZ" altLang="cs-CZ" sz="2400" i="1" dirty="0" err="1">
                <a:solidFill>
                  <a:schemeClr val="tx2"/>
                </a:solidFill>
              </a:rPr>
              <a:t>t</a:t>
            </a:r>
            <a:r>
              <a:rPr lang="cs-CZ" altLang="cs-CZ" sz="2400" dirty="0">
                <a:solidFill>
                  <a:schemeClr val="tx2"/>
                </a:solidFill>
              </a:rPr>
              <a:t> [</a:t>
            </a:r>
            <a:r>
              <a:rPr lang="cs-CZ" altLang="cs-CZ" sz="2400" baseline="30000" dirty="0">
                <a:solidFill>
                  <a:schemeClr val="tx2"/>
                </a:solidFill>
              </a:rPr>
              <a:t>0</a:t>
            </a:r>
            <a:r>
              <a:rPr lang="en-US" altLang="cs-CZ" sz="2400" i="1" dirty="0">
                <a:solidFill>
                  <a:srgbClr val="FF0000"/>
                </a:solidFill>
              </a:rPr>
              <a:t>Find</a:t>
            </a:r>
            <a:r>
              <a:rPr lang="en-US" altLang="cs-CZ" sz="2400" baseline="30000" dirty="0">
                <a:solidFill>
                  <a:srgbClr val="FF0000"/>
                </a:solidFill>
              </a:rPr>
              <a:t>4</a:t>
            </a:r>
            <a:r>
              <a:rPr lang="cs-CZ" altLang="cs-CZ" sz="2400" i="1" baseline="-25000" dirty="0" err="1">
                <a:solidFill>
                  <a:schemeClr val="tx2"/>
                </a:solidFill>
              </a:rPr>
              <a:t>wt</a:t>
            </a:r>
            <a:r>
              <a:rPr lang="cs-CZ" altLang="cs-CZ" sz="2400" dirty="0">
                <a:solidFill>
                  <a:schemeClr val="tx2"/>
                </a:solidFill>
              </a:rPr>
              <a:t> </a:t>
            </a:r>
            <a:r>
              <a:rPr lang="cs-CZ" altLang="cs-CZ" sz="2400" baseline="30000" dirty="0">
                <a:solidFill>
                  <a:schemeClr val="tx2"/>
                </a:solidFill>
              </a:rPr>
              <a:t>0</a:t>
            </a:r>
            <a:r>
              <a:rPr lang="en-US" altLang="cs-CZ" sz="2400" i="1" dirty="0">
                <a:solidFill>
                  <a:schemeClr val="tx2"/>
                </a:solidFill>
              </a:rPr>
              <a:t>Tom</a:t>
            </a:r>
            <a:r>
              <a:rPr lang="cs-CZ" altLang="cs-CZ" sz="2400" i="1" dirty="0">
                <a:solidFill>
                  <a:schemeClr val="tx2"/>
                </a:solidFill>
              </a:rPr>
              <a:t> </a:t>
            </a:r>
            <a:r>
              <a:rPr lang="cs-CZ" altLang="cs-CZ" sz="2400" dirty="0">
                <a:solidFill>
                  <a:schemeClr val="tx2"/>
                </a:solidFill>
                <a:sym typeface="Symbol" panose="05050102010706020507" pitchFamily="18" charset="2"/>
              </a:rPr>
              <a:t></a:t>
            </a:r>
            <a:r>
              <a:rPr lang="cs-CZ" altLang="cs-CZ" sz="2400" i="1" dirty="0" err="1">
                <a:solidFill>
                  <a:schemeClr val="tx2"/>
                </a:solidFill>
              </a:rPr>
              <a:t>w</a:t>
            </a:r>
            <a:r>
              <a:rPr lang="cs-CZ" altLang="cs-CZ" sz="2400" dirty="0" err="1">
                <a:solidFill>
                  <a:schemeClr val="tx2"/>
                </a:solidFill>
                <a:sym typeface="Symbol" panose="05050102010706020507" pitchFamily="18" charset="2"/>
              </a:rPr>
              <a:t></a:t>
            </a:r>
            <a:r>
              <a:rPr lang="cs-CZ" altLang="cs-CZ" sz="2400" i="1" dirty="0" err="1">
                <a:solidFill>
                  <a:schemeClr val="tx2"/>
                </a:solidFill>
              </a:rPr>
              <a:t>t</a:t>
            </a:r>
            <a:r>
              <a:rPr lang="cs-CZ" altLang="cs-CZ" sz="2400" dirty="0">
                <a:solidFill>
                  <a:schemeClr val="tx2"/>
                </a:solidFill>
              </a:rPr>
              <a:t> [</a:t>
            </a:r>
            <a:r>
              <a:rPr lang="cs-CZ" altLang="cs-CZ" sz="2400" baseline="30000" dirty="0">
                <a:solidFill>
                  <a:schemeClr val="tx2"/>
                </a:solidFill>
              </a:rPr>
              <a:t>0</a:t>
            </a:r>
            <a:r>
              <a:rPr lang="en-US" altLang="cs-CZ" sz="2400" i="1" dirty="0">
                <a:solidFill>
                  <a:schemeClr val="tx2"/>
                </a:solidFill>
              </a:rPr>
              <a:t>Most</a:t>
            </a:r>
            <a:r>
              <a:rPr lang="cs-CZ" altLang="cs-CZ" sz="2400" i="1" baseline="-25000" dirty="0" err="1">
                <a:solidFill>
                  <a:schemeClr val="tx2"/>
                </a:solidFill>
              </a:rPr>
              <a:t>wt</a:t>
            </a:r>
            <a:r>
              <a:rPr lang="cs-CZ" altLang="cs-CZ" sz="2400" i="1" dirty="0">
                <a:solidFill>
                  <a:schemeClr val="tx2"/>
                </a:solidFill>
              </a:rPr>
              <a:t> </a:t>
            </a:r>
            <a:r>
              <a:rPr lang="cs-CZ" altLang="cs-CZ" sz="2400" dirty="0">
                <a:solidFill>
                  <a:schemeClr val="tx2"/>
                </a:solidFill>
              </a:rPr>
              <a:t>[</a:t>
            </a:r>
            <a:r>
              <a:rPr lang="cs-CZ" altLang="cs-CZ" sz="2400" baseline="30000" dirty="0">
                <a:solidFill>
                  <a:schemeClr val="tx2"/>
                </a:solidFill>
              </a:rPr>
              <a:t>0</a:t>
            </a:r>
            <a:r>
              <a:rPr lang="en-US" altLang="cs-CZ" sz="2400" i="1" dirty="0">
                <a:solidFill>
                  <a:schemeClr val="tx2"/>
                </a:solidFill>
              </a:rPr>
              <a:t>Valuable</a:t>
            </a:r>
            <a:r>
              <a:rPr lang="cs-CZ" altLang="cs-CZ" sz="2400" dirty="0">
                <a:solidFill>
                  <a:schemeClr val="tx2"/>
                </a:solidFill>
              </a:rPr>
              <a:t> </a:t>
            </a:r>
            <a:r>
              <a:rPr lang="cs-CZ" altLang="cs-CZ" sz="2400" baseline="30000" dirty="0">
                <a:solidFill>
                  <a:schemeClr val="tx2"/>
                </a:solidFill>
              </a:rPr>
              <a:t>0</a:t>
            </a:r>
            <a:r>
              <a:rPr lang="en-US" altLang="cs-CZ" sz="2400" i="1" dirty="0">
                <a:solidFill>
                  <a:schemeClr val="tx2"/>
                </a:solidFill>
              </a:rPr>
              <a:t>Coin</a:t>
            </a:r>
            <a:r>
              <a:rPr lang="cs-CZ" altLang="cs-CZ" sz="2400" dirty="0">
                <a:solidFill>
                  <a:schemeClr val="tx2"/>
                </a:solidFill>
              </a:rPr>
              <a:t>]</a:t>
            </a:r>
            <a:r>
              <a:rPr lang="cs-CZ" altLang="cs-CZ" sz="2400" i="1" baseline="-25000" dirty="0" err="1">
                <a:solidFill>
                  <a:schemeClr val="tx2"/>
                </a:solidFill>
              </a:rPr>
              <a:t>wt</a:t>
            </a:r>
            <a:r>
              <a:rPr lang="cs-CZ" altLang="cs-CZ" sz="2400" dirty="0">
                <a:solidFill>
                  <a:schemeClr val="tx2"/>
                </a:solidFill>
              </a:rPr>
              <a:t>]</a:t>
            </a:r>
            <a:r>
              <a:rPr lang="cs-CZ" altLang="cs-CZ" sz="2400" b="1" i="1" baseline="-25000" dirty="0" err="1">
                <a:solidFill>
                  <a:srgbClr val="FF0000"/>
                </a:solidFill>
              </a:rPr>
              <a:t>wt</a:t>
            </a:r>
            <a:r>
              <a:rPr lang="cs-CZ" altLang="cs-CZ" sz="2400" dirty="0">
                <a:solidFill>
                  <a:schemeClr val="tx2"/>
                </a:solidFill>
              </a:rPr>
              <a:t>]</a:t>
            </a:r>
            <a:endParaRPr lang="cs-CZ" altLang="cs-CZ" sz="2400" dirty="0"/>
          </a:p>
          <a:p>
            <a:pPr eaLnBrk="1" hangingPunct="1"/>
            <a:r>
              <a:rPr lang="en-US" altLang="cs-CZ" sz="2600" dirty="0"/>
              <a:t>Since the meaning of the most valuable coin occurs extensionally</a:t>
            </a:r>
            <a:r>
              <a:rPr lang="cs-CZ" altLang="cs-CZ" sz="2600" dirty="0"/>
              <a:t> </a:t>
            </a:r>
            <a:r>
              <a:rPr lang="en-US" altLang="cs-CZ" sz="2600" dirty="0"/>
              <a:t>(</a:t>
            </a:r>
            <a:r>
              <a:rPr lang="cs-CZ" altLang="cs-CZ" sz="2600" i="1" dirty="0"/>
              <a:t>de re</a:t>
            </a:r>
            <a:r>
              <a:rPr lang="en-US" altLang="cs-CZ" sz="2600" dirty="0"/>
              <a:t>)</a:t>
            </a:r>
            <a:r>
              <a:rPr lang="cs-CZ" altLang="cs-CZ" sz="2600" dirty="0"/>
              <a:t>, </a:t>
            </a:r>
            <a:r>
              <a:rPr lang="en-US" altLang="cs-CZ" sz="2600" dirty="0"/>
              <a:t>both principles</a:t>
            </a:r>
            <a:r>
              <a:rPr lang="cs-CZ" altLang="cs-CZ" sz="2600" dirty="0"/>
              <a:t> </a:t>
            </a:r>
            <a:r>
              <a:rPr lang="cs-CZ" altLang="cs-CZ" sz="2600" i="1" dirty="0"/>
              <a:t>de re</a:t>
            </a:r>
            <a:r>
              <a:rPr lang="en-US" altLang="cs-CZ" sz="2600" dirty="0"/>
              <a:t> are valid.</a:t>
            </a:r>
            <a:r>
              <a:rPr lang="cs-CZ" altLang="cs-CZ" sz="2600" dirty="0"/>
              <a:t> </a:t>
            </a:r>
          </a:p>
          <a:p>
            <a:pPr eaLnBrk="1" hangingPunct="1"/>
            <a:r>
              <a:rPr lang="en-US" altLang="cs-CZ" sz="2600" dirty="0"/>
              <a:t>For instance, if 1933 </a:t>
            </a:r>
            <a:r>
              <a:rPr lang="cs-CZ" altLang="cs-CZ" sz="2600" dirty="0"/>
              <a:t>US </a:t>
            </a:r>
            <a:r>
              <a:rPr lang="cs-CZ" altLang="cs-CZ" sz="2600" dirty="0" err="1"/>
              <a:t>Mint</a:t>
            </a:r>
            <a:r>
              <a:rPr lang="cs-CZ" altLang="cs-CZ" sz="2600" dirty="0"/>
              <a:t> Gold Double </a:t>
            </a:r>
            <a:r>
              <a:rPr lang="cs-CZ" altLang="cs-CZ" sz="2600" dirty="0" err="1"/>
              <a:t>Eagle</a:t>
            </a:r>
            <a:r>
              <a:rPr lang="cs-CZ" altLang="cs-CZ" sz="2600" dirty="0"/>
              <a:t> </a:t>
            </a:r>
            <a:r>
              <a:rPr lang="en-US" altLang="cs-CZ" sz="2600" dirty="0"/>
              <a:t>is the most valuable coin</a:t>
            </a:r>
            <a:r>
              <a:rPr lang="cs-CZ" altLang="cs-CZ" sz="2600" dirty="0"/>
              <a:t>, </a:t>
            </a:r>
            <a:r>
              <a:rPr lang="en-US" altLang="cs-CZ" sz="2600" dirty="0"/>
              <a:t>then Tom found the 1933 Double Eagle</a:t>
            </a:r>
            <a:r>
              <a:rPr lang="cs-CZ" altLang="cs-CZ" sz="2600" dirty="0"/>
              <a:t>. </a:t>
            </a:r>
          </a:p>
          <a:p>
            <a:pPr eaLnBrk="1" hangingPunct="1"/>
            <a:r>
              <a:rPr lang="en-US" altLang="cs-CZ" sz="2600" dirty="0"/>
              <a:t>And, of course, there is an </a:t>
            </a:r>
            <a:r>
              <a:rPr lang="en-US" altLang="cs-CZ" sz="2600" i="1" dirty="0"/>
              <a:t>existential presupposition</a:t>
            </a:r>
            <a:r>
              <a:rPr lang="en-US" altLang="cs-CZ" sz="2600" dirty="0"/>
              <a:t> (rather than mere commitment – entailment, as it is in case of finding after the foregoing search) that there is just one most valuable coin. </a:t>
            </a:r>
            <a:endParaRPr lang="cs-CZ" altLang="cs-CZ" sz="2600" dirty="0"/>
          </a:p>
        </p:txBody>
      </p:sp>
      <p:sp>
        <p:nvSpPr>
          <p:cNvPr id="2" name="Zástupný symbol pro číslo snímku 1">
            <a:extLst>
              <a:ext uri="{FF2B5EF4-FFF2-40B4-BE49-F238E27FC236}">
                <a16:creationId xmlns:a16="http://schemas.microsoft.com/office/drawing/2014/main" id="{82FFFB69-F8DB-4110-A488-D10771022491}"/>
              </a:ext>
            </a:extLst>
          </p:cNvPr>
          <p:cNvSpPr>
            <a:spLocks noGrp="1"/>
          </p:cNvSpPr>
          <p:nvPr>
            <p:ph type="sldNum" sz="quarter" idx="12"/>
          </p:nvPr>
        </p:nvSpPr>
        <p:spPr/>
        <p:txBody>
          <a:bodyPr/>
          <a:lstStyle/>
          <a:p>
            <a:pPr>
              <a:defRPr/>
            </a:pPr>
            <a:fld id="{14D2C813-5CB9-4562-B73A-EAA31AFCBDEB}" type="slidenum">
              <a:rPr lang="cs-CZ" altLang="en-US" smtClean="0"/>
              <a:pPr>
                <a:defRPr/>
              </a:pPr>
              <a:t>21</a:t>
            </a:fld>
            <a:endParaRPr lang="cs-CZ"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168FDD3-7E75-4167-96E5-C26B72E4B550}"/>
              </a:ext>
            </a:extLst>
          </p:cNvPr>
          <p:cNvSpPr>
            <a:spLocks noGrp="1" noChangeArrowheads="1"/>
          </p:cNvSpPr>
          <p:nvPr>
            <p:ph type="title"/>
          </p:nvPr>
        </p:nvSpPr>
        <p:spPr>
          <a:xfrm>
            <a:off x="457200" y="277813"/>
            <a:ext cx="8229600" cy="847725"/>
          </a:xfrm>
        </p:spPr>
        <p:txBody>
          <a:bodyPr/>
          <a:lstStyle/>
          <a:p>
            <a:pPr eaLnBrk="1" hangingPunct="1"/>
            <a:r>
              <a:rPr lang="cs-CZ" altLang="cs-CZ" dirty="0" err="1"/>
              <a:t>Hyperintension</a:t>
            </a:r>
            <a:r>
              <a:rPr lang="en-US" altLang="cs-CZ" dirty="0"/>
              <a:t>al seeking</a:t>
            </a:r>
            <a:endParaRPr lang="cs-CZ" altLang="cs-CZ" dirty="0"/>
          </a:p>
        </p:txBody>
      </p:sp>
      <p:sp>
        <p:nvSpPr>
          <p:cNvPr id="21507" name="Rectangle 3">
            <a:extLst>
              <a:ext uri="{FF2B5EF4-FFF2-40B4-BE49-F238E27FC236}">
                <a16:creationId xmlns:a16="http://schemas.microsoft.com/office/drawing/2014/main" id="{54019761-CF86-49E1-9F16-F10C4B8C4257}"/>
              </a:ext>
            </a:extLst>
          </p:cNvPr>
          <p:cNvSpPr>
            <a:spLocks noGrp="1" noChangeArrowheads="1"/>
          </p:cNvSpPr>
          <p:nvPr>
            <p:ph type="body" idx="1"/>
          </p:nvPr>
        </p:nvSpPr>
        <p:spPr>
          <a:xfrm>
            <a:off x="457200" y="1341438"/>
            <a:ext cx="8229600" cy="4789487"/>
          </a:xfrm>
        </p:spPr>
        <p:txBody>
          <a:bodyPr/>
          <a:lstStyle/>
          <a:p>
            <a:pPr algn="ctr" eaLnBrk="1" hangingPunct="1">
              <a:buFont typeface="Wingdings" panose="05000000000000000000" pitchFamily="2" charset="2"/>
              <a:buNone/>
            </a:pPr>
            <a:r>
              <a:rPr lang="en-GB" altLang="cs-CZ" sz="2600" u="sng" dirty="0"/>
              <a:t>Tilman is seeking the last decimal of </a:t>
            </a:r>
            <a:r>
              <a:rPr lang="en-GB" altLang="cs-CZ" sz="2600" u="sng" dirty="0">
                <a:sym typeface="Symbol" panose="05050102010706020507" pitchFamily="18" charset="2"/>
              </a:rPr>
              <a:t></a:t>
            </a:r>
            <a:endParaRPr lang="en-US" altLang="cs-CZ" sz="2600" u="sng" dirty="0">
              <a:sym typeface="Symbol" panose="05050102010706020507" pitchFamily="18" charset="2"/>
            </a:endParaRPr>
          </a:p>
          <a:p>
            <a:pPr algn="ctr" eaLnBrk="1" hangingPunct="1">
              <a:buFont typeface="Wingdings" panose="05000000000000000000" pitchFamily="2" charset="2"/>
              <a:buNone/>
            </a:pPr>
            <a:r>
              <a:rPr lang="en-US" altLang="cs-CZ" sz="2600" dirty="0"/>
              <a:t>Tilman is seeking something</a:t>
            </a:r>
            <a:endParaRPr lang="en-GB" altLang="cs-CZ" sz="2600" dirty="0"/>
          </a:p>
          <a:p>
            <a:pPr lvl="1" eaLnBrk="1" hangingPunct="1"/>
            <a:r>
              <a:rPr lang="en-GB" altLang="cs-CZ" sz="2200" dirty="0"/>
              <a:t>where </a:t>
            </a:r>
            <a:r>
              <a:rPr lang="en-GB" altLang="cs-CZ" sz="2200" i="1" dirty="0"/>
              <a:t>something</a:t>
            </a:r>
            <a:r>
              <a:rPr lang="en-GB" altLang="cs-CZ" sz="2200" dirty="0"/>
              <a:t> is restricted type-theoretically, so that the conclusion states that Tilman is seeking something of one particular type of a construction.</a:t>
            </a:r>
          </a:p>
          <a:p>
            <a:pPr algn="ctr" eaLnBrk="1" hangingPunct="1">
              <a:spcBef>
                <a:spcPct val="45000"/>
              </a:spcBef>
              <a:buFont typeface="Wingdings" panose="05000000000000000000" pitchFamily="2" charset="2"/>
              <a:buNone/>
            </a:pPr>
            <a:r>
              <a:rPr lang="en-US" altLang="cs-CZ" sz="2600" dirty="0">
                <a:solidFill>
                  <a:schemeClr val="tx2"/>
                </a:solidFill>
                <a:sym typeface="Symbol" panose="05050102010706020507" pitchFamily="18" charset="2"/>
              </a:rPr>
              <a:t></a:t>
            </a:r>
            <a:r>
              <a:rPr lang="en-US" altLang="cs-CZ" sz="2600" i="1" dirty="0" err="1">
                <a:solidFill>
                  <a:schemeClr val="tx2"/>
                </a:solidFill>
              </a:rPr>
              <a:t>w</a:t>
            </a:r>
            <a:r>
              <a:rPr lang="en-US" altLang="cs-CZ" sz="2600" dirty="0" err="1">
                <a:solidFill>
                  <a:schemeClr val="tx2"/>
                </a:solidFill>
                <a:sym typeface="Symbol" panose="05050102010706020507" pitchFamily="18" charset="2"/>
              </a:rPr>
              <a:t></a:t>
            </a:r>
            <a:r>
              <a:rPr lang="en-US" altLang="cs-CZ" sz="2600" i="1" dirty="0" err="1">
                <a:solidFill>
                  <a:schemeClr val="tx2"/>
                </a:solidFill>
              </a:rPr>
              <a:t>t</a:t>
            </a:r>
            <a:r>
              <a:rPr lang="en-US" altLang="cs-CZ" sz="2600" i="1" dirty="0">
                <a:solidFill>
                  <a:schemeClr val="tx2"/>
                </a:solidFill>
              </a:rPr>
              <a:t> </a:t>
            </a:r>
            <a:r>
              <a:rPr lang="en-US" altLang="cs-CZ" sz="2600" dirty="0">
                <a:solidFill>
                  <a:schemeClr val="tx2"/>
                </a:solidFill>
              </a:rPr>
              <a:t>[</a:t>
            </a:r>
            <a:r>
              <a:rPr lang="en-US" altLang="cs-CZ" sz="2600" baseline="30000" dirty="0">
                <a:solidFill>
                  <a:schemeClr val="tx2"/>
                </a:solidFill>
              </a:rPr>
              <a:t>0</a:t>
            </a:r>
            <a:r>
              <a:rPr lang="en-US" altLang="cs-CZ" sz="2600" i="1" dirty="0">
                <a:solidFill>
                  <a:schemeClr val="tx2"/>
                </a:solidFill>
              </a:rPr>
              <a:t>Seek*</a:t>
            </a:r>
            <a:r>
              <a:rPr lang="en-US" altLang="cs-CZ" sz="2600" i="1" baseline="-25000" dirty="0" err="1">
                <a:solidFill>
                  <a:schemeClr val="tx2"/>
                </a:solidFill>
              </a:rPr>
              <a:t>wt</a:t>
            </a:r>
            <a:r>
              <a:rPr lang="en-US" altLang="cs-CZ" sz="2600" i="1" dirty="0">
                <a:solidFill>
                  <a:schemeClr val="tx2"/>
                </a:solidFill>
              </a:rPr>
              <a:t> </a:t>
            </a:r>
            <a:r>
              <a:rPr lang="en-US" altLang="cs-CZ" sz="2600" baseline="30000" dirty="0">
                <a:solidFill>
                  <a:schemeClr val="tx2"/>
                </a:solidFill>
              </a:rPr>
              <a:t>0</a:t>
            </a:r>
            <a:r>
              <a:rPr lang="en-US" altLang="cs-CZ" sz="2600" i="1" dirty="0">
                <a:solidFill>
                  <a:schemeClr val="tx2"/>
                </a:solidFill>
              </a:rPr>
              <a:t>Tilman </a:t>
            </a:r>
            <a:r>
              <a:rPr lang="en-US" altLang="cs-CZ" sz="2600" baseline="30000" dirty="0">
                <a:solidFill>
                  <a:schemeClr val="tx2"/>
                </a:solidFill>
              </a:rPr>
              <a:t>0</a:t>
            </a:r>
            <a:r>
              <a:rPr lang="en-US" altLang="cs-CZ" sz="2600" dirty="0">
                <a:solidFill>
                  <a:schemeClr val="tx2"/>
                </a:solidFill>
              </a:rPr>
              <a:t>[</a:t>
            </a:r>
            <a:r>
              <a:rPr lang="en-US" altLang="cs-CZ" sz="2600" baseline="30000" dirty="0">
                <a:solidFill>
                  <a:schemeClr val="tx2"/>
                </a:solidFill>
              </a:rPr>
              <a:t>0</a:t>
            </a:r>
            <a:r>
              <a:rPr lang="en-US" altLang="cs-CZ" sz="2600" i="1" dirty="0">
                <a:solidFill>
                  <a:schemeClr val="tx2"/>
                </a:solidFill>
              </a:rPr>
              <a:t>Last_Dec</a:t>
            </a:r>
            <a:r>
              <a:rPr lang="en-US" altLang="cs-CZ" sz="2600" dirty="0">
                <a:solidFill>
                  <a:schemeClr val="tx2"/>
                </a:solidFill>
              </a:rPr>
              <a:t> </a:t>
            </a:r>
            <a:r>
              <a:rPr lang="en-US" altLang="cs-CZ" sz="2600" baseline="30000" dirty="0">
                <a:solidFill>
                  <a:schemeClr val="tx2"/>
                </a:solidFill>
              </a:rPr>
              <a:t>0</a:t>
            </a:r>
            <a:r>
              <a:rPr lang="en-US" altLang="cs-CZ" sz="2600" dirty="0">
                <a:solidFill>
                  <a:schemeClr val="tx2"/>
                </a:solidFill>
                <a:sym typeface="Symbol" panose="05050102010706020507" pitchFamily="18" charset="2"/>
              </a:rPr>
              <a:t></a:t>
            </a:r>
            <a:r>
              <a:rPr lang="en-US" altLang="cs-CZ" sz="2600" dirty="0">
                <a:solidFill>
                  <a:schemeClr val="tx2"/>
                </a:solidFill>
              </a:rPr>
              <a:t>]]</a:t>
            </a:r>
          </a:p>
          <a:p>
            <a:pPr algn="ctr" eaLnBrk="1" hangingPunct="1">
              <a:lnSpc>
                <a:spcPct val="70000"/>
              </a:lnSpc>
              <a:spcBef>
                <a:spcPct val="0"/>
              </a:spcBef>
              <a:buFont typeface="Wingdings" panose="05000000000000000000" pitchFamily="2" charset="2"/>
              <a:buNone/>
            </a:pPr>
            <a:r>
              <a:rPr lang="en-US" altLang="cs-CZ" sz="2600" dirty="0">
                <a:solidFill>
                  <a:schemeClr val="tx2"/>
                </a:solidFill>
                <a:sym typeface="Symbol" panose="05050102010706020507" pitchFamily="18" charset="2"/>
              </a:rPr>
              <a:t></a:t>
            </a:r>
            <a:endParaRPr lang="cs-CZ" altLang="cs-CZ" sz="2600" dirty="0">
              <a:solidFill>
                <a:schemeClr val="tx2"/>
              </a:solidFill>
              <a:sym typeface="Symbol" panose="05050102010706020507" pitchFamily="18" charset="2"/>
            </a:endParaRPr>
          </a:p>
          <a:p>
            <a:pPr algn="ctr" eaLnBrk="1" hangingPunct="1">
              <a:lnSpc>
                <a:spcPct val="70000"/>
              </a:lnSpc>
              <a:spcBef>
                <a:spcPct val="0"/>
              </a:spcBef>
              <a:buFont typeface="Wingdings" panose="05000000000000000000" pitchFamily="2" charset="2"/>
              <a:buNone/>
            </a:pPr>
            <a:r>
              <a:rPr lang="en-US" altLang="cs-CZ" sz="2600" dirty="0">
                <a:solidFill>
                  <a:schemeClr val="tx2"/>
                </a:solidFill>
                <a:sym typeface="Symbol" panose="05050102010706020507" pitchFamily="18" charset="2"/>
              </a:rPr>
              <a:t></a:t>
            </a:r>
            <a:r>
              <a:rPr lang="en-US" altLang="cs-CZ" sz="2600" i="1" dirty="0" err="1">
                <a:solidFill>
                  <a:schemeClr val="tx2"/>
                </a:solidFill>
              </a:rPr>
              <a:t>w</a:t>
            </a:r>
            <a:r>
              <a:rPr lang="en-US" altLang="cs-CZ" sz="2600" dirty="0" err="1">
                <a:solidFill>
                  <a:schemeClr val="tx2"/>
                </a:solidFill>
                <a:sym typeface="Symbol" panose="05050102010706020507" pitchFamily="18" charset="2"/>
              </a:rPr>
              <a:t></a:t>
            </a:r>
            <a:r>
              <a:rPr lang="en-US" altLang="cs-CZ" sz="2600" i="1" dirty="0" err="1">
                <a:solidFill>
                  <a:schemeClr val="tx2"/>
                </a:solidFill>
              </a:rPr>
              <a:t>t</a:t>
            </a:r>
            <a:r>
              <a:rPr lang="en-US" altLang="cs-CZ" sz="2600" dirty="0">
                <a:solidFill>
                  <a:schemeClr val="tx2"/>
                </a:solidFill>
              </a:rPr>
              <a:t> [</a:t>
            </a:r>
            <a:r>
              <a:rPr lang="en-US" altLang="cs-CZ" sz="2600" baseline="30000" dirty="0">
                <a:solidFill>
                  <a:schemeClr val="tx2"/>
                </a:solidFill>
              </a:rPr>
              <a:t>0</a:t>
            </a:r>
            <a:r>
              <a:rPr lang="en-US" altLang="cs-CZ" sz="2600" dirty="0">
                <a:solidFill>
                  <a:schemeClr val="tx2"/>
                </a:solidFill>
                <a:sym typeface="Symbol" panose="05050102010706020507" pitchFamily="18" charset="2"/>
              </a:rPr>
              <a:t></a:t>
            </a:r>
            <a:r>
              <a:rPr lang="en-US" altLang="cs-CZ" sz="2600" dirty="0">
                <a:solidFill>
                  <a:schemeClr val="tx2"/>
                </a:solidFill>
              </a:rPr>
              <a:t>*</a:t>
            </a:r>
            <a:r>
              <a:rPr lang="en-US" altLang="cs-CZ" sz="2600" dirty="0">
                <a:solidFill>
                  <a:schemeClr val="tx2"/>
                </a:solidFill>
                <a:sym typeface="Symbol" panose="05050102010706020507" pitchFamily="18" charset="2"/>
              </a:rPr>
              <a:t></a:t>
            </a:r>
            <a:r>
              <a:rPr lang="en-US" altLang="cs-CZ" sz="2600" i="1" dirty="0">
                <a:solidFill>
                  <a:schemeClr val="tx2"/>
                </a:solidFill>
              </a:rPr>
              <a:t>c</a:t>
            </a:r>
            <a:r>
              <a:rPr lang="en-US" altLang="cs-CZ" sz="2600" dirty="0">
                <a:solidFill>
                  <a:schemeClr val="tx2"/>
                </a:solidFill>
              </a:rPr>
              <a:t> [</a:t>
            </a:r>
            <a:r>
              <a:rPr lang="en-US" altLang="cs-CZ" sz="2600" baseline="30000" dirty="0">
                <a:solidFill>
                  <a:schemeClr val="tx2"/>
                </a:solidFill>
              </a:rPr>
              <a:t>0</a:t>
            </a:r>
            <a:r>
              <a:rPr lang="en-US" altLang="cs-CZ" sz="2600" i="1" dirty="0">
                <a:solidFill>
                  <a:schemeClr val="tx2"/>
                </a:solidFill>
              </a:rPr>
              <a:t>Seek*</a:t>
            </a:r>
            <a:r>
              <a:rPr lang="en-US" altLang="cs-CZ" sz="2600" i="1" baseline="-25000" dirty="0" err="1">
                <a:solidFill>
                  <a:schemeClr val="tx2"/>
                </a:solidFill>
              </a:rPr>
              <a:t>wt</a:t>
            </a:r>
            <a:r>
              <a:rPr lang="en-US" altLang="cs-CZ" sz="2600" i="1" dirty="0">
                <a:solidFill>
                  <a:schemeClr val="tx2"/>
                </a:solidFill>
              </a:rPr>
              <a:t> </a:t>
            </a:r>
            <a:r>
              <a:rPr lang="en-US" altLang="cs-CZ" sz="2600" baseline="30000" dirty="0">
                <a:solidFill>
                  <a:schemeClr val="tx2"/>
                </a:solidFill>
              </a:rPr>
              <a:t>0</a:t>
            </a:r>
            <a:r>
              <a:rPr lang="en-US" altLang="cs-CZ" sz="2600" i="1" dirty="0">
                <a:solidFill>
                  <a:schemeClr val="tx2"/>
                </a:solidFill>
              </a:rPr>
              <a:t>Tilman c</a:t>
            </a:r>
            <a:r>
              <a:rPr lang="en-US" altLang="cs-CZ" sz="2600" dirty="0">
                <a:solidFill>
                  <a:schemeClr val="tx2"/>
                </a:solidFill>
              </a:rPr>
              <a:t>]]</a:t>
            </a:r>
            <a:endParaRPr lang="cs-CZ" altLang="cs-CZ" sz="2600" dirty="0">
              <a:solidFill>
                <a:schemeClr val="tx2"/>
              </a:solidFill>
            </a:endParaRPr>
          </a:p>
          <a:p>
            <a:pPr eaLnBrk="1" hangingPunct="1">
              <a:spcBef>
                <a:spcPct val="30000"/>
              </a:spcBef>
            </a:pPr>
            <a:r>
              <a:rPr lang="en-GB" altLang="cs-CZ" sz="2600" i="1" dirty="0"/>
              <a:t>Seek*</a:t>
            </a:r>
            <a:r>
              <a:rPr lang="en-GB" altLang="cs-CZ" sz="2600" dirty="0"/>
              <a:t>/(</a:t>
            </a:r>
            <a:r>
              <a:rPr lang="en-GB" altLang="cs-CZ" sz="2600" dirty="0">
                <a:sym typeface="Symbol" panose="05050102010706020507" pitchFamily="18" charset="2"/>
              </a:rPr>
              <a:t></a:t>
            </a:r>
            <a:r>
              <a:rPr lang="en-GB" altLang="cs-CZ" sz="2600" i="1" baseline="-25000" dirty="0"/>
              <a:t>n</a:t>
            </a:r>
            <a:r>
              <a:rPr lang="en-GB" altLang="cs-CZ" sz="2600" dirty="0"/>
              <a:t>)</a:t>
            </a:r>
            <a:r>
              <a:rPr lang="en-GB" altLang="cs-CZ" sz="2600" baseline="-25000" dirty="0">
                <a:sym typeface="Symbol" panose="05050102010706020507" pitchFamily="18" charset="2"/>
              </a:rPr>
              <a:t></a:t>
            </a:r>
            <a:r>
              <a:rPr lang="en-GB" altLang="cs-CZ" sz="2600" dirty="0"/>
              <a:t>; </a:t>
            </a:r>
            <a:r>
              <a:rPr lang="en-GB" altLang="cs-CZ" sz="2600" dirty="0">
                <a:sym typeface="Symbol" panose="05050102010706020507" pitchFamily="18" charset="2"/>
              </a:rPr>
              <a:t>*/(</a:t>
            </a:r>
            <a:r>
              <a:rPr lang="en-GB" altLang="cs-CZ" sz="2600" dirty="0"/>
              <a:t>(</a:t>
            </a:r>
            <a:r>
              <a:rPr lang="en-GB" altLang="cs-CZ" sz="2600" dirty="0">
                <a:sym typeface="Symbol" panose="05050102010706020507" pitchFamily="18" charset="2"/>
              </a:rPr>
              <a:t></a:t>
            </a:r>
            <a:r>
              <a:rPr lang="en-GB" altLang="cs-CZ" sz="2600" i="1" baseline="-25000" dirty="0"/>
              <a:t>n</a:t>
            </a:r>
            <a:r>
              <a:rPr lang="en-GB" altLang="cs-CZ" sz="2600" dirty="0"/>
              <a:t>)</a:t>
            </a:r>
            <a:r>
              <a:rPr lang="en-GB" altLang="cs-CZ" sz="2600" dirty="0">
                <a:sym typeface="Symbol" panose="05050102010706020507" pitchFamily="18" charset="2"/>
              </a:rPr>
              <a:t>); </a:t>
            </a:r>
            <a:r>
              <a:rPr lang="en-GB" altLang="cs-CZ" sz="2600" i="1" dirty="0"/>
              <a:t>Tilman</a:t>
            </a:r>
            <a:r>
              <a:rPr lang="en-GB" altLang="cs-CZ" sz="2600" dirty="0"/>
              <a:t>/</a:t>
            </a:r>
            <a:r>
              <a:rPr lang="en-GB" altLang="cs-CZ" sz="2600" dirty="0">
                <a:sym typeface="Symbol" panose="05050102010706020507" pitchFamily="18" charset="2"/>
              </a:rPr>
              <a:t></a:t>
            </a:r>
            <a:r>
              <a:rPr lang="en-GB" altLang="cs-CZ" sz="2600" dirty="0"/>
              <a:t>; </a:t>
            </a:r>
            <a:r>
              <a:rPr lang="en-GB" altLang="cs-CZ" sz="2600" i="1" dirty="0" err="1"/>
              <a:t>Last_Dec</a:t>
            </a:r>
            <a:r>
              <a:rPr lang="en-GB" altLang="cs-CZ" sz="2600" dirty="0"/>
              <a:t>/(</a:t>
            </a:r>
            <a:r>
              <a:rPr lang="en-GB" altLang="cs-CZ" sz="2600" dirty="0">
                <a:sym typeface="Symbol" panose="05050102010706020507" pitchFamily="18" charset="2"/>
              </a:rPr>
              <a:t></a:t>
            </a:r>
            <a:r>
              <a:rPr lang="en-GB" altLang="cs-CZ" sz="2600" dirty="0"/>
              <a:t>): the function that associates a number with its last decimal digit; </a:t>
            </a:r>
            <a:r>
              <a:rPr lang="en-GB" altLang="cs-CZ" sz="2600" dirty="0">
                <a:sym typeface="Symbol" panose="05050102010706020507" pitchFamily="18" charset="2"/>
              </a:rPr>
              <a:t></a:t>
            </a:r>
            <a:r>
              <a:rPr lang="en-GB" altLang="cs-CZ" sz="2600" dirty="0"/>
              <a:t>/</a:t>
            </a:r>
            <a:r>
              <a:rPr lang="en-GB" altLang="cs-CZ" sz="2600" dirty="0">
                <a:sym typeface="Symbol" panose="05050102010706020507" pitchFamily="18" charset="2"/>
              </a:rPr>
              <a:t></a:t>
            </a:r>
            <a:r>
              <a:rPr lang="en-GB" altLang="cs-CZ" sz="2600" dirty="0"/>
              <a:t>; </a:t>
            </a:r>
            <a:r>
              <a:rPr lang="en-GB" altLang="cs-CZ" sz="2600" i="1" dirty="0">
                <a:solidFill>
                  <a:srgbClr val="990000"/>
                </a:solidFill>
              </a:rPr>
              <a:t>c</a:t>
            </a:r>
            <a:r>
              <a:rPr lang="en-GB" altLang="cs-CZ" sz="2600" dirty="0">
                <a:solidFill>
                  <a:srgbClr val="990000"/>
                </a:solidFill>
              </a:rPr>
              <a:t>/</a:t>
            </a:r>
            <a:r>
              <a:rPr lang="en-GB" altLang="cs-CZ" sz="2600" dirty="0">
                <a:solidFill>
                  <a:srgbClr val="990000"/>
                </a:solidFill>
                <a:sym typeface="Symbol" panose="05050102010706020507" pitchFamily="18" charset="2"/>
              </a:rPr>
              <a:t></a:t>
            </a:r>
            <a:r>
              <a:rPr lang="en-GB" altLang="cs-CZ" sz="2600" baseline="-25000" dirty="0">
                <a:solidFill>
                  <a:srgbClr val="990000"/>
                </a:solidFill>
              </a:rPr>
              <a:t>2</a:t>
            </a:r>
            <a:r>
              <a:rPr lang="en-GB" altLang="cs-CZ" sz="2600" dirty="0">
                <a:solidFill>
                  <a:srgbClr val="990000"/>
                </a:solidFill>
              </a:rPr>
              <a:t> </a:t>
            </a:r>
            <a:r>
              <a:rPr lang="en-GB" altLang="cs-CZ" sz="2600" dirty="0">
                <a:solidFill>
                  <a:srgbClr val="990000"/>
                </a:solidFill>
                <a:sym typeface="Symbol" panose="05050102010706020507" pitchFamily="18" charset="2"/>
              </a:rPr>
              <a:t></a:t>
            </a:r>
            <a:r>
              <a:rPr lang="en-GB" altLang="cs-CZ" sz="2600" dirty="0">
                <a:solidFill>
                  <a:srgbClr val="990000"/>
                </a:solidFill>
              </a:rPr>
              <a:t> </a:t>
            </a:r>
            <a:r>
              <a:rPr lang="en-GB" altLang="cs-CZ" sz="2600" dirty="0">
                <a:solidFill>
                  <a:srgbClr val="990000"/>
                </a:solidFill>
                <a:sym typeface="Symbol" panose="05050102010706020507" pitchFamily="18" charset="2"/>
              </a:rPr>
              <a:t></a:t>
            </a:r>
            <a:r>
              <a:rPr lang="en-GB" altLang="cs-CZ" sz="2600" baseline="-25000" dirty="0">
                <a:solidFill>
                  <a:srgbClr val="990000"/>
                </a:solidFill>
              </a:rPr>
              <a:t>1</a:t>
            </a:r>
            <a:r>
              <a:rPr lang="en-GB" altLang="cs-CZ" sz="2600" dirty="0">
                <a:solidFill>
                  <a:srgbClr val="990000"/>
                </a:solidFill>
              </a:rPr>
              <a:t>; </a:t>
            </a:r>
            <a:r>
              <a:rPr lang="en-GB" altLang="cs-CZ" sz="2600" baseline="30000" dirty="0">
                <a:solidFill>
                  <a:srgbClr val="990000"/>
                </a:solidFill>
              </a:rPr>
              <a:t>2</a:t>
            </a:r>
            <a:r>
              <a:rPr lang="en-GB" altLang="cs-CZ" sz="2600" i="1" dirty="0">
                <a:solidFill>
                  <a:srgbClr val="990000"/>
                </a:solidFill>
              </a:rPr>
              <a:t>c </a:t>
            </a:r>
            <a:r>
              <a:rPr lang="en-GB" altLang="cs-CZ" sz="2600" dirty="0">
                <a:solidFill>
                  <a:srgbClr val="990000"/>
                </a:solidFill>
                <a:sym typeface="Symbol" panose="05050102010706020507" pitchFamily="18" charset="2"/>
              </a:rPr>
              <a:t></a:t>
            </a:r>
            <a:r>
              <a:rPr lang="en-GB" altLang="cs-CZ" sz="2600" i="1" baseline="-25000" dirty="0">
                <a:solidFill>
                  <a:srgbClr val="990000"/>
                </a:solidFill>
              </a:rPr>
              <a:t> </a:t>
            </a:r>
            <a:r>
              <a:rPr lang="en-GB" altLang="cs-CZ" sz="2600" dirty="0">
                <a:solidFill>
                  <a:srgbClr val="990000"/>
                </a:solidFill>
                <a:sym typeface="Symbol" panose="05050102010706020507" pitchFamily="18" charset="2"/>
              </a:rPr>
              <a:t></a:t>
            </a:r>
            <a:endParaRPr lang="cs-CZ" altLang="cs-CZ" sz="2600" dirty="0">
              <a:solidFill>
                <a:srgbClr val="990000"/>
              </a:solidFill>
            </a:endParaRPr>
          </a:p>
        </p:txBody>
      </p:sp>
      <p:sp>
        <p:nvSpPr>
          <p:cNvPr id="2" name="Zástupný symbol pro číslo snímku 1">
            <a:extLst>
              <a:ext uri="{FF2B5EF4-FFF2-40B4-BE49-F238E27FC236}">
                <a16:creationId xmlns:a16="http://schemas.microsoft.com/office/drawing/2014/main" id="{CBD5E40E-0CDE-4F78-83FD-28C568DE5BE8}"/>
              </a:ext>
            </a:extLst>
          </p:cNvPr>
          <p:cNvSpPr>
            <a:spLocks noGrp="1"/>
          </p:cNvSpPr>
          <p:nvPr>
            <p:ph type="sldNum" sz="quarter" idx="12"/>
          </p:nvPr>
        </p:nvSpPr>
        <p:spPr/>
        <p:txBody>
          <a:bodyPr/>
          <a:lstStyle/>
          <a:p>
            <a:pPr>
              <a:defRPr/>
            </a:pPr>
            <a:fld id="{14D2C813-5CB9-4562-B73A-EAA31AFCBDEB}" type="slidenum">
              <a:rPr lang="cs-CZ" altLang="en-US" smtClean="0"/>
              <a:pPr>
                <a:defRPr/>
              </a:pPr>
              <a:t>22</a:t>
            </a:fld>
            <a:endParaRPr lang="cs-CZ"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E7FE1B2-8F0A-4776-A9BE-53A9A87377C3}"/>
              </a:ext>
            </a:extLst>
          </p:cNvPr>
          <p:cNvSpPr>
            <a:spLocks noGrp="1" noChangeArrowheads="1"/>
          </p:cNvSpPr>
          <p:nvPr>
            <p:ph type="title"/>
          </p:nvPr>
        </p:nvSpPr>
        <p:spPr>
          <a:xfrm>
            <a:off x="457200" y="277813"/>
            <a:ext cx="8229600" cy="847725"/>
          </a:xfrm>
        </p:spPr>
        <p:txBody>
          <a:bodyPr/>
          <a:lstStyle/>
          <a:p>
            <a:pPr eaLnBrk="1" hangingPunct="1"/>
            <a:r>
              <a:rPr lang="cs-CZ" altLang="cs-CZ" dirty="0" err="1"/>
              <a:t>Hyperintension</a:t>
            </a:r>
            <a:r>
              <a:rPr lang="en-US" altLang="cs-CZ" dirty="0"/>
              <a:t>al seeking</a:t>
            </a:r>
            <a:endParaRPr lang="cs-CZ" altLang="cs-CZ" dirty="0"/>
          </a:p>
        </p:txBody>
      </p:sp>
      <p:sp>
        <p:nvSpPr>
          <p:cNvPr id="22531" name="Rectangle 3">
            <a:extLst>
              <a:ext uri="{FF2B5EF4-FFF2-40B4-BE49-F238E27FC236}">
                <a16:creationId xmlns:a16="http://schemas.microsoft.com/office/drawing/2014/main" id="{875EA42F-3145-4FCD-A7EB-74FCF5A64949}"/>
              </a:ext>
            </a:extLst>
          </p:cNvPr>
          <p:cNvSpPr>
            <a:spLocks noGrp="1" noChangeArrowheads="1"/>
          </p:cNvSpPr>
          <p:nvPr>
            <p:ph type="body" idx="1"/>
          </p:nvPr>
        </p:nvSpPr>
        <p:spPr>
          <a:xfrm>
            <a:off x="457200" y="1341438"/>
            <a:ext cx="8229600" cy="4789487"/>
          </a:xfrm>
        </p:spPr>
        <p:txBody>
          <a:bodyPr/>
          <a:lstStyle/>
          <a:p>
            <a:pPr algn="ctr" eaLnBrk="1" hangingPunct="1">
              <a:buFont typeface="Wingdings" panose="05000000000000000000" pitchFamily="2" charset="2"/>
              <a:buNone/>
            </a:pPr>
            <a:r>
              <a:rPr lang="en-GB" altLang="cs-CZ" u="sng" dirty="0"/>
              <a:t>Tilman is seeking the last decimal of </a:t>
            </a:r>
            <a:r>
              <a:rPr lang="en-GB" altLang="cs-CZ" u="sng" dirty="0">
                <a:sym typeface="Symbol" panose="05050102010706020507" pitchFamily="18" charset="2"/>
              </a:rPr>
              <a:t></a:t>
            </a:r>
            <a:endParaRPr lang="en-US" altLang="cs-CZ" u="sng" dirty="0">
              <a:sym typeface="Symbol" panose="05050102010706020507" pitchFamily="18" charset="2"/>
            </a:endParaRPr>
          </a:p>
          <a:p>
            <a:pPr algn="ctr" eaLnBrk="1" hangingPunct="1">
              <a:buFont typeface="Wingdings" panose="05000000000000000000" pitchFamily="2" charset="2"/>
              <a:buNone/>
            </a:pPr>
            <a:r>
              <a:rPr lang="en-US" altLang="cs-CZ" dirty="0"/>
              <a:t>There is a number such that Tilman </a:t>
            </a:r>
            <a:br>
              <a:rPr lang="cs-CZ" altLang="cs-CZ" dirty="0"/>
            </a:br>
            <a:r>
              <a:rPr lang="en-US" altLang="cs-CZ" dirty="0"/>
              <a:t>is seeking its last decimal</a:t>
            </a:r>
            <a:r>
              <a:rPr lang="cs-CZ" altLang="cs-CZ" dirty="0"/>
              <a:t> </a:t>
            </a:r>
            <a:endParaRPr lang="en-US" altLang="cs-CZ" dirty="0"/>
          </a:p>
          <a:p>
            <a:pPr algn="ctr" eaLnBrk="1" hangingPunct="1">
              <a:spcBef>
                <a:spcPts val="2400"/>
              </a:spcBef>
              <a:buFont typeface="Wingdings" panose="05000000000000000000" pitchFamily="2" charset="2"/>
              <a:buNone/>
            </a:pPr>
            <a:r>
              <a:rPr lang="en-US" altLang="cs-CZ" dirty="0">
                <a:solidFill>
                  <a:schemeClr val="tx2"/>
                </a:solidFill>
                <a:sym typeface="Symbol" panose="05050102010706020507" pitchFamily="18" charset="2"/>
              </a:rPr>
              <a:t></a:t>
            </a:r>
            <a:r>
              <a:rPr lang="en-US" altLang="cs-CZ" i="1" dirty="0" err="1">
                <a:solidFill>
                  <a:schemeClr val="tx2"/>
                </a:solidFill>
              </a:rPr>
              <a:t>w</a:t>
            </a:r>
            <a:r>
              <a:rPr lang="en-US" altLang="cs-CZ" dirty="0" err="1">
                <a:solidFill>
                  <a:schemeClr val="tx2"/>
                </a:solidFill>
                <a:sym typeface="Symbol" panose="05050102010706020507" pitchFamily="18" charset="2"/>
              </a:rPr>
              <a:t></a:t>
            </a:r>
            <a:r>
              <a:rPr lang="en-US" altLang="cs-CZ" i="1" dirty="0" err="1">
                <a:solidFill>
                  <a:schemeClr val="tx2"/>
                </a:solidFill>
              </a:rPr>
              <a:t>t</a:t>
            </a:r>
            <a:r>
              <a:rPr lang="en-US" altLang="cs-CZ" i="1" dirty="0">
                <a:solidFill>
                  <a:schemeClr val="tx2"/>
                </a:solidFill>
              </a:rPr>
              <a:t> </a:t>
            </a:r>
            <a:r>
              <a:rPr lang="en-US" altLang="cs-CZ" dirty="0">
                <a:solidFill>
                  <a:schemeClr val="tx2"/>
                </a:solidFill>
              </a:rPr>
              <a:t>[</a:t>
            </a:r>
            <a:r>
              <a:rPr lang="en-US" altLang="cs-CZ" baseline="30000" dirty="0">
                <a:solidFill>
                  <a:schemeClr val="tx2"/>
                </a:solidFill>
              </a:rPr>
              <a:t>0</a:t>
            </a:r>
            <a:r>
              <a:rPr lang="en-US" altLang="cs-CZ" i="1" dirty="0">
                <a:solidFill>
                  <a:schemeClr val="tx2"/>
                </a:solidFill>
              </a:rPr>
              <a:t>Seek*</a:t>
            </a:r>
            <a:r>
              <a:rPr lang="en-US" altLang="cs-CZ" i="1" baseline="-25000" dirty="0" err="1">
                <a:solidFill>
                  <a:schemeClr val="tx2"/>
                </a:solidFill>
              </a:rPr>
              <a:t>wt</a:t>
            </a:r>
            <a:r>
              <a:rPr lang="en-US" altLang="cs-CZ" i="1" dirty="0">
                <a:solidFill>
                  <a:schemeClr val="tx2"/>
                </a:solidFill>
              </a:rPr>
              <a:t> </a:t>
            </a:r>
            <a:r>
              <a:rPr lang="en-US" altLang="cs-CZ" baseline="30000" dirty="0">
                <a:solidFill>
                  <a:schemeClr val="tx2"/>
                </a:solidFill>
              </a:rPr>
              <a:t>0</a:t>
            </a:r>
            <a:r>
              <a:rPr lang="en-US" altLang="cs-CZ" i="1" dirty="0">
                <a:solidFill>
                  <a:schemeClr val="tx2"/>
                </a:solidFill>
              </a:rPr>
              <a:t>Tilman </a:t>
            </a:r>
            <a:r>
              <a:rPr lang="en-US" altLang="cs-CZ" b="1" baseline="30000" dirty="0">
                <a:solidFill>
                  <a:srgbClr val="FF0000"/>
                </a:solidFill>
              </a:rPr>
              <a:t>0</a:t>
            </a:r>
            <a:r>
              <a:rPr lang="en-US" altLang="cs-CZ" dirty="0">
                <a:solidFill>
                  <a:schemeClr val="tx2"/>
                </a:solidFill>
              </a:rPr>
              <a:t>[</a:t>
            </a:r>
            <a:r>
              <a:rPr lang="en-US" altLang="cs-CZ" baseline="30000" dirty="0">
                <a:solidFill>
                  <a:schemeClr val="tx2"/>
                </a:solidFill>
              </a:rPr>
              <a:t>0</a:t>
            </a:r>
            <a:r>
              <a:rPr lang="en-US" altLang="cs-CZ" i="1" dirty="0">
                <a:solidFill>
                  <a:schemeClr val="tx2"/>
                </a:solidFill>
              </a:rPr>
              <a:t>Last_Dec</a:t>
            </a:r>
            <a:r>
              <a:rPr lang="en-US" altLang="cs-CZ" dirty="0">
                <a:solidFill>
                  <a:schemeClr val="tx2"/>
                </a:solidFill>
              </a:rPr>
              <a:t> </a:t>
            </a:r>
            <a:r>
              <a:rPr lang="en-US" altLang="cs-CZ" baseline="30000" dirty="0">
                <a:solidFill>
                  <a:schemeClr val="tx2"/>
                </a:solidFill>
                <a:effectLst>
                  <a:outerShdw blurRad="38100" dist="38100" dir="2700000" algn="tl">
                    <a:srgbClr val="000000">
                      <a:alpha val="43137"/>
                    </a:srgbClr>
                  </a:outerShdw>
                </a:effectLst>
              </a:rPr>
              <a:t>0</a:t>
            </a:r>
            <a:r>
              <a:rPr lang="en-US" altLang="cs-CZ" dirty="0">
                <a:solidFill>
                  <a:schemeClr val="tx2"/>
                </a:solidFill>
                <a:effectLst>
                  <a:outerShdw blurRad="38100" dist="38100" dir="2700000" algn="tl">
                    <a:srgbClr val="000000">
                      <a:alpha val="43137"/>
                    </a:srgbClr>
                  </a:outerShdw>
                </a:effectLst>
                <a:sym typeface="Symbol" panose="05050102010706020507" pitchFamily="18" charset="2"/>
              </a:rPr>
              <a:t></a:t>
            </a:r>
            <a:r>
              <a:rPr lang="en-US" altLang="cs-CZ" dirty="0">
                <a:solidFill>
                  <a:schemeClr val="tx2"/>
                </a:solidFill>
              </a:rPr>
              <a:t>]]</a:t>
            </a:r>
          </a:p>
          <a:p>
            <a:pPr algn="ctr" eaLnBrk="1" hangingPunct="1">
              <a:spcBef>
                <a:spcPct val="0"/>
              </a:spcBef>
              <a:buFont typeface="Wingdings" panose="05000000000000000000" pitchFamily="2" charset="2"/>
              <a:buNone/>
            </a:pPr>
            <a:r>
              <a:rPr lang="en-US" altLang="cs-CZ" dirty="0">
                <a:solidFill>
                  <a:schemeClr val="tx2"/>
                </a:solidFill>
                <a:sym typeface="Symbol" panose="05050102010706020507" pitchFamily="18" charset="2"/>
              </a:rPr>
              <a:t></a:t>
            </a:r>
            <a:endParaRPr lang="cs-CZ" altLang="cs-CZ" dirty="0">
              <a:solidFill>
                <a:schemeClr val="tx2"/>
              </a:solidFill>
              <a:sym typeface="Symbol" panose="05050102010706020507" pitchFamily="18" charset="2"/>
            </a:endParaRPr>
          </a:p>
          <a:p>
            <a:pPr algn="ctr" eaLnBrk="1" hangingPunct="1">
              <a:spcBef>
                <a:spcPct val="0"/>
              </a:spcBef>
              <a:buFont typeface="Wingdings" panose="05000000000000000000" pitchFamily="2" charset="2"/>
              <a:buNone/>
            </a:pPr>
            <a:r>
              <a:rPr lang="en-US" altLang="cs-CZ" dirty="0">
                <a:solidFill>
                  <a:schemeClr val="tx2"/>
                </a:solidFill>
                <a:sym typeface="Symbol" panose="05050102010706020507" pitchFamily="18" charset="2"/>
              </a:rPr>
              <a:t></a:t>
            </a:r>
            <a:r>
              <a:rPr lang="en-US" altLang="cs-CZ" i="1" dirty="0" err="1">
                <a:solidFill>
                  <a:schemeClr val="tx2"/>
                </a:solidFill>
              </a:rPr>
              <a:t>w</a:t>
            </a:r>
            <a:r>
              <a:rPr lang="en-US" altLang="cs-CZ" dirty="0" err="1">
                <a:solidFill>
                  <a:schemeClr val="tx2"/>
                </a:solidFill>
                <a:sym typeface="Symbol" panose="05050102010706020507" pitchFamily="18" charset="2"/>
              </a:rPr>
              <a:t></a:t>
            </a:r>
            <a:r>
              <a:rPr lang="en-US" altLang="cs-CZ" i="1" dirty="0" err="1">
                <a:solidFill>
                  <a:schemeClr val="tx2"/>
                </a:solidFill>
              </a:rPr>
              <a:t>t</a:t>
            </a:r>
            <a:r>
              <a:rPr lang="en-US" altLang="cs-CZ" dirty="0">
                <a:solidFill>
                  <a:schemeClr val="tx2"/>
                </a:solidFill>
              </a:rPr>
              <a:t> </a:t>
            </a:r>
            <a:r>
              <a:rPr lang="fr-FR" altLang="cs-CZ" dirty="0">
                <a:solidFill>
                  <a:schemeClr val="tx2"/>
                </a:solidFill>
              </a:rPr>
              <a:t>[</a:t>
            </a:r>
            <a:r>
              <a:rPr lang="fr-FR" altLang="cs-CZ" baseline="30000" dirty="0">
                <a:solidFill>
                  <a:schemeClr val="tx2"/>
                </a:solidFill>
              </a:rPr>
              <a:t>0</a:t>
            </a:r>
            <a:r>
              <a:rPr lang="en-US" altLang="cs-CZ" dirty="0">
                <a:solidFill>
                  <a:schemeClr val="tx2"/>
                </a:solidFill>
                <a:sym typeface="Symbol" panose="05050102010706020507" pitchFamily="18" charset="2"/>
              </a:rPr>
              <a:t></a:t>
            </a:r>
            <a:r>
              <a:rPr lang="fr-FR" altLang="cs-CZ" i="1" dirty="0">
                <a:solidFill>
                  <a:schemeClr val="tx2"/>
                </a:solidFill>
              </a:rPr>
              <a:t>x </a:t>
            </a:r>
            <a:r>
              <a:rPr lang="fr-FR" altLang="cs-CZ" dirty="0">
                <a:solidFill>
                  <a:schemeClr val="tx2"/>
                </a:solidFill>
              </a:rPr>
              <a:t>[</a:t>
            </a:r>
            <a:r>
              <a:rPr lang="fr-FR" altLang="cs-CZ" baseline="30000" dirty="0">
                <a:solidFill>
                  <a:schemeClr val="tx2"/>
                </a:solidFill>
              </a:rPr>
              <a:t>0</a:t>
            </a:r>
            <a:r>
              <a:rPr lang="fr-FR" altLang="cs-CZ" i="1" dirty="0">
                <a:solidFill>
                  <a:schemeClr val="tx2"/>
                </a:solidFill>
              </a:rPr>
              <a:t>Seek*</a:t>
            </a:r>
            <a:r>
              <a:rPr lang="fr-FR" altLang="cs-CZ" i="1" baseline="-25000" dirty="0">
                <a:solidFill>
                  <a:schemeClr val="tx2"/>
                </a:solidFill>
              </a:rPr>
              <a:t>wt</a:t>
            </a:r>
            <a:r>
              <a:rPr lang="fr-FR" altLang="cs-CZ" i="1" dirty="0">
                <a:solidFill>
                  <a:schemeClr val="tx2"/>
                </a:solidFill>
              </a:rPr>
              <a:t> </a:t>
            </a:r>
            <a:r>
              <a:rPr lang="fr-FR" altLang="cs-CZ" baseline="30000" dirty="0">
                <a:solidFill>
                  <a:schemeClr val="tx2"/>
                </a:solidFill>
              </a:rPr>
              <a:t>0</a:t>
            </a:r>
            <a:r>
              <a:rPr lang="fr-FR" altLang="cs-CZ" i="1" dirty="0">
                <a:solidFill>
                  <a:schemeClr val="tx2"/>
                </a:solidFill>
              </a:rPr>
              <a:t>Tilman </a:t>
            </a:r>
            <a:br>
              <a:rPr lang="fr-FR" altLang="cs-CZ" i="1" dirty="0">
                <a:solidFill>
                  <a:schemeClr val="tx2"/>
                </a:solidFill>
              </a:rPr>
            </a:br>
            <a:r>
              <a:rPr lang="fr-FR" altLang="cs-CZ" dirty="0">
                <a:solidFill>
                  <a:schemeClr val="tx2"/>
                </a:solidFill>
                <a:effectLst>
                  <a:outerShdw blurRad="38100" dist="38100" dir="2700000" algn="tl">
                    <a:srgbClr val="000000">
                      <a:alpha val="43137"/>
                    </a:srgbClr>
                  </a:outerShdw>
                </a:effectLst>
              </a:rPr>
              <a:t>[</a:t>
            </a:r>
            <a:r>
              <a:rPr lang="fr-FR" altLang="cs-CZ" baseline="30000" dirty="0">
                <a:solidFill>
                  <a:schemeClr val="tx2"/>
                </a:solidFill>
                <a:effectLst>
                  <a:outerShdw blurRad="38100" dist="38100" dir="2700000" algn="tl">
                    <a:srgbClr val="000000">
                      <a:alpha val="43137"/>
                    </a:srgbClr>
                  </a:outerShdw>
                </a:effectLst>
              </a:rPr>
              <a:t>0</a:t>
            </a:r>
            <a:r>
              <a:rPr lang="fr-FR" altLang="cs-CZ" i="1" dirty="0">
                <a:solidFill>
                  <a:schemeClr val="tx2"/>
                </a:solidFill>
                <a:effectLst>
                  <a:outerShdw blurRad="38100" dist="38100" dir="2700000" algn="tl">
                    <a:srgbClr val="000000">
                      <a:alpha val="43137"/>
                    </a:srgbClr>
                  </a:outerShdw>
                </a:effectLst>
              </a:rPr>
              <a:t>Sub </a:t>
            </a:r>
            <a:r>
              <a:rPr lang="fr-FR" altLang="cs-CZ" dirty="0">
                <a:solidFill>
                  <a:schemeClr val="tx2"/>
                </a:solidFill>
                <a:effectLst>
                  <a:outerShdw blurRad="38100" dist="38100" dir="2700000" algn="tl">
                    <a:srgbClr val="000000">
                      <a:alpha val="43137"/>
                    </a:srgbClr>
                  </a:outerShdw>
                </a:effectLst>
              </a:rPr>
              <a:t>[</a:t>
            </a:r>
            <a:r>
              <a:rPr lang="fr-FR" altLang="cs-CZ" baseline="30000" dirty="0">
                <a:solidFill>
                  <a:schemeClr val="tx2"/>
                </a:solidFill>
                <a:effectLst>
                  <a:outerShdw blurRad="38100" dist="38100" dir="2700000" algn="tl">
                    <a:srgbClr val="000000">
                      <a:alpha val="43137"/>
                    </a:srgbClr>
                  </a:outerShdw>
                </a:effectLst>
              </a:rPr>
              <a:t>0</a:t>
            </a:r>
            <a:r>
              <a:rPr lang="fr-FR" altLang="cs-CZ" i="1" dirty="0">
                <a:solidFill>
                  <a:schemeClr val="tx2"/>
                </a:solidFill>
                <a:effectLst>
                  <a:outerShdw blurRad="38100" dist="38100" dir="2700000" algn="tl">
                    <a:srgbClr val="000000">
                      <a:alpha val="43137"/>
                    </a:srgbClr>
                  </a:outerShdw>
                </a:effectLst>
              </a:rPr>
              <a:t>Tr x</a:t>
            </a:r>
            <a:r>
              <a:rPr lang="fr-FR" altLang="cs-CZ" dirty="0">
                <a:solidFill>
                  <a:schemeClr val="tx2"/>
                </a:solidFill>
                <a:effectLst>
                  <a:outerShdw blurRad="38100" dist="38100" dir="2700000" algn="tl">
                    <a:srgbClr val="000000">
                      <a:alpha val="43137"/>
                    </a:srgbClr>
                  </a:outerShdw>
                </a:effectLst>
              </a:rPr>
              <a:t>]</a:t>
            </a:r>
            <a:r>
              <a:rPr lang="fr-FR" altLang="cs-CZ" i="1" dirty="0">
                <a:solidFill>
                  <a:schemeClr val="tx2"/>
                </a:solidFill>
                <a:effectLst>
                  <a:outerShdw blurRad="38100" dist="38100" dir="2700000" algn="tl">
                    <a:srgbClr val="000000">
                      <a:alpha val="43137"/>
                    </a:srgbClr>
                  </a:outerShdw>
                </a:effectLst>
              </a:rPr>
              <a:t> </a:t>
            </a:r>
            <a:r>
              <a:rPr lang="fr-FR" altLang="cs-CZ" baseline="30000" dirty="0">
                <a:solidFill>
                  <a:schemeClr val="tx2"/>
                </a:solidFill>
                <a:effectLst>
                  <a:outerShdw blurRad="38100" dist="38100" dir="2700000" algn="tl">
                    <a:srgbClr val="000000">
                      <a:alpha val="43137"/>
                    </a:srgbClr>
                  </a:outerShdw>
                </a:effectLst>
              </a:rPr>
              <a:t>0</a:t>
            </a:r>
            <a:r>
              <a:rPr lang="fr-FR" altLang="cs-CZ" i="1" dirty="0">
                <a:solidFill>
                  <a:schemeClr val="tx2"/>
                </a:solidFill>
                <a:effectLst>
                  <a:outerShdw blurRad="38100" dist="38100" dir="2700000" algn="tl">
                    <a:srgbClr val="000000">
                      <a:alpha val="43137"/>
                    </a:srgbClr>
                  </a:outerShdw>
                </a:effectLst>
              </a:rPr>
              <a:t>y </a:t>
            </a:r>
            <a:r>
              <a:rPr lang="fr-FR" altLang="cs-CZ" b="1" baseline="30000" dirty="0">
                <a:solidFill>
                  <a:srgbClr val="FF0000"/>
                </a:solidFill>
                <a:effectLst>
                  <a:outerShdw blurRad="38100" dist="38100" dir="2700000" algn="tl">
                    <a:srgbClr val="000000">
                      <a:alpha val="43137"/>
                    </a:srgbClr>
                  </a:outerShdw>
                </a:effectLst>
              </a:rPr>
              <a:t>0</a:t>
            </a:r>
            <a:r>
              <a:rPr lang="fr-FR" altLang="cs-CZ" dirty="0">
                <a:solidFill>
                  <a:schemeClr val="tx2"/>
                </a:solidFill>
              </a:rPr>
              <a:t>[</a:t>
            </a:r>
            <a:r>
              <a:rPr lang="fr-FR" altLang="cs-CZ" baseline="30000" dirty="0">
                <a:solidFill>
                  <a:schemeClr val="tx2"/>
                </a:solidFill>
              </a:rPr>
              <a:t>0</a:t>
            </a:r>
            <a:r>
              <a:rPr lang="fr-FR" altLang="cs-CZ" i="1" dirty="0">
                <a:solidFill>
                  <a:schemeClr val="tx2"/>
                </a:solidFill>
              </a:rPr>
              <a:t>Last_Dec </a:t>
            </a:r>
            <a:r>
              <a:rPr lang="fr-FR" altLang="cs-CZ" i="1" dirty="0">
                <a:solidFill>
                  <a:schemeClr val="tx2"/>
                </a:solidFill>
                <a:effectLst>
                  <a:outerShdw blurRad="38100" dist="38100" dir="2700000" algn="tl">
                    <a:srgbClr val="000000">
                      <a:alpha val="43137"/>
                    </a:srgbClr>
                  </a:outerShdw>
                </a:effectLst>
              </a:rPr>
              <a:t>y</a:t>
            </a:r>
            <a:r>
              <a:rPr lang="fr-FR" altLang="cs-CZ" dirty="0">
                <a:solidFill>
                  <a:schemeClr val="tx2"/>
                </a:solidFill>
              </a:rPr>
              <a:t>]]]]</a:t>
            </a:r>
            <a:r>
              <a:rPr lang="cs-CZ" altLang="cs-CZ" dirty="0">
                <a:solidFill>
                  <a:schemeClr val="tx2"/>
                </a:solidFill>
              </a:rPr>
              <a:t> </a:t>
            </a:r>
          </a:p>
          <a:p>
            <a:pPr eaLnBrk="1" hangingPunct="1">
              <a:spcBef>
                <a:spcPct val="30000"/>
              </a:spcBef>
            </a:pPr>
            <a:r>
              <a:rPr lang="cs-CZ" altLang="cs-CZ" i="1" dirty="0" err="1"/>
              <a:t>Additional</a:t>
            </a:r>
            <a:r>
              <a:rPr lang="cs-CZ" altLang="cs-CZ" i="1" dirty="0"/>
              <a:t> t</a:t>
            </a:r>
            <a:r>
              <a:rPr lang="fr-FR" altLang="cs-CZ" i="1" dirty="0"/>
              <a:t>ypes</a:t>
            </a:r>
            <a:r>
              <a:rPr lang="fr-FR" altLang="cs-CZ" dirty="0"/>
              <a:t>: </a:t>
            </a:r>
            <a:r>
              <a:rPr lang="fr-FR" altLang="cs-CZ" i="1" dirty="0"/>
              <a:t>x</a:t>
            </a:r>
            <a:r>
              <a:rPr lang="fr-FR" altLang="cs-CZ" dirty="0"/>
              <a:t>, </a:t>
            </a:r>
            <a:r>
              <a:rPr lang="fr-FR" altLang="cs-CZ" i="1" dirty="0"/>
              <a:t>y</a:t>
            </a:r>
            <a:r>
              <a:rPr lang="fr-FR" altLang="cs-CZ" dirty="0"/>
              <a:t>/</a:t>
            </a:r>
            <a:r>
              <a:rPr lang="nl-NL" altLang="cs-CZ" dirty="0">
                <a:sym typeface="Symbol" panose="05050102010706020507" pitchFamily="18" charset="2"/>
              </a:rPr>
              <a:t></a:t>
            </a:r>
            <a:r>
              <a:rPr lang="fr-FR" altLang="cs-CZ" baseline="-25000" dirty="0"/>
              <a:t>1</a:t>
            </a:r>
            <a:r>
              <a:rPr lang="fr-FR" altLang="cs-CZ" dirty="0"/>
              <a:t> </a:t>
            </a:r>
            <a:r>
              <a:rPr lang="nl-NL" altLang="cs-CZ" dirty="0">
                <a:sym typeface="Symbol" panose="05050102010706020507" pitchFamily="18" charset="2"/>
              </a:rPr>
              <a:t></a:t>
            </a:r>
            <a:r>
              <a:rPr lang="fr-FR" altLang="cs-CZ" i="1" baseline="-25000" dirty="0"/>
              <a:t>v</a:t>
            </a:r>
            <a:r>
              <a:rPr lang="fr-FR" altLang="cs-CZ" dirty="0"/>
              <a:t> </a:t>
            </a:r>
            <a:r>
              <a:rPr lang="nl-NL" altLang="cs-CZ" dirty="0">
                <a:sym typeface="Symbol" panose="05050102010706020507" pitchFamily="18" charset="2"/>
              </a:rPr>
              <a:t></a:t>
            </a:r>
            <a:r>
              <a:rPr lang="fr-FR" altLang="cs-CZ" dirty="0"/>
              <a:t>; </a:t>
            </a:r>
            <a:r>
              <a:rPr lang="fr-FR" altLang="cs-CZ" dirty="0">
                <a:sym typeface="Symbol" panose="05050102010706020507" pitchFamily="18" charset="2"/>
              </a:rPr>
              <a:t></a:t>
            </a:r>
            <a:r>
              <a:rPr lang="fr-FR" altLang="cs-CZ" dirty="0"/>
              <a:t>/(</a:t>
            </a:r>
            <a:r>
              <a:rPr lang="fr-FR" altLang="cs-CZ" dirty="0">
                <a:sym typeface="Symbol" panose="05050102010706020507" pitchFamily="18" charset="2"/>
              </a:rPr>
              <a:t></a:t>
            </a:r>
            <a:r>
              <a:rPr lang="fr-FR" altLang="cs-CZ" dirty="0"/>
              <a:t>(</a:t>
            </a:r>
            <a:r>
              <a:rPr lang="fr-FR" altLang="cs-CZ" dirty="0">
                <a:sym typeface="Symbol" panose="05050102010706020507" pitchFamily="18" charset="2"/>
              </a:rPr>
              <a:t></a:t>
            </a:r>
            <a:r>
              <a:rPr lang="fr-FR" altLang="cs-CZ" dirty="0"/>
              <a:t>)).</a:t>
            </a:r>
            <a:r>
              <a:rPr lang="cs-CZ" altLang="cs-CZ" dirty="0"/>
              <a:t>  </a:t>
            </a:r>
          </a:p>
        </p:txBody>
      </p:sp>
      <p:sp>
        <p:nvSpPr>
          <p:cNvPr id="2" name="Zástupný symbol pro číslo snímku 1">
            <a:extLst>
              <a:ext uri="{FF2B5EF4-FFF2-40B4-BE49-F238E27FC236}">
                <a16:creationId xmlns:a16="http://schemas.microsoft.com/office/drawing/2014/main" id="{406EC314-60F0-4BE8-BADC-44BFB15C0DAA}"/>
              </a:ext>
            </a:extLst>
          </p:cNvPr>
          <p:cNvSpPr>
            <a:spLocks noGrp="1"/>
          </p:cNvSpPr>
          <p:nvPr>
            <p:ph type="sldNum" sz="quarter" idx="12"/>
          </p:nvPr>
        </p:nvSpPr>
        <p:spPr/>
        <p:txBody>
          <a:bodyPr/>
          <a:lstStyle/>
          <a:p>
            <a:pPr>
              <a:defRPr/>
            </a:pPr>
            <a:fld id="{14D2C813-5CB9-4562-B73A-EAA31AFCBDEB}" type="slidenum">
              <a:rPr lang="cs-CZ" altLang="en-US" smtClean="0"/>
              <a:pPr>
                <a:defRPr/>
              </a:pPr>
              <a:t>23</a:t>
            </a:fld>
            <a:endParaRPr lang="cs-CZ"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C713AB8-FFB4-4ADE-97AA-C1630D4F607F}"/>
              </a:ext>
            </a:extLst>
          </p:cNvPr>
          <p:cNvSpPr>
            <a:spLocks noGrp="1" noChangeArrowheads="1"/>
          </p:cNvSpPr>
          <p:nvPr>
            <p:ph type="title"/>
          </p:nvPr>
        </p:nvSpPr>
        <p:spPr>
          <a:xfrm>
            <a:off x="457200" y="277813"/>
            <a:ext cx="8229600" cy="847725"/>
          </a:xfrm>
        </p:spPr>
        <p:txBody>
          <a:bodyPr/>
          <a:lstStyle/>
          <a:p>
            <a:pPr eaLnBrk="1" hangingPunct="1"/>
            <a:r>
              <a:rPr lang="cs-CZ" altLang="cs-CZ" dirty="0" err="1"/>
              <a:t>Hyperintension</a:t>
            </a:r>
            <a:r>
              <a:rPr lang="en-US" altLang="cs-CZ" dirty="0"/>
              <a:t>al seeking/finding</a:t>
            </a:r>
            <a:endParaRPr lang="cs-CZ" altLang="cs-CZ" dirty="0"/>
          </a:p>
        </p:txBody>
      </p:sp>
      <p:sp>
        <p:nvSpPr>
          <p:cNvPr id="23555" name="Rectangle 3">
            <a:extLst>
              <a:ext uri="{FF2B5EF4-FFF2-40B4-BE49-F238E27FC236}">
                <a16:creationId xmlns:a16="http://schemas.microsoft.com/office/drawing/2014/main" id="{22517BF0-B657-4EAA-8130-0E8F62D45029}"/>
              </a:ext>
            </a:extLst>
          </p:cNvPr>
          <p:cNvSpPr>
            <a:spLocks noGrp="1" noChangeArrowheads="1"/>
          </p:cNvSpPr>
          <p:nvPr>
            <p:ph type="body" idx="1"/>
          </p:nvPr>
        </p:nvSpPr>
        <p:spPr>
          <a:xfrm>
            <a:off x="457200" y="1341438"/>
            <a:ext cx="8229600" cy="4789487"/>
          </a:xfrm>
        </p:spPr>
        <p:txBody>
          <a:bodyPr/>
          <a:lstStyle/>
          <a:p>
            <a:pPr eaLnBrk="1" hangingPunct="1">
              <a:lnSpc>
                <a:spcPct val="90000"/>
              </a:lnSpc>
            </a:pPr>
            <a:r>
              <a:rPr lang="en-US" altLang="cs-CZ" sz="2100" dirty="0"/>
              <a:t>If Tilman is seeking the millionth digit of the decimal expansion of the number </a:t>
            </a:r>
            <a:r>
              <a:rPr lang="en-US" altLang="cs-CZ" sz="2100" dirty="0">
                <a:sym typeface="Symbol" panose="05050102010706020507" pitchFamily="18" charset="2"/>
              </a:rPr>
              <a:t></a:t>
            </a:r>
            <a:r>
              <a:rPr lang="en-US" altLang="cs-CZ" sz="2100" dirty="0"/>
              <a:t>, he may succeed in his effort and identify that number. Thus, we have another valid argument:</a:t>
            </a:r>
            <a:endParaRPr lang="en-GB" altLang="cs-CZ" sz="2100" dirty="0"/>
          </a:p>
          <a:p>
            <a:pPr algn="ctr" eaLnBrk="1" hangingPunct="1">
              <a:lnSpc>
                <a:spcPct val="90000"/>
              </a:lnSpc>
              <a:spcBef>
                <a:spcPct val="70000"/>
              </a:spcBef>
              <a:buFont typeface="Wingdings" panose="05000000000000000000" pitchFamily="2" charset="2"/>
              <a:buNone/>
            </a:pPr>
            <a:r>
              <a:rPr lang="en-GB" altLang="cs-CZ" sz="2100" u="sng" dirty="0"/>
              <a:t>Tilman f</a:t>
            </a:r>
            <a:r>
              <a:rPr lang="cs-CZ" altLang="cs-CZ" sz="2100" u="sng" dirty="0"/>
              <a:t>ou</a:t>
            </a:r>
            <a:r>
              <a:rPr lang="en-GB" altLang="cs-CZ" sz="2100" u="sng" dirty="0" err="1"/>
              <a:t>nd</a:t>
            </a:r>
            <a:r>
              <a:rPr lang="en-GB" altLang="cs-CZ" sz="2100" u="sng" dirty="0"/>
              <a:t> the millionth digit of the decimal expansion of </a:t>
            </a:r>
            <a:r>
              <a:rPr lang="en-GB" altLang="cs-CZ" sz="2100" u="sng" dirty="0">
                <a:sym typeface="Symbol" panose="05050102010706020507" pitchFamily="18" charset="2"/>
              </a:rPr>
              <a:t></a:t>
            </a:r>
            <a:endParaRPr lang="en-US" altLang="cs-CZ" sz="2100" u="sng" dirty="0">
              <a:sym typeface="Symbol" panose="05050102010706020507" pitchFamily="18" charset="2"/>
            </a:endParaRPr>
          </a:p>
          <a:p>
            <a:pPr algn="ctr" eaLnBrk="1" hangingPunct="1">
              <a:lnSpc>
                <a:spcPct val="90000"/>
              </a:lnSpc>
              <a:buFont typeface="Wingdings" panose="05000000000000000000" pitchFamily="2" charset="2"/>
              <a:buNone/>
            </a:pPr>
            <a:r>
              <a:rPr lang="en-US" altLang="cs-CZ" sz="2100" dirty="0"/>
              <a:t>There is a number such that Tilman identified it</a:t>
            </a:r>
            <a:br>
              <a:rPr lang="en-US" altLang="cs-CZ" sz="2100" dirty="0"/>
            </a:br>
            <a:r>
              <a:rPr lang="en-US" altLang="cs-CZ" sz="2100" dirty="0"/>
              <a:t>as the </a:t>
            </a:r>
            <a:r>
              <a:rPr lang="en-GB" altLang="cs-CZ" sz="2100" dirty="0"/>
              <a:t>millionth digit of the</a:t>
            </a:r>
            <a:r>
              <a:rPr lang="en-US" altLang="cs-CZ" sz="2100" dirty="0"/>
              <a:t> decimal expansion of </a:t>
            </a:r>
            <a:r>
              <a:rPr lang="en-US" altLang="cs-CZ" sz="2100" dirty="0">
                <a:sym typeface="Symbol" panose="05050102010706020507" pitchFamily="18" charset="2"/>
              </a:rPr>
              <a:t></a:t>
            </a:r>
          </a:p>
          <a:p>
            <a:pPr eaLnBrk="1" hangingPunct="1">
              <a:lnSpc>
                <a:spcPct val="90000"/>
              </a:lnSpc>
              <a:spcBef>
                <a:spcPct val="90000"/>
              </a:spcBef>
              <a:buFont typeface="Wingdings" panose="05000000000000000000" pitchFamily="2" charset="2"/>
              <a:buNone/>
            </a:pPr>
            <a:r>
              <a:rPr lang="en-US" altLang="cs-CZ" sz="2100" dirty="0">
                <a:solidFill>
                  <a:schemeClr val="tx2"/>
                </a:solidFill>
                <a:sym typeface="Symbol" panose="05050102010706020507" pitchFamily="18" charset="2"/>
              </a:rPr>
              <a:t></a:t>
            </a:r>
            <a:r>
              <a:rPr lang="de-DE" altLang="cs-CZ" sz="2100" i="1" dirty="0">
                <a:solidFill>
                  <a:schemeClr val="tx2"/>
                </a:solidFill>
              </a:rPr>
              <a:t>w</a:t>
            </a:r>
            <a:r>
              <a:rPr lang="en-US" altLang="cs-CZ" sz="2100" dirty="0">
                <a:solidFill>
                  <a:schemeClr val="tx2"/>
                </a:solidFill>
                <a:sym typeface="Symbol" panose="05050102010706020507" pitchFamily="18" charset="2"/>
              </a:rPr>
              <a:t></a:t>
            </a:r>
            <a:r>
              <a:rPr lang="de-DE" altLang="cs-CZ" sz="2100" i="1" dirty="0">
                <a:solidFill>
                  <a:schemeClr val="tx2"/>
                </a:solidFill>
              </a:rPr>
              <a:t>t </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Find*</a:t>
            </a:r>
            <a:r>
              <a:rPr lang="de-DE" altLang="cs-CZ" sz="2100" i="1" baseline="-25000" dirty="0" err="1">
                <a:solidFill>
                  <a:schemeClr val="tx2"/>
                </a:solidFill>
              </a:rPr>
              <a:t>wt</a:t>
            </a:r>
            <a:r>
              <a:rPr lang="de-DE" altLang="cs-CZ" sz="2100" i="1" dirty="0">
                <a:solidFill>
                  <a:schemeClr val="tx2"/>
                </a:solidFill>
              </a:rPr>
              <a:t> </a:t>
            </a:r>
            <a:r>
              <a:rPr lang="de-DE" altLang="cs-CZ" sz="2100" baseline="30000" dirty="0">
                <a:solidFill>
                  <a:schemeClr val="tx2"/>
                </a:solidFill>
              </a:rPr>
              <a:t>0</a:t>
            </a:r>
            <a:r>
              <a:rPr lang="de-DE" altLang="cs-CZ" sz="2100" i="1" dirty="0">
                <a:solidFill>
                  <a:schemeClr val="tx2"/>
                </a:solidFill>
              </a:rPr>
              <a:t>Tilman </a:t>
            </a:r>
            <a:r>
              <a:rPr lang="de-DE" altLang="cs-CZ" sz="2100" baseline="30000" dirty="0">
                <a:solidFill>
                  <a:schemeClr val="tx2"/>
                </a:solidFill>
              </a:rPr>
              <a:t>0</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Mill_Dec</a:t>
            </a:r>
            <a:r>
              <a:rPr lang="de-DE" altLang="cs-CZ" sz="2100" dirty="0">
                <a:solidFill>
                  <a:schemeClr val="tx2"/>
                </a:solidFill>
              </a:rPr>
              <a:t> </a:t>
            </a:r>
            <a:r>
              <a:rPr lang="de-DE" altLang="cs-CZ" sz="2100" baseline="30000" dirty="0">
                <a:solidFill>
                  <a:schemeClr val="tx2"/>
                </a:solidFill>
              </a:rPr>
              <a:t>0</a:t>
            </a:r>
            <a:r>
              <a:rPr lang="en-US" altLang="cs-CZ" sz="2100" dirty="0">
                <a:solidFill>
                  <a:schemeClr val="tx2"/>
                </a:solidFill>
                <a:sym typeface="Symbol" panose="05050102010706020507" pitchFamily="18" charset="2"/>
              </a:rPr>
              <a:t></a:t>
            </a:r>
            <a:r>
              <a:rPr lang="de-DE" altLang="cs-CZ" sz="2100" dirty="0">
                <a:solidFill>
                  <a:schemeClr val="tx2"/>
                </a:solidFill>
              </a:rPr>
              <a:t>]] </a:t>
            </a:r>
          </a:p>
          <a:p>
            <a:pPr eaLnBrk="1" hangingPunct="1">
              <a:lnSpc>
                <a:spcPct val="90000"/>
              </a:lnSpc>
              <a:spcBef>
                <a:spcPct val="0"/>
              </a:spcBef>
              <a:buFont typeface="Wingdings" panose="05000000000000000000" pitchFamily="2" charset="2"/>
              <a:buNone/>
            </a:pPr>
            <a:r>
              <a:rPr lang="en-US" altLang="cs-CZ" sz="2100" dirty="0">
                <a:solidFill>
                  <a:schemeClr val="tx2"/>
                </a:solidFill>
                <a:sym typeface="Symbol" panose="05050102010706020507" pitchFamily="18" charset="2"/>
              </a:rPr>
              <a:t></a:t>
            </a:r>
          </a:p>
          <a:p>
            <a:pPr eaLnBrk="1" hangingPunct="1">
              <a:lnSpc>
                <a:spcPct val="90000"/>
              </a:lnSpc>
              <a:spcBef>
                <a:spcPct val="0"/>
              </a:spcBef>
              <a:buNone/>
            </a:pPr>
            <a:r>
              <a:rPr lang="en-US" altLang="cs-CZ" sz="2100" dirty="0">
                <a:solidFill>
                  <a:schemeClr val="tx2"/>
                </a:solidFill>
                <a:sym typeface="Symbol" panose="05050102010706020507" pitchFamily="18" charset="2"/>
              </a:rPr>
              <a:t></a:t>
            </a:r>
            <a:r>
              <a:rPr lang="de-DE" altLang="cs-CZ" sz="2100" i="1" dirty="0">
                <a:solidFill>
                  <a:schemeClr val="tx2"/>
                </a:solidFill>
              </a:rPr>
              <a:t>w</a:t>
            </a:r>
            <a:r>
              <a:rPr lang="en-US" altLang="cs-CZ" sz="2100" dirty="0">
                <a:solidFill>
                  <a:schemeClr val="tx2"/>
                </a:solidFill>
                <a:sym typeface="Symbol" panose="05050102010706020507" pitchFamily="18" charset="2"/>
              </a:rPr>
              <a:t></a:t>
            </a:r>
            <a:r>
              <a:rPr lang="de-DE" altLang="cs-CZ" sz="2100" i="1" dirty="0">
                <a:solidFill>
                  <a:schemeClr val="tx2"/>
                </a:solidFill>
              </a:rPr>
              <a:t>t</a:t>
            </a:r>
            <a:r>
              <a:rPr lang="de-DE" altLang="cs-CZ" sz="2100" dirty="0">
                <a:solidFill>
                  <a:schemeClr val="tx2"/>
                </a:solidFill>
              </a:rPr>
              <a:t> [</a:t>
            </a:r>
            <a:r>
              <a:rPr lang="de-DE" altLang="cs-CZ" sz="2100" baseline="30000" dirty="0">
                <a:solidFill>
                  <a:schemeClr val="tx2"/>
                </a:solidFill>
              </a:rPr>
              <a:t>0</a:t>
            </a:r>
            <a:r>
              <a:rPr lang="en-US" altLang="cs-CZ" sz="2100" dirty="0">
                <a:solidFill>
                  <a:schemeClr val="tx2"/>
                </a:solidFill>
                <a:sym typeface="Symbol" panose="05050102010706020507" pitchFamily="18" charset="2"/>
              </a:rPr>
              <a:t></a:t>
            </a:r>
            <a:r>
              <a:rPr lang="de-DE" altLang="cs-CZ" sz="2100" i="1" dirty="0">
                <a:solidFill>
                  <a:schemeClr val="tx2"/>
                </a:solidFill>
              </a:rPr>
              <a:t>x </a:t>
            </a:r>
            <a:r>
              <a:rPr lang="de-DE" altLang="cs-CZ" sz="2100" dirty="0">
                <a:solidFill>
                  <a:schemeClr val="tx2"/>
                </a:solidFill>
              </a:rPr>
              <a:t>[[</a:t>
            </a:r>
            <a:r>
              <a:rPr lang="de-DE" altLang="cs-CZ" sz="2100" i="1" dirty="0">
                <a:solidFill>
                  <a:schemeClr val="tx2"/>
                </a:solidFill>
              </a:rPr>
              <a:t>x = </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Mill_Dec</a:t>
            </a:r>
            <a:r>
              <a:rPr lang="de-DE" altLang="cs-CZ" sz="2100" dirty="0">
                <a:solidFill>
                  <a:schemeClr val="tx2"/>
                </a:solidFill>
              </a:rPr>
              <a:t> </a:t>
            </a:r>
            <a:r>
              <a:rPr lang="de-DE" altLang="cs-CZ" sz="2100" baseline="30000" dirty="0">
                <a:solidFill>
                  <a:schemeClr val="tx2"/>
                </a:solidFill>
              </a:rPr>
              <a:t>0</a:t>
            </a:r>
            <a:r>
              <a:rPr lang="en-US" altLang="cs-CZ" sz="2100" dirty="0">
                <a:solidFill>
                  <a:schemeClr val="tx2"/>
                </a:solidFill>
                <a:sym typeface="Symbol" panose="05050102010706020507" pitchFamily="18" charset="2"/>
              </a:rPr>
              <a:t></a:t>
            </a:r>
            <a:r>
              <a:rPr lang="de-DE" altLang="cs-CZ" sz="2100" dirty="0">
                <a:solidFill>
                  <a:schemeClr val="tx2"/>
                </a:solidFill>
              </a:rPr>
              <a:t>]] </a:t>
            </a:r>
            <a:r>
              <a:rPr lang="fr-FR" altLang="cs-CZ" sz="2100" dirty="0">
                <a:solidFill>
                  <a:schemeClr val="tx2"/>
                </a:solidFill>
                <a:sym typeface="Symbol" panose="05050102010706020507" pitchFamily="18" charset="2"/>
              </a:rPr>
              <a:t></a:t>
            </a:r>
            <a:r>
              <a:rPr lang="cs-CZ" altLang="cs-CZ" sz="2100" dirty="0">
                <a:solidFill>
                  <a:schemeClr val="tx2"/>
                </a:solidFill>
                <a:sym typeface="Symbol" panose="05050102010706020507" pitchFamily="18" charset="2"/>
              </a:rPr>
              <a:t> </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Ident</a:t>
            </a:r>
            <a:r>
              <a:rPr lang="de-DE" altLang="cs-CZ" sz="2100" i="1" baseline="-25000" dirty="0">
                <a:solidFill>
                  <a:schemeClr val="tx2"/>
                </a:solidFill>
              </a:rPr>
              <a:t>wt</a:t>
            </a:r>
            <a:r>
              <a:rPr lang="de-DE" altLang="cs-CZ" sz="2100" i="1" dirty="0">
                <a:solidFill>
                  <a:schemeClr val="tx2"/>
                </a:solidFill>
              </a:rPr>
              <a:t> </a:t>
            </a:r>
            <a:r>
              <a:rPr lang="de-DE" altLang="cs-CZ" sz="2100" baseline="30000" dirty="0">
                <a:solidFill>
                  <a:schemeClr val="tx2"/>
                </a:solidFill>
              </a:rPr>
              <a:t>0</a:t>
            </a:r>
            <a:r>
              <a:rPr lang="de-DE" altLang="cs-CZ" sz="2100" i="1" dirty="0">
                <a:solidFill>
                  <a:schemeClr val="tx2"/>
                </a:solidFill>
              </a:rPr>
              <a:t>Tilman x </a:t>
            </a:r>
            <a:r>
              <a:rPr lang="de-DE" altLang="cs-CZ" sz="2100" baseline="30000" dirty="0">
                <a:solidFill>
                  <a:schemeClr val="tx2"/>
                </a:solidFill>
              </a:rPr>
              <a:t>0</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Mill_Dec </a:t>
            </a:r>
            <a:r>
              <a:rPr lang="de-DE" altLang="cs-CZ" sz="2100" baseline="30000" dirty="0">
                <a:solidFill>
                  <a:schemeClr val="tx2"/>
                </a:solidFill>
              </a:rPr>
              <a:t>0</a:t>
            </a:r>
            <a:r>
              <a:rPr lang="en-US" altLang="cs-CZ" sz="2100" dirty="0">
                <a:solidFill>
                  <a:schemeClr val="tx2"/>
                </a:solidFill>
                <a:sym typeface="Symbol" panose="05050102010706020507" pitchFamily="18" charset="2"/>
              </a:rPr>
              <a:t></a:t>
            </a:r>
            <a:r>
              <a:rPr lang="de-DE" altLang="cs-CZ" sz="2100" dirty="0">
                <a:solidFill>
                  <a:schemeClr val="tx2"/>
                </a:solidFill>
              </a:rPr>
              <a:t>]]]]</a:t>
            </a:r>
            <a:endParaRPr lang="en-US" altLang="cs-CZ" sz="2100" i="1" dirty="0">
              <a:solidFill>
                <a:schemeClr val="tx2"/>
              </a:solidFill>
            </a:endParaRPr>
          </a:p>
          <a:p>
            <a:pPr eaLnBrk="1" hangingPunct="1">
              <a:lnSpc>
                <a:spcPct val="90000"/>
              </a:lnSpc>
              <a:spcBef>
                <a:spcPct val="70000"/>
              </a:spcBef>
            </a:pPr>
            <a:r>
              <a:rPr lang="en-US" altLang="cs-CZ" sz="2100" i="1" dirty="0"/>
              <a:t>Types</a:t>
            </a:r>
            <a:r>
              <a:rPr lang="en-US" altLang="cs-CZ" sz="2100" dirty="0"/>
              <a:t>: </a:t>
            </a:r>
            <a:r>
              <a:rPr lang="en-US" altLang="cs-CZ" sz="2100" i="1" dirty="0">
                <a:solidFill>
                  <a:schemeClr val="tx2"/>
                </a:solidFill>
              </a:rPr>
              <a:t>Find*</a:t>
            </a:r>
            <a:r>
              <a:rPr lang="en-US" altLang="cs-CZ" sz="2100" dirty="0">
                <a:solidFill>
                  <a:schemeClr val="tx2"/>
                </a:solidFill>
              </a:rPr>
              <a:t>/(</a:t>
            </a:r>
            <a:r>
              <a:rPr lang="en-US" altLang="cs-CZ" sz="2100" dirty="0">
                <a:solidFill>
                  <a:schemeClr val="tx2"/>
                </a:solidFill>
                <a:sym typeface="Symbol" panose="05050102010706020507" pitchFamily="18" charset="2"/>
              </a:rPr>
              <a:t></a:t>
            </a:r>
            <a:r>
              <a:rPr lang="en-US" altLang="cs-CZ" sz="2100" i="1" baseline="-25000" dirty="0">
                <a:solidFill>
                  <a:schemeClr val="tx2"/>
                </a:solidFill>
              </a:rPr>
              <a:t>n</a:t>
            </a:r>
            <a:r>
              <a:rPr lang="en-US" altLang="cs-CZ" sz="2100" dirty="0">
                <a:solidFill>
                  <a:schemeClr val="tx2"/>
                </a:solidFill>
              </a:rPr>
              <a:t>)</a:t>
            </a:r>
            <a:r>
              <a:rPr lang="en-US" altLang="cs-CZ" sz="2100" baseline="-25000" dirty="0">
                <a:solidFill>
                  <a:schemeClr val="tx2"/>
                </a:solidFill>
                <a:sym typeface="Symbol" panose="05050102010706020507" pitchFamily="18" charset="2"/>
              </a:rPr>
              <a:t></a:t>
            </a:r>
            <a:r>
              <a:rPr lang="en-US" altLang="cs-CZ" sz="2100" dirty="0"/>
              <a:t>; </a:t>
            </a:r>
            <a:r>
              <a:rPr lang="en-US" altLang="cs-CZ" sz="2100" dirty="0">
                <a:sym typeface="Symbol" panose="05050102010706020507" pitchFamily="18" charset="2"/>
              </a:rPr>
              <a:t></a:t>
            </a:r>
            <a:r>
              <a:rPr lang="en-US" altLang="cs-CZ" sz="2100" dirty="0"/>
              <a:t>: the type of naturals; </a:t>
            </a:r>
            <a:r>
              <a:rPr lang="en-US" altLang="cs-CZ" sz="2100" i="1" dirty="0" err="1">
                <a:solidFill>
                  <a:schemeClr val="tx2"/>
                </a:solidFill>
              </a:rPr>
              <a:t>Mill_Dec</a:t>
            </a:r>
            <a:r>
              <a:rPr lang="en-US" altLang="cs-CZ" sz="2100" dirty="0">
                <a:solidFill>
                  <a:schemeClr val="tx2"/>
                </a:solidFill>
              </a:rPr>
              <a:t>/(</a:t>
            </a:r>
            <a:r>
              <a:rPr lang="en-US" altLang="cs-CZ" sz="2100" dirty="0">
                <a:solidFill>
                  <a:schemeClr val="tx2"/>
                </a:solidFill>
                <a:sym typeface="Symbol" panose="05050102010706020507" pitchFamily="18" charset="2"/>
              </a:rPr>
              <a:t></a:t>
            </a:r>
            <a:r>
              <a:rPr lang="en-US" altLang="cs-CZ" sz="2100" dirty="0">
                <a:solidFill>
                  <a:schemeClr val="tx2"/>
                </a:solidFill>
              </a:rPr>
              <a:t>)</a:t>
            </a:r>
            <a:r>
              <a:rPr lang="en-US" altLang="cs-CZ" sz="2100" dirty="0"/>
              <a:t>: </a:t>
            </a:r>
            <a:r>
              <a:rPr lang="en-GB" altLang="cs-CZ" sz="2100" dirty="0"/>
              <a:t>the function that associates a real number with its millionth decimal digit; </a:t>
            </a:r>
            <a:r>
              <a:rPr lang="en-US" altLang="cs-CZ" sz="2100" i="1" dirty="0">
                <a:solidFill>
                  <a:schemeClr val="tx2"/>
                </a:solidFill>
              </a:rPr>
              <a:t>Ident</a:t>
            </a:r>
            <a:r>
              <a:rPr lang="en-US" altLang="cs-CZ" sz="2100" dirty="0">
                <a:solidFill>
                  <a:schemeClr val="tx2"/>
                </a:solidFill>
              </a:rPr>
              <a:t>/(</a:t>
            </a:r>
            <a:r>
              <a:rPr lang="en-US" altLang="cs-CZ" sz="2100" dirty="0">
                <a:solidFill>
                  <a:schemeClr val="tx2"/>
                </a:solidFill>
                <a:sym typeface="Symbol" panose="05050102010706020507" pitchFamily="18" charset="2"/>
              </a:rPr>
              <a:t></a:t>
            </a:r>
            <a:r>
              <a:rPr lang="en-US" altLang="cs-CZ" sz="2100" i="1" baseline="-25000" dirty="0">
                <a:solidFill>
                  <a:schemeClr val="tx2"/>
                </a:solidFill>
              </a:rPr>
              <a:t>n</a:t>
            </a:r>
            <a:r>
              <a:rPr lang="en-US" altLang="cs-CZ" sz="2100" dirty="0">
                <a:solidFill>
                  <a:schemeClr val="tx2"/>
                </a:solidFill>
              </a:rPr>
              <a:t>)</a:t>
            </a:r>
            <a:r>
              <a:rPr lang="en-US" altLang="cs-CZ" sz="2100" baseline="-25000" dirty="0">
                <a:solidFill>
                  <a:schemeClr val="tx2"/>
                </a:solidFill>
                <a:sym typeface="Symbol" panose="05050102010706020507" pitchFamily="18" charset="2"/>
              </a:rPr>
              <a:t></a:t>
            </a:r>
            <a:r>
              <a:rPr lang="en-US" altLang="cs-CZ" sz="2100" dirty="0"/>
              <a:t>.</a:t>
            </a:r>
            <a:endParaRPr lang="cs-CZ" altLang="cs-CZ" sz="2100" dirty="0"/>
          </a:p>
        </p:txBody>
      </p:sp>
      <p:sp>
        <p:nvSpPr>
          <p:cNvPr id="2" name="Zástupný symbol pro číslo snímku 1">
            <a:extLst>
              <a:ext uri="{FF2B5EF4-FFF2-40B4-BE49-F238E27FC236}">
                <a16:creationId xmlns:a16="http://schemas.microsoft.com/office/drawing/2014/main" id="{AFB00D55-0163-4AF7-A807-0ADDE2E6888D}"/>
              </a:ext>
            </a:extLst>
          </p:cNvPr>
          <p:cNvSpPr>
            <a:spLocks noGrp="1"/>
          </p:cNvSpPr>
          <p:nvPr>
            <p:ph type="sldNum" sz="quarter" idx="12"/>
          </p:nvPr>
        </p:nvSpPr>
        <p:spPr/>
        <p:txBody>
          <a:bodyPr/>
          <a:lstStyle/>
          <a:p>
            <a:pPr>
              <a:defRPr/>
            </a:pPr>
            <a:fld id="{14D2C813-5CB9-4562-B73A-EAA31AFCBDEB}" type="slidenum">
              <a:rPr lang="cs-CZ" altLang="en-US" smtClean="0"/>
              <a:pPr>
                <a:defRPr/>
              </a:pPr>
              <a:t>24</a:t>
            </a:fld>
            <a:endParaRPr lang="cs-CZ"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B135C57-00DD-4E42-AB70-41D3B48BAEA1}"/>
              </a:ext>
            </a:extLst>
          </p:cNvPr>
          <p:cNvSpPr>
            <a:spLocks noGrp="1" noChangeArrowheads="1"/>
          </p:cNvSpPr>
          <p:nvPr>
            <p:ph type="title"/>
          </p:nvPr>
        </p:nvSpPr>
        <p:spPr>
          <a:xfrm>
            <a:off x="457200" y="277813"/>
            <a:ext cx="8229600" cy="847725"/>
          </a:xfrm>
        </p:spPr>
        <p:txBody>
          <a:bodyPr/>
          <a:lstStyle/>
          <a:p>
            <a:pPr eaLnBrk="1" hangingPunct="1"/>
            <a:r>
              <a:rPr lang="cs-CZ" altLang="cs-CZ" dirty="0" err="1"/>
              <a:t>Hyperintension</a:t>
            </a:r>
            <a:r>
              <a:rPr lang="en-US" altLang="cs-CZ" dirty="0"/>
              <a:t>al seeking/finding</a:t>
            </a:r>
            <a:endParaRPr lang="cs-CZ" altLang="cs-CZ" dirty="0"/>
          </a:p>
        </p:txBody>
      </p:sp>
      <p:sp>
        <p:nvSpPr>
          <p:cNvPr id="24579" name="Rectangle 3">
            <a:extLst>
              <a:ext uri="{FF2B5EF4-FFF2-40B4-BE49-F238E27FC236}">
                <a16:creationId xmlns:a16="http://schemas.microsoft.com/office/drawing/2014/main" id="{931D7019-3F46-497B-AA88-05B65BFD3420}"/>
              </a:ext>
            </a:extLst>
          </p:cNvPr>
          <p:cNvSpPr>
            <a:spLocks noGrp="1" noChangeArrowheads="1"/>
          </p:cNvSpPr>
          <p:nvPr>
            <p:ph type="body" idx="1"/>
          </p:nvPr>
        </p:nvSpPr>
        <p:spPr>
          <a:xfrm>
            <a:off x="457200" y="1341438"/>
            <a:ext cx="8229600" cy="4789487"/>
          </a:xfrm>
        </p:spPr>
        <p:txBody>
          <a:bodyPr/>
          <a:lstStyle/>
          <a:p>
            <a:pPr lvl="1" eaLnBrk="1" hangingPunct="1">
              <a:lnSpc>
                <a:spcPct val="80000"/>
              </a:lnSpc>
            </a:pPr>
            <a:r>
              <a:rPr lang="en-GB" altLang="cs-CZ" sz="1700" dirty="0"/>
              <a:t>Suppose that Tilman</a:t>
            </a:r>
            <a:r>
              <a:rPr lang="en-GB" altLang="cs-CZ" sz="1700" i="1" dirty="0"/>
              <a:t> </a:t>
            </a:r>
            <a:r>
              <a:rPr lang="en-GB" altLang="cs-CZ" sz="1700" dirty="0"/>
              <a:t>is solving the equation (</a:t>
            </a:r>
            <a:r>
              <a:rPr lang="en-GB" altLang="cs-CZ" sz="1700" i="1" dirty="0"/>
              <a:t>x</a:t>
            </a:r>
            <a:r>
              <a:rPr lang="en-GB" altLang="cs-CZ" sz="1700" baseline="30000" dirty="0"/>
              <a:t>2</a:t>
            </a:r>
            <a:r>
              <a:rPr lang="en-GB" altLang="cs-CZ" sz="1700" dirty="0"/>
              <a:t> + </a:t>
            </a:r>
            <a:r>
              <a:rPr lang="en-GB" altLang="cs-CZ" sz="1700" i="1" dirty="0"/>
              <a:t>x </a:t>
            </a:r>
            <a:r>
              <a:rPr lang="en-GB" altLang="cs-CZ" sz="1700" dirty="0"/>
              <a:t>– 2) = 0 and that his effort meets with success:   </a:t>
            </a:r>
          </a:p>
          <a:p>
            <a:pPr marL="0" indent="0" eaLnBrk="1" hangingPunct="1">
              <a:lnSpc>
                <a:spcPct val="80000"/>
              </a:lnSpc>
              <a:spcBef>
                <a:spcPts val="1200"/>
              </a:spcBef>
              <a:buNone/>
            </a:pPr>
            <a:r>
              <a:rPr lang="en-GB" altLang="cs-CZ" sz="1900" dirty="0">
                <a:solidFill>
                  <a:schemeClr val="tx2"/>
                </a:solidFill>
              </a:rPr>
              <a:t>Tilman</a:t>
            </a:r>
            <a:r>
              <a:rPr lang="en-GB" altLang="cs-CZ" sz="1900" i="1" dirty="0">
                <a:solidFill>
                  <a:schemeClr val="tx2"/>
                </a:solidFill>
              </a:rPr>
              <a:t> </a:t>
            </a:r>
            <a:r>
              <a:rPr lang="en-GB" altLang="cs-CZ" sz="1900" dirty="0">
                <a:solidFill>
                  <a:schemeClr val="tx2"/>
                </a:solidFill>
              </a:rPr>
              <a:t>has</a:t>
            </a:r>
            <a:r>
              <a:rPr lang="en-GB" altLang="cs-CZ" sz="1900" i="1" dirty="0">
                <a:solidFill>
                  <a:schemeClr val="tx2"/>
                </a:solidFill>
              </a:rPr>
              <a:t> </a:t>
            </a:r>
            <a:r>
              <a:rPr lang="en-GB" altLang="cs-CZ" sz="1900" dirty="0">
                <a:solidFill>
                  <a:schemeClr val="tx2"/>
                </a:solidFill>
              </a:rPr>
              <a:t>solved the equation (</a:t>
            </a:r>
            <a:r>
              <a:rPr lang="en-GB" altLang="cs-CZ" sz="1900" i="1" dirty="0">
                <a:solidFill>
                  <a:schemeClr val="tx2"/>
                </a:solidFill>
              </a:rPr>
              <a:t>x</a:t>
            </a:r>
            <a:r>
              <a:rPr lang="en-GB" altLang="cs-CZ" sz="1900" baseline="30000" dirty="0">
                <a:solidFill>
                  <a:schemeClr val="tx2"/>
                </a:solidFill>
              </a:rPr>
              <a:t>2</a:t>
            </a:r>
            <a:r>
              <a:rPr lang="en-GB" altLang="cs-CZ" sz="1900" dirty="0">
                <a:solidFill>
                  <a:schemeClr val="tx2"/>
                </a:solidFill>
              </a:rPr>
              <a:t> + </a:t>
            </a:r>
            <a:r>
              <a:rPr lang="en-GB" altLang="cs-CZ" sz="1900" i="1" dirty="0">
                <a:solidFill>
                  <a:schemeClr val="tx2"/>
                </a:solidFill>
              </a:rPr>
              <a:t>x </a:t>
            </a:r>
            <a:r>
              <a:rPr lang="en-GB" altLang="cs-CZ" sz="1900" dirty="0">
                <a:solidFill>
                  <a:schemeClr val="tx2"/>
                </a:solidFill>
              </a:rPr>
              <a:t>– 2) = 0</a:t>
            </a:r>
          </a:p>
          <a:p>
            <a:pPr marL="0" indent="0" eaLnBrk="1" hangingPunct="1">
              <a:lnSpc>
                <a:spcPct val="70000"/>
              </a:lnSpc>
              <a:buNone/>
            </a:pPr>
            <a:r>
              <a:rPr lang="en-GB" altLang="cs-CZ" sz="1900" dirty="0">
                <a:solidFill>
                  <a:schemeClr val="tx2"/>
                </a:solidFill>
              </a:rPr>
              <a:t>––––––––––––––––––––––––––––––––––––––––––</a:t>
            </a:r>
          </a:p>
          <a:p>
            <a:pPr marL="0" indent="0" eaLnBrk="1" hangingPunct="1">
              <a:lnSpc>
                <a:spcPct val="70000"/>
              </a:lnSpc>
              <a:buNone/>
            </a:pPr>
            <a:r>
              <a:rPr lang="en-GB" altLang="cs-CZ" sz="1900" dirty="0">
                <a:solidFill>
                  <a:schemeClr val="tx2"/>
                </a:solidFill>
              </a:rPr>
              <a:t>There</a:t>
            </a:r>
            <a:r>
              <a:rPr lang="en-GB" altLang="cs-CZ" sz="1900" dirty="0"/>
              <a:t> </a:t>
            </a:r>
            <a:r>
              <a:rPr lang="en-GB" altLang="cs-CZ" sz="1900" dirty="0">
                <a:solidFill>
                  <a:schemeClr val="tx2"/>
                </a:solidFill>
              </a:rPr>
              <a:t>is something that Tilman</a:t>
            </a:r>
            <a:r>
              <a:rPr lang="en-GB" altLang="cs-CZ" sz="1900" i="1" dirty="0">
                <a:solidFill>
                  <a:schemeClr val="tx2"/>
                </a:solidFill>
              </a:rPr>
              <a:t> </a:t>
            </a:r>
            <a:r>
              <a:rPr lang="en-GB" altLang="cs-CZ" sz="1900" dirty="0">
                <a:solidFill>
                  <a:schemeClr val="tx2"/>
                </a:solidFill>
              </a:rPr>
              <a:t>has solved</a:t>
            </a:r>
            <a:endParaRPr lang="en-GB" altLang="cs-CZ" sz="1900" dirty="0">
              <a:solidFill>
                <a:schemeClr val="tx2"/>
              </a:solidFill>
              <a:sym typeface="Symbol" panose="05050102010706020507" pitchFamily="18" charset="2"/>
            </a:endParaRPr>
          </a:p>
          <a:p>
            <a:pPr eaLnBrk="1" hangingPunct="1">
              <a:lnSpc>
                <a:spcPct val="80000"/>
              </a:lnSpc>
              <a:spcBef>
                <a:spcPct val="90000"/>
              </a:spcBef>
              <a:buFont typeface="Wingdings" panose="05000000000000000000" pitchFamily="2" charset="2"/>
              <a:buNone/>
            </a:pPr>
            <a:r>
              <a:rPr lang="cs-CZ" altLang="cs-CZ" sz="1900" dirty="0">
                <a:solidFill>
                  <a:srgbClr val="990000"/>
                </a:solidFill>
                <a:sym typeface="Symbol" panose="05050102010706020507" pitchFamily="18" charset="2"/>
              </a:rPr>
              <a:t>	</a:t>
            </a:r>
            <a:r>
              <a:rPr lang="en-GB" altLang="cs-CZ" sz="1900" dirty="0">
                <a:solidFill>
                  <a:srgbClr val="990000"/>
                </a:solidFill>
                <a:sym typeface="Symbol" panose="05050102010706020507" pitchFamily="18" charset="2"/>
              </a:rPr>
              <a:t></a:t>
            </a:r>
            <a:r>
              <a:rPr lang="en-GB" altLang="cs-CZ" sz="1900" i="1" dirty="0" err="1">
                <a:solidFill>
                  <a:srgbClr val="990000"/>
                </a:solidFill>
              </a:rPr>
              <a:t>w</a:t>
            </a:r>
            <a:r>
              <a:rPr lang="en-GB" altLang="cs-CZ" sz="1900" dirty="0" err="1">
                <a:solidFill>
                  <a:srgbClr val="990000"/>
                </a:solidFill>
                <a:sym typeface="Symbol" panose="05050102010706020507" pitchFamily="18" charset="2"/>
              </a:rPr>
              <a:t></a:t>
            </a:r>
            <a:r>
              <a:rPr lang="en-GB" altLang="cs-CZ" sz="1900" i="1" dirty="0" err="1">
                <a:solidFill>
                  <a:srgbClr val="990000"/>
                </a:solidFill>
              </a:rPr>
              <a:t>t</a:t>
            </a:r>
            <a:r>
              <a:rPr lang="en-GB" altLang="cs-CZ" sz="1900" dirty="0">
                <a:solidFill>
                  <a:srgbClr val="990000"/>
                </a:solidFill>
              </a:rPr>
              <a:t> [</a:t>
            </a:r>
            <a:r>
              <a:rPr lang="en-GB" altLang="cs-CZ" sz="1900" baseline="30000" dirty="0">
                <a:solidFill>
                  <a:srgbClr val="990000"/>
                </a:solidFill>
              </a:rPr>
              <a:t>0</a:t>
            </a:r>
            <a:r>
              <a:rPr lang="en-GB" altLang="cs-CZ" sz="1900" i="1" dirty="0">
                <a:solidFill>
                  <a:srgbClr val="990000"/>
                </a:solidFill>
              </a:rPr>
              <a:t>Solved</a:t>
            </a:r>
            <a:r>
              <a:rPr lang="en-GB" altLang="cs-CZ" sz="1900" i="1" baseline="-25000" dirty="0">
                <a:solidFill>
                  <a:srgbClr val="990000"/>
                </a:solidFill>
              </a:rPr>
              <a:t>wt</a:t>
            </a:r>
            <a:r>
              <a:rPr lang="en-GB" altLang="cs-CZ" sz="1900" i="1" dirty="0">
                <a:solidFill>
                  <a:srgbClr val="990000"/>
                </a:solidFill>
              </a:rPr>
              <a:t> </a:t>
            </a:r>
            <a:r>
              <a:rPr lang="en-GB" altLang="cs-CZ" sz="1900" baseline="30000" dirty="0">
                <a:solidFill>
                  <a:srgbClr val="990000"/>
                </a:solidFill>
              </a:rPr>
              <a:t>0</a:t>
            </a:r>
            <a:r>
              <a:rPr lang="en-US" altLang="cs-CZ" sz="1900" i="1" dirty="0">
                <a:solidFill>
                  <a:srgbClr val="990000"/>
                </a:solidFill>
              </a:rPr>
              <a:t>Tilman </a:t>
            </a:r>
            <a:r>
              <a:rPr lang="en-GB" altLang="cs-CZ" sz="1900" baseline="30000" dirty="0">
                <a:solidFill>
                  <a:srgbClr val="990000"/>
                </a:solidFill>
              </a:rPr>
              <a:t>0</a:t>
            </a:r>
            <a:r>
              <a:rPr lang="en-GB" altLang="cs-CZ" sz="1900" dirty="0">
                <a:solidFill>
                  <a:srgbClr val="990000"/>
                </a:solidFill>
              </a:rPr>
              <a:t>[</a:t>
            </a:r>
            <a:r>
              <a:rPr lang="en-GB" altLang="cs-CZ" sz="1900" dirty="0">
                <a:solidFill>
                  <a:srgbClr val="990000"/>
                </a:solidFill>
                <a:sym typeface="Symbol" panose="05050102010706020507" pitchFamily="18" charset="2"/>
              </a:rPr>
              <a:t></a:t>
            </a:r>
            <a:r>
              <a:rPr lang="en-GB" altLang="cs-CZ" sz="1900" i="1" dirty="0">
                <a:solidFill>
                  <a:srgbClr val="990000"/>
                </a:solidFill>
              </a:rPr>
              <a:t>x </a:t>
            </a:r>
            <a:r>
              <a:rPr lang="en-GB" altLang="cs-CZ" sz="1900" dirty="0">
                <a:solidFill>
                  <a:srgbClr val="990000"/>
                </a:solidFill>
              </a:rPr>
              <a:t>[</a:t>
            </a:r>
            <a:r>
              <a:rPr lang="en-GB" altLang="cs-CZ" sz="1900" i="1" dirty="0">
                <a:solidFill>
                  <a:srgbClr val="990000"/>
                </a:solidFill>
              </a:rPr>
              <a:t>x</a:t>
            </a:r>
            <a:r>
              <a:rPr lang="en-GB" altLang="cs-CZ" sz="1900" baseline="30000" dirty="0">
                <a:solidFill>
                  <a:srgbClr val="990000"/>
                </a:solidFill>
              </a:rPr>
              <a:t>2</a:t>
            </a:r>
            <a:r>
              <a:rPr lang="en-GB" altLang="cs-CZ" sz="1900" dirty="0">
                <a:solidFill>
                  <a:srgbClr val="990000"/>
                </a:solidFill>
              </a:rPr>
              <a:t> + </a:t>
            </a:r>
            <a:r>
              <a:rPr lang="en-GB" altLang="cs-CZ" sz="1900" i="1" dirty="0">
                <a:solidFill>
                  <a:srgbClr val="990000"/>
                </a:solidFill>
              </a:rPr>
              <a:t>x </a:t>
            </a:r>
            <a:r>
              <a:rPr lang="en-GB" altLang="cs-CZ" sz="1900" dirty="0">
                <a:solidFill>
                  <a:srgbClr val="990000"/>
                </a:solidFill>
              </a:rPr>
              <a:t>– 2] = 0]]</a:t>
            </a:r>
          </a:p>
          <a:p>
            <a:pPr eaLnBrk="1" hangingPunct="1">
              <a:lnSpc>
                <a:spcPct val="70000"/>
              </a:lnSpc>
              <a:buFont typeface="Wingdings" panose="05000000000000000000" pitchFamily="2" charset="2"/>
              <a:buNone/>
            </a:pPr>
            <a:r>
              <a:rPr lang="cs-CZ" altLang="cs-CZ" sz="1900" dirty="0">
                <a:solidFill>
                  <a:srgbClr val="990000"/>
                </a:solidFill>
              </a:rPr>
              <a:t>	</a:t>
            </a:r>
            <a:r>
              <a:rPr lang="en-GB" altLang="cs-CZ" sz="1900" dirty="0">
                <a:solidFill>
                  <a:srgbClr val="990000"/>
                </a:solidFill>
              </a:rPr>
              <a:t>––––––––––––––––––––––––––––––––––––––––  </a:t>
            </a:r>
            <a:endParaRPr lang="en-GB" altLang="cs-CZ" sz="1900" dirty="0">
              <a:solidFill>
                <a:srgbClr val="990000"/>
              </a:solidFill>
              <a:sym typeface="Symbol" panose="05050102010706020507" pitchFamily="18" charset="2"/>
            </a:endParaRPr>
          </a:p>
          <a:p>
            <a:pPr eaLnBrk="1" hangingPunct="1">
              <a:lnSpc>
                <a:spcPct val="70000"/>
              </a:lnSpc>
              <a:buNone/>
            </a:pPr>
            <a:r>
              <a:rPr lang="cs-CZ" altLang="cs-CZ" sz="1900" dirty="0">
                <a:solidFill>
                  <a:srgbClr val="990000"/>
                </a:solidFill>
                <a:sym typeface="Symbol" panose="05050102010706020507" pitchFamily="18" charset="2"/>
              </a:rPr>
              <a:t>	</a:t>
            </a:r>
            <a:r>
              <a:rPr lang="en-GB" altLang="cs-CZ" sz="1900" dirty="0">
                <a:solidFill>
                  <a:srgbClr val="990000"/>
                </a:solidFill>
                <a:sym typeface="Symbol" panose="05050102010706020507" pitchFamily="18" charset="2"/>
              </a:rPr>
              <a:t></a:t>
            </a:r>
            <a:r>
              <a:rPr lang="en-GB" altLang="cs-CZ" sz="1900" i="1" dirty="0" err="1">
                <a:solidFill>
                  <a:srgbClr val="990000"/>
                </a:solidFill>
              </a:rPr>
              <a:t>w</a:t>
            </a:r>
            <a:r>
              <a:rPr lang="en-GB" altLang="cs-CZ" sz="1900" dirty="0" err="1">
                <a:solidFill>
                  <a:srgbClr val="990000"/>
                </a:solidFill>
                <a:sym typeface="Symbol" panose="05050102010706020507" pitchFamily="18" charset="2"/>
              </a:rPr>
              <a:t></a:t>
            </a:r>
            <a:r>
              <a:rPr lang="en-GB" altLang="cs-CZ" sz="1900" i="1" dirty="0" err="1">
                <a:solidFill>
                  <a:srgbClr val="990000"/>
                </a:solidFill>
              </a:rPr>
              <a:t>t</a:t>
            </a:r>
            <a:r>
              <a:rPr lang="en-GB" altLang="cs-CZ" sz="1900" i="1" dirty="0">
                <a:solidFill>
                  <a:srgbClr val="990000"/>
                </a:solidFill>
              </a:rPr>
              <a:t> </a:t>
            </a:r>
            <a:r>
              <a:rPr lang="en-GB" altLang="cs-CZ" sz="1900" dirty="0">
                <a:solidFill>
                  <a:srgbClr val="990000"/>
                </a:solidFill>
              </a:rPr>
              <a:t>[</a:t>
            </a:r>
            <a:r>
              <a:rPr lang="en-GB" altLang="cs-CZ" sz="1900" baseline="30000" dirty="0">
                <a:solidFill>
                  <a:srgbClr val="990000"/>
                </a:solidFill>
              </a:rPr>
              <a:t>0</a:t>
            </a:r>
            <a:r>
              <a:rPr lang="en-GB" altLang="cs-CZ" sz="1900" dirty="0">
                <a:solidFill>
                  <a:srgbClr val="990000"/>
                </a:solidFill>
                <a:sym typeface="Symbol" panose="05050102010706020507" pitchFamily="18" charset="2"/>
              </a:rPr>
              <a:t></a:t>
            </a:r>
            <a:r>
              <a:rPr lang="en-GB" altLang="cs-CZ" sz="1900" i="1" dirty="0">
                <a:solidFill>
                  <a:srgbClr val="990000"/>
                </a:solidFill>
              </a:rPr>
              <a:t>c </a:t>
            </a:r>
            <a:r>
              <a:rPr lang="en-GB" altLang="cs-CZ" sz="1900" dirty="0">
                <a:solidFill>
                  <a:srgbClr val="990000"/>
                </a:solidFill>
              </a:rPr>
              <a:t>[</a:t>
            </a:r>
            <a:r>
              <a:rPr lang="en-GB" altLang="cs-CZ" sz="1900" baseline="30000" dirty="0">
                <a:solidFill>
                  <a:srgbClr val="990000"/>
                </a:solidFill>
              </a:rPr>
              <a:t>0</a:t>
            </a:r>
            <a:r>
              <a:rPr lang="en-GB" altLang="cs-CZ" sz="1900" i="1" dirty="0">
                <a:solidFill>
                  <a:srgbClr val="990000"/>
                </a:solidFill>
              </a:rPr>
              <a:t>Solved</a:t>
            </a:r>
            <a:r>
              <a:rPr lang="en-GB" altLang="cs-CZ" sz="1900" i="1" baseline="-25000" dirty="0">
                <a:solidFill>
                  <a:srgbClr val="990000"/>
                </a:solidFill>
              </a:rPr>
              <a:t>wt</a:t>
            </a:r>
            <a:r>
              <a:rPr lang="en-GB" altLang="cs-CZ" sz="1900" i="1" dirty="0">
                <a:solidFill>
                  <a:srgbClr val="990000"/>
                </a:solidFill>
              </a:rPr>
              <a:t> </a:t>
            </a:r>
            <a:r>
              <a:rPr lang="en-GB" altLang="cs-CZ" sz="1900" baseline="30000" dirty="0">
                <a:solidFill>
                  <a:srgbClr val="990000"/>
                </a:solidFill>
              </a:rPr>
              <a:t>0</a:t>
            </a:r>
            <a:r>
              <a:rPr lang="en-GB" altLang="cs-CZ" sz="1900" i="1" dirty="0">
                <a:solidFill>
                  <a:srgbClr val="990000"/>
                </a:solidFill>
              </a:rPr>
              <a:t>Tilman c</a:t>
            </a:r>
            <a:r>
              <a:rPr lang="en-GB" altLang="cs-CZ" sz="1900" dirty="0">
                <a:solidFill>
                  <a:srgbClr val="990000"/>
                </a:solidFill>
              </a:rPr>
              <a:t>]]</a:t>
            </a:r>
            <a:r>
              <a:rPr lang="cs-CZ" altLang="cs-CZ" sz="1900" dirty="0">
                <a:solidFill>
                  <a:srgbClr val="990000"/>
                </a:solidFill>
              </a:rPr>
              <a:t>		</a:t>
            </a:r>
            <a:r>
              <a:rPr lang="en-GB" altLang="cs-CZ" sz="2000" i="1" dirty="0"/>
              <a:t> c</a:t>
            </a:r>
            <a:r>
              <a:rPr lang="en-GB" altLang="cs-CZ" sz="2000" dirty="0"/>
              <a:t>/</a:t>
            </a:r>
            <a:r>
              <a:rPr lang="en-GB" altLang="cs-CZ" sz="2000" dirty="0">
                <a:sym typeface="Symbol" panose="05050102010706020507" pitchFamily="18" charset="2"/>
              </a:rPr>
              <a:t></a:t>
            </a:r>
            <a:r>
              <a:rPr lang="en-GB" altLang="cs-CZ" sz="2000" baseline="-25000" dirty="0"/>
              <a:t>2</a:t>
            </a:r>
            <a:r>
              <a:rPr lang="en-GB" altLang="cs-CZ" sz="2000" dirty="0"/>
              <a:t> </a:t>
            </a:r>
            <a:r>
              <a:rPr lang="en-GB" altLang="cs-CZ" sz="2000" dirty="0">
                <a:sym typeface="Symbol" panose="05050102010706020507" pitchFamily="18" charset="2"/>
              </a:rPr>
              <a:t></a:t>
            </a:r>
            <a:r>
              <a:rPr lang="en-GB" altLang="cs-CZ" sz="2000" i="1" baseline="-25000" dirty="0"/>
              <a:t>v</a:t>
            </a:r>
            <a:r>
              <a:rPr lang="en-GB" altLang="cs-CZ" sz="2000" dirty="0"/>
              <a:t> </a:t>
            </a:r>
            <a:r>
              <a:rPr lang="en-GB" altLang="cs-CZ" sz="2000" dirty="0">
                <a:sym typeface="Symbol" panose="05050102010706020507" pitchFamily="18" charset="2"/>
              </a:rPr>
              <a:t></a:t>
            </a:r>
            <a:r>
              <a:rPr lang="en-GB" altLang="cs-CZ" sz="2000" baseline="-25000" dirty="0"/>
              <a:t>1</a:t>
            </a:r>
            <a:r>
              <a:rPr lang="en-GB" altLang="cs-CZ" sz="2000" dirty="0"/>
              <a:t>; </a:t>
            </a:r>
            <a:r>
              <a:rPr lang="en-GB" altLang="cs-CZ" sz="2000" baseline="30000" dirty="0"/>
              <a:t>2</a:t>
            </a:r>
            <a:r>
              <a:rPr lang="en-GB" altLang="cs-CZ" sz="2000" i="1" dirty="0"/>
              <a:t>c </a:t>
            </a:r>
            <a:r>
              <a:rPr lang="en-GB" altLang="cs-CZ" sz="2000" dirty="0">
                <a:sym typeface="Symbol" panose="05050102010706020507" pitchFamily="18" charset="2"/>
              </a:rPr>
              <a:t> ()</a:t>
            </a:r>
            <a:endParaRPr lang="en-GB" altLang="cs-CZ" sz="1900" dirty="0">
              <a:solidFill>
                <a:srgbClr val="990000"/>
              </a:solidFill>
            </a:endParaRPr>
          </a:p>
          <a:p>
            <a:pPr lvl="1" eaLnBrk="1" hangingPunct="1">
              <a:lnSpc>
                <a:spcPct val="90000"/>
              </a:lnSpc>
              <a:spcBef>
                <a:spcPct val="70000"/>
              </a:spcBef>
            </a:pPr>
            <a:r>
              <a:rPr lang="en-GB" altLang="cs-CZ" sz="1700" dirty="0"/>
              <a:t>If Tilman</a:t>
            </a:r>
            <a:r>
              <a:rPr lang="en-GB" altLang="cs-CZ" sz="1700" i="1" dirty="0"/>
              <a:t> </a:t>
            </a:r>
            <a:r>
              <a:rPr lang="en-GB" altLang="cs-CZ" sz="1700" dirty="0"/>
              <a:t>has</a:t>
            </a:r>
            <a:r>
              <a:rPr lang="en-GB" altLang="cs-CZ" sz="1700" i="1" dirty="0"/>
              <a:t> </a:t>
            </a:r>
            <a:r>
              <a:rPr lang="en-GB" altLang="cs-CZ" sz="1700" dirty="0"/>
              <a:t>solved the equation </a:t>
            </a:r>
            <a:r>
              <a:rPr lang="en-GB" altLang="cs-CZ" sz="1700" i="1" dirty="0"/>
              <a:t>x</a:t>
            </a:r>
            <a:r>
              <a:rPr lang="en-GB" altLang="cs-CZ" sz="1700" baseline="30000" dirty="0"/>
              <a:t>2</a:t>
            </a:r>
            <a:r>
              <a:rPr lang="en-GB" altLang="cs-CZ" sz="1700" dirty="0"/>
              <a:t> + </a:t>
            </a:r>
            <a:r>
              <a:rPr lang="en-GB" altLang="cs-CZ" sz="1700" i="1" dirty="0"/>
              <a:t>x </a:t>
            </a:r>
            <a:r>
              <a:rPr lang="en-GB" altLang="cs-CZ" sz="1700" dirty="0"/>
              <a:t>– 2 = 0 then there is an (</a:t>
            </a:r>
            <a:r>
              <a:rPr lang="en-GB" altLang="cs-CZ" sz="1700" dirty="0">
                <a:sym typeface="Symbol" panose="05050102010706020507" pitchFamily="18" charset="2"/>
              </a:rPr>
              <a:t></a:t>
            </a:r>
            <a:r>
              <a:rPr lang="en-GB" altLang="cs-CZ" sz="1700" dirty="0"/>
              <a:t>)-object (in this case the set {1, –2}) satisfying the equation, and Tilman has</a:t>
            </a:r>
            <a:r>
              <a:rPr lang="en-GB" altLang="cs-CZ" sz="1700" i="1" dirty="0"/>
              <a:t> identified</a:t>
            </a:r>
            <a:r>
              <a:rPr lang="en-GB" altLang="cs-CZ" sz="1700" dirty="0"/>
              <a:t> this set as the product of the construction [</a:t>
            </a:r>
            <a:r>
              <a:rPr lang="en-GB" altLang="cs-CZ" sz="1700" dirty="0">
                <a:sym typeface="Symbol" panose="05050102010706020507" pitchFamily="18" charset="2"/>
              </a:rPr>
              <a:t></a:t>
            </a:r>
            <a:r>
              <a:rPr lang="en-GB" altLang="cs-CZ" sz="1700" i="1" dirty="0"/>
              <a:t>x </a:t>
            </a:r>
            <a:r>
              <a:rPr lang="en-GB" altLang="cs-CZ" sz="1700" dirty="0"/>
              <a:t>[</a:t>
            </a:r>
            <a:r>
              <a:rPr lang="en-GB" altLang="cs-CZ" sz="1700" i="1" dirty="0"/>
              <a:t>x</a:t>
            </a:r>
            <a:r>
              <a:rPr lang="en-GB" altLang="cs-CZ" sz="1700" baseline="30000" dirty="0"/>
              <a:t>2</a:t>
            </a:r>
            <a:r>
              <a:rPr lang="en-GB" altLang="cs-CZ" sz="1700" dirty="0"/>
              <a:t> + </a:t>
            </a:r>
            <a:r>
              <a:rPr lang="en-GB" altLang="cs-CZ" sz="1700" i="1" dirty="0"/>
              <a:t>x </a:t>
            </a:r>
            <a:r>
              <a:rPr lang="en-GB" altLang="cs-CZ" sz="1700" dirty="0"/>
              <a:t>– 2] = 0]</a:t>
            </a:r>
            <a:r>
              <a:rPr lang="en-GB" altLang="cs-CZ" sz="1700" i="1" dirty="0"/>
              <a:t>.</a:t>
            </a:r>
            <a:r>
              <a:rPr lang="en-GB" altLang="cs-CZ" sz="1700" dirty="0"/>
              <a:t> Thus we have (variable </a:t>
            </a:r>
            <a:r>
              <a:rPr lang="en-GB" altLang="cs-CZ" sz="1700" i="1" dirty="0"/>
              <a:t>s</a:t>
            </a:r>
            <a:r>
              <a:rPr lang="en-GB" altLang="cs-CZ" sz="1700" dirty="0"/>
              <a:t> </a:t>
            </a:r>
            <a:r>
              <a:rPr lang="en-GB" altLang="cs-CZ" sz="1700" dirty="0">
                <a:sym typeface="Symbol" panose="05050102010706020507" pitchFamily="18" charset="2"/>
              </a:rPr>
              <a:t></a:t>
            </a:r>
            <a:r>
              <a:rPr lang="en-GB" altLang="cs-CZ" sz="1700" i="1" baseline="-25000" dirty="0"/>
              <a:t>v</a:t>
            </a:r>
            <a:r>
              <a:rPr lang="en-GB" altLang="cs-CZ" sz="1700" dirty="0"/>
              <a:t> (</a:t>
            </a:r>
            <a:r>
              <a:rPr lang="en-GB" altLang="cs-CZ" sz="1700" dirty="0">
                <a:sym typeface="Symbol" panose="05050102010706020507" pitchFamily="18" charset="2"/>
              </a:rPr>
              <a:t></a:t>
            </a:r>
            <a:r>
              <a:rPr lang="en-GB" altLang="cs-CZ" sz="1700" dirty="0"/>
              <a:t>)):</a:t>
            </a:r>
            <a:endParaRPr lang="en-GB" altLang="cs-CZ" sz="1700" dirty="0">
              <a:sym typeface="Symbol" panose="05050102010706020507" pitchFamily="18" charset="2"/>
            </a:endParaRPr>
          </a:p>
          <a:p>
            <a:pPr eaLnBrk="1" hangingPunct="1">
              <a:lnSpc>
                <a:spcPct val="80000"/>
              </a:lnSpc>
              <a:spcBef>
                <a:spcPct val="70000"/>
              </a:spcBef>
              <a:buFont typeface="Wingdings" panose="05000000000000000000" pitchFamily="2" charset="2"/>
              <a:buNone/>
            </a:pPr>
            <a:r>
              <a:rPr lang="cs-CZ" altLang="cs-CZ" sz="1900" dirty="0">
                <a:solidFill>
                  <a:srgbClr val="990000"/>
                </a:solidFill>
                <a:sym typeface="Symbol" panose="05050102010706020507" pitchFamily="18" charset="2"/>
              </a:rPr>
              <a:t>	</a:t>
            </a:r>
            <a:r>
              <a:rPr lang="en-GB" altLang="cs-CZ" sz="1700" dirty="0">
                <a:solidFill>
                  <a:srgbClr val="990000"/>
                </a:solidFill>
                <a:sym typeface="Symbol" panose="05050102010706020507" pitchFamily="18" charset="2"/>
              </a:rPr>
              <a:t></a:t>
            </a:r>
            <a:r>
              <a:rPr lang="en-GB" altLang="cs-CZ" sz="1700" i="1" dirty="0" err="1">
                <a:solidFill>
                  <a:srgbClr val="990000"/>
                </a:solidFill>
              </a:rPr>
              <a:t>w</a:t>
            </a:r>
            <a:r>
              <a:rPr lang="en-GB" altLang="cs-CZ" sz="1700" dirty="0" err="1">
                <a:solidFill>
                  <a:srgbClr val="990000"/>
                </a:solidFill>
                <a:sym typeface="Symbol" panose="05050102010706020507" pitchFamily="18" charset="2"/>
              </a:rPr>
              <a:t></a:t>
            </a:r>
            <a:r>
              <a:rPr lang="en-GB" altLang="cs-CZ" sz="1700" i="1" dirty="0" err="1">
                <a:solidFill>
                  <a:srgbClr val="990000"/>
                </a:solidFill>
              </a:rPr>
              <a:t>t</a:t>
            </a:r>
            <a:r>
              <a:rPr lang="en-GB" altLang="cs-CZ" sz="1700" dirty="0">
                <a:solidFill>
                  <a:srgbClr val="990000"/>
                </a:solidFill>
              </a:rPr>
              <a:t> [</a:t>
            </a:r>
            <a:r>
              <a:rPr lang="en-GB" altLang="cs-CZ" sz="1700" baseline="30000" dirty="0">
                <a:solidFill>
                  <a:srgbClr val="990000"/>
                </a:solidFill>
              </a:rPr>
              <a:t>0</a:t>
            </a:r>
            <a:r>
              <a:rPr lang="en-GB" altLang="cs-CZ" sz="1700" i="1" dirty="0">
                <a:solidFill>
                  <a:srgbClr val="990000"/>
                </a:solidFill>
              </a:rPr>
              <a:t>Solved</a:t>
            </a:r>
            <a:r>
              <a:rPr lang="en-GB" altLang="cs-CZ" sz="1700" i="1" baseline="-25000" dirty="0">
                <a:solidFill>
                  <a:srgbClr val="990000"/>
                </a:solidFill>
              </a:rPr>
              <a:t>wt</a:t>
            </a:r>
            <a:r>
              <a:rPr lang="en-GB" altLang="cs-CZ" sz="1700" i="1" dirty="0">
                <a:solidFill>
                  <a:srgbClr val="990000"/>
                </a:solidFill>
              </a:rPr>
              <a:t> </a:t>
            </a:r>
            <a:r>
              <a:rPr lang="en-GB" altLang="cs-CZ" sz="1700" baseline="30000" dirty="0">
                <a:solidFill>
                  <a:srgbClr val="990000"/>
                </a:solidFill>
              </a:rPr>
              <a:t>0</a:t>
            </a:r>
            <a:r>
              <a:rPr lang="en-GB" altLang="cs-CZ" sz="1700" i="1" dirty="0">
                <a:solidFill>
                  <a:srgbClr val="990000"/>
                </a:solidFill>
              </a:rPr>
              <a:t>Tilman </a:t>
            </a:r>
            <a:r>
              <a:rPr lang="en-GB" altLang="cs-CZ" sz="1700" baseline="30000" dirty="0">
                <a:solidFill>
                  <a:srgbClr val="990000"/>
                </a:solidFill>
              </a:rPr>
              <a:t>0</a:t>
            </a:r>
            <a:r>
              <a:rPr lang="en-GB" altLang="cs-CZ" sz="1700" dirty="0">
                <a:solidFill>
                  <a:srgbClr val="990000"/>
                </a:solidFill>
              </a:rPr>
              <a:t>[</a:t>
            </a:r>
            <a:r>
              <a:rPr lang="en-GB" altLang="cs-CZ" sz="1700" dirty="0">
                <a:solidFill>
                  <a:srgbClr val="990000"/>
                </a:solidFill>
                <a:sym typeface="Symbol" panose="05050102010706020507" pitchFamily="18" charset="2"/>
              </a:rPr>
              <a:t></a:t>
            </a:r>
            <a:r>
              <a:rPr lang="en-GB" altLang="cs-CZ" sz="1700" i="1" dirty="0">
                <a:solidFill>
                  <a:srgbClr val="990000"/>
                </a:solidFill>
              </a:rPr>
              <a:t>x </a:t>
            </a:r>
            <a:r>
              <a:rPr lang="en-GB" altLang="cs-CZ" sz="1700" dirty="0">
                <a:solidFill>
                  <a:srgbClr val="990000"/>
                </a:solidFill>
              </a:rPr>
              <a:t>[</a:t>
            </a:r>
            <a:r>
              <a:rPr lang="en-GB" altLang="cs-CZ" sz="1700" i="1" dirty="0">
                <a:solidFill>
                  <a:srgbClr val="990000"/>
                </a:solidFill>
              </a:rPr>
              <a:t>x</a:t>
            </a:r>
            <a:r>
              <a:rPr lang="en-GB" altLang="cs-CZ" sz="1700" baseline="30000" dirty="0">
                <a:solidFill>
                  <a:srgbClr val="990000"/>
                </a:solidFill>
              </a:rPr>
              <a:t>2</a:t>
            </a:r>
            <a:r>
              <a:rPr lang="en-GB" altLang="cs-CZ" sz="1700" dirty="0">
                <a:solidFill>
                  <a:srgbClr val="990000"/>
                </a:solidFill>
              </a:rPr>
              <a:t> + </a:t>
            </a:r>
            <a:r>
              <a:rPr lang="en-GB" altLang="cs-CZ" sz="1700" i="1" dirty="0">
                <a:solidFill>
                  <a:srgbClr val="990000"/>
                </a:solidFill>
              </a:rPr>
              <a:t>x </a:t>
            </a:r>
            <a:r>
              <a:rPr lang="en-GB" altLang="cs-CZ" sz="1700" dirty="0">
                <a:solidFill>
                  <a:srgbClr val="990000"/>
                </a:solidFill>
              </a:rPr>
              <a:t>– 2] = 0]]</a:t>
            </a:r>
            <a:endParaRPr lang="en-US" altLang="cs-CZ" sz="1700" dirty="0">
              <a:solidFill>
                <a:srgbClr val="990000"/>
              </a:solidFill>
            </a:endParaRPr>
          </a:p>
          <a:p>
            <a:pPr eaLnBrk="1" hangingPunct="1">
              <a:lnSpc>
                <a:spcPct val="80000"/>
              </a:lnSpc>
              <a:buFont typeface="Wingdings" panose="05000000000000000000" pitchFamily="2" charset="2"/>
              <a:buNone/>
            </a:pPr>
            <a:r>
              <a:rPr lang="cs-CZ" altLang="cs-CZ" sz="1700" dirty="0">
                <a:solidFill>
                  <a:srgbClr val="990000"/>
                </a:solidFill>
              </a:rPr>
              <a:t>	</a:t>
            </a:r>
            <a:r>
              <a:rPr lang="en-US" altLang="cs-CZ" sz="1700" dirty="0">
                <a:solidFill>
                  <a:srgbClr val="990000"/>
                </a:solidFill>
              </a:rPr>
              <a:t>––––––––––––––––––––––––––––––––––––––––––– </a:t>
            </a:r>
            <a:endParaRPr lang="en-US" altLang="cs-CZ" sz="1700" dirty="0">
              <a:solidFill>
                <a:srgbClr val="990000"/>
              </a:solidFill>
              <a:sym typeface="Symbol" panose="05050102010706020507" pitchFamily="18" charset="2"/>
            </a:endParaRPr>
          </a:p>
          <a:p>
            <a:pPr eaLnBrk="1" hangingPunct="1">
              <a:lnSpc>
                <a:spcPct val="80000"/>
              </a:lnSpc>
              <a:buFont typeface="Wingdings" panose="05000000000000000000" pitchFamily="2" charset="2"/>
              <a:buNone/>
            </a:pPr>
            <a:r>
              <a:rPr lang="cs-CZ" altLang="cs-CZ" sz="1700" dirty="0">
                <a:solidFill>
                  <a:srgbClr val="990000"/>
                </a:solidFill>
                <a:sym typeface="Symbol" panose="05050102010706020507" pitchFamily="18" charset="2"/>
              </a:rPr>
              <a:t>	</a:t>
            </a:r>
            <a:r>
              <a:rPr lang="en-US" altLang="cs-CZ" sz="1700" dirty="0">
                <a:solidFill>
                  <a:srgbClr val="990000"/>
                </a:solidFill>
                <a:sym typeface="Symbol" panose="05050102010706020507" pitchFamily="18" charset="2"/>
              </a:rPr>
              <a:t></a:t>
            </a:r>
            <a:r>
              <a:rPr lang="en-US" altLang="cs-CZ" sz="1700" i="1" dirty="0" err="1">
                <a:solidFill>
                  <a:srgbClr val="990000"/>
                </a:solidFill>
              </a:rPr>
              <a:t>w</a:t>
            </a:r>
            <a:r>
              <a:rPr lang="en-US" altLang="cs-CZ" sz="1700" dirty="0" err="1">
                <a:solidFill>
                  <a:srgbClr val="990000"/>
                </a:solidFill>
                <a:sym typeface="Symbol" panose="05050102010706020507" pitchFamily="18" charset="2"/>
              </a:rPr>
              <a:t></a:t>
            </a:r>
            <a:r>
              <a:rPr lang="en-US" altLang="cs-CZ" sz="1700" i="1" dirty="0" err="1">
                <a:solidFill>
                  <a:srgbClr val="990000"/>
                </a:solidFill>
              </a:rPr>
              <a:t>t</a:t>
            </a:r>
            <a:r>
              <a:rPr lang="en-US" altLang="cs-CZ" sz="1700" dirty="0">
                <a:solidFill>
                  <a:srgbClr val="990000"/>
                </a:solidFill>
              </a:rPr>
              <a:t> [</a:t>
            </a:r>
            <a:r>
              <a:rPr lang="en-GB" altLang="cs-CZ" sz="1700" baseline="30000" dirty="0">
                <a:solidFill>
                  <a:srgbClr val="990000"/>
                </a:solidFill>
              </a:rPr>
              <a:t>0</a:t>
            </a:r>
            <a:r>
              <a:rPr lang="en-US" altLang="cs-CZ" sz="1700" dirty="0">
                <a:solidFill>
                  <a:srgbClr val="990000"/>
                </a:solidFill>
                <a:sym typeface="Symbol" panose="05050102010706020507" pitchFamily="18" charset="2"/>
              </a:rPr>
              <a:t></a:t>
            </a:r>
            <a:r>
              <a:rPr lang="en-US" altLang="cs-CZ" sz="1700" i="1" dirty="0">
                <a:solidFill>
                  <a:srgbClr val="990000"/>
                </a:solidFill>
              </a:rPr>
              <a:t>s </a:t>
            </a:r>
            <a:r>
              <a:rPr lang="en-US" altLang="cs-CZ" sz="1700" dirty="0">
                <a:solidFill>
                  <a:srgbClr val="990000"/>
                </a:solidFill>
              </a:rPr>
              <a:t>[[</a:t>
            </a:r>
            <a:r>
              <a:rPr lang="en-US" altLang="cs-CZ" sz="1700" i="1" dirty="0">
                <a:solidFill>
                  <a:srgbClr val="990000"/>
                </a:solidFill>
              </a:rPr>
              <a:t>s=</a:t>
            </a:r>
            <a:r>
              <a:rPr lang="en-US" altLang="cs-CZ" sz="1700" dirty="0">
                <a:solidFill>
                  <a:srgbClr val="990000"/>
                </a:solidFill>
              </a:rPr>
              <a:t>[</a:t>
            </a:r>
            <a:r>
              <a:rPr lang="en-GB" altLang="cs-CZ" sz="1700" dirty="0">
                <a:solidFill>
                  <a:srgbClr val="990000"/>
                </a:solidFill>
                <a:sym typeface="Symbol" panose="05050102010706020507" pitchFamily="18" charset="2"/>
              </a:rPr>
              <a:t></a:t>
            </a:r>
            <a:r>
              <a:rPr lang="en-US" altLang="cs-CZ" sz="1700" i="1" dirty="0">
                <a:solidFill>
                  <a:srgbClr val="990000"/>
                </a:solidFill>
              </a:rPr>
              <a:t>x </a:t>
            </a:r>
            <a:r>
              <a:rPr lang="en-US" altLang="cs-CZ" sz="1700" dirty="0">
                <a:solidFill>
                  <a:srgbClr val="990000"/>
                </a:solidFill>
              </a:rPr>
              <a:t>[</a:t>
            </a:r>
            <a:r>
              <a:rPr lang="en-US" altLang="cs-CZ" sz="1700" i="1" dirty="0">
                <a:solidFill>
                  <a:srgbClr val="990000"/>
                </a:solidFill>
              </a:rPr>
              <a:t>x</a:t>
            </a:r>
            <a:r>
              <a:rPr lang="en-US" altLang="cs-CZ" sz="1700" baseline="30000" dirty="0">
                <a:solidFill>
                  <a:srgbClr val="990000"/>
                </a:solidFill>
              </a:rPr>
              <a:t>2</a:t>
            </a:r>
            <a:r>
              <a:rPr lang="en-US" altLang="cs-CZ" sz="1700" dirty="0">
                <a:solidFill>
                  <a:srgbClr val="990000"/>
                </a:solidFill>
              </a:rPr>
              <a:t> + </a:t>
            </a:r>
            <a:r>
              <a:rPr lang="en-US" altLang="cs-CZ" sz="1700" i="1" dirty="0">
                <a:solidFill>
                  <a:srgbClr val="990000"/>
                </a:solidFill>
              </a:rPr>
              <a:t>x </a:t>
            </a:r>
            <a:r>
              <a:rPr lang="en-US" altLang="cs-CZ" sz="1700" dirty="0">
                <a:solidFill>
                  <a:srgbClr val="990000"/>
                </a:solidFill>
              </a:rPr>
              <a:t>– 2] = 0]] </a:t>
            </a:r>
            <a:r>
              <a:rPr lang="fr-FR" altLang="cs-CZ" sz="1700" dirty="0">
                <a:solidFill>
                  <a:srgbClr val="990000"/>
                </a:solidFill>
                <a:sym typeface="Symbol" panose="05050102010706020507" pitchFamily="18" charset="2"/>
              </a:rPr>
              <a:t></a:t>
            </a:r>
            <a:r>
              <a:rPr lang="fr-FR" altLang="cs-CZ" sz="1700" dirty="0">
                <a:solidFill>
                  <a:srgbClr val="990000"/>
                </a:solidFill>
              </a:rPr>
              <a:t> </a:t>
            </a:r>
            <a:r>
              <a:rPr lang="en-US" altLang="cs-CZ" sz="1700" dirty="0">
                <a:solidFill>
                  <a:srgbClr val="990000"/>
                </a:solidFill>
              </a:rPr>
              <a:t>[</a:t>
            </a:r>
            <a:r>
              <a:rPr lang="en-GB" altLang="cs-CZ" sz="1700" baseline="30000" dirty="0">
                <a:solidFill>
                  <a:srgbClr val="990000"/>
                </a:solidFill>
              </a:rPr>
              <a:t>0</a:t>
            </a:r>
            <a:r>
              <a:rPr lang="en-US" altLang="cs-CZ" sz="1700" i="1" dirty="0" err="1">
                <a:solidFill>
                  <a:srgbClr val="990000"/>
                </a:solidFill>
              </a:rPr>
              <a:t>Ident</a:t>
            </a:r>
            <a:r>
              <a:rPr lang="en-US" altLang="cs-CZ" sz="1700" i="1" baseline="-25000" dirty="0" err="1">
                <a:solidFill>
                  <a:srgbClr val="990000"/>
                </a:solidFill>
              </a:rPr>
              <a:t>wt</a:t>
            </a:r>
            <a:r>
              <a:rPr lang="en-US" altLang="cs-CZ" sz="1700" i="1" dirty="0">
                <a:solidFill>
                  <a:srgbClr val="990000"/>
                </a:solidFill>
              </a:rPr>
              <a:t> </a:t>
            </a:r>
            <a:r>
              <a:rPr lang="en-GB" altLang="cs-CZ" sz="1700" baseline="30000" dirty="0">
                <a:solidFill>
                  <a:srgbClr val="990000"/>
                </a:solidFill>
              </a:rPr>
              <a:t>0</a:t>
            </a:r>
            <a:r>
              <a:rPr lang="en-US" altLang="cs-CZ" sz="1700" i="1" dirty="0">
                <a:solidFill>
                  <a:srgbClr val="990000"/>
                </a:solidFill>
              </a:rPr>
              <a:t>Tilman s </a:t>
            </a:r>
            <a:r>
              <a:rPr lang="en-GB" altLang="cs-CZ" sz="1700" baseline="30000" dirty="0">
                <a:solidFill>
                  <a:srgbClr val="990000"/>
                </a:solidFill>
              </a:rPr>
              <a:t>0</a:t>
            </a:r>
            <a:r>
              <a:rPr lang="en-US" altLang="cs-CZ" sz="1700" dirty="0">
                <a:solidFill>
                  <a:srgbClr val="990000"/>
                </a:solidFill>
              </a:rPr>
              <a:t>[</a:t>
            </a:r>
            <a:r>
              <a:rPr lang="en-GB" altLang="cs-CZ" sz="1700" dirty="0">
                <a:solidFill>
                  <a:srgbClr val="990000"/>
                </a:solidFill>
                <a:sym typeface="Symbol" panose="05050102010706020507" pitchFamily="18" charset="2"/>
              </a:rPr>
              <a:t></a:t>
            </a:r>
            <a:r>
              <a:rPr lang="en-US" altLang="cs-CZ" sz="1700" i="1" dirty="0">
                <a:solidFill>
                  <a:srgbClr val="990000"/>
                </a:solidFill>
              </a:rPr>
              <a:t>x </a:t>
            </a:r>
            <a:r>
              <a:rPr lang="en-US" altLang="cs-CZ" sz="1700" dirty="0">
                <a:solidFill>
                  <a:srgbClr val="990000"/>
                </a:solidFill>
              </a:rPr>
              <a:t>[</a:t>
            </a:r>
            <a:r>
              <a:rPr lang="en-US" altLang="cs-CZ" sz="1700" i="1" dirty="0">
                <a:solidFill>
                  <a:srgbClr val="990000"/>
                </a:solidFill>
              </a:rPr>
              <a:t>x</a:t>
            </a:r>
            <a:r>
              <a:rPr lang="en-US" altLang="cs-CZ" sz="1700" baseline="30000" dirty="0">
                <a:solidFill>
                  <a:srgbClr val="990000"/>
                </a:solidFill>
              </a:rPr>
              <a:t>2</a:t>
            </a:r>
            <a:r>
              <a:rPr lang="en-US" altLang="cs-CZ" sz="1700" dirty="0">
                <a:solidFill>
                  <a:srgbClr val="990000"/>
                </a:solidFill>
              </a:rPr>
              <a:t> + </a:t>
            </a:r>
            <a:r>
              <a:rPr lang="en-US" altLang="cs-CZ" sz="1700" i="1" dirty="0">
                <a:solidFill>
                  <a:srgbClr val="990000"/>
                </a:solidFill>
              </a:rPr>
              <a:t>x </a:t>
            </a:r>
            <a:r>
              <a:rPr lang="en-US" altLang="cs-CZ" sz="1700" dirty="0">
                <a:solidFill>
                  <a:srgbClr val="990000"/>
                </a:solidFill>
              </a:rPr>
              <a:t>– 2] = 0]]]]</a:t>
            </a:r>
            <a:endParaRPr lang="cs-CZ" altLang="cs-CZ" sz="1700" dirty="0">
              <a:solidFill>
                <a:srgbClr val="990000"/>
              </a:solidFill>
            </a:endParaRPr>
          </a:p>
        </p:txBody>
      </p:sp>
      <p:sp>
        <p:nvSpPr>
          <p:cNvPr id="2" name="Zástupný symbol pro číslo snímku 1">
            <a:extLst>
              <a:ext uri="{FF2B5EF4-FFF2-40B4-BE49-F238E27FC236}">
                <a16:creationId xmlns:a16="http://schemas.microsoft.com/office/drawing/2014/main" id="{A50DD649-493A-4BC1-9255-FBBC13902569}"/>
              </a:ext>
            </a:extLst>
          </p:cNvPr>
          <p:cNvSpPr>
            <a:spLocks noGrp="1"/>
          </p:cNvSpPr>
          <p:nvPr>
            <p:ph type="sldNum" sz="quarter" idx="12"/>
          </p:nvPr>
        </p:nvSpPr>
        <p:spPr/>
        <p:txBody>
          <a:bodyPr/>
          <a:lstStyle/>
          <a:p>
            <a:pPr>
              <a:defRPr/>
            </a:pPr>
            <a:fld id="{14D2C813-5CB9-4562-B73A-EAA31AFCBDEB}" type="slidenum">
              <a:rPr lang="cs-CZ" altLang="en-US" smtClean="0"/>
              <a:pPr>
                <a:defRPr/>
              </a:pPr>
              <a:t>25</a:t>
            </a:fld>
            <a:endParaRPr lang="cs-CZ"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41EC41B-B392-4925-B3F5-578249838357}"/>
              </a:ext>
            </a:extLst>
          </p:cNvPr>
          <p:cNvSpPr>
            <a:spLocks noGrp="1" noChangeArrowheads="1"/>
          </p:cNvSpPr>
          <p:nvPr>
            <p:ph type="title"/>
          </p:nvPr>
        </p:nvSpPr>
        <p:spPr>
          <a:xfrm>
            <a:off x="457200" y="277813"/>
            <a:ext cx="8229600" cy="630907"/>
          </a:xfrm>
        </p:spPr>
        <p:txBody>
          <a:bodyPr/>
          <a:lstStyle/>
          <a:p>
            <a:pPr eaLnBrk="1" hangingPunct="1"/>
            <a:r>
              <a:rPr lang="en-US" altLang="cs-CZ" sz="3800" i="1" dirty="0"/>
              <a:t>Seeking and finding</a:t>
            </a:r>
            <a:endParaRPr lang="cs-CZ" altLang="cs-CZ" sz="3800" i="1" dirty="0"/>
          </a:p>
        </p:txBody>
      </p:sp>
      <p:sp>
        <p:nvSpPr>
          <p:cNvPr id="5123" name="Rectangle 3">
            <a:extLst>
              <a:ext uri="{FF2B5EF4-FFF2-40B4-BE49-F238E27FC236}">
                <a16:creationId xmlns:a16="http://schemas.microsoft.com/office/drawing/2014/main" id="{55D3467D-1472-4FF3-8295-A0EBF51346E7}"/>
              </a:ext>
            </a:extLst>
          </p:cNvPr>
          <p:cNvSpPr>
            <a:spLocks noGrp="1" noChangeArrowheads="1"/>
          </p:cNvSpPr>
          <p:nvPr>
            <p:ph type="body" idx="1"/>
          </p:nvPr>
        </p:nvSpPr>
        <p:spPr>
          <a:xfrm>
            <a:off x="323528" y="1340768"/>
            <a:ext cx="8363272" cy="4896544"/>
          </a:xfrm>
        </p:spPr>
        <p:txBody>
          <a:bodyPr>
            <a:normAutofit/>
          </a:bodyPr>
          <a:lstStyle/>
          <a:p>
            <a:pPr eaLnBrk="1" hangingPunct="1"/>
            <a:r>
              <a:rPr lang="en-US" altLang="cs-CZ" sz="2400" dirty="0"/>
              <a:t>Sentences about seeking are not used to describe an activity to obtain something that we know what it is or where it is. When </a:t>
            </a:r>
            <a:r>
              <a:rPr lang="en-US" altLang="cs-CZ" sz="2400" i="1" dirty="0">
                <a:solidFill>
                  <a:schemeClr val="accent6">
                    <a:lumMod val="75000"/>
                  </a:schemeClr>
                </a:solidFill>
              </a:rPr>
              <a:t>seeking </a:t>
            </a:r>
            <a:r>
              <a:rPr lang="en-US" altLang="cs-CZ" sz="2400" i="1" dirty="0">
                <a:solidFill>
                  <a:schemeClr val="accent6">
                    <a:lumMod val="75000"/>
                  </a:schemeClr>
                </a:solidFill>
                <a:effectLst>
                  <a:outerShdw blurRad="38100" dist="38100" dir="2700000" algn="tl">
                    <a:srgbClr val="000000">
                      <a:alpha val="43137"/>
                    </a:srgbClr>
                  </a:outerShdw>
                </a:effectLst>
              </a:rPr>
              <a:t>we want to find out something that we don’t know</a:t>
            </a:r>
            <a:r>
              <a:rPr lang="en-US" altLang="cs-CZ" sz="2400" dirty="0">
                <a:solidFill>
                  <a:schemeClr val="accent6">
                    <a:lumMod val="75000"/>
                  </a:schemeClr>
                </a:solidFill>
              </a:rPr>
              <a:t>.</a:t>
            </a:r>
            <a:r>
              <a:rPr lang="en-US" altLang="cs-CZ" sz="2400" dirty="0"/>
              <a:t> </a:t>
            </a:r>
          </a:p>
          <a:p>
            <a:pPr eaLnBrk="1" hangingPunct="1"/>
            <a:r>
              <a:rPr lang="en-US" altLang="cs-CZ" sz="2400" dirty="0"/>
              <a:t>A detective can seek the murderer if the detective doesn’t know </a:t>
            </a:r>
            <a:r>
              <a:rPr lang="en-US" altLang="cs-CZ" sz="2400" i="1" dirty="0">
                <a:solidFill>
                  <a:schemeClr val="accent2"/>
                </a:solidFill>
                <a:effectLst>
                  <a:outerShdw blurRad="38100" dist="38100" dir="2700000" algn="tl">
                    <a:srgbClr val="000000">
                      <a:alpha val="43137"/>
                    </a:srgbClr>
                  </a:outerShdw>
                </a:effectLst>
              </a:rPr>
              <a:t>who</a:t>
            </a:r>
            <a:r>
              <a:rPr lang="en-US" altLang="cs-CZ" sz="2400" dirty="0"/>
              <a:t> the murderer is. And if he knows this then he can try to find out </a:t>
            </a:r>
            <a:r>
              <a:rPr lang="en-US" altLang="cs-CZ" sz="2400" i="1" dirty="0">
                <a:solidFill>
                  <a:schemeClr val="accent2"/>
                </a:solidFill>
                <a:effectLst>
                  <a:outerShdw blurRad="38100" dist="38100" dir="2700000" algn="tl">
                    <a:srgbClr val="000000">
                      <a:alpha val="43137"/>
                    </a:srgbClr>
                  </a:outerShdw>
                </a:effectLst>
              </a:rPr>
              <a:t>where</a:t>
            </a:r>
            <a:r>
              <a:rPr lang="en-US" altLang="cs-CZ" sz="2400" dirty="0"/>
              <a:t> the known murderer is. </a:t>
            </a:r>
          </a:p>
          <a:p>
            <a:pPr eaLnBrk="1" hangingPunct="1"/>
            <a:r>
              <a:rPr lang="en-US" altLang="cs-CZ" sz="2400" dirty="0"/>
              <a:t>Hence the seeker is related to a </a:t>
            </a:r>
            <a:r>
              <a:rPr lang="en-US" altLang="cs-CZ" sz="2400" i="1" dirty="0"/>
              <a:t>condition </a:t>
            </a:r>
            <a:r>
              <a:rPr lang="en-US" altLang="cs-CZ" sz="2400" dirty="0"/>
              <a:t>(such that of being a murderer, e.g.) and wants to find out what meets this condition, if anything; seeking can fail. </a:t>
            </a:r>
          </a:p>
          <a:p>
            <a:pPr eaLnBrk="1" hangingPunct="1"/>
            <a:r>
              <a:rPr lang="en-US" altLang="cs-CZ" sz="2400" dirty="0"/>
              <a:t>We can seek a unicorn or Pegasus though these are futile activities.</a:t>
            </a:r>
          </a:p>
        </p:txBody>
      </p:sp>
      <p:sp>
        <p:nvSpPr>
          <p:cNvPr id="2" name="Zástupný symbol pro číslo snímku 1">
            <a:extLst>
              <a:ext uri="{FF2B5EF4-FFF2-40B4-BE49-F238E27FC236}">
                <a16:creationId xmlns:a16="http://schemas.microsoft.com/office/drawing/2014/main" id="{D43D85CE-6DD3-483A-A37E-553AD826188A}"/>
              </a:ext>
            </a:extLst>
          </p:cNvPr>
          <p:cNvSpPr>
            <a:spLocks noGrp="1"/>
          </p:cNvSpPr>
          <p:nvPr>
            <p:ph type="sldNum" sz="quarter" idx="12"/>
          </p:nvPr>
        </p:nvSpPr>
        <p:spPr/>
        <p:txBody>
          <a:bodyPr/>
          <a:lstStyle/>
          <a:p>
            <a:pPr>
              <a:defRPr/>
            </a:pPr>
            <a:fld id="{14D2C813-5CB9-4562-B73A-EAA31AFCBDEB}" type="slidenum">
              <a:rPr lang="cs-CZ" altLang="en-US" smtClean="0"/>
              <a:pPr>
                <a:defRPr/>
              </a:pPr>
              <a:t>3</a:t>
            </a:fld>
            <a:endParaRPr lang="cs-CZ"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41EC41B-B392-4925-B3F5-578249838357}"/>
              </a:ext>
            </a:extLst>
          </p:cNvPr>
          <p:cNvSpPr>
            <a:spLocks noGrp="1" noChangeArrowheads="1"/>
          </p:cNvSpPr>
          <p:nvPr>
            <p:ph type="title"/>
          </p:nvPr>
        </p:nvSpPr>
        <p:spPr>
          <a:xfrm>
            <a:off x="457200" y="277813"/>
            <a:ext cx="8229600" cy="630907"/>
          </a:xfrm>
        </p:spPr>
        <p:txBody>
          <a:bodyPr/>
          <a:lstStyle/>
          <a:p>
            <a:pPr eaLnBrk="1" hangingPunct="1"/>
            <a:r>
              <a:rPr lang="en-US" altLang="cs-CZ" sz="3800" i="1" dirty="0"/>
              <a:t>Seeking, searching and finding</a:t>
            </a:r>
          </a:p>
        </p:txBody>
      </p:sp>
      <p:sp>
        <p:nvSpPr>
          <p:cNvPr id="5123" name="Rectangle 3">
            <a:extLst>
              <a:ext uri="{FF2B5EF4-FFF2-40B4-BE49-F238E27FC236}">
                <a16:creationId xmlns:a16="http://schemas.microsoft.com/office/drawing/2014/main" id="{55D3467D-1472-4FF3-8295-A0EBF51346E7}"/>
              </a:ext>
            </a:extLst>
          </p:cNvPr>
          <p:cNvSpPr>
            <a:spLocks noGrp="1" noChangeArrowheads="1"/>
          </p:cNvSpPr>
          <p:nvPr>
            <p:ph type="body" idx="1"/>
          </p:nvPr>
        </p:nvSpPr>
        <p:spPr>
          <a:xfrm>
            <a:off x="323528" y="1124744"/>
            <a:ext cx="8363272" cy="5184576"/>
          </a:xfrm>
        </p:spPr>
        <p:txBody>
          <a:bodyPr>
            <a:normAutofit lnSpcReduction="10000"/>
          </a:bodyPr>
          <a:lstStyle/>
          <a:p>
            <a:pPr eaLnBrk="1" hangingPunct="1"/>
            <a:r>
              <a:rPr lang="en-US" sz="2400" i="1" dirty="0"/>
              <a:t>Ponce de León</a:t>
            </a:r>
            <a:r>
              <a:rPr lang="en-US" sz="2400" dirty="0"/>
              <a:t> was supposedly searching for the </a:t>
            </a:r>
            <a:r>
              <a:rPr lang="en-US" sz="2400" i="1" dirty="0"/>
              <a:t>Fountain of Youth</a:t>
            </a:r>
            <a:r>
              <a:rPr lang="en-US" sz="2400" dirty="0"/>
              <a:t> when he traveled to Florida in 1513.</a:t>
            </a:r>
            <a:endParaRPr lang="en-US" altLang="cs-CZ" sz="2400" dirty="0"/>
          </a:p>
          <a:p>
            <a:pPr eaLnBrk="1" hangingPunct="1"/>
            <a:r>
              <a:rPr lang="en-US" altLang="cs-CZ" sz="2400" dirty="0"/>
              <a:t>When </a:t>
            </a:r>
            <a:r>
              <a:rPr lang="en-US" altLang="cs-CZ" sz="2400" i="1" dirty="0">
                <a:effectLst>
                  <a:outerShdw blurRad="38100" dist="38100" dir="2700000" algn="tl">
                    <a:srgbClr val="000000">
                      <a:alpha val="43137"/>
                    </a:srgbClr>
                  </a:outerShdw>
                </a:effectLst>
              </a:rPr>
              <a:t>Schliemann</a:t>
            </a:r>
            <a:r>
              <a:rPr lang="en-US" altLang="cs-CZ" sz="2400" dirty="0"/>
              <a:t> w</a:t>
            </a:r>
            <a:r>
              <a:rPr lang="cs-CZ" altLang="cs-CZ" sz="2400"/>
              <a:t>as</a:t>
            </a:r>
            <a:r>
              <a:rPr lang="en-US" altLang="cs-CZ" sz="2400"/>
              <a:t> </a:t>
            </a:r>
            <a:r>
              <a:rPr lang="en-US" altLang="cs-CZ" sz="2400" dirty="0"/>
              <a:t>looking for </a:t>
            </a:r>
            <a:r>
              <a:rPr lang="en-US" altLang="cs-CZ" sz="2400" i="1" dirty="0"/>
              <a:t>Troy</a:t>
            </a:r>
            <a:r>
              <a:rPr lang="en-US" altLang="cs-CZ" sz="2400" dirty="0"/>
              <a:t> he was pretty much convinced that Troy existed though it might have been otherwise. And even if he happened to set foot on the hill of Hissarlik (</a:t>
            </a:r>
            <a:r>
              <a:rPr lang="en-US" sz="2400" dirty="0"/>
              <a:t>now presumed to be the site of Troy along with Mycenae), he’d not be interested in that little hill at all, unless he had found out that this was the site of Troy</a:t>
            </a:r>
            <a:r>
              <a:rPr lang="en-US" altLang="cs-CZ" sz="2400" dirty="0"/>
              <a:t>. </a:t>
            </a:r>
          </a:p>
          <a:p>
            <a:pPr eaLnBrk="1" hangingPunct="1"/>
            <a:r>
              <a:rPr lang="en-US" altLang="cs-CZ" sz="2400" dirty="0"/>
              <a:t>Hence, the type of an entity to which the seeker is related is either a </a:t>
            </a:r>
            <a:r>
              <a:rPr lang="en-US" altLang="cs-CZ" sz="2400" i="1" dirty="0">
                <a:solidFill>
                  <a:schemeClr val="accent6">
                    <a:lumMod val="75000"/>
                  </a:schemeClr>
                </a:solidFill>
                <a:effectLst>
                  <a:outerShdw blurRad="38100" dist="38100" dir="2700000" algn="tl">
                    <a:srgbClr val="000000">
                      <a:alpha val="43137"/>
                    </a:srgbClr>
                  </a:outerShdw>
                </a:effectLst>
              </a:rPr>
              <a:t>construction</a:t>
            </a:r>
            <a:r>
              <a:rPr lang="en-US" altLang="cs-CZ" sz="2400" dirty="0"/>
              <a:t>, or an </a:t>
            </a:r>
            <a:r>
              <a:rPr lang="en-US" altLang="cs-CZ" sz="2400" i="1" dirty="0">
                <a:solidFill>
                  <a:schemeClr val="accent6">
                    <a:lumMod val="75000"/>
                  </a:schemeClr>
                </a:solidFill>
                <a:effectLst>
                  <a:outerShdw blurRad="38100" dist="38100" dir="2700000" algn="tl">
                    <a:srgbClr val="000000">
                      <a:alpha val="43137"/>
                    </a:srgbClr>
                  </a:outerShdw>
                </a:effectLst>
              </a:rPr>
              <a:t>intension</a:t>
            </a:r>
            <a:r>
              <a:rPr lang="en-US" altLang="cs-CZ" sz="2400" dirty="0"/>
              <a:t>. The seeker wants to find out which object if any is the product of the construction or the value of the intension, respectively. </a:t>
            </a:r>
          </a:p>
          <a:p>
            <a:pPr eaLnBrk="1" hangingPunct="1"/>
            <a:r>
              <a:rPr lang="en-US" altLang="cs-CZ" sz="2400" b="1" i="1" dirty="0">
                <a:solidFill>
                  <a:srgbClr val="C00000"/>
                </a:solidFill>
              </a:rPr>
              <a:t>Seek*</a:t>
            </a:r>
            <a:r>
              <a:rPr lang="en-US" altLang="cs-CZ" sz="2400" b="1" dirty="0">
                <a:solidFill>
                  <a:srgbClr val="C00000"/>
                </a:solidFill>
              </a:rPr>
              <a:t>/(</a:t>
            </a:r>
            <a:r>
              <a:rPr lang="en-US" altLang="cs-CZ" sz="2400" b="1" dirty="0">
                <a:solidFill>
                  <a:srgbClr val="C00000"/>
                </a:solidFill>
                <a:sym typeface="Symbol" panose="05050102010706020507" pitchFamily="18" charset="2"/>
              </a:rPr>
              <a:t></a:t>
            </a:r>
            <a:r>
              <a:rPr lang="en-US" altLang="cs-CZ" sz="2400" b="1" i="1" baseline="-25000" dirty="0">
                <a:solidFill>
                  <a:srgbClr val="C00000"/>
                </a:solidFill>
                <a:sym typeface="Symbol" panose="05050102010706020507" pitchFamily="18" charset="2"/>
              </a:rPr>
              <a:t>n</a:t>
            </a:r>
            <a:r>
              <a:rPr lang="en-US" altLang="cs-CZ" sz="2400" b="1" dirty="0">
                <a:solidFill>
                  <a:srgbClr val="C00000"/>
                </a:solidFill>
              </a:rPr>
              <a:t>)</a:t>
            </a:r>
            <a:r>
              <a:rPr lang="en-US" altLang="cs-CZ" sz="2400" b="1" baseline="-25000" dirty="0">
                <a:solidFill>
                  <a:srgbClr val="C00000"/>
                </a:solidFill>
                <a:sym typeface="Symbol" panose="05050102010706020507" pitchFamily="18" charset="2"/>
              </a:rPr>
              <a:t></a:t>
            </a:r>
            <a:r>
              <a:rPr lang="en-US" altLang="cs-CZ" sz="2400" baseline="-25000" dirty="0">
                <a:solidFill>
                  <a:srgbClr val="C00000"/>
                </a:solidFill>
                <a:sym typeface="Symbol" panose="05050102010706020507" pitchFamily="18" charset="2"/>
              </a:rPr>
              <a:t> </a:t>
            </a:r>
            <a:r>
              <a:rPr lang="en-US" altLang="cs-CZ" sz="2400" dirty="0"/>
              <a:t>or</a:t>
            </a:r>
            <a:r>
              <a:rPr lang="en-US" altLang="cs-CZ" sz="2400" baseline="-25000" dirty="0">
                <a:solidFill>
                  <a:schemeClr val="accent6">
                    <a:lumMod val="75000"/>
                  </a:schemeClr>
                </a:solidFill>
                <a:sym typeface="Symbol" panose="05050102010706020507" pitchFamily="18" charset="2"/>
              </a:rPr>
              <a:t> </a:t>
            </a:r>
            <a:r>
              <a:rPr lang="en-US" altLang="cs-CZ" sz="2400" b="1" i="1" dirty="0">
                <a:solidFill>
                  <a:srgbClr val="C00000"/>
                </a:solidFill>
              </a:rPr>
              <a:t>Seek</a:t>
            </a:r>
            <a:r>
              <a:rPr lang="en-US" altLang="cs-CZ" sz="2400" b="1" dirty="0">
                <a:solidFill>
                  <a:srgbClr val="C00000"/>
                </a:solidFill>
              </a:rPr>
              <a:t>/(</a:t>
            </a:r>
            <a:r>
              <a:rPr lang="en-US" altLang="cs-CZ" sz="2400" b="1" dirty="0">
                <a:solidFill>
                  <a:srgbClr val="C00000"/>
                </a:solidFill>
                <a:sym typeface="Symbol" panose="05050102010706020507" pitchFamily="18" charset="2"/>
              </a:rPr>
              <a:t></a:t>
            </a:r>
            <a:r>
              <a:rPr lang="en-US" altLang="cs-CZ" sz="2400" b="1" baseline="-25000" dirty="0">
                <a:solidFill>
                  <a:srgbClr val="C00000"/>
                </a:solidFill>
                <a:sym typeface="Symbol" panose="05050102010706020507" pitchFamily="18" charset="2"/>
              </a:rPr>
              <a:t></a:t>
            </a:r>
            <a:r>
              <a:rPr lang="en-US" altLang="cs-CZ" sz="2400" b="1" dirty="0">
                <a:solidFill>
                  <a:srgbClr val="C00000"/>
                </a:solidFill>
              </a:rPr>
              <a:t>)</a:t>
            </a:r>
            <a:r>
              <a:rPr lang="en-US" altLang="cs-CZ" sz="2400" b="1" baseline="-25000" dirty="0">
                <a:solidFill>
                  <a:srgbClr val="C00000"/>
                </a:solidFill>
                <a:sym typeface="Symbol" panose="05050102010706020507" pitchFamily="18" charset="2"/>
              </a:rPr>
              <a:t></a:t>
            </a:r>
          </a:p>
          <a:p>
            <a:pPr marL="0" indent="0" eaLnBrk="1" hangingPunct="1">
              <a:buNone/>
            </a:pPr>
            <a:endParaRPr lang="en-US" altLang="cs-CZ" sz="2000" baseline="-25000" dirty="0">
              <a:solidFill>
                <a:srgbClr val="C00000"/>
              </a:solidFill>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4FA08208-8971-463D-8403-C1E1E9AA6EFA}"/>
              </a:ext>
            </a:extLst>
          </p:cNvPr>
          <p:cNvSpPr>
            <a:spLocks noGrp="1"/>
          </p:cNvSpPr>
          <p:nvPr>
            <p:ph type="sldNum" sz="quarter" idx="12"/>
          </p:nvPr>
        </p:nvSpPr>
        <p:spPr/>
        <p:txBody>
          <a:bodyPr/>
          <a:lstStyle/>
          <a:p>
            <a:pPr>
              <a:defRPr/>
            </a:pPr>
            <a:fld id="{14D2C813-5CB9-4562-B73A-EAA31AFCBDEB}" type="slidenum">
              <a:rPr lang="cs-CZ" altLang="en-US" smtClean="0"/>
              <a:pPr>
                <a:defRPr/>
              </a:pPr>
              <a:t>4</a:t>
            </a:fld>
            <a:endParaRPr lang="cs-CZ" altLang="en-US"/>
          </a:p>
        </p:txBody>
      </p:sp>
    </p:spTree>
    <p:extLst>
      <p:ext uri="{BB962C8B-B14F-4D97-AF65-F5344CB8AC3E}">
        <p14:creationId xmlns:p14="http://schemas.microsoft.com/office/powerpoint/2010/main" val="230250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 calcmode="lin" valueType="num">
                                      <p:cBhvr additive="base">
                                        <p:cTn id="7"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 calcmode="lin" valueType="num">
                                      <p:cBhvr additive="base">
                                        <p:cTn id="17"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99E1781-0E51-475D-B5AE-7299628564DE}"/>
              </a:ext>
            </a:extLst>
          </p:cNvPr>
          <p:cNvSpPr>
            <a:spLocks noGrp="1" noChangeArrowheads="1"/>
          </p:cNvSpPr>
          <p:nvPr>
            <p:ph type="title"/>
          </p:nvPr>
        </p:nvSpPr>
        <p:spPr>
          <a:xfrm>
            <a:off x="457200" y="277813"/>
            <a:ext cx="8229600" cy="630237"/>
          </a:xfrm>
        </p:spPr>
        <p:txBody>
          <a:bodyPr/>
          <a:lstStyle/>
          <a:p>
            <a:pPr eaLnBrk="1" hangingPunct="1">
              <a:lnSpc>
                <a:spcPct val="90000"/>
              </a:lnSpc>
              <a:buFont typeface="Wingdings" panose="05000000000000000000" pitchFamily="2" charset="2"/>
              <a:buNone/>
              <a:defRPr/>
            </a:pPr>
            <a:r>
              <a:rPr lang="cs-CZ" altLang="cs-CZ" sz="4000" dirty="0"/>
              <a:t>a) </a:t>
            </a:r>
            <a:r>
              <a:rPr lang="cs-CZ" altLang="cs-CZ" sz="4000" i="1" dirty="0">
                <a:solidFill>
                  <a:schemeClr val="accent2"/>
                </a:solidFill>
              </a:rPr>
              <a:t>De </a:t>
            </a:r>
            <a:r>
              <a:rPr lang="cs-CZ" altLang="cs-CZ" sz="4000" i="1" dirty="0" err="1">
                <a:solidFill>
                  <a:schemeClr val="accent2"/>
                </a:solidFill>
              </a:rPr>
              <a:t>dicto</a:t>
            </a:r>
            <a:r>
              <a:rPr lang="en-US" altLang="cs-CZ" sz="4000" i="1" dirty="0">
                <a:solidFill>
                  <a:schemeClr val="accent2"/>
                </a:solidFill>
              </a:rPr>
              <a:t>, </a:t>
            </a:r>
            <a:r>
              <a:rPr lang="en-US" altLang="cs-CZ" sz="4000" i="1" dirty="0" err="1">
                <a:solidFill>
                  <a:schemeClr val="accent2"/>
                </a:solidFill>
              </a:rPr>
              <a:t>intensional</a:t>
            </a:r>
            <a:r>
              <a:rPr lang="en-US" altLang="cs-CZ" sz="4000" dirty="0">
                <a:solidFill>
                  <a:schemeClr val="accent2"/>
                </a:solidFill>
              </a:rPr>
              <a:t>:</a:t>
            </a:r>
            <a:r>
              <a:rPr lang="cs-CZ" altLang="cs-CZ" sz="4000" i="1" dirty="0">
                <a:solidFill>
                  <a:schemeClr val="accent2"/>
                </a:solidFill>
              </a:rPr>
              <a:t> </a:t>
            </a:r>
            <a:r>
              <a:rPr lang="en-US" altLang="cs-CZ" sz="4000" i="1" dirty="0">
                <a:solidFill>
                  <a:srgbClr val="C00000"/>
                </a:solidFill>
              </a:rPr>
              <a:t>Seek</a:t>
            </a:r>
            <a:r>
              <a:rPr lang="cs-CZ" altLang="cs-CZ" sz="4000" dirty="0">
                <a:solidFill>
                  <a:srgbClr val="C00000"/>
                </a:solidFill>
              </a:rPr>
              <a:t>/(</a:t>
            </a:r>
            <a:r>
              <a:rPr lang="cs-CZ" altLang="cs-CZ" sz="4000" dirty="0">
                <a:solidFill>
                  <a:srgbClr val="C00000"/>
                </a:solidFill>
                <a:sym typeface="Symbol" panose="05050102010706020507" pitchFamily="18" charset="2"/>
              </a:rPr>
              <a:t></a:t>
            </a:r>
            <a:r>
              <a:rPr lang="cs-CZ" altLang="cs-CZ" sz="4000" baseline="-25000" dirty="0">
                <a:solidFill>
                  <a:srgbClr val="C00000"/>
                </a:solidFill>
                <a:sym typeface="Symbol" panose="05050102010706020507" pitchFamily="18" charset="2"/>
              </a:rPr>
              <a:t></a:t>
            </a:r>
            <a:r>
              <a:rPr lang="cs-CZ" altLang="cs-CZ" sz="4000" dirty="0">
                <a:solidFill>
                  <a:srgbClr val="C00000"/>
                </a:solidFill>
              </a:rPr>
              <a:t>)</a:t>
            </a:r>
            <a:r>
              <a:rPr lang="cs-CZ" altLang="cs-CZ" sz="4000" baseline="-25000" dirty="0">
                <a:solidFill>
                  <a:srgbClr val="C00000"/>
                </a:solidFill>
                <a:sym typeface="Symbol" panose="05050102010706020507" pitchFamily="18" charset="2"/>
              </a:rPr>
              <a:t></a:t>
            </a:r>
            <a:endParaRPr lang="cs-CZ" altLang="cs-CZ" sz="4000" dirty="0">
              <a:solidFill>
                <a:srgbClr val="C00000"/>
              </a:solidFill>
              <a:sym typeface="Symbol" panose="05050102010706020507" pitchFamily="18" charset="2"/>
            </a:endParaRPr>
          </a:p>
        </p:txBody>
      </p:sp>
      <p:sp>
        <p:nvSpPr>
          <p:cNvPr id="149507" name="Rectangle 3">
            <a:extLst>
              <a:ext uri="{FF2B5EF4-FFF2-40B4-BE49-F238E27FC236}">
                <a16:creationId xmlns:a16="http://schemas.microsoft.com/office/drawing/2014/main" id="{5BA24991-8653-4F4C-946C-796035B315C9}"/>
              </a:ext>
            </a:extLst>
          </p:cNvPr>
          <p:cNvSpPr>
            <a:spLocks noGrp="1" noChangeArrowheads="1"/>
          </p:cNvSpPr>
          <p:nvPr>
            <p:ph type="body" idx="1"/>
          </p:nvPr>
        </p:nvSpPr>
        <p:spPr>
          <a:xfrm>
            <a:off x="395288" y="1268759"/>
            <a:ext cx="8497192" cy="5112569"/>
          </a:xfrm>
        </p:spPr>
        <p:txBody>
          <a:bodyPr>
            <a:normAutofit/>
          </a:bodyPr>
          <a:lstStyle/>
          <a:p>
            <a:pPr lvl="1" eaLnBrk="1" hangingPunct="1">
              <a:lnSpc>
                <a:spcPct val="90000"/>
              </a:lnSpc>
              <a:buFont typeface="Wingdings" panose="05000000000000000000" pitchFamily="2" charset="2"/>
              <a:buNone/>
              <a:defRPr/>
            </a:pPr>
            <a:r>
              <a:rPr lang="en-US" altLang="cs-CZ" sz="2200" dirty="0">
                <a:sym typeface="Symbol" panose="05050102010706020507" pitchFamily="18" charset="2"/>
              </a:rPr>
              <a:t>The seeker </a:t>
            </a:r>
            <a:r>
              <a:rPr lang="cs-CZ" altLang="cs-CZ" sz="2200" dirty="0" err="1">
                <a:sym typeface="Symbol" panose="05050102010706020507" pitchFamily="18" charset="2"/>
              </a:rPr>
              <a:t>want</a:t>
            </a:r>
            <a:r>
              <a:rPr lang="en-US" altLang="cs-CZ" sz="2200" dirty="0">
                <a:sym typeface="Symbol" panose="05050102010706020507" pitchFamily="18" charset="2"/>
              </a:rPr>
              <a:t>s to find out</a:t>
            </a:r>
            <a:r>
              <a:rPr lang="cs-CZ" altLang="cs-CZ" sz="2200" dirty="0">
                <a:sym typeface="Symbol" panose="05050102010706020507" pitchFamily="18" charset="2"/>
              </a:rPr>
              <a:t> </a:t>
            </a:r>
            <a:r>
              <a:rPr lang="en-US" altLang="cs-CZ" sz="2200" i="1" dirty="0">
                <a:solidFill>
                  <a:schemeClr val="tx2"/>
                </a:solidFill>
                <a:effectLst>
                  <a:outerShdw blurRad="38100" dist="38100" dir="2700000" algn="tl">
                    <a:srgbClr val="C0C0C0"/>
                  </a:outerShdw>
                </a:effectLst>
                <a:sym typeface="Symbol" panose="05050102010706020507" pitchFamily="18" charset="2"/>
              </a:rPr>
              <a:t>what is the value </a:t>
            </a:r>
            <a:r>
              <a:rPr lang="en-US" altLang="cs-CZ" sz="2200" dirty="0">
                <a:sym typeface="Symbol" panose="05050102010706020507" pitchFamily="18" charset="2"/>
              </a:rPr>
              <a:t>of the</a:t>
            </a:r>
            <a:r>
              <a:rPr lang="cs-CZ" altLang="cs-CZ" sz="2200" dirty="0">
                <a:sym typeface="Symbol" panose="05050102010706020507" pitchFamily="18" charset="2"/>
              </a:rPr>
              <a:t> -</a:t>
            </a:r>
            <a:r>
              <a:rPr lang="cs-CZ" altLang="cs-CZ" sz="2200" dirty="0" err="1"/>
              <a:t>inten</a:t>
            </a:r>
            <a:r>
              <a:rPr lang="en-US" altLang="cs-CZ" sz="2200" dirty="0" err="1"/>
              <a:t>sion</a:t>
            </a:r>
            <a:endParaRPr lang="cs-CZ" altLang="cs-CZ" sz="2200" dirty="0"/>
          </a:p>
          <a:p>
            <a:pPr lvl="1" eaLnBrk="1" hangingPunct="1">
              <a:lnSpc>
                <a:spcPct val="90000"/>
              </a:lnSpc>
              <a:buFont typeface="Wingdings" panose="05000000000000000000" pitchFamily="2" charset="2"/>
              <a:buNone/>
              <a:defRPr/>
            </a:pPr>
            <a:r>
              <a:rPr lang="en-US" altLang="cs-CZ" sz="2200" dirty="0"/>
              <a:t>Success</a:t>
            </a:r>
            <a:r>
              <a:rPr lang="cs-CZ" altLang="cs-CZ" sz="2200" dirty="0"/>
              <a:t> = </a:t>
            </a:r>
            <a:r>
              <a:rPr lang="en-US" altLang="cs-CZ" sz="2200" dirty="0"/>
              <a:t>finding</a:t>
            </a:r>
            <a:r>
              <a:rPr lang="cs-CZ" altLang="cs-CZ" sz="2200" dirty="0"/>
              <a:t>, </a:t>
            </a:r>
            <a:r>
              <a:rPr lang="en-US" altLang="cs-CZ" sz="2200" dirty="0"/>
              <a:t>hence</a:t>
            </a:r>
            <a:r>
              <a:rPr lang="cs-CZ" altLang="cs-CZ" sz="2200" dirty="0"/>
              <a:t>: </a:t>
            </a:r>
            <a:r>
              <a:rPr lang="en-US" altLang="cs-CZ" sz="2200" i="1" dirty="0">
                <a:solidFill>
                  <a:srgbClr val="C00000"/>
                </a:solidFill>
              </a:rPr>
              <a:t>Find</a:t>
            </a:r>
            <a:r>
              <a:rPr lang="cs-CZ" altLang="cs-CZ" sz="2200" dirty="0">
                <a:solidFill>
                  <a:srgbClr val="C00000"/>
                </a:solidFill>
              </a:rPr>
              <a:t>/(</a:t>
            </a:r>
            <a:r>
              <a:rPr lang="cs-CZ" altLang="cs-CZ" sz="2200" dirty="0">
                <a:solidFill>
                  <a:srgbClr val="C00000"/>
                </a:solidFill>
                <a:sym typeface="Symbol" panose="05050102010706020507" pitchFamily="18" charset="2"/>
              </a:rPr>
              <a:t></a:t>
            </a:r>
            <a:r>
              <a:rPr lang="cs-CZ" altLang="cs-CZ" sz="2200" baseline="-25000" dirty="0">
                <a:solidFill>
                  <a:srgbClr val="C00000"/>
                </a:solidFill>
                <a:sym typeface="Symbol" panose="05050102010706020507" pitchFamily="18" charset="2"/>
              </a:rPr>
              <a:t></a:t>
            </a:r>
            <a:r>
              <a:rPr lang="cs-CZ" altLang="cs-CZ" sz="2200" dirty="0">
                <a:solidFill>
                  <a:srgbClr val="C00000"/>
                </a:solidFill>
              </a:rPr>
              <a:t>)</a:t>
            </a:r>
            <a:r>
              <a:rPr lang="cs-CZ" altLang="cs-CZ" sz="2200" baseline="-25000" dirty="0">
                <a:solidFill>
                  <a:srgbClr val="C00000"/>
                </a:solidFill>
                <a:sym typeface="Symbol" panose="05050102010706020507" pitchFamily="18" charset="2"/>
              </a:rPr>
              <a:t></a:t>
            </a:r>
          </a:p>
          <a:p>
            <a:pPr eaLnBrk="1" hangingPunct="1">
              <a:lnSpc>
                <a:spcPct val="90000"/>
              </a:lnSpc>
              <a:spcBef>
                <a:spcPct val="90000"/>
              </a:spcBef>
              <a:buFont typeface="Wingdings" panose="05000000000000000000" pitchFamily="2" charset="2"/>
              <a:buNone/>
              <a:defRPr/>
            </a:pPr>
            <a:r>
              <a:rPr lang="en-US" altLang="cs-CZ" sz="2000" i="1" dirty="0">
                <a:sym typeface="Symbol" panose="05050102010706020507" pitchFamily="18" charset="2"/>
              </a:rPr>
              <a:t>Tom seeks a unicorn</a:t>
            </a:r>
            <a:r>
              <a:rPr lang="cs-CZ" altLang="cs-CZ" sz="2000" dirty="0">
                <a:sym typeface="Symbol" panose="05050102010706020507" pitchFamily="18" charset="2"/>
              </a:rPr>
              <a:t> </a:t>
            </a:r>
          </a:p>
          <a:p>
            <a:pPr eaLnBrk="1" hangingPunct="1">
              <a:lnSpc>
                <a:spcPct val="90000"/>
              </a:lnSpc>
              <a:buFont typeface="Wingdings" panose="05000000000000000000" pitchFamily="2" charset="2"/>
              <a:buNone/>
              <a:defRPr/>
            </a:pP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accent2"/>
                </a:solidFill>
                <a:effectLst>
                  <a:outerShdw blurRad="38100" dist="38100" dir="2700000" algn="tl">
                    <a:srgbClr val="C0C0C0"/>
                  </a:outerShdw>
                </a:effectLst>
                <a:sym typeface="Symbol" panose="05050102010706020507" pitchFamily="18" charset="2"/>
              </a:rPr>
              <a:t>1</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Tom</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Unicorn</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Seek</a:t>
            </a:r>
            <a:r>
              <a:rPr lang="en-US" altLang="cs-CZ" sz="2000" i="1" baseline="30000" dirty="0">
                <a:effectLst>
                  <a:outerShdw blurRad="38100" dist="38100" dir="2700000" algn="tl">
                    <a:srgbClr val="000000">
                      <a:alpha val="43137"/>
                    </a:srgbClr>
                  </a:outerShdw>
                </a:effectLst>
                <a:sym typeface="Symbol" panose="05050102010706020507" pitchFamily="18" charset="2"/>
              </a:rPr>
              <a:t>1</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r>
              <a:rPr lang="cs-CZ" altLang="cs-CZ" sz="2000" dirty="0">
                <a:sym typeface="Symbol" panose="05050102010706020507" pitchFamily="18" charset="2"/>
              </a:rPr>
              <a:t>  </a:t>
            </a:r>
          </a:p>
          <a:p>
            <a:pPr eaLnBrk="1" hangingPunct="1">
              <a:lnSpc>
                <a:spcPct val="90000"/>
              </a:lnSpc>
              <a:spcBef>
                <a:spcPct val="50000"/>
              </a:spcBef>
              <a:buFont typeface="Wingdings" panose="05000000000000000000" pitchFamily="2" charset="2"/>
              <a:buNone/>
              <a:defRPr/>
            </a:pPr>
            <a:r>
              <a:rPr lang="en-US" altLang="cs-CZ" sz="2000" i="1" dirty="0">
                <a:sym typeface="Symbol" panose="05050102010706020507" pitchFamily="18" charset="2"/>
              </a:rPr>
              <a:t>Police seeks the murderer of</a:t>
            </a:r>
            <a:r>
              <a:rPr lang="cs-CZ" altLang="cs-CZ" sz="2000" i="1" dirty="0">
                <a:sym typeface="Symbol" panose="05050102010706020507" pitchFamily="18" charset="2"/>
              </a:rPr>
              <a:t> JFK</a:t>
            </a:r>
            <a:r>
              <a:rPr lang="cs-CZ" altLang="cs-CZ" sz="2000" dirty="0">
                <a:sym typeface="Symbol" panose="05050102010706020507" pitchFamily="18" charset="2"/>
              </a:rPr>
              <a:t> </a:t>
            </a:r>
          </a:p>
          <a:p>
            <a:pPr eaLnBrk="1" hangingPunct="1">
              <a:lnSpc>
                <a:spcPct val="90000"/>
              </a:lnSpc>
              <a:buFont typeface="Wingdings" panose="05000000000000000000" pitchFamily="2" charset="2"/>
              <a:buNone/>
              <a:defRPr/>
            </a:pP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JFK</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Seek</a:t>
            </a:r>
            <a:r>
              <a:rPr lang="en-US" altLang="cs-CZ" sz="2000" i="1" baseline="30000" dirty="0">
                <a:effectLst>
                  <a:outerShdw blurRad="38100" dist="38100" dir="2700000" algn="tl">
                    <a:srgbClr val="000000">
                      <a:alpha val="43137"/>
                    </a:srgbClr>
                  </a:outerShdw>
                </a:effectLst>
                <a:sym typeface="Symbol" panose="05050102010706020507" pitchFamily="18" charset="2"/>
              </a:rPr>
              <a:t>2</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endParaRPr lang="cs-CZ" altLang="cs-CZ" sz="2000" dirty="0">
              <a:sym typeface="Symbol" panose="05050102010706020507" pitchFamily="18" charset="2"/>
            </a:endParaRPr>
          </a:p>
          <a:p>
            <a:pPr eaLnBrk="1" hangingPunct="1">
              <a:lnSpc>
                <a:spcPct val="90000"/>
              </a:lnSpc>
              <a:spcBef>
                <a:spcPct val="50000"/>
              </a:spcBef>
              <a:buFont typeface="Wingdings" panose="05000000000000000000" pitchFamily="2" charset="2"/>
              <a:buNone/>
              <a:defRPr/>
            </a:pPr>
            <a:r>
              <a:rPr lang="cs-CZ" altLang="cs-CZ" sz="2000" dirty="0">
                <a:sym typeface="Symbol" panose="05050102010706020507" pitchFamily="18" charset="2"/>
              </a:rPr>
              <a:t>Police </a:t>
            </a:r>
            <a:r>
              <a:rPr lang="en-US" altLang="cs-CZ" sz="2000" dirty="0">
                <a:sym typeface="Symbol" panose="05050102010706020507" pitchFamily="18" charset="2"/>
              </a:rPr>
              <a:t>found the murderer of</a:t>
            </a:r>
            <a:r>
              <a:rPr lang="cs-CZ" altLang="cs-CZ" sz="2000" dirty="0">
                <a:sym typeface="Symbol" panose="05050102010706020507" pitchFamily="18" charset="2"/>
              </a:rPr>
              <a:t> JFK</a:t>
            </a:r>
          </a:p>
          <a:p>
            <a:pPr eaLnBrk="1" hangingPunct="1">
              <a:lnSpc>
                <a:spcPct val="90000"/>
              </a:lnSpc>
              <a:buFont typeface="Wingdings" panose="05000000000000000000" pitchFamily="2" charset="2"/>
              <a:buNone/>
              <a:defRPr/>
            </a:pP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Find</a:t>
            </a:r>
            <a:r>
              <a:rPr lang="en-US" altLang="cs-CZ" sz="20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JFK</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Find</a:t>
            </a:r>
            <a:r>
              <a:rPr lang="en-US" altLang="cs-CZ" sz="2000" i="1" baseline="30000" dirty="0">
                <a:effectLst>
                  <a:outerShdw blurRad="38100" dist="38100" dir="2700000" algn="tl">
                    <a:srgbClr val="000000">
                      <a:alpha val="43137"/>
                    </a:srgbClr>
                  </a:outerShdw>
                </a:effectLst>
                <a:sym typeface="Symbol" panose="05050102010706020507" pitchFamily="18" charset="2"/>
              </a:rPr>
              <a:t>2</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endParaRPr lang="cs-CZ" altLang="cs-CZ" sz="2000" dirty="0">
              <a:sym typeface="Symbol" panose="05050102010706020507" pitchFamily="18" charset="2"/>
            </a:endParaRPr>
          </a:p>
          <a:p>
            <a:pPr eaLnBrk="1" hangingPunct="1">
              <a:lnSpc>
                <a:spcPct val="90000"/>
              </a:lnSpc>
              <a:spcBef>
                <a:spcPts val="1800"/>
              </a:spcBef>
              <a:defRPr/>
            </a:pPr>
            <a:r>
              <a:rPr lang="en-US" altLang="cs-CZ" sz="2000" dirty="0">
                <a:sym typeface="Symbol" panose="05050102010706020507" pitchFamily="18" charset="2"/>
              </a:rPr>
              <a:t>The constructions</a:t>
            </a:r>
            <a:r>
              <a:rPr lang="cs-CZ" altLang="cs-CZ" sz="2000" dirty="0">
                <a:sym typeface="Symbol" panose="05050102010706020507" pitchFamily="18" charset="2"/>
              </a:rPr>
              <a:t> </a:t>
            </a:r>
            <a:r>
              <a:rPr lang="cs-CZ" altLang="cs-CZ" sz="2000" baseline="30000" dirty="0">
                <a:sym typeface="Symbol" panose="05050102010706020507" pitchFamily="18" charset="2"/>
              </a:rPr>
              <a:t>0</a:t>
            </a:r>
            <a:r>
              <a:rPr lang="en-US" altLang="cs-CZ" sz="2000" i="1" dirty="0">
                <a:sym typeface="Symbol" panose="05050102010706020507" pitchFamily="18" charset="2"/>
              </a:rPr>
              <a:t>Unicorn</a:t>
            </a:r>
            <a:r>
              <a:rPr lang="cs-CZ" altLang="cs-CZ" sz="2000" dirty="0">
                <a:sym typeface="Symbol" panose="05050102010706020507" pitchFamily="18" charset="2"/>
              </a:rPr>
              <a:t>, </a:t>
            </a:r>
            <a:r>
              <a:rPr lang="cs-CZ" altLang="cs-CZ" sz="2000" i="1" dirty="0" err="1">
                <a:sym typeface="Symbol" panose="05050102010706020507" pitchFamily="18" charset="2"/>
              </a:rPr>
              <a:t>w</a:t>
            </a:r>
            <a:r>
              <a:rPr lang="cs-CZ" altLang="cs-CZ" sz="2000" dirty="0" err="1">
                <a:sym typeface="Symbol" panose="05050102010706020507" pitchFamily="18" charset="2"/>
              </a:rPr>
              <a:t></a:t>
            </a:r>
            <a:r>
              <a:rPr lang="cs-CZ" altLang="cs-CZ" sz="2000" i="1" dirty="0" err="1">
                <a:sym typeface="Symbol" panose="05050102010706020507" pitchFamily="18" charset="2"/>
              </a:rPr>
              <a:t>t</a:t>
            </a:r>
            <a:r>
              <a:rPr lang="cs-CZ" altLang="cs-CZ" sz="2000" i="1" dirty="0">
                <a:sym typeface="Symbol" panose="05050102010706020507" pitchFamily="18" charset="2"/>
              </a:rPr>
              <a:t> </a:t>
            </a:r>
            <a:r>
              <a:rPr lang="cs-CZ" altLang="cs-CZ" sz="2000" dirty="0">
                <a:sym typeface="Symbol" panose="05050102010706020507" pitchFamily="18" charset="2"/>
              </a:rPr>
              <a:t>[</a:t>
            </a:r>
            <a:r>
              <a:rPr lang="cs-CZ" altLang="cs-CZ" sz="2000" baseline="30000" dirty="0">
                <a:sym typeface="Symbol" panose="05050102010706020507" pitchFamily="18" charset="2"/>
              </a:rPr>
              <a:t>0</a:t>
            </a:r>
            <a:r>
              <a:rPr lang="en-US" altLang="cs-CZ" sz="2000" i="1" dirty="0">
                <a:sym typeface="Symbol" panose="05050102010706020507" pitchFamily="18" charset="2"/>
              </a:rPr>
              <a:t>Murderer</a:t>
            </a:r>
            <a:r>
              <a:rPr lang="cs-CZ" altLang="cs-CZ" sz="2000" i="1" baseline="-25000" dirty="0" err="1">
                <a:sym typeface="Symbol" panose="05050102010706020507" pitchFamily="18" charset="2"/>
              </a:rPr>
              <a:t>wt</a:t>
            </a:r>
            <a:r>
              <a:rPr lang="cs-CZ" altLang="cs-CZ" sz="2000" i="1" dirty="0">
                <a:sym typeface="Symbol" panose="05050102010706020507" pitchFamily="18" charset="2"/>
              </a:rPr>
              <a:t> </a:t>
            </a:r>
            <a:r>
              <a:rPr lang="cs-CZ" altLang="cs-CZ" sz="2000" baseline="30000" dirty="0">
                <a:sym typeface="Symbol" panose="05050102010706020507" pitchFamily="18" charset="2"/>
              </a:rPr>
              <a:t>0</a:t>
            </a:r>
            <a:r>
              <a:rPr lang="cs-CZ" altLang="cs-CZ" sz="2000" i="1" dirty="0">
                <a:sym typeface="Symbol" panose="05050102010706020507" pitchFamily="18" charset="2"/>
              </a:rPr>
              <a:t>JFK</a:t>
            </a:r>
            <a:r>
              <a:rPr lang="cs-CZ" altLang="cs-CZ" sz="2000" dirty="0">
                <a:sym typeface="Symbol" panose="05050102010706020507" pitchFamily="18" charset="2"/>
              </a:rPr>
              <a:t>]</a:t>
            </a:r>
            <a:r>
              <a:rPr lang="en-US" altLang="cs-CZ" sz="2000" dirty="0">
                <a:sym typeface="Symbol" panose="05050102010706020507" pitchFamily="18" charset="2"/>
              </a:rPr>
              <a:t> occur</a:t>
            </a:r>
            <a:r>
              <a:rPr lang="cs-CZ" altLang="cs-CZ" sz="2000" dirty="0">
                <a:sym typeface="Symbol" panose="05050102010706020507" pitchFamily="18" charset="2"/>
              </a:rPr>
              <a:t> </a:t>
            </a:r>
            <a:r>
              <a:rPr lang="cs-CZ" altLang="cs-CZ" sz="2000" i="1" dirty="0">
                <a:effectLst>
                  <a:outerShdw blurRad="38100" dist="38100" dir="2700000" algn="tl">
                    <a:srgbClr val="000000">
                      <a:alpha val="43137"/>
                    </a:srgbClr>
                  </a:outerShdw>
                </a:effectLst>
                <a:sym typeface="Symbol" panose="05050102010706020507" pitchFamily="18" charset="2"/>
              </a:rPr>
              <a:t>de </a:t>
            </a:r>
            <a:r>
              <a:rPr lang="cs-CZ" altLang="cs-CZ" sz="2000" i="1" dirty="0" err="1">
                <a:effectLst>
                  <a:outerShdw blurRad="38100" dist="38100" dir="2700000" algn="tl">
                    <a:srgbClr val="000000">
                      <a:alpha val="43137"/>
                    </a:srgbClr>
                  </a:outerShdw>
                </a:effectLst>
                <a:sym typeface="Symbol" panose="05050102010706020507" pitchFamily="18" charset="2"/>
              </a:rPr>
              <a:t>dicto</a:t>
            </a:r>
            <a:r>
              <a:rPr lang="cs-CZ" altLang="cs-CZ" sz="2000" i="1" dirty="0">
                <a:sym typeface="Symbol" panose="05050102010706020507" pitchFamily="18" charset="2"/>
              </a:rPr>
              <a:t>.</a:t>
            </a:r>
            <a:endParaRPr lang="en-US" altLang="cs-CZ" sz="2000" i="1" dirty="0">
              <a:sym typeface="Symbol" panose="05050102010706020507" pitchFamily="18" charset="2"/>
            </a:endParaRPr>
          </a:p>
          <a:p>
            <a:pPr eaLnBrk="1" hangingPunct="1">
              <a:lnSpc>
                <a:spcPct val="90000"/>
              </a:lnSpc>
              <a:defRPr/>
            </a:pPr>
            <a:r>
              <a:rPr lang="en-US" altLang="cs-CZ" sz="2000" i="1" dirty="0">
                <a:sym typeface="Symbol" panose="05050102010706020507" pitchFamily="18" charset="2"/>
              </a:rPr>
              <a:t>Existence of the sought object is </a:t>
            </a:r>
            <a:r>
              <a:rPr lang="en-US" altLang="cs-CZ" sz="2000" i="1" dirty="0">
                <a:effectLst>
                  <a:outerShdw blurRad="38100" dist="38100" dir="2700000" algn="tl">
                    <a:srgbClr val="000000">
                      <a:alpha val="43137"/>
                    </a:srgbClr>
                  </a:outerShdw>
                </a:effectLst>
                <a:sym typeface="Symbol" panose="05050102010706020507" pitchFamily="18" charset="2"/>
              </a:rPr>
              <a:t>not presupposed</a:t>
            </a:r>
            <a:r>
              <a:rPr lang="en-US" altLang="cs-CZ" sz="2000" i="1" dirty="0">
                <a:sym typeface="Symbol" panose="05050102010706020507" pitchFamily="18" charset="2"/>
              </a:rPr>
              <a:t> </a:t>
            </a:r>
            <a:r>
              <a:rPr lang="en-US" altLang="cs-CZ" sz="2000" dirty="0">
                <a:sym typeface="Symbol" panose="05050102010706020507" pitchFamily="18" charset="2"/>
              </a:rPr>
              <a:t>only </a:t>
            </a:r>
            <a:r>
              <a:rPr lang="en-US" altLang="cs-CZ" sz="2000" i="1" dirty="0">
                <a:sym typeface="Symbol" panose="05050102010706020507" pitchFamily="18" charset="2"/>
              </a:rPr>
              <a:t>entailed.  </a:t>
            </a:r>
          </a:p>
          <a:p>
            <a:pPr eaLnBrk="1" hangingPunct="1">
              <a:lnSpc>
                <a:spcPct val="90000"/>
              </a:lnSpc>
              <a:defRPr/>
            </a:pPr>
            <a:r>
              <a:rPr lang="en-US" altLang="cs-CZ" sz="2000" dirty="0">
                <a:sym typeface="Symbol" panose="05050102010706020507" pitchFamily="18" charset="2"/>
              </a:rPr>
              <a:t>The seeker can seek non-existent objects (unicorns, Pegasus, …); then he/she cannot find them</a:t>
            </a:r>
            <a:r>
              <a:rPr lang="cs-CZ" altLang="cs-CZ" sz="2000" dirty="0">
                <a:sym typeface="Symbol" panose="05050102010706020507" pitchFamily="18" charset="2"/>
              </a:rPr>
              <a:t>, </a:t>
            </a:r>
            <a:r>
              <a:rPr lang="cs-CZ" altLang="cs-CZ" sz="2000" dirty="0" err="1">
                <a:sym typeface="Symbol" panose="05050102010706020507" pitchFamily="18" charset="2"/>
              </a:rPr>
              <a:t>of</a:t>
            </a:r>
            <a:r>
              <a:rPr lang="cs-CZ" altLang="cs-CZ" sz="2000" dirty="0">
                <a:sym typeface="Symbol" panose="05050102010706020507" pitchFamily="18" charset="2"/>
              </a:rPr>
              <a:t> </a:t>
            </a:r>
            <a:r>
              <a:rPr lang="cs-CZ" altLang="cs-CZ" sz="2000" dirty="0" err="1">
                <a:sym typeface="Symbol" panose="05050102010706020507" pitchFamily="18" charset="2"/>
              </a:rPr>
              <a:t>course</a:t>
            </a:r>
            <a:endParaRPr lang="en-US" altLang="cs-CZ" sz="2000" dirty="0">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05EFEF3F-B5B8-48D0-B7FA-39C963D3AEFE}"/>
              </a:ext>
            </a:extLst>
          </p:cNvPr>
          <p:cNvSpPr>
            <a:spLocks noGrp="1"/>
          </p:cNvSpPr>
          <p:nvPr>
            <p:ph type="sldNum" sz="quarter" idx="12"/>
          </p:nvPr>
        </p:nvSpPr>
        <p:spPr/>
        <p:txBody>
          <a:bodyPr/>
          <a:lstStyle/>
          <a:p>
            <a:pPr>
              <a:defRPr/>
            </a:pPr>
            <a:fld id="{14D2C813-5CB9-4562-B73A-EAA31AFCBDEB}" type="slidenum">
              <a:rPr lang="cs-CZ" altLang="en-US" smtClean="0"/>
              <a:pPr>
                <a:defRPr/>
              </a:pPr>
              <a:t>5</a:t>
            </a:fld>
            <a:endParaRPr lang="cs-CZ"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9507">
                                            <p:txEl>
                                              <p:pRg st="2" end="2"/>
                                            </p:txEl>
                                          </p:spTgt>
                                        </p:tgtEl>
                                        <p:attrNameLst>
                                          <p:attrName>style.visibility</p:attrName>
                                        </p:attrNameLst>
                                      </p:cBhvr>
                                      <p:to>
                                        <p:strVal val="visible"/>
                                      </p:to>
                                    </p:set>
                                    <p:anim calcmode="lin" valueType="num">
                                      <p:cBhvr additive="base">
                                        <p:cTn id="7" dur="500" fill="hold"/>
                                        <p:tgtEl>
                                          <p:spTgt spid="14950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950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9507">
                                            <p:txEl>
                                              <p:pRg st="3" end="3"/>
                                            </p:txEl>
                                          </p:spTgt>
                                        </p:tgtEl>
                                        <p:attrNameLst>
                                          <p:attrName>style.visibility</p:attrName>
                                        </p:attrNameLst>
                                      </p:cBhvr>
                                      <p:to>
                                        <p:strVal val="visible"/>
                                      </p:to>
                                    </p:set>
                                    <p:anim calcmode="lin" valueType="num">
                                      <p:cBhvr additive="base">
                                        <p:cTn id="11" dur="500" fill="hold"/>
                                        <p:tgtEl>
                                          <p:spTgt spid="14950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95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9507">
                                            <p:txEl>
                                              <p:pRg st="4" end="4"/>
                                            </p:txEl>
                                          </p:spTgt>
                                        </p:tgtEl>
                                        <p:attrNameLst>
                                          <p:attrName>style.visibility</p:attrName>
                                        </p:attrNameLst>
                                      </p:cBhvr>
                                      <p:to>
                                        <p:strVal val="visible"/>
                                      </p:to>
                                    </p:set>
                                    <p:anim calcmode="lin" valueType="num">
                                      <p:cBhvr additive="base">
                                        <p:cTn id="17" dur="500" fill="hold"/>
                                        <p:tgtEl>
                                          <p:spTgt spid="14950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4950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49507">
                                            <p:txEl>
                                              <p:pRg st="5" end="5"/>
                                            </p:txEl>
                                          </p:spTgt>
                                        </p:tgtEl>
                                        <p:attrNameLst>
                                          <p:attrName>style.visibility</p:attrName>
                                        </p:attrNameLst>
                                      </p:cBhvr>
                                      <p:to>
                                        <p:strVal val="visible"/>
                                      </p:to>
                                    </p:set>
                                    <p:anim calcmode="lin" valueType="num">
                                      <p:cBhvr additive="base">
                                        <p:cTn id="21" dur="500" fill="hold"/>
                                        <p:tgtEl>
                                          <p:spTgt spid="14950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495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9507">
                                            <p:txEl>
                                              <p:pRg st="6" end="6"/>
                                            </p:txEl>
                                          </p:spTgt>
                                        </p:tgtEl>
                                        <p:attrNameLst>
                                          <p:attrName>style.visibility</p:attrName>
                                        </p:attrNameLst>
                                      </p:cBhvr>
                                      <p:to>
                                        <p:strVal val="visible"/>
                                      </p:to>
                                    </p:set>
                                    <p:anim calcmode="lin" valueType="num">
                                      <p:cBhvr additive="base">
                                        <p:cTn id="27" dur="500" fill="hold"/>
                                        <p:tgtEl>
                                          <p:spTgt spid="14950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4950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9507">
                                            <p:txEl>
                                              <p:pRg st="7" end="7"/>
                                            </p:txEl>
                                          </p:spTgt>
                                        </p:tgtEl>
                                        <p:attrNameLst>
                                          <p:attrName>style.visibility</p:attrName>
                                        </p:attrNameLst>
                                      </p:cBhvr>
                                      <p:to>
                                        <p:strVal val="visible"/>
                                      </p:to>
                                    </p:set>
                                    <p:anim calcmode="lin" valueType="num">
                                      <p:cBhvr additive="base">
                                        <p:cTn id="31" dur="500" fill="hold"/>
                                        <p:tgtEl>
                                          <p:spTgt spid="14950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950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9507">
                                            <p:txEl>
                                              <p:pRg st="8" end="8"/>
                                            </p:txEl>
                                          </p:spTgt>
                                        </p:tgtEl>
                                        <p:attrNameLst>
                                          <p:attrName>style.visibility</p:attrName>
                                        </p:attrNameLst>
                                      </p:cBhvr>
                                      <p:to>
                                        <p:strVal val="visible"/>
                                      </p:to>
                                    </p:set>
                                    <p:anim calcmode="lin" valueType="num">
                                      <p:cBhvr additive="base">
                                        <p:cTn id="37" dur="500" fill="hold"/>
                                        <p:tgtEl>
                                          <p:spTgt spid="149507">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9507">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49507">
                                            <p:txEl>
                                              <p:pRg st="9" end="9"/>
                                            </p:txEl>
                                          </p:spTgt>
                                        </p:tgtEl>
                                        <p:attrNameLst>
                                          <p:attrName>style.visibility</p:attrName>
                                        </p:attrNameLst>
                                      </p:cBhvr>
                                      <p:to>
                                        <p:strVal val="visible"/>
                                      </p:to>
                                    </p:set>
                                    <p:anim calcmode="lin" valueType="num">
                                      <p:cBhvr additive="base">
                                        <p:cTn id="41" dur="500" fill="hold"/>
                                        <p:tgtEl>
                                          <p:spTgt spid="149507">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49507">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49507">
                                            <p:txEl>
                                              <p:pRg st="10" end="10"/>
                                            </p:txEl>
                                          </p:spTgt>
                                        </p:tgtEl>
                                        <p:attrNameLst>
                                          <p:attrName>style.visibility</p:attrName>
                                        </p:attrNameLst>
                                      </p:cBhvr>
                                      <p:to>
                                        <p:strVal val="visible"/>
                                      </p:to>
                                    </p:set>
                                    <p:anim calcmode="lin" valueType="num">
                                      <p:cBhvr additive="base">
                                        <p:cTn id="45" dur="500" fill="hold"/>
                                        <p:tgtEl>
                                          <p:spTgt spid="149507">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4950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623ACC4-88CB-4534-B709-1BA89C93DBB1}"/>
              </a:ext>
            </a:extLst>
          </p:cNvPr>
          <p:cNvSpPr>
            <a:spLocks noGrp="1" noChangeArrowheads="1"/>
          </p:cNvSpPr>
          <p:nvPr>
            <p:ph type="title"/>
          </p:nvPr>
        </p:nvSpPr>
        <p:spPr>
          <a:xfrm>
            <a:off x="457200" y="277813"/>
            <a:ext cx="8229600" cy="630237"/>
          </a:xfrm>
        </p:spPr>
        <p:txBody>
          <a:bodyPr/>
          <a:lstStyle/>
          <a:p>
            <a:pPr eaLnBrk="1" hangingPunct="1"/>
            <a:r>
              <a:rPr lang="cs-CZ" altLang="cs-CZ" sz="3600" dirty="0"/>
              <a:t>a) </a:t>
            </a:r>
            <a:r>
              <a:rPr lang="cs-CZ" altLang="cs-CZ" sz="3600" i="1" dirty="0">
                <a:solidFill>
                  <a:schemeClr val="accent2"/>
                </a:solidFill>
              </a:rPr>
              <a:t>De </a:t>
            </a:r>
            <a:r>
              <a:rPr lang="cs-CZ" altLang="cs-CZ" sz="3600" i="1" dirty="0" err="1">
                <a:solidFill>
                  <a:schemeClr val="accent2"/>
                </a:solidFill>
              </a:rPr>
              <a:t>dicto</a:t>
            </a:r>
            <a:r>
              <a:rPr lang="en-US" altLang="cs-CZ" sz="3600" i="1" dirty="0">
                <a:solidFill>
                  <a:schemeClr val="accent2"/>
                </a:solidFill>
              </a:rPr>
              <a:t>, </a:t>
            </a:r>
            <a:r>
              <a:rPr lang="en-US" altLang="cs-CZ" sz="3600" i="1" dirty="0" err="1">
                <a:solidFill>
                  <a:schemeClr val="accent2"/>
                </a:solidFill>
              </a:rPr>
              <a:t>intensional</a:t>
            </a:r>
            <a:r>
              <a:rPr lang="en-US" altLang="cs-CZ" sz="3600" dirty="0">
                <a:solidFill>
                  <a:schemeClr val="accent2"/>
                </a:solidFill>
              </a:rPr>
              <a:t>:</a:t>
            </a:r>
            <a:r>
              <a:rPr lang="cs-CZ" altLang="cs-CZ" sz="3600" i="1" dirty="0">
                <a:solidFill>
                  <a:schemeClr val="accent2"/>
                </a:solidFill>
              </a:rPr>
              <a:t> </a:t>
            </a:r>
            <a:r>
              <a:rPr lang="en-US" altLang="cs-CZ" sz="3600" i="1" dirty="0">
                <a:solidFill>
                  <a:srgbClr val="C00000"/>
                </a:solidFill>
              </a:rPr>
              <a:t>Find</a:t>
            </a:r>
            <a:r>
              <a:rPr lang="cs-CZ" altLang="cs-CZ" sz="3600" dirty="0">
                <a:solidFill>
                  <a:srgbClr val="C00000"/>
                </a:solidFill>
              </a:rPr>
              <a:t>/(</a:t>
            </a:r>
            <a:r>
              <a:rPr lang="cs-CZ" altLang="cs-CZ" sz="3600" dirty="0">
                <a:solidFill>
                  <a:srgbClr val="C00000"/>
                </a:solidFill>
                <a:sym typeface="Symbol" panose="05050102010706020507" pitchFamily="18" charset="2"/>
              </a:rPr>
              <a:t></a:t>
            </a:r>
            <a:r>
              <a:rPr lang="cs-CZ" altLang="cs-CZ" sz="3600" baseline="-25000" dirty="0">
                <a:solidFill>
                  <a:srgbClr val="C00000"/>
                </a:solidFill>
                <a:sym typeface="Symbol" panose="05050102010706020507" pitchFamily="18" charset="2"/>
              </a:rPr>
              <a:t></a:t>
            </a:r>
            <a:r>
              <a:rPr lang="cs-CZ" altLang="cs-CZ" sz="3600" dirty="0">
                <a:solidFill>
                  <a:srgbClr val="C00000"/>
                </a:solidFill>
              </a:rPr>
              <a:t>)</a:t>
            </a:r>
            <a:r>
              <a:rPr lang="cs-CZ" altLang="cs-CZ" sz="3600" baseline="-25000" dirty="0">
                <a:solidFill>
                  <a:srgbClr val="C00000"/>
                </a:solidFill>
                <a:sym typeface="Symbol" panose="05050102010706020507" pitchFamily="18" charset="2"/>
              </a:rPr>
              <a:t></a:t>
            </a:r>
            <a:endParaRPr lang="cs-CZ" altLang="cs-CZ" sz="3800" i="1" dirty="0"/>
          </a:p>
        </p:txBody>
      </p:sp>
      <p:sp>
        <p:nvSpPr>
          <p:cNvPr id="150531" name="Rectangle 3">
            <a:extLst>
              <a:ext uri="{FF2B5EF4-FFF2-40B4-BE49-F238E27FC236}">
                <a16:creationId xmlns:a16="http://schemas.microsoft.com/office/drawing/2014/main" id="{C532A5DF-5946-4F7D-A71A-DD0DA62D2065}"/>
              </a:ext>
            </a:extLst>
          </p:cNvPr>
          <p:cNvSpPr>
            <a:spLocks noGrp="1" noChangeArrowheads="1"/>
          </p:cNvSpPr>
          <p:nvPr>
            <p:ph type="body" idx="1"/>
          </p:nvPr>
        </p:nvSpPr>
        <p:spPr>
          <a:xfrm>
            <a:off x="323528" y="1340767"/>
            <a:ext cx="8363272" cy="4790157"/>
          </a:xfrm>
        </p:spPr>
        <p:txBody>
          <a:bodyPr>
            <a:normAutofit lnSpcReduction="10000"/>
          </a:bodyPr>
          <a:lstStyle/>
          <a:p>
            <a:pPr eaLnBrk="1" hangingPunct="1">
              <a:lnSpc>
                <a:spcPct val="90000"/>
              </a:lnSpc>
              <a:buFont typeface="Wingdings" panose="05000000000000000000" pitchFamily="2" charset="2"/>
              <a:buNone/>
              <a:defRPr/>
            </a:pPr>
            <a:r>
              <a:rPr lang="en-US" altLang="cs-CZ" sz="2000" dirty="0">
                <a:sym typeface="Symbol" panose="05050102010706020507" pitchFamily="18" charset="2"/>
              </a:rPr>
              <a:t>Is the existence of the sought object presupposition of finding?</a:t>
            </a:r>
          </a:p>
          <a:p>
            <a:pPr eaLnBrk="1" hangingPunct="1">
              <a:lnSpc>
                <a:spcPct val="90000"/>
              </a:lnSpc>
              <a:spcBef>
                <a:spcPts val="1200"/>
              </a:spcBef>
              <a:buFont typeface="Wingdings" panose="05000000000000000000" pitchFamily="2" charset="2"/>
              <a:buNone/>
              <a:defRPr/>
            </a:pPr>
            <a:r>
              <a:rPr lang="en-US" altLang="cs-CZ" sz="2000" dirty="0">
                <a:solidFill>
                  <a:schemeClr val="accent2"/>
                </a:solidFill>
                <a:sym typeface="Symbol" panose="05050102010706020507" pitchFamily="18" charset="2"/>
              </a:rPr>
              <a:t>Police found the murderer of JFK |= the murderer of JFK exists</a:t>
            </a:r>
          </a:p>
          <a:p>
            <a:pPr eaLnBrk="1" hangingPunct="1">
              <a:lnSpc>
                <a:spcPct val="90000"/>
              </a:lnSpc>
              <a:spcAft>
                <a:spcPts val="1200"/>
              </a:spcAft>
              <a:buFont typeface="Wingdings" panose="05000000000000000000" pitchFamily="2" charset="2"/>
              <a:buNone/>
              <a:defRPr/>
            </a:pPr>
            <a:r>
              <a:rPr lang="en-US" altLang="cs-CZ" sz="2000" dirty="0">
                <a:solidFill>
                  <a:schemeClr val="accent2"/>
                </a:solidFill>
                <a:sym typeface="Symbol" panose="05050102010706020507" pitchFamily="18" charset="2"/>
              </a:rPr>
              <a:t>Police </a:t>
            </a:r>
            <a:r>
              <a:rPr lang="en-US" altLang="cs-CZ" sz="2000" i="1" dirty="0">
                <a:solidFill>
                  <a:schemeClr val="accent2"/>
                </a:solidFill>
                <a:effectLst>
                  <a:outerShdw blurRad="38100" dist="38100" dir="2700000" algn="tl">
                    <a:srgbClr val="000000">
                      <a:alpha val="43137"/>
                    </a:srgbClr>
                  </a:outerShdw>
                </a:effectLst>
                <a:sym typeface="Symbol" panose="05050102010706020507" pitchFamily="18" charset="2"/>
              </a:rPr>
              <a:t>did not</a:t>
            </a:r>
            <a:r>
              <a:rPr lang="en-US" altLang="cs-CZ" sz="2000" dirty="0">
                <a:solidFill>
                  <a:schemeClr val="accent2"/>
                </a:solidFill>
                <a:sym typeface="Symbol" panose="05050102010706020507" pitchFamily="18" charset="2"/>
              </a:rPr>
              <a:t> find the murderer of JFK |= ???</a:t>
            </a:r>
          </a:p>
          <a:p>
            <a:pPr eaLnBrk="1" hangingPunct="1">
              <a:lnSpc>
                <a:spcPct val="90000"/>
              </a:lnSpc>
              <a:buFont typeface="Wingdings" panose="05000000000000000000" pitchFamily="2" charset="2"/>
              <a:buNone/>
              <a:defRPr/>
            </a:pPr>
            <a:r>
              <a:rPr lang="en-US" altLang="cs-CZ" sz="2000" dirty="0">
                <a:sym typeface="Symbol" panose="05050102010706020507" pitchFamily="18" charset="2"/>
              </a:rPr>
              <a:t>Failure in seeking can be due to two reasons:</a:t>
            </a:r>
          </a:p>
          <a:p>
            <a:pPr eaLnBrk="1" hangingPunct="1">
              <a:lnSpc>
                <a:spcPct val="90000"/>
              </a:lnSpc>
              <a:defRPr/>
            </a:pPr>
            <a:r>
              <a:rPr lang="en-US" altLang="cs-CZ" sz="2000" dirty="0">
                <a:sym typeface="Symbol" panose="05050102010706020507" pitchFamily="18" charset="2"/>
              </a:rPr>
              <a:t>The murderer does not exist</a:t>
            </a:r>
          </a:p>
          <a:p>
            <a:pPr eaLnBrk="1" hangingPunct="1">
              <a:lnSpc>
                <a:spcPct val="90000"/>
              </a:lnSpc>
              <a:defRPr/>
            </a:pPr>
            <a:r>
              <a:rPr lang="en-US" altLang="cs-CZ" sz="2000" dirty="0">
                <a:sym typeface="Symbol" panose="05050102010706020507" pitchFamily="18" charset="2"/>
              </a:rPr>
              <a:t>Police did not work well, the murderer is well concealed (hidden), …</a:t>
            </a:r>
          </a:p>
          <a:p>
            <a:pPr eaLnBrk="1" hangingPunct="1">
              <a:lnSpc>
                <a:spcPct val="90000"/>
              </a:lnSpc>
              <a:buNone/>
              <a:defRPr/>
            </a:pPr>
            <a:r>
              <a:rPr lang="en-US" altLang="cs-CZ" sz="2000" dirty="0">
                <a:sym typeface="Symbol" panose="05050102010706020507" pitchFamily="18" charset="2"/>
              </a:rPr>
              <a:t>But survival under (narrow-scope) negation is the most important test for presupposition;</a:t>
            </a:r>
          </a:p>
          <a:p>
            <a:pPr eaLnBrk="1" hangingPunct="1">
              <a:lnSpc>
                <a:spcPct val="90000"/>
              </a:lnSpc>
              <a:buNone/>
              <a:defRPr/>
            </a:pPr>
            <a:r>
              <a:rPr lang="en-US" altLang="cs-CZ" sz="2000" dirty="0">
                <a:sym typeface="Symbol" panose="05050102010706020507" pitchFamily="18" charset="2"/>
              </a:rPr>
              <a:t>Hence, </a:t>
            </a:r>
            <a:r>
              <a:rPr lang="en-US" altLang="cs-CZ" sz="2000" i="1" dirty="0">
                <a:effectLst>
                  <a:outerShdw blurRad="38100" dist="38100" dir="2700000" algn="tl">
                    <a:srgbClr val="000000">
                      <a:alpha val="43137"/>
                    </a:srgbClr>
                  </a:outerShdw>
                </a:effectLst>
                <a:sym typeface="Symbol" panose="05050102010706020507" pitchFamily="18" charset="2"/>
              </a:rPr>
              <a:t>finding</a:t>
            </a:r>
            <a:r>
              <a:rPr lang="en-US" altLang="cs-CZ" sz="2000" i="1" dirty="0">
                <a:sym typeface="Symbol" panose="05050102010706020507" pitchFamily="18" charset="2"/>
              </a:rPr>
              <a:t> after foregoing search</a:t>
            </a:r>
            <a:r>
              <a:rPr lang="en-US"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merely entails</a:t>
            </a:r>
            <a:r>
              <a:rPr lang="en-US" altLang="cs-CZ" sz="2000" dirty="0">
                <a:sym typeface="Symbol" panose="05050102010706020507" pitchFamily="18" charset="2"/>
              </a:rPr>
              <a:t> the existence of the sought object but </a:t>
            </a:r>
            <a:r>
              <a:rPr lang="en-US" altLang="cs-CZ" sz="2000" i="1" dirty="0">
                <a:effectLst>
                  <a:outerShdw blurRad="38100" dist="38100" dir="2700000" algn="tl">
                    <a:srgbClr val="000000">
                      <a:alpha val="43137"/>
                    </a:srgbClr>
                  </a:outerShdw>
                </a:effectLst>
                <a:sym typeface="Symbol" panose="05050102010706020507" pitchFamily="18" charset="2"/>
              </a:rPr>
              <a:t>does not presuppose</a:t>
            </a:r>
            <a:r>
              <a:rPr lang="en-US" altLang="cs-CZ" sz="2000" dirty="0">
                <a:sym typeface="Symbol" panose="05050102010706020507" pitchFamily="18" charset="2"/>
              </a:rPr>
              <a:t> it; </a:t>
            </a:r>
            <a:endParaRPr lang="cs-CZ" altLang="cs-CZ" sz="2000" dirty="0">
              <a:sym typeface="Symbol" panose="05050102010706020507" pitchFamily="18" charset="2"/>
            </a:endParaRPr>
          </a:p>
          <a:p>
            <a:pPr eaLnBrk="1" hangingPunct="1">
              <a:lnSpc>
                <a:spcPct val="90000"/>
              </a:lnSpc>
              <a:buNone/>
              <a:defRPr/>
            </a:pPr>
            <a:r>
              <a:rPr lang="en-US" altLang="cs-CZ" sz="2000" dirty="0">
                <a:sym typeface="Symbol" panose="05050102010706020507" pitchFamily="18" charset="2"/>
              </a:rPr>
              <a:t>in other words, the existence of the sought object is a </a:t>
            </a:r>
            <a:r>
              <a:rPr lang="en-US" altLang="cs-CZ" sz="2000" i="1" dirty="0">
                <a:effectLst>
                  <a:outerShdw blurRad="38100" dist="38100" dir="2700000" algn="tl">
                    <a:srgbClr val="000000">
                      <a:alpha val="43137"/>
                    </a:srgbClr>
                  </a:outerShdw>
                </a:effectLst>
                <a:sym typeface="Symbol" panose="05050102010706020507" pitchFamily="18" charset="2"/>
              </a:rPr>
              <a:t>necessary, </a:t>
            </a:r>
            <a:r>
              <a:rPr lang="cs-CZ" altLang="cs-CZ" sz="2000" dirty="0" err="1">
                <a:sym typeface="Symbol" panose="05050102010706020507" pitchFamily="18" charset="2"/>
              </a:rPr>
              <a:t>ye</a:t>
            </a:r>
            <a:r>
              <a:rPr lang="en-US" altLang="cs-CZ" sz="2000" dirty="0">
                <a:sym typeface="Symbol" panose="05050102010706020507" pitchFamily="18" charset="2"/>
              </a:rPr>
              <a:t>t</a:t>
            </a:r>
            <a:r>
              <a:rPr lang="en-US" altLang="cs-CZ" sz="2000" i="1" dirty="0">
                <a:effectLst>
                  <a:outerShdw blurRad="38100" dist="38100" dir="2700000" algn="tl">
                    <a:srgbClr val="000000">
                      <a:alpha val="43137"/>
                    </a:srgbClr>
                  </a:outerShdw>
                </a:effectLst>
                <a:sym typeface="Symbol" panose="05050102010706020507" pitchFamily="18" charset="2"/>
              </a:rPr>
              <a:t> not sufficient</a:t>
            </a:r>
            <a:r>
              <a:rPr lang="en-US" altLang="cs-CZ" sz="2000" dirty="0">
                <a:sym typeface="Symbol" panose="05050102010706020507" pitchFamily="18" charset="2"/>
              </a:rPr>
              <a:t> condition for finding</a:t>
            </a:r>
          </a:p>
          <a:p>
            <a:pPr eaLnBrk="1" hangingPunct="1">
              <a:lnSpc>
                <a:spcPct val="90000"/>
              </a:lnSpc>
              <a:buNone/>
              <a:defRPr/>
            </a:pPr>
            <a:r>
              <a:rPr lang="en-US" altLang="cs-CZ" sz="2000" dirty="0">
                <a:sym typeface="Symbol" panose="05050102010706020507" pitchFamily="18" charset="2"/>
              </a:rPr>
              <a:t>Hence, finding after foregoing seeking cannot be a relation to the value of the sought intension; rather, it must be a relation to the intension itself: </a:t>
            </a:r>
            <a:r>
              <a:rPr lang="en-US" altLang="cs-CZ" sz="2300" b="1" dirty="0">
                <a:solidFill>
                  <a:schemeClr val="tx2"/>
                </a:solidFill>
              </a:rPr>
              <a:t>(</a:t>
            </a:r>
            <a:r>
              <a:rPr lang="en-US" altLang="cs-CZ" sz="2300" b="1" dirty="0">
                <a:solidFill>
                  <a:schemeClr val="tx2"/>
                </a:solidFill>
                <a:sym typeface="Symbol" panose="05050102010706020507" pitchFamily="18" charset="2"/>
              </a:rPr>
              <a:t></a:t>
            </a:r>
            <a:r>
              <a:rPr lang="en-US" altLang="cs-CZ" sz="2300" b="1" baseline="-25000" dirty="0">
                <a:solidFill>
                  <a:schemeClr val="tx2"/>
                </a:solidFill>
                <a:sym typeface="Symbol" panose="05050102010706020507" pitchFamily="18" charset="2"/>
              </a:rPr>
              <a:t></a:t>
            </a:r>
            <a:r>
              <a:rPr lang="en-US" altLang="cs-CZ" sz="2300" b="1" dirty="0">
                <a:solidFill>
                  <a:schemeClr val="tx2"/>
                </a:solidFill>
              </a:rPr>
              <a:t>)</a:t>
            </a:r>
            <a:r>
              <a:rPr lang="en-US" altLang="cs-CZ" sz="2300" b="1" baseline="-25000" dirty="0">
                <a:solidFill>
                  <a:schemeClr val="tx2"/>
                </a:solidFill>
                <a:sym typeface="Symbol" panose="05050102010706020507" pitchFamily="18" charset="2"/>
              </a:rPr>
              <a:t></a:t>
            </a:r>
            <a:endParaRPr lang="en-US" altLang="cs-CZ" sz="2000" i="1" dirty="0">
              <a:solidFill>
                <a:schemeClr val="hlink"/>
              </a:solidFill>
              <a:effectLst>
                <a:outerShdw blurRad="38100" dist="38100" dir="2700000" algn="tl">
                  <a:srgbClr val="C0C0C0"/>
                </a:outerShdw>
              </a:effectLst>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3E65CE4C-0E35-4B8A-A73F-C2203FBA5B25}"/>
              </a:ext>
            </a:extLst>
          </p:cNvPr>
          <p:cNvSpPr>
            <a:spLocks noGrp="1"/>
          </p:cNvSpPr>
          <p:nvPr>
            <p:ph type="sldNum" sz="quarter" idx="12"/>
          </p:nvPr>
        </p:nvSpPr>
        <p:spPr/>
        <p:txBody>
          <a:bodyPr/>
          <a:lstStyle/>
          <a:p>
            <a:pPr>
              <a:defRPr/>
            </a:pPr>
            <a:fld id="{14D2C813-5CB9-4562-B73A-EAA31AFCBDEB}" type="slidenum">
              <a:rPr lang="cs-CZ" altLang="en-US" smtClean="0"/>
              <a:pPr>
                <a:defRPr/>
              </a:pPr>
              <a:t>6</a:t>
            </a:fld>
            <a:endParaRPr lang="cs-CZ"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0531">
                                            <p:txEl>
                                              <p:pRg st="6" end="6"/>
                                            </p:txEl>
                                          </p:spTgt>
                                        </p:tgtEl>
                                        <p:attrNameLst>
                                          <p:attrName>style.visibility</p:attrName>
                                        </p:attrNameLst>
                                      </p:cBhvr>
                                      <p:to>
                                        <p:strVal val="visible"/>
                                      </p:to>
                                    </p:set>
                                    <p:anim calcmode="lin" valueType="num">
                                      <p:cBhvr additive="base">
                                        <p:cTn id="7" dur="500" fill="hold"/>
                                        <p:tgtEl>
                                          <p:spTgt spid="150531">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0531">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0531">
                                            <p:txEl>
                                              <p:pRg st="7" end="7"/>
                                            </p:txEl>
                                          </p:spTgt>
                                        </p:tgtEl>
                                        <p:attrNameLst>
                                          <p:attrName>style.visibility</p:attrName>
                                        </p:attrNameLst>
                                      </p:cBhvr>
                                      <p:to>
                                        <p:strVal val="visible"/>
                                      </p:to>
                                    </p:set>
                                    <p:anim calcmode="lin" valueType="num">
                                      <p:cBhvr additive="base">
                                        <p:cTn id="11" dur="500" fill="hold"/>
                                        <p:tgtEl>
                                          <p:spTgt spid="150531">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0531">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0531">
                                            <p:txEl>
                                              <p:pRg st="8" end="8"/>
                                            </p:txEl>
                                          </p:spTgt>
                                        </p:tgtEl>
                                        <p:attrNameLst>
                                          <p:attrName>style.visibility</p:attrName>
                                        </p:attrNameLst>
                                      </p:cBhvr>
                                      <p:to>
                                        <p:strVal val="visible"/>
                                      </p:to>
                                    </p:set>
                                    <p:anim calcmode="lin" valueType="num">
                                      <p:cBhvr additive="base">
                                        <p:cTn id="15" dur="500" fill="hold"/>
                                        <p:tgtEl>
                                          <p:spTgt spid="150531">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0531">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0531">
                                            <p:txEl>
                                              <p:pRg st="9" end="9"/>
                                            </p:txEl>
                                          </p:spTgt>
                                        </p:tgtEl>
                                        <p:attrNameLst>
                                          <p:attrName>style.visibility</p:attrName>
                                        </p:attrNameLst>
                                      </p:cBhvr>
                                      <p:to>
                                        <p:strVal val="visible"/>
                                      </p:to>
                                    </p:set>
                                    <p:anim calcmode="lin" valueType="num">
                                      <p:cBhvr additive="base">
                                        <p:cTn id="19" dur="500" fill="hold"/>
                                        <p:tgtEl>
                                          <p:spTgt spid="150531">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053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F2FEEF7-753B-49D1-8D3C-F09573EFC698}"/>
              </a:ext>
            </a:extLst>
          </p:cNvPr>
          <p:cNvSpPr>
            <a:spLocks noGrp="1" noChangeArrowheads="1"/>
          </p:cNvSpPr>
          <p:nvPr>
            <p:ph type="title"/>
          </p:nvPr>
        </p:nvSpPr>
        <p:spPr>
          <a:xfrm>
            <a:off x="457200" y="277813"/>
            <a:ext cx="8229600" cy="630237"/>
          </a:xfrm>
        </p:spPr>
        <p:txBody>
          <a:bodyPr/>
          <a:lstStyle/>
          <a:p>
            <a:pPr eaLnBrk="1" hangingPunct="1"/>
            <a:r>
              <a:rPr lang="cs-CZ" altLang="cs-CZ" sz="3800" i="1" dirty="0" err="1"/>
              <a:t>Seeking</a:t>
            </a:r>
            <a:r>
              <a:rPr lang="cs-CZ" altLang="cs-CZ" sz="3800" i="1" dirty="0"/>
              <a:t> and </a:t>
            </a:r>
            <a:r>
              <a:rPr lang="cs-CZ" altLang="cs-CZ" sz="3800" i="1" dirty="0" err="1"/>
              <a:t>Finding</a:t>
            </a:r>
            <a:r>
              <a:rPr lang="en-US" altLang="cs-CZ" sz="3800" i="1" dirty="0"/>
              <a:t>; ambiguities</a:t>
            </a:r>
            <a:endParaRPr lang="cs-CZ" altLang="cs-CZ" sz="3800" i="1" dirty="0"/>
          </a:p>
        </p:txBody>
      </p:sp>
      <p:sp>
        <p:nvSpPr>
          <p:cNvPr id="151555" name="Rectangle 3">
            <a:extLst>
              <a:ext uri="{FF2B5EF4-FFF2-40B4-BE49-F238E27FC236}">
                <a16:creationId xmlns:a16="http://schemas.microsoft.com/office/drawing/2014/main" id="{AB3BB9BF-7CBC-482D-BE8D-6BC8A2916E04}"/>
              </a:ext>
            </a:extLst>
          </p:cNvPr>
          <p:cNvSpPr>
            <a:spLocks noGrp="1" noChangeArrowheads="1"/>
          </p:cNvSpPr>
          <p:nvPr>
            <p:ph type="body" idx="1"/>
          </p:nvPr>
        </p:nvSpPr>
        <p:spPr>
          <a:xfrm>
            <a:off x="251520" y="1052736"/>
            <a:ext cx="8435280" cy="5078188"/>
          </a:xfrm>
        </p:spPr>
        <p:txBody>
          <a:bodyPr>
            <a:normAutofit/>
          </a:bodyPr>
          <a:lstStyle/>
          <a:p>
            <a:pPr eaLnBrk="1" hangingPunct="1">
              <a:lnSpc>
                <a:spcPct val="90000"/>
              </a:lnSpc>
              <a:defRPr/>
            </a:pPr>
            <a:r>
              <a:rPr lang="en-US" altLang="cs-CZ" sz="2100" i="1" dirty="0">
                <a:sym typeface="Symbol" panose="05050102010706020507" pitchFamily="18" charset="2"/>
              </a:rPr>
              <a:t>The term ‘seeking’ is ambiguous; </a:t>
            </a:r>
          </a:p>
          <a:p>
            <a:pPr lvl="1" eaLnBrk="1" hangingPunct="1">
              <a:lnSpc>
                <a:spcPct val="90000"/>
              </a:lnSpc>
              <a:defRPr/>
            </a:pPr>
            <a:r>
              <a:rPr lang="en-US" altLang="cs-CZ" sz="1700" i="1" dirty="0">
                <a:sym typeface="Symbol" panose="05050102010706020507" pitchFamily="18" charset="2"/>
              </a:rPr>
              <a:t>There is another kind of seeking. The seeker does not have to aim at finding out </a:t>
            </a:r>
            <a:r>
              <a:rPr lang="en-US" altLang="cs-CZ" sz="1700" i="1" dirty="0">
                <a:solidFill>
                  <a:schemeClr val="tx2"/>
                </a:solidFill>
                <a:effectLst>
                  <a:outerShdw blurRad="38100" dist="38100" dir="2700000" algn="tl">
                    <a:srgbClr val="000000">
                      <a:alpha val="43137"/>
                    </a:srgbClr>
                  </a:outerShdw>
                </a:effectLst>
                <a:sym typeface="Symbol" panose="05050102010706020507" pitchFamily="18" charset="2"/>
              </a:rPr>
              <a:t>who</a:t>
            </a:r>
            <a:r>
              <a:rPr lang="cs-CZ" altLang="cs-CZ" sz="1700" i="1" dirty="0">
                <a:solidFill>
                  <a:schemeClr val="tx2"/>
                </a:solidFill>
                <a:effectLst>
                  <a:outerShdw blurRad="38100" dist="38100" dir="2700000" algn="tl">
                    <a:srgbClr val="000000">
                      <a:alpha val="43137"/>
                    </a:srgbClr>
                  </a:outerShdw>
                </a:effectLst>
                <a:sym typeface="Symbol" panose="05050102010706020507" pitchFamily="18" charset="2"/>
              </a:rPr>
              <a:t>/</a:t>
            </a:r>
            <a:r>
              <a:rPr lang="en-US" altLang="cs-CZ" sz="1700" i="1" dirty="0">
                <a:solidFill>
                  <a:schemeClr val="tx2"/>
                </a:solidFill>
                <a:effectLst>
                  <a:outerShdw blurRad="38100" dist="38100" dir="2700000" algn="tl">
                    <a:srgbClr val="000000">
                      <a:alpha val="43137"/>
                    </a:srgbClr>
                  </a:outerShdw>
                </a:effectLst>
                <a:sym typeface="Symbol" panose="05050102010706020507" pitchFamily="18" charset="2"/>
              </a:rPr>
              <a:t>what</a:t>
            </a:r>
            <a:r>
              <a:rPr lang="cs-CZ" altLang="cs-CZ" sz="1700" i="1" dirty="0">
                <a:sym typeface="Symbol" panose="05050102010706020507" pitchFamily="18" charset="2"/>
              </a:rPr>
              <a:t> </a:t>
            </a:r>
            <a:r>
              <a:rPr lang="en-US" altLang="cs-CZ" sz="1700" i="1" dirty="0">
                <a:sym typeface="Symbol" panose="05050102010706020507" pitchFamily="18" charset="2"/>
              </a:rPr>
              <a:t>holds an office or has a property</a:t>
            </a:r>
            <a:r>
              <a:rPr lang="cs-CZ" altLang="cs-CZ" sz="1700" i="1" dirty="0">
                <a:sym typeface="Symbol" panose="05050102010706020507" pitchFamily="18" charset="2"/>
              </a:rPr>
              <a:t>. </a:t>
            </a:r>
            <a:endParaRPr lang="en-US" altLang="cs-CZ" sz="1700" i="1" dirty="0">
              <a:sym typeface="Symbol" panose="05050102010706020507" pitchFamily="18" charset="2"/>
            </a:endParaRPr>
          </a:p>
          <a:p>
            <a:pPr eaLnBrk="1" hangingPunct="1">
              <a:lnSpc>
                <a:spcPct val="90000"/>
              </a:lnSpc>
              <a:defRPr/>
            </a:pPr>
            <a:r>
              <a:rPr lang="en-US" altLang="cs-CZ" sz="2100" i="1" dirty="0">
                <a:sym typeface="Symbol" panose="05050102010706020507" pitchFamily="18" charset="2"/>
              </a:rPr>
              <a:t>Consider this</a:t>
            </a:r>
            <a:endParaRPr lang="cs-CZ" altLang="cs-CZ" sz="2100" i="1" dirty="0">
              <a:sym typeface="Symbol" panose="05050102010706020507" pitchFamily="18" charset="2"/>
            </a:endParaRPr>
          </a:p>
          <a:p>
            <a:pPr algn="ctr" eaLnBrk="1" hangingPunct="1">
              <a:lnSpc>
                <a:spcPct val="90000"/>
              </a:lnSpc>
              <a:buFont typeface="Wingdings" panose="05000000000000000000" pitchFamily="2" charset="2"/>
              <a:buNone/>
              <a:defRPr/>
            </a:pPr>
            <a:r>
              <a:rPr lang="cs-CZ" altLang="cs-CZ" sz="2100" dirty="0">
                <a:solidFill>
                  <a:schemeClr val="tx2"/>
                </a:solidFill>
                <a:sym typeface="Symbol" panose="05050102010706020507" pitchFamily="18" charset="2"/>
              </a:rPr>
              <a:t> 	</a:t>
            </a:r>
            <a:r>
              <a:rPr lang="en-US" altLang="cs-CZ" sz="2100" dirty="0">
                <a:solidFill>
                  <a:schemeClr val="tx2"/>
                </a:solidFill>
                <a:sym typeface="Symbol" panose="05050102010706020507" pitchFamily="18" charset="2"/>
              </a:rPr>
              <a:t>Donald Trump</a:t>
            </a:r>
            <a:r>
              <a:rPr lang="cs-CZ" altLang="cs-CZ" sz="2100" dirty="0">
                <a:solidFill>
                  <a:schemeClr val="tx2"/>
                </a:solidFill>
                <a:sym typeface="Symbol" panose="05050102010706020507" pitchFamily="18" charset="2"/>
              </a:rPr>
              <a:t> </a:t>
            </a:r>
            <a:r>
              <a:rPr lang="en-US" altLang="cs-CZ" sz="2100" dirty="0">
                <a:solidFill>
                  <a:schemeClr val="tx2"/>
                </a:solidFill>
                <a:sym typeface="Symbol" panose="05050102010706020507" pitchFamily="18" charset="2"/>
              </a:rPr>
              <a:t>is looking for</a:t>
            </a:r>
            <a:r>
              <a:rPr lang="cs-CZ" altLang="cs-CZ" sz="2100" dirty="0">
                <a:solidFill>
                  <a:schemeClr val="tx2"/>
                </a:solidFill>
                <a:sym typeface="Symbol" panose="05050102010706020507" pitchFamily="18" charset="2"/>
              </a:rPr>
              <a:t> </a:t>
            </a:r>
            <a:r>
              <a:rPr lang="en-US" altLang="cs-CZ" sz="2100" dirty="0">
                <a:solidFill>
                  <a:schemeClr val="tx2"/>
                </a:solidFill>
                <a:sym typeface="Symbol" panose="05050102010706020507" pitchFamily="18" charset="2"/>
              </a:rPr>
              <a:t>Melania Trump</a:t>
            </a:r>
            <a:r>
              <a:rPr lang="cs-CZ" altLang="cs-CZ" sz="2100" dirty="0">
                <a:sym typeface="Symbol" panose="05050102010706020507" pitchFamily="18" charset="2"/>
              </a:rPr>
              <a:t>.</a:t>
            </a:r>
            <a:r>
              <a:rPr lang="en-US" altLang="cs-CZ" sz="2100" dirty="0">
                <a:sym typeface="Symbol" panose="05050102010706020507" pitchFamily="18" charset="2"/>
              </a:rPr>
              <a:t> </a:t>
            </a:r>
            <a:r>
              <a:rPr lang="cs-CZ" altLang="cs-CZ" sz="2100" dirty="0">
                <a:sym typeface="Symbol" panose="05050102010706020507" pitchFamily="18" charset="2"/>
              </a:rPr>
              <a:t> </a:t>
            </a:r>
          </a:p>
          <a:p>
            <a:pPr eaLnBrk="1" hangingPunct="1">
              <a:lnSpc>
                <a:spcPct val="90000"/>
              </a:lnSpc>
              <a:defRPr/>
            </a:pPr>
            <a:r>
              <a:rPr lang="en-US" altLang="cs-CZ" sz="2100" i="1" dirty="0">
                <a:sym typeface="Symbol" panose="05050102010706020507" pitchFamily="18" charset="2"/>
              </a:rPr>
              <a:t>Here ‘looking for’ denotes the relation between two individuals, Donald and Melania. Hence, the types are</a:t>
            </a:r>
            <a:r>
              <a:rPr lang="cs-CZ" altLang="cs-CZ" sz="2100" dirty="0">
                <a:sym typeface="Symbol" panose="05050102010706020507" pitchFamily="18" charset="2"/>
              </a:rPr>
              <a:t>:</a:t>
            </a:r>
          </a:p>
          <a:p>
            <a:pPr eaLnBrk="1" hangingPunct="1">
              <a:lnSpc>
                <a:spcPct val="90000"/>
              </a:lnSpc>
              <a:defRPr/>
            </a:pPr>
            <a:r>
              <a:rPr lang="en-US" altLang="cs-CZ" sz="2100" i="1" dirty="0">
                <a:solidFill>
                  <a:schemeClr val="hlink"/>
                </a:solidFill>
                <a:effectLst>
                  <a:outerShdw blurRad="38100" dist="38100" dir="2700000" algn="tl">
                    <a:srgbClr val="C0C0C0"/>
                  </a:outerShdw>
                </a:effectLst>
                <a:sym typeface="Symbol" panose="05050102010706020507" pitchFamily="18" charset="2"/>
              </a:rPr>
              <a:t>Look-for</a:t>
            </a:r>
            <a:r>
              <a:rPr lang="cs-CZ" altLang="cs-CZ" sz="2100" dirty="0">
                <a:solidFill>
                  <a:schemeClr val="hlink"/>
                </a:solidFill>
                <a:effectLst>
                  <a:outerShdw blurRad="38100" dist="38100" dir="2700000" algn="tl">
                    <a:srgbClr val="C0C0C0"/>
                  </a:outerShdw>
                </a:effectLst>
                <a:sym typeface="Symbol" panose="05050102010706020507" pitchFamily="18" charset="2"/>
              </a:rPr>
              <a:t>/()</a:t>
            </a:r>
            <a:r>
              <a:rPr lang="cs-CZ" altLang="cs-CZ" sz="2100" baseline="-25000" dirty="0">
                <a:solidFill>
                  <a:schemeClr val="hlink"/>
                </a:solidFill>
                <a:effectLst>
                  <a:outerShdw blurRad="38100" dist="38100" dir="2700000" algn="tl">
                    <a:srgbClr val="C0C0C0"/>
                  </a:outerShdw>
                </a:effectLst>
                <a:sym typeface="Symbol" panose="05050102010706020507" pitchFamily="18" charset="2"/>
              </a:rPr>
              <a:t></a:t>
            </a:r>
            <a:r>
              <a:rPr lang="cs-CZ" altLang="cs-CZ" sz="2100" dirty="0">
                <a:solidFill>
                  <a:schemeClr val="hlink"/>
                </a:solidFill>
                <a:effectLst>
                  <a:outerShdw blurRad="38100" dist="38100" dir="2700000" algn="tl">
                    <a:srgbClr val="C0C0C0"/>
                  </a:outerShdw>
                </a:effectLst>
                <a:sym typeface="Symbol" panose="05050102010706020507" pitchFamily="18" charset="2"/>
              </a:rPr>
              <a:t>;</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en-US" altLang="cs-CZ" sz="2100" i="1" dirty="0">
                <a:solidFill>
                  <a:schemeClr val="hlink"/>
                </a:solidFill>
                <a:effectLst>
                  <a:outerShdw blurRad="38100" dist="38100" dir="2700000" algn="tl">
                    <a:srgbClr val="C0C0C0"/>
                  </a:outerShdw>
                </a:effectLst>
                <a:sym typeface="Symbol" panose="05050102010706020507" pitchFamily="18" charset="2"/>
              </a:rPr>
              <a:t>Donald</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en-US" altLang="cs-CZ" sz="2100" i="1" dirty="0">
                <a:solidFill>
                  <a:schemeClr val="hlink"/>
                </a:solidFill>
                <a:effectLst>
                  <a:outerShdw blurRad="38100" dist="38100" dir="2700000" algn="tl">
                    <a:srgbClr val="C0C0C0"/>
                  </a:outerShdw>
                </a:effectLst>
                <a:sym typeface="Symbol" panose="05050102010706020507" pitchFamily="18" charset="2"/>
              </a:rPr>
              <a:t>Melania</a:t>
            </a:r>
            <a:r>
              <a:rPr lang="cs-CZ" altLang="cs-CZ" sz="2100" dirty="0">
                <a:solidFill>
                  <a:schemeClr val="hlink"/>
                </a:solidFill>
                <a:effectLst>
                  <a:outerShdw blurRad="38100" dist="38100" dir="2700000" algn="tl">
                    <a:srgbClr val="C0C0C0"/>
                  </a:outerShdw>
                </a:effectLst>
                <a:sym typeface="Symbol" panose="05050102010706020507" pitchFamily="18" charset="2"/>
              </a:rPr>
              <a:t>/</a:t>
            </a:r>
            <a:endParaRPr lang="cs-CZ" altLang="cs-CZ" sz="2100" dirty="0">
              <a:effectLst>
                <a:outerShdw blurRad="38100" dist="38100" dir="2700000" algn="tl">
                  <a:srgbClr val="C0C0C0"/>
                </a:outerShdw>
              </a:effectLst>
              <a:sym typeface="Symbol" panose="05050102010706020507" pitchFamily="18" charset="2"/>
            </a:endParaRPr>
          </a:p>
          <a:p>
            <a:pPr eaLnBrk="1" hangingPunct="1">
              <a:lnSpc>
                <a:spcPct val="90000"/>
              </a:lnSpc>
              <a:defRPr/>
            </a:pPr>
            <a:r>
              <a:rPr lang="en-US" altLang="cs-CZ" sz="2100" i="1" dirty="0">
                <a:sym typeface="Symbol" panose="05050102010706020507" pitchFamily="18" charset="2"/>
              </a:rPr>
              <a:t>And the literal analysis of the sentence comes down to</a:t>
            </a:r>
            <a:endParaRPr lang="cs-CZ" altLang="cs-CZ" sz="2100" i="1" dirty="0">
              <a:sym typeface="Symbol" panose="05050102010706020507" pitchFamily="18" charset="2"/>
            </a:endParaRPr>
          </a:p>
          <a:p>
            <a:pPr algn="ctr" eaLnBrk="1" hangingPunct="1">
              <a:lnSpc>
                <a:spcPct val="90000"/>
              </a:lnSpc>
              <a:spcBef>
                <a:spcPct val="50000"/>
              </a:spcBef>
              <a:spcAft>
                <a:spcPct val="30000"/>
              </a:spcAft>
              <a:buFont typeface="Wingdings" panose="05000000000000000000" pitchFamily="2" charset="2"/>
              <a:buNone/>
              <a:defRPr/>
            </a:pPr>
            <a:r>
              <a:rPr lang="cs-CZ" altLang="cs-CZ" sz="2100" i="1" dirty="0">
                <a:solidFill>
                  <a:schemeClr val="hlink"/>
                </a:solidFill>
                <a:effectLst>
                  <a:outerShdw blurRad="38100" dist="38100" dir="2700000" algn="tl">
                    <a:srgbClr val="C0C0C0"/>
                  </a:outerShdw>
                </a:effectLst>
                <a:sym typeface="Symbol" panose="05050102010706020507" pitchFamily="18" charset="2"/>
              </a:rPr>
              <a:t></a:t>
            </a:r>
            <a:r>
              <a:rPr lang="cs-CZ" altLang="cs-CZ" sz="2100" i="1" dirty="0" err="1">
                <a:solidFill>
                  <a:schemeClr val="hlink"/>
                </a:solidFill>
                <a:effectLst>
                  <a:outerShdw blurRad="38100" dist="38100" dir="2700000" algn="tl">
                    <a:srgbClr val="C0C0C0"/>
                  </a:outerShdw>
                </a:effectLst>
                <a:sym typeface="Symbol" panose="05050102010706020507" pitchFamily="18" charset="2"/>
              </a:rPr>
              <a:t>wt</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cs-CZ" altLang="cs-CZ" sz="2100" dirty="0">
                <a:solidFill>
                  <a:schemeClr val="hlink"/>
                </a:solidFill>
                <a:effectLst>
                  <a:outerShdw blurRad="38100" dist="38100" dir="2700000" algn="tl">
                    <a:srgbClr val="C0C0C0"/>
                  </a:outerShdw>
                </a:effectLst>
                <a:sym typeface="Symbol" panose="05050102010706020507" pitchFamily="18" charset="2"/>
              </a:rPr>
              <a:t>[</a:t>
            </a:r>
            <a:r>
              <a:rPr lang="cs-CZ" altLang="cs-CZ" sz="2100" baseline="30000" dirty="0">
                <a:solidFill>
                  <a:schemeClr val="hlink"/>
                </a:solidFill>
                <a:effectLst>
                  <a:outerShdw blurRad="38100" dist="38100" dir="2700000" algn="tl">
                    <a:srgbClr val="C0C0C0"/>
                  </a:outerShdw>
                </a:effectLst>
                <a:sym typeface="Symbol" panose="05050102010706020507" pitchFamily="18" charset="2"/>
              </a:rPr>
              <a:t>0</a:t>
            </a:r>
            <a:r>
              <a:rPr lang="en-US" altLang="cs-CZ" sz="2100" i="1" dirty="0">
                <a:solidFill>
                  <a:schemeClr val="hlink"/>
                </a:solidFill>
                <a:effectLst>
                  <a:outerShdw blurRad="38100" dist="38100" dir="2700000" algn="tl">
                    <a:srgbClr val="C0C0C0"/>
                  </a:outerShdw>
                </a:effectLst>
                <a:sym typeface="Symbol" panose="05050102010706020507" pitchFamily="18" charset="2"/>
              </a:rPr>
              <a:t>Look-for</a:t>
            </a:r>
            <a:r>
              <a:rPr lang="cs-CZ" altLang="cs-CZ" sz="2100" i="1" baseline="-25000" dirty="0" err="1">
                <a:solidFill>
                  <a:schemeClr val="hlink"/>
                </a:solidFill>
                <a:effectLst>
                  <a:outerShdw blurRad="38100" dist="38100" dir="2700000" algn="tl">
                    <a:srgbClr val="C0C0C0"/>
                  </a:outerShdw>
                </a:effectLst>
                <a:sym typeface="Symbol" panose="05050102010706020507" pitchFamily="18" charset="2"/>
              </a:rPr>
              <a:t>wt</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cs-CZ" altLang="cs-CZ" sz="2100" baseline="30000" dirty="0">
                <a:solidFill>
                  <a:schemeClr val="hlink"/>
                </a:solidFill>
                <a:effectLst>
                  <a:outerShdw blurRad="38100" dist="38100" dir="2700000" algn="tl">
                    <a:srgbClr val="C0C0C0"/>
                  </a:outerShdw>
                </a:effectLst>
                <a:sym typeface="Symbol" panose="05050102010706020507" pitchFamily="18" charset="2"/>
              </a:rPr>
              <a:t>0</a:t>
            </a:r>
            <a:r>
              <a:rPr lang="en-US" altLang="cs-CZ" sz="2100" i="1" dirty="0">
                <a:solidFill>
                  <a:schemeClr val="hlink"/>
                </a:solidFill>
                <a:effectLst>
                  <a:outerShdw blurRad="38100" dist="38100" dir="2700000" algn="tl">
                    <a:srgbClr val="C0C0C0"/>
                  </a:outerShdw>
                </a:effectLst>
                <a:sym typeface="Symbol" panose="05050102010706020507" pitchFamily="18" charset="2"/>
              </a:rPr>
              <a:t>Donald</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cs-CZ" altLang="cs-CZ" sz="2100" baseline="30000" dirty="0">
                <a:solidFill>
                  <a:schemeClr val="hlink"/>
                </a:solidFill>
                <a:effectLst>
                  <a:outerShdw blurRad="38100" dist="38100" dir="2700000" algn="tl">
                    <a:srgbClr val="C0C0C0"/>
                  </a:outerShdw>
                </a:effectLst>
                <a:sym typeface="Symbol" panose="05050102010706020507" pitchFamily="18" charset="2"/>
              </a:rPr>
              <a:t>0</a:t>
            </a:r>
            <a:r>
              <a:rPr lang="en-US" altLang="cs-CZ" sz="2100" i="1" dirty="0">
                <a:solidFill>
                  <a:schemeClr val="hlink"/>
                </a:solidFill>
                <a:effectLst>
                  <a:outerShdw blurRad="38100" dist="38100" dir="2700000" algn="tl">
                    <a:srgbClr val="C0C0C0"/>
                  </a:outerShdw>
                </a:effectLst>
                <a:sym typeface="Symbol" panose="05050102010706020507" pitchFamily="18" charset="2"/>
              </a:rPr>
              <a:t>Melania</a:t>
            </a:r>
            <a:r>
              <a:rPr lang="cs-CZ" altLang="cs-CZ" sz="2100" dirty="0">
                <a:solidFill>
                  <a:schemeClr val="hlink"/>
                </a:solidFill>
                <a:effectLst>
                  <a:outerShdw blurRad="38100" dist="38100" dir="2700000" algn="tl">
                    <a:srgbClr val="C0C0C0"/>
                  </a:outerShdw>
                </a:effectLst>
                <a:sym typeface="Symbol" panose="05050102010706020507" pitchFamily="18" charset="2"/>
              </a:rPr>
              <a:t>]</a:t>
            </a:r>
          </a:p>
          <a:p>
            <a:pPr eaLnBrk="1" hangingPunct="1">
              <a:lnSpc>
                <a:spcPct val="90000"/>
              </a:lnSpc>
              <a:defRPr/>
            </a:pPr>
            <a:r>
              <a:rPr lang="en-US" altLang="cs-CZ" sz="2100" i="1" dirty="0">
                <a:sym typeface="Symbol" panose="05050102010706020507" pitchFamily="18" charset="2"/>
              </a:rPr>
              <a:t>Well, but what does </a:t>
            </a:r>
            <a:r>
              <a:rPr lang="cs-CZ" altLang="cs-CZ" sz="2100" i="1" dirty="0" err="1">
                <a:sym typeface="Symbol" panose="05050102010706020507" pitchFamily="18" charset="2"/>
              </a:rPr>
              <a:t>then</a:t>
            </a:r>
            <a:r>
              <a:rPr lang="cs-CZ" altLang="cs-CZ" sz="2100" i="1" dirty="0">
                <a:sym typeface="Symbol" panose="05050102010706020507" pitchFamily="18" charset="2"/>
              </a:rPr>
              <a:t> </a:t>
            </a:r>
            <a:r>
              <a:rPr lang="en-US" altLang="cs-CZ" sz="2100" i="1" dirty="0">
                <a:sym typeface="Symbol" panose="05050102010706020507" pitchFamily="18" charset="2"/>
              </a:rPr>
              <a:t>Donald want to find out</a:t>
            </a:r>
            <a:r>
              <a:rPr lang="cs-CZ" altLang="cs-CZ" sz="2100" i="1" dirty="0">
                <a:sym typeface="Symbol" panose="05050102010706020507" pitchFamily="18" charset="2"/>
              </a:rPr>
              <a:t>? </a:t>
            </a:r>
            <a:r>
              <a:rPr lang="en-US" altLang="cs-CZ" sz="2100" i="1" dirty="0">
                <a:sym typeface="Symbol" panose="05050102010706020507" pitchFamily="18" charset="2"/>
              </a:rPr>
              <a:t>Certainly not who is Melania; the identity of his wife is well known to him. </a:t>
            </a:r>
          </a:p>
          <a:p>
            <a:pPr eaLnBrk="1" hangingPunct="1">
              <a:lnSpc>
                <a:spcPct val="90000"/>
              </a:lnSpc>
              <a:defRPr/>
            </a:pPr>
            <a:r>
              <a:rPr lang="en-US" altLang="cs-CZ" sz="2100" i="1" dirty="0">
                <a:sym typeface="Symbol" panose="05050102010706020507" pitchFamily="18" charset="2"/>
              </a:rPr>
              <a:t>Presumably he does not know </a:t>
            </a:r>
            <a:r>
              <a:rPr lang="en-US" altLang="cs-CZ" sz="2100" b="1" i="1" dirty="0">
                <a:solidFill>
                  <a:schemeClr val="tx2"/>
                </a:solidFill>
                <a:effectLst>
                  <a:outerShdw blurRad="38100" dist="38100" dir="2700000" algn="tl">
                    <a:srgbClr val="C0C0C0"/>
                  </a:outerShdw>
                </a:effectLst>
                <a:sym typeface="Symbol" panose="05050102010706020507" pitchFamily="18" charset="2"/>
              </a:rPr>
              <a:t>where</a:t>
            </a:r>
            <a:r>
              <a:rPr lang="cs-CZ" altLang="cs-CZ" sz="2100" i="1" dirty="0">
                <a:sym typeface="Symbol" panose="05050102010706020507" pitchFamily="18" charset="2"/>
              </a:rPr>
              <a:t> </a:t>
            </a:r>
            <a:r>
              <a:rPr lang="en-US" altLang="cs-CZ" sz="2100" i="1" dirty="0">
                <a:sym typeface="Symbol" panose="05050102010706020507" pitchFamily="18" charset="2"/>
              </a:rPr>
              <a:t>Melania </a:t>
            </a:r>
            <a:r>
              <a:rPr lang="cs-CZ" altLang="cs-CZ" sz="2100" i="1" dirty="0" err="1">
                <a:sym typeface="Symbol" panose="05050102010706020507" pitchFamily="18" charset="2"/>
              </a:rPr>
              <a:t>is</a:t>
            </a:r>
            <a:r>
              <a:rPr lang="cs-CZ" altLang="cs-CZ" sz="2100" i="1" dirty="0">
                <a:sym typeface="Symbol" panose="05050102010706020507" pitchFamily="18" charset="2"/>
              </a:rPr>
              <a:t> </a:t>
            </a:r>
            <a:r>
              <a:rPr lang="en-US" altLang="cs-CZ" sz="2100" i="1" dirty="0">
                <a:sym typeface="Symbol" panose="05050102010706020507" pitchFamily="18" charset="2"/>
              </a:rPr>
              <a:t>right now. Hence, he is looking for the </a:t>
            </a:r>
            <a:r>
              <a:rPr lang="en-US" altLang="cs-CZ" sz="2100" i="1" dirty="0">
                <a:effectLst>
                  <a:outerShdw blurRad="38100" dist="38100" dir="2700000" algn="tl">
                    <a:srgbClr val="000000">
                      <a:alpha val="43137"/>
                    </a:srgbClr>
                  </a:outerShdw>
                </a:effectLst>
                <a:sym typeface="Symbol" panose="05050102010706020507" pitchFamily="18" charset="2"/>
              </a:rPr>
              <a:t>location</a:t>
            </a:r>
            <a:r>
              <a:rPr lang="en-US" altLang="cs-CZ" sz="2100" i="1" dirty="0">
                <a:sym typeface="Symbol" panose="05050102010706020507" pitchFamily="18" charset="2"/>
              </a:rPr>
              <a:t> of Melania. </a:t>
            </a:r>
            <a:endParaRPr lang="cs-CZ" altLang="cs-CZ" sz="2100" dirty="0">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713C3248-DAC0-45FA-8FF7-90A1250D44D8}"/>
              </a:ext>
            </a:extLst>
          </p:cNvPr>
          <p:cNvSpPr>
            <a:spLocks noGrp="1"/>
          </p:cNvSpPr>
          <p:nvPr>
            <p:ph type="sldNum" sz="quarter" idx="12"/>
          </p:nvPr>
        </p:nvSpPr>
        <p:spPr/>
        <p:txBody>
          <a:bodyPr/>
          <a:lstStyle/>
          <a:p>
            <a:pPr>
              <a:defRPr/>
            </a:pPr>
            <a:fld id="{14D2C813-5CB9-4562-B73A-EAA31AFCBDEB}" type="slidenum">
              <a:rPr lang="cs-CZ" altLang="en-US" smtClean="0"/>
              <a:pPr>
                <a:defRPr/>
              </a:pPr>
              <a:t>7</a:t>
            </a:fld>
            <a:endParaRPr lang="cs-CZ"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1555">
                                            <p:txEl>
                                              <p:pRg st="8" end="8"/>
                                            </p:txEl>
                                          </p:spTgt>
                                        </p:tgtEl>
                                        <p:attrNameLst>
                                          <p:attrName>style.visibility</p:attrName>
                                        </p:attrNameLst>
                                      </p:cBhvr>
                                      <p:to>
                                        <p:strVal val="visible"/>
                                      </p:to>
                                    </p:set>
                                    <p:anim calcmode="lin" valueType="num">
                                      <p:cBhvr additive="base">
                                        <p:cTn id="7" dur="500" fill="hold"/>
                                        <p:tgtEl>
                                          <p:spTgt spid="151555">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1555">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1555">
                                            <p:txEl>
                                              <p:pRg st="9" end="9"/>
                                            </p:txEl>
                                          </p:spTgt>
                                        </p:tgtEl>
                                        <p:attrNameLst>
                                          <p:attrName>style.visibility</p:attrName>
                                        </p:attrNameLst>
                                      </p:cBhvr>
                                      <p:to>
                                        <p:strVal val="visible"/>
                                      </p:to>
                                    </p:set>
                                    <p:anim calcmode="lin" valueType="num">
                                      <p:cBhvr additive="base">
                                        <p:cTn id="11" dur="500" fill="hold"/>
                                        <p:tgtEl>
                                          <p:spTgt spid="151555">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155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F3E84B-DB10-4DD3-8B2D-12ABC5AF2220}"/>
              </a:ext>
            </a:extLst>
          </p:cNvPr>
          <p:cNvSpPr>
            <a:spLocks noGrp="1" noChangeArrowheads="1"/>
          </p:cNvSpPr>
          <p:nvPr>
            <p:ph type="title"/>
          </p:nvPr>
        </p:nvSpPr>
        <p:spPr>
          <a:xfrm>
            <a:off x="457200" y="277813"/>
            <a:ext cx="8229600" cy="630237"/>
          </a:xfrm>
        </p:spPr>
        <p:txBody>
          <a:bodyPr/>
          <a:lstStyle/>
          <a:p>
            <a:pPr eaLnBrk="1" hangingPunct="1"/>
            <a:r>
              <a:rPr lang="en-US" altLang="cs-CZ" sz="3800" i="1" dirty="0"/>
              <a:t>Seeking/finding/locating</a:t>
            </a:r>
            <a:endParaRPr lang="cs-CZ" altLang="cs-CZ" sz="3800" i="1" dirty="0"/>
          </a:p>
        </p:txBody>
      </p:sp>
      <p:sp>
        <p:nvSpPr>
          <p:cNvPr id="152579" name="Rectangle 3">
            <a:extLst>
              <a:ext uri="{FF2B5EF4-FFF2-40B4-BE49-F238E27FC236}">
                <a16:creationId xmlns:a16="http://schemas.microsoft.com/office/drawing/2014/main" id="{325F6F73-510E-49B9-90F0-FE3AB946C0E0}"/>
              </a:ext>
            </a:extLst>
          </p:cNvPr>
          <p:cNvSpPr>
            <a:spLocks noGrp="1" noChangeArrowheads="1"/>
          </p:cNvSpPr>
          <p:nvPr>
            <p:ph type="body" idx="1"/>
          </p:nvPr>
        </p:nvSpPr>
        <p:spPr>
          <a:xfrm>
            <a:off x="107504" y="1124745"/>
            <a:ext cx="8579296" cy="5006180"/>
          </a:xfrm>
        </p:spPr>
        <p:txBody>
          <a:bodyPr>
            <a:normAutofit lnSpcReduction="10000"/>
          </a:bodyPr>
          <a:lstStyle/>
          <a:p>
            <a:pPr eaLnBrk="1" hangingPunct="1">
              <a:defRPr/>
            </a:pPr>
            <a:r>
              <a:rPr lang="en-US" altLang="cs-CZ" sz="2100" i="1" dirty="0">
                <a:sym typeface="Symbol" panose="05050102010706020507" pitchFamily="18" charset="2"/>
              </a:rPr>
              <a:t>We explicate this kind of seeking as the relation to the office that can be occupied by </a:t>
            </a:r>
            <a:r>
              <a:rPr lang="en-US" altLang="cs-CZ" sz="2100" i="1" dirty="0">
                <a:solidFill>
                  <a:schemeClr val="accent6">
                    <a:lumMod val="75000"/>
                  </a:schemeClr>
                </a:solidFill>
                <a:sym typeface="Symbol" panose="05050102010706020507" pitchFamily="18" charset="2"/>
              </a:rPr>
              <a:t>locations</a:t>
            </a:r>
            <a:r>
              <a:rPr lang="en-US" altLang="cs-CZ" sz="2100" i="1" dirty="0">
                <a:sym typeface="Symbol" panose="05050102010706020507" pitchFamily="18" charset="2"/>
              </a:rPr>
              <a:t> (positions, places, …) of individuals rather than individuals. </a:t>
            </a:r>
          </a:p>
          <a:p>
            <a:pPr eaLnBrk="1" hangingPunct="1">
              <a:defRPr/>
            </a:pPr>
            <a:r>
              <a:rPr lang="en-US" altLang="cs-CZ" sz="2100" i="1" dirty="0">
                <a:sym typeface="Symbol" panose="05050102010706020507" pitchFamily="18" charset="2"/>
              </a:rPr>
              <a:t>Let </a:t>
            </a:r>
            <a:r>
              <a:rPr lang="en-US" altLang="cs-CZ" sz="2100" i="1"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Loc</a:t>
            </a:r>
            <a:r>
              <a:rPr lang="en-US" altLang="cs-CZ" sz="2100" i="1" dirty="0">
                <a:solidFill>
                  <a:schemeClr val="accent6">
                    <a:lumMod val="75000"/>
                  </a:schemeClr>
                </a:solidFill>
                <a:sym typeface="Symbol" panose="05050102010706020507" pitchFamily="18" charset="2"/>
              </a:rPr>
              <a:t> </a:t>
            </a:r>
            <a:r>
              <a:rPr lang="en-US" altLang="cs-CZ" sz="2100" i="1" dirty="0">
                <a:sym typeface="Symbol" panose="05050102010706020507" pitchFamily="18" charset="2"/>
              </a:rPr>
              <a:t>be an empirical function that associates each individual with its position, place where it occurs.</a:t>
            </a:r>
          </a:p>
          <a:p>
            <a:pPr eaLnBrk="1" hangingPunct="1">
              <a:defRPr/>
            </a:pPr>
            <a:r>
              <a:rPr lang="en-US" altLang="cs-CZ" sz="2100" i="1" dirty="0">
                <a:sym typeface="Symbol" panose="05050102010706020507" pitchFamily="18" charset="2"/>
              </a:rPr>
              <a:t>For the sake of simplicity, let </a:t>
            </a:r>
            <a:r>
              <a:rPr lang="en-US" altLang="cs-CZ" sz="2100" i="1" dirty="0">
                <a:solidFill>
                  <a:schemeClr val="accent2"/>
                </a:solidFill>
                <a:effectLst>
                  <a:outerShdw blurRad="38100" dist="38100" dir="2700000" algn="tl">
                    <a:srgbClr val="C0C0C0"/>
                  </a:outerShdw>
                </a:effectLst>
                <a:sym typeface="Symbol" panose="05050102010706020507" pitchFamily="18" charset="2"/>
              </a:rPr>
              <a:t></a:t>
            </a:r>
            <a:r>
              <a:rPr lang="en-US" altLang="cs-CZ" sz="2100" i="1" dirty="0">
                <a:solidFill>
                  <a:schemeClr val="accent2"/>
                </a:solidFill>
                <a:sym typeface="Symbol" panose="05050102010706020507" pitchFamily="18" charset="2"/>
              </a:rPr>
              <a:t> </a:t>
            </a:r>
            <a:r>
              <a:rPr lang="en-US" altLang="cs-CZ" sz="2100" i="1" dirty="0">
                <a:sym typeface="Symbol" panose="05050102010706020507" pitchFamily="18" charset="2"/>
              </a:rPr>
              <a:t>be the </a:t>
            </a:r>
            <a:r>
              <a:rPr lang="en-US" altLang="cs-CZ" sz="2100" i="1" dirty="0">
                <a:solidFill>
                  <a:schemeClr val="accent2"/>
                </a:solidFill>
                <a:effectLst>
                  <a:outerShdw blurRad="38100" dist="38100" dir="2700000" algn="tl">
                    <a:srgbClr val="C0C0C0"/>
                  </a:outerShdw>
                </a:effectLst>
                <a:sym typeface="Symbol" panose="05050102010706020507" pitchFamily="18" charset="2"/>
              </a:rPr>
              <a:t>type</a:t>
            </a:r>
            <a:r>
              <a:rPr lang="en-US" altLang="cs-CZ" sz="2100" i="1" dirty="0">
                <a:sym typeface="Symbol" panose="05050102010706020507" pitchFamily="18" charset="2"/>
              </a:rPr>
              <a:t> of a place of occurrence (it can be specified by GPS coordinates, or relatively with respect to another individual, …). The attribute ‘place of’  or ‘Location of’ (something, somebody, …) </a:t>
            </a:r>
            <a:r>
              <a:rPr lang="en-US" altLang="cs-CZ" sz="2100" dirty="0">
                <a:sym typeface="Symbol" panose="05050102010706020507" pitchFamily="18" charset="2"/>
              </a:rPr>
              <a:t>is of type</a:t>
            </a:r>
            <a:endParaRPr lang="en-US" altLang="cs-CZ" sz="2100" i="1" dirty="0">
              <a:sym typeface="Symbol" panose="05050102010706020507" pitchFamily="18" charset="2"/>
            </a:endParaRPr>
          </a:p>
          <a:p>
            <a:pPr algn="ctr" eaLnBrk="1" hangingPunct="1">
              <a:spcBef>
                <a:spcPct val="50000"/>
              </a:spcBef>
              <a:spcAft>
                <a:spcPct val="30000"/>
              </a:spcAft>
              <a:buFont typeface="Wingdings" panose="05000000000000000000" pitchFamily="2" charset="2"/>
              <a:buNone/>
              <a:defRPr/>
            </a:pPr>
            <a:r>
              <a:rPr lang="en-US" altLang="cs-CZ" sz="2100" i="1" dirty="0">
                <a:solidFill>
                  <a:srgbClr val="C00000"/>
                </a:solidFill>
                <a:effectLst>
                  <a:outerShdw blurRad="38100" dist="38100" dir="2700000" algn="tl">
                    <a:srgbClr val="000000">
                      <a:alpha val="43137"/>
                    </a:srgbClr>
                  </a:outerShdw>
                </a:effectLst>
                <a:sym typeface="Symbol" panose="05050102010706020507" pitchFamily="18" charset="2"/>
              </a:rPr>
              <a:t>Loc</a:t>
            </a:r>
            <a:r>
              <a:rPr lang="en-US" altLang="cs-CZ" sz="2100" dirty="0">
                <a:solidFill>
                  <a:srgbClr val="C00000"/>
                </a:solidFill>
                <a:effectLst>
                  <a:outerShdw blurRad="38100" dist="38100" dir="2700000" algn="tl">
                    <a:srgbClr val="000000">
                      <a:alpha val="43137"/>
                    </a:srgbClr>
                  </a:outerShdw>
                </a:effectLst>
                <a:sym typeface="Symbol" panose="05050102010706020507" pitchFamily="18" charset="2"/>
              </a:rPr>
              <a:t>/()</a:t>
            </a:r>
            <a:r>
              <a:rPr lang="en-US" altLang="cs-CZ" sz="2100" baseline="-25000" dirty="0">
                <a:solidFill>
                  <a:srgbClr val="C00000"/>
                </a:solidFill>
                <a:effectLst>
                  <a:outerShdw blurRad="38100" dist="38100" dir="2700000" algn="tl">
                    <a:srgbClr val="000000">
                      <a:alpha val="43137"/>
                    </a:srgbClr>
                  </a:outerShdw>
                </a:effectLst>
                <a:sym typeface="Symbol" panose="05050102010706020507" pitchFamily="18" charset="2"/>
              </a:rPr>
              <a:t></a:t>
            </a:r>
            <a:r>
              <a:rPr lang="en-US" altLang="cs-CZ" sz="2100" i="1" dirty="0">
                <a:solidFill>
                  <a:schemeClr val="hlink"/>
                </a:solidFill>
                <a:sym typeface="Symbol" panose="05050102010706020507" pitchFamily="18" charset="2"/>
              </a:rPr>
              <a:t> </a:t>
            </a:r>
          </a:p>
          <a:p>
            <a:pPr eaLnBrk="1" hangingPunct="1">
              <a:defRPr/>
            </a:pPr>
            <a:r>
              <a:rPr lang="en-US" altLang="cs-CZ" sz="2100" dirty="0">
                <a:sym typeface="Symbol" panose="05050102010706020507" pitchFamily="18" charset="2"/>
              </a:rPr>
              <a:t>Hence, such kind of ‘looking for’ can be </a:t>
            </a:r>
            <a:r>
              <a:rPr lang="en-US" altLang="cs-CZ" sz="2100" i="1" dirty="0">
                <a:effectLst>
                  <a:outerShdw blurRad="38100" dist="38100" dir="2700000" algn="tl">
                    <a:srgbClr val="000000">
                      <a:alpha val="43137"/>
                    </a:srgbClr>
                  </a:outerShdw>
                </a:effectLst>
                <a:sym typeface="Symbol" panose="05050102010706020507" pitchFamily="18" charset="2"/>
              </a:rPr>
              <a:t>explicated</a:t>
            </a:r>
            <a:r>
              <a:rPr lang="en-US" altLang="cs-CZ" sz="2100" dirty="0">
                <a:sym typeface="Symbol" panose="05050102010706020507" pitchFamily="18" charset="2"/>
              </a:rPr>
              <a:t> as the relation of two individuals </a:t>
            </a:r>
            <a:r>
              <a:rPr lang="en-US" altLang="cs-CZ" sz="2100" i="1" dirty="0">
                <a:sym typeface="Symbol" panose="05050102010706020507" pitchFamily="18" charset="2"/>
              </a:rPr>
              <a:t>x, y </a:t>
            </a:r>
            <a:r>
              <a:rPr lang="en-US" altLang="cs-CZ" sz="2100" dirty="0">
                <a:sym typeface="Symbol" panose="05050102010706020507" pitchFamily="18" charset="2"/>
              </a:rPr>
              <a:t>such that</a:t>
            </a:r>
            <a:r>
              <a:rPr lang="en-US" altLang="cs-CZ" sz="2100" i="1" dirty="0">
                <a:sym typeface="Symbol" panose="05050102010706020507" pitchFamily="18" charset="2"/>
              </a:rPr>
              <a:t> x </a:t>
            </a:r>
            <a:r>
              <a:rPr lang="en-US" altLang="cs-CZ" sz="2100" dirty="0">
                <a:sym typeface="Symbol" panose="05050102010706020507" pitchFamily="18" charset="2"/>
              </a:rPr>
              <a:t>is seeking the location of</a:t>
            </a:r>
            <a:r>
              <a:rPr lang="en-US" altLang="cs-CZ" sz="2100" i="1" dirty="0">
                <a:sym typeface="Symbol" panose="05050102010706020507" pitchFamily="18" charset="2"/>
              </a:rPr>
              <a:t> y, </a:t>
            </a:r>
            <a:r>
              <a:rPr lang="en-US" altLang="cs-CZ" sz="2100" i="1" dirty="0">
                <a:solidFill>
                  <a:srgbClr val="FF0000"/>
                </a:solidFill>
                <a:effectLst>
                  <a:outerShdw blurRad="38100" dist="38100" dir="2700000" algn="tl">
                    <a:srgbClr val="000000">
                      <a:alpha val="43137"/>
                    </a:srgbClr>
                  </a:outerShdw>
                </a:effectLst>
                <a:sym typeface="Symbol" panose="05050102010706020507" pitchFamily="18" charset="2"/>
              </a:rPr>
              <a:t>Seek</a:t>
            </a:r>
            <a:r>
              <a:rPr lang="en-US" altLang="cs-CZ" sz="2100" i="1" baseline="30000" dirty="0">
                <a:solidFill>
                  <a:srgbClr val="FF0000"/>
                </a:solidFill>
                <a:effectLst>
                  <a:outerShdw blurRad="38100" dist="38100" dir="2700000" algn="tl">
                    <a:srgbClr val="000000">
                      <a:alpha val="43137"/>
                    </a:srgbClr>
                  </a:outerShdw>
                </a:effectLst>
                <a:sym typeface="Symbol" panose="05050102010706020507" pitchFamily="18" charset="2"/>
              </a:rPr>
              <a:t>3</a:t>
            </a:r>
            <a:r>
              <a:rPr lang="en-US" altLang="cs-CZ" sz="21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100" baseline="-250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1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100" baseline="-250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100" dirty="0">
                <a:sym typeface="Symbol" panose="05050102010706020507" pitchFamily="18" charset="2"/>
              </a:rPr>
              <a:t>:</a:t>
            </a:r>
          </a:p>
          <a:p>
            <a:pPr algn="ctr" eaLnBrk="1" hangingPunct="1">
              <a:spcBef>
                <a:spcPct val="70000"/>
              </a:spcBef>
              <a:spcAft>
                <a:spcPct val="50000"/>
              </a:spcAft>
              <a:buFont typeface="Wingdings" panose="05000000000000000000" pitchFamily="2" charset="2"/>
              <a:buNone/>
              <a:defRPr/>
            </a:pPr>
            <a:r>
              <a:rPr lang="en-US" altLang="cs-CZ" sz="24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400" i="1" dirty="0">
                <a:solidFill>
                  <a:srgbClr val="990000"/>
                </a:solidFill>
                <a:effectLst>
                  <a:outerShdw blurRad="38100" dist="38100" dir="2700000" algn="tl">
                    <a:srgbClr val="C0C0C0"/>
                  </a:outerShdw>
                </a:effectLst>
                <a:sym typeface="Symbol" panose="05050102010706020507" pitchFamily="18" charset="2"/>
              </a:rPr>
              <a:t>Look-for =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w</a:t>
            </a:r>
            <a:r>
              <a:rPr lang="en-US" altLang="cs-CZ" sz="2400" dirty="0" err="1">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t</a:t>
            </a:r>
            <a:r>
              <a:rPr lang="en-US" altLang="cs-CZ" sz="2400" i="1" dirty="0">
                <a:solidFill>
                  <a:srgbClr val="990000"/>
                </a:solidFill>
                <a:effectLst>
                  <a:outerShdw blurRad="38100" dist="38100" dir="2700000" algn="tl">
                    <a:srgbClr val="C0C0C0"/>
                  </a:outerShdw>
                </a:effectLst>
                <a:sym typeface="Symbol" panose="05050102010706020507" pitchFamily="18" charset="2"/>
              </a:rPr>
              <a:t>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xy</a:t>
            </a:r>
            <a:r>
              <a:rPr lang="en-US" altLang="cs-CZ" sz="2400" i="1" dirty="0">
                <a:solidFill>
                  <a:srgbClr val="990000"/>
                </a:solidFill>
                <a:effectLst>
                  <a:outerShdw blurRad="38100" dist="38100" dir="2700000" algn="tl">
                    <a:srgbClr val="C0C0C0"/>
                  </a:outerShdw>
                </a:effectLst>
                <a:sym typeface="Symbol" panose="05050102010706020507" pitchFamily="18" charset="2"/>
              </a:rPr>
              <a:t>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400" i="1" dirty="0">
                <a:solidFill>
                  <a:srgbClr val="990000"/>
                </a:solidFill>
                <a:effectLst>
                  <a:outerShdw blurRad="38100" dist="38100" dir="2700000" algn="tl">
                    <a:srgbClr val="C0C0C0"/>
                  </a:outerShdw>
                </a:effectLst>
                <a:sym typeface="Symbol" panose="05050102010706020507" pitchFamily="18" charset="2"/>
              </a:rPr>
              <a:t>Seek</a:t>
            </a:r>
            <a:r>
              <a:rPr lang="en-US" altLang="cs-CZ" sz="2400" i="1" baseline="30000" dirty="0">
                <a:solidFill>
                  <a:srgbClr val="990000"/>
                </a:solidFill>
                <a:effectLst>
                  <a:outerShdw blurRad="38100" dist="38100" dir="2700000" algn="tl">
                    <a:srgbClr val="C0C0C0"/>
                  </a:outerShdw>
                </a:effectLst>
                <a:sym typeface="Symbol" panose="05050102010706020507" pitchFamily="18" charset="2"/>
              </a:rPr>
              <a:t>3</a:t>
            </a:r>
            <a:r>
              <a:rPr lang="en-US" altLang="cs-CZ" sz="2400" i="1" baseline="-25000" dirty="0">
                <a:solidFill>
                  <a:srgbClr val="990000"/>
                </a:solidFill>
                <a:effectLst>
                  <a:outerShdw blurRad="38100" dist="38100" dir="2700000" algn="tl">
                    <a:srgbClr val="C0C0C0"/>
                  </a:outerShdw>
                </a:effectLst>
                <a:sym typeface="Symbol" panose="05050102010706020507" pitchFamily="18" charset="2"/>
              </a:rPr>
              <a:t>wt</a:t>
            </a:r>
            <a:r>
              <a:rPr lang="en-US" altLang="cs-CZ" sz="2400" i="1" dirty="0">
                <a:solidFill>
                  <a:srgbClr val="990000"/>
                </a:solidFill>
                <a:effectLst>
                  <a:outerShdw blurRad="38100" dist="38100" dir="2700000" algn="tl">
                    <a:srgbClr val="C0C0C0"/>
                  </a:outerShdw>
                </a:effectLst>
                <a:sym typeface="Symbol" panose="05050102010706020507" pitchFamily="18" charset="2"/>
              </a:rPr>
              <a:t> x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w</a:t>
            </a:r>
            <a:r>
              <a:rPr lang="en-US" altLang="cs-CZ" sz="2400" dirty="0" err="1">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t</a:t>
            </a:r>
            <a:r>
              <a:rPr lang="en-US" altLang="cs-CZ" sz="2400" i="1" dirty="0">
                <a:solidFill>
                  <a:srgbClr val="990000"/>
                </a:solidFill>
                <a:effectLst>
                  <a:outerShdw blurRad="38100" dist="38100" dir="2700000" algn="tl">
                    <a:srgbClr val="C0C0C0"/>
                  </a:outerShdw>
                </a:effectLst>
                <a:sym typeface="Symbol" panose="05050102010706020507" pitchFamily="18" charset="2"/>
              </a:rPr>
              <a:t>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400" i="1" dirty="0">
                <a:solidFill>
                  <a:srgbClr val="990000"/>
                </a:solidFill>
                <a:effectLst>
                  <a:outerShdw blurRad="38100" dist="38100" dir="2700000" algn="tl">
                    <a:srgbClr val="C0C0C0"/>
                  </a:outerShdw>
                </a:effectLst>
                <a:sym typeface="Symbol" panose="05050102010706020507" pitchFamily="18" charset="2"/>
              </a:rPr>
              <a:t>Loc</a:t>
            </a:r>
            <a:r>
              <a:rPr lang="en-US" altLang="cs-CZ" sz="2400" i="1" baseline="-25000" dirty="0">
                <a:solidFill>
                  <a:srgbClr val="990000"/>
                </a:solidFill>
                <a:effectLst>
                  <a:outerShdw blurRad="38100" dist="38100" dir="2700000" algn="tl">
                    <a:srgbClr val="C0C0C0"/>
                  </a:outerShdw>
                </a:effectLst>
                <a:sym typeface="Symbol" panose="05050102010706020507" pitchFamily="18" charset="2"/>
              </a:rPr>
              <a:t>wt</a:t>
            </a:r>
            <a:r>
              <a:rPr lang="en-US" altLang="cs-CZ" sz="2400" i="1" dirty="0">
                <a:solidFill>
                  <a:srgbClr val="990000"/>
                </a:solidFill>
                <a:effectLst>
                  <a:outerShdw blurRad="38100" dist="38100" dir="2700000" algn="tl">
                    <a:srgbClr val="C0C0C0"/>
                  </a:outerShdw>
                </a:effectLst>
                <a:sym typeface="Symbol" panose="05050102010706020507" pitchFamily="18" charset="2"/>
              </a:rPr>
              <a:t> y</a:t>
            </a:r>
            <a:r>
              <a:rPr lang="en-US" altLang="cs-CZ" sz="2400" dirty="0">
                <a:solidFill>
                  <a:srgbClr val="990000"/>
                </a:solidFill>
                <a:effectLst>
                  <a:outerShdw blurRad="38100" dist="38100" dir="2700000" algn="tl">
                    <a:srgbClr val="C0C0C0"/>
                  </a:outerShdw>
                </a:effectLst>
                <a:sym typeface="Symbol" panose="05050102010706020507" pitchFamily="18" charset="2"/>
              </a:rPr>
              <a:t>]]</a:t>
            </a:r>
            <a:endParaRPr lang="en-US" altLang="cs-CZ" sz="2100" dirty="0">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2138260A-7405-46A8-86C1-2307595B67CF}"/>
              </a:ext>
            </a:extLst>
          </p:cNvPr>
          <p:cNvSpPr>
            <a:spLocks noGrp="1"/>
          </p:cNvSpPr>
          <p:nvPr>
            <p:ph type="sldNum" sz="quarter" idx="12"/>
          </p:nvPr>
        </p:nvSpPr>
        <p:spPr/>
        <p:txBody>
          <a:bodyPr/>
          <a:lstStyle/>
          <a:p>
            <a:pPr>
              <a:defRPr/>
            </a:pPr>
            <a:fld id="{14D2C813-5CB9-4562-B73A-EAA31AFCBDEB}" type="slidenum">
              <a:rPr lang="cs-CZ" altLang="en-US" smtClean="0"/>
              <a:pPr>
                <a:defRPr/>
              </a:pPr>
              <a:t>8</a:t>
            </a:fld>
            <a:endParaRPr lang="cs-CZ"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2579">
                                            <p:txEl>
                                              <p:pRg st="4" end="4"/>
                                            </p:txEl>
                                          </p:spTgt>
                                        </p:tgtEl>
                                        <p:attrNameLst>
                                          <p:attrName>style.visibility</p:attrName>
                                        </p:attrNameLst>
                                      </p:cBhvr>
                                      <p:to>
                                        <p:strVal val="visible"/>
                                      </p:to>
                                    </p:set>
                                    <p:anim calcmode="lin" valueType="num">
                                      <p:cBhvr additive="base">
                                        <p:cTn id="7" dur="500" fill="hold"/>
                                        <p:tgtEl>
                                          <p:spTgt spid="15257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2579">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2579">
                                            <p:txEl>
                                              <p:pRg st="5" end="5"/>
                                            </p:txEl>
                                          </p:spTgt>
                                        </p:tgtEl>
                                        <p:attrNameLst>
                                          <p:attrName>style.visibility</p:attrName>
                                        </p:attrNameLst>
                                      </p:cBhvr>
                                      <p:to>
                                        <p:strVal val="visible"/>
                                      </p:to>
                                    </p:set>
                                    <p:anim calcmode="lin" valueType="num">
                                      <p:cBhvr additive="base">
                                        <p:cTn id="11" dur="500" fill="hold"/>
                                        <p:tgtEl>
                                          <p:spTgt spid="152579">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25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F3E84B-DB10-4DD3-8B2D-12ABC5AF2220}"/>
              </a:ext>
            </a:extLst>
          </p:cNvPr>
          <p:cNvSpPr>
            <a:spLocks noGrp="1" noChangeArrowheads="1"/>
          </p:cNvSpPr>
          <p:nvPr>
            <p:ph type="title"/>
          </p:nvPr>
        </p:nvSpPr>
        <p:spPr>
          <a:xfrm>
            <a:off x="457200" y="277813"/>
            <a:ext cx="8229600" cy="630237"/>
          </a:xfrm>
        </p:spPr>
        <p:txBody>
          <a:bodyPr/>
          <a:lstStyle/>
          <a:p>
            <a:pPr eaLnBrk="1" hangingPunct="1"/>
            <a:r>
              <a:rPr lang="en-US" altLang="cs-CZ" sz="3800" i="1" dirty="0"/>
              <a:t>Seeking/finding/locating</a:t>
            </a:r>
            <a:endParaRPr lang="cs-CZ" altLang="cs-CZ" sz="3800" i="1" dirty="0"/>
          </a:p>
        </p:txBody>
      </p:sp>
      <p:sp>
        <p:nvSpPr>
          <p:cNvPr id="152579" name="Rectangle 3">
            <a:extLst>
              <a:ext uri="{FF2B5EF4-FFF2-40B4-BE49-F238E27FC236}">
                <a16:creationId xmlns:a16="http://schemas.microsoft.com/office/drawing/2014/main" id="{325F6F73-510E-49B9-90F0-FE3AB946C0E0}"/>
              </a:ext>
            </a:extLst>
          </p:cNvPr>
          <p:cNvSpPr>
            <a:spLocks noGrp="1" noChangeArrowheads="1"/>
          </p:cNvSpPr>
          <p:nvPr>
            <p:ph type="body" idx="1"/>
          </p:nvPr>
        </p:nvSpPr>
        <p:spPr>
          <a:xfrm>
            <a:off x="395288" y="1196751"/>
            <a:ext cx="8291512" cy="4934173"/>
          </a:xfrm>
        </p:spPr>
        <p:txBody>
          <a:bodyPr>
            <a:normAutofit/>
          </a:bodyPr>
          <a:lstStyle/>
          <a:p>
            <a:pPr eaLnBrk="1" hangingPunct="1">
              <a:lnSpc>
                <a:spcPct val="110000"/>
              </a:lnSpc>
              <a:spcBef>
                <a:spcPts val="600"/>
              </a:spcBef>
              <a:defRPr/>
            </a:pPr>
            <a:r>
              <a:rPr lang="en-US" altLang="cs-CZ" sz="2000" dirty="0">
                <a:sym typeface="Symbol" panose="05050102010706020507" pitchFamily="18" charset="2"/>
              </a:rPr>
              <a:t>“</a:t>
            </a:r>
            <a:r>
              <a:rPr lang="en-US" altLang="cs-CZ" sz="2000" dirty="0">
                <a:solidFill>
                  <a:srgbClr val="C00000"/>
                </a:solidFill>
                <a:sym typeface="Symbol" panose="05050102010706020507" pitchFamily="18" charset="2"/>
              </a:rPr>
              <a:t>Donald Trump</a:t>
            </a:r>
            <a:r>
              <a:rPr lang="cs-CZ" altLang="cs-CZ" sz="2000" dirty="0">
                <a:solidFill>
                  <a:srgbClr val="C00000"/>
                </a:solidFill>
                <a:sym typeface="Symbol" panose="05050102010706020507" pitchFamily="18" charset="2"/>
              </a:rPr>
              <a:t> </a:t>
            </a:r>
            <a:r>
              <a:rPr lang="en-US" altLang="cs-CZ" sz="2000" dirty="0">
                <a:solidFill>
                  <a:srgbClr val="C00000"/>
                </a:solidFill>
                <a:sym typeface="Symbol" panose="05050102010706020507" pitchFamily="18" charset="2"/>
              </a:rPr>
              <a:t>is looking for</a:t>
            </a:r>
            <a:r>
              <a:rPr lang="cs-CZ" altLang="cs-CZ" sz="2000" dirty="0">
                <a:solidFill>
                  <a:srgbClr val="C00000"/>
                </a:solidFill>
                <a:sym typeface="Symbol" panose="05050102010706020507" pitchFamily="18" charset="2"/>
              </a:rPr>
              <a:t> </a:t>
            </a:r>
            <a:r>
              <a:rPr lang="en-US" altLang="cs-CZ" sz="2000" dirty="0">
                <a:solidFill>
                  <a:srgbClr val="C00000"/>
                </a:solidFill>
                <a:sym typeface="Symbol" panose="05050102010706020507" pitchFamily="18" charset="2"/>
              </a:rPr>
              <a:t>Melania Trump</a:t>
            </a:r>
            <a:r>
              <a:rPr lang="cs-CZ" altLang="cs-CZ" sz="2000" dirty="0">
                <a:solidFill>
                  <a:srgbClr val="C00000"/>
                </a:solidFill>
                <a:sym typeface="Symbol" panose="05050102010706020507" pitchFamily="18" charset="2"/>
              </a:rPr>
              <a:t>.</a:t>
            </a:r>
            <a:r>
              <a:rPr lang="en-US" altLang="cs-CZ" sz="2000" dirty="0">
                <a:sym typeface="Symbol" panose="05050102010706020507" pitchFamily="18" charset="2"/>
              </a:rPr>
              <a:t>”</a:t>
            </a:r>
          </a:p>
          <a:p>
            <a:pPr marL="0" indent="0" algn="ctr" eaLnBrk="1" hangingPunct="1">
              <a:lnSpc>
                <a:spcPct val="110000"/>
              </a:lnSpc>
              <a:spcBef>
                <a:spcPts val="600"/>
              </a:spcBef>
              <a:buNone/>
              <a:defRPr/>
            </a:pPr>
            <a:r>
              <a:rPr lang="cs-CZ" altLang="cs-CZ" sz="2000" dirty="0">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w</a:t>
            </a:r>
            <a:r>
              <a:rPr lang="cs-CZ" altLang="cs-CZ" sz="2000" dirty="0" err="1">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t</a:t>
            </a:r>
            <a:r>
              <a:rPr lang="cs-CZ" altLang="cs-CZ" sz="2000" i="1" dirty="0">
                <a:solidFill>
                  <a:schemeClr val="tx2"/>
                </a:solidFill>
                <a:sym typeface="Symbol" panose="05050102010706020507" pitchFamily="18" charset="2"/>
              </a:rPr>
              <a:t> </a:t>
            </a:r>
            <a:r>
              <a:rPr lang="cs-CZ" altLang="cs-CZ" sz="2000" dirty="0">
                <a:solidFill>
                  <a:schemeClr val="tx2"/>
                </a:solidFill>
                <a:sym typeface="Symbol" panose="05050102010706020507" pitchFamily="18" charset="2"/>
              </a:rPr>
              <a:t>[</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Look-for</a:t>
            </a:r>
            <a:r>
              <a:rPr lang="cs-CZ" altLang="cs-CZ" sz="2000" i="1" baseline="-25000" dirty="0" err="1">
                <a:solidFill>
                  <a:schemeClr val="tx2"/>
                </a:solidFill>
                <a:sym typeface="Symbol" panose="05050102010706020507" pitchFamily="18" charset="2"/>
              </a:rPr>
              <a:t>wt</a:t>
            </a:r>
            <a:r>
              <a:rPr lang="cs-CZ" altLang="cs-CZ" sz="2000" i="1" dirty="0">
                <a:solidFill>
                  <a:schemeClr val="tx2"/>
                </a:solidFill>
                <a:sym typeface="Symbol" panose="05050102010706020507" pitchFamily="18" charset="2"/>
              </a:rPr>
              <a:t> </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Donald</a:t>
            </a:r>
            <a:r>
              <a:rPr lang="cs-CZ" altLang="cs-CZ" sz="2000" i="1" dirty="0">
                <a:solidFill>
                  <a:schemeClr val="tx2"/>
                </a:solidFill>
                <a:sym typeface="Symbol" panose="05050102010706020507" pitchFamily="18" charset="2"/>
              </a:rPr>
              <a:t> </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Melania</a:t>
            </a:r>
            <a:r>
              <a:rPr lang="cs-CZ" altLang="cs-CZ" sz="2000" dirty="0">
                <a:solidFill>
                  <a:schemeClr val="tx2"/>
                </a:solidFill>
                <a:sym typeface="Symbol" panose="05050102010706020507" pitchFamily="18" charset="2"/>
              </a:rPr>
              <a:t>] </a:t>
            </a:r>
            <a:r>
              <a:rPr lang="cs-CZ" altLang="cs-CZ" sz="2000" b="1" dirty="0">
                <a:solidFill>
                  <a:schemeClr val="tx2"/>
                </a:solidFill>
                <a:sym typeface="Symbol" panose="05050102010706020507" pitchFamily="18" charset="2"/>
              </a:rPr>
              <a:t></a:t>
            </a:r>
            <a:r>
              <a:rPr lang="cs-CZ" altLang="cs-CZ" sz="2000" dirty="0">
                <a:solidFill>
                  <a:schemeClr val="hlink"/>
                </a:solidFill>
                <a:effectLst>
                  <a:outerShdw blurRad="38100" dist="38100" dir="2700000" algn="tl">
                    <a:srgbClr val="C0C0C0"/>
                  </a:outerShdw>
                </a:effectLst>
                <a:sym typeface="Symbol" panose="05050102010706020507" pitchFamily="18" charset="2"/>
              </a:rPr>
              <a:t> </a:t>
            </a:r>
            <a:endParaRPr lang="en-US" altLang="cs-CZ" sz="2000" dirty="0">
              <a:solidFill>
                <a:schemeClr val="hlink"/>
              </a:solidFill>
              <a:effectLst>
                <a:outerShdw blurRad="38100" dist="38100" dir="2700000" algn="tl">
                  <a:srgbClr val="C0C0C0"/>
                </a:outerShdw>
              </a:effectLst>
              <a:sym typeface="Symbol" panose="05050102010706020507" pitchFamily="18" charset="2"/>
            </a:endParaRPr>
          </a:p>
          <a:p>
            <a:pPr marL="0" indent="0" algn="ctr" eaLnBrk="1" hangingPunct="1">
              <a:lnSpc>
                <a:spcPct val="110000"/>
              </a:lnSpc>
              <a:spcBef>
                <a:spcPts val="600"/>
              </a:spcBef>
              <a:buNone/>
              <a:defRPr/>
            </a:pPr>
            <a:r>
              <a:rPr lang="cs-CZ" altLang="cs-CZ" sz="2000" dirty="0">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w</a:t>
            </a:r>
            <a:r>
              <a:rPr lang="cs-CZ" altLang="cs-CZ" sz="2000" dirty="0" err="1">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t</a:t>
            </a:r>
            <a:r>
              <a:rPr lang="cs-CZ" altLang="cs-CZ" sz="2000" i="1" dirty="0">
                <a:solidFill>
                  <a:schemeClr val="tx2"/>
                </a:solidFill>
                <a:sym typeface="Symbol" panose="05050102010706020507" pitchFamily="18" charset="2"/>
              </a:rPr>
              <a:t> </a:t>
            </a:r>
            <a:r>
              <a:rPr lang="cs-CZ" altLang="cs-CZ" sz="2000" dirty="0">
                <a:solidFill>
                  <a:schemeClr val="tx2"/>
                </a:solidFill>
                <a:sym typeface="Symbol" panose="05050102010706020507" pitchFamily="18" charset="2"/>
              </a:rPr>
              <a:t>[</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Seek</a:t>
            </a:r>
            <a:r>
              <a:rPr lang="en-US" altLang="cs-CZ" sz="2000" i="1" baseline="30000" dirty="0">
                <a:solidFill>
                  <a:schemeClr val="tx2"/>
                </a:solidFill>
                <a:sym typeface="Symbol" panose="05050102010706020507" pitchFamily="18" charset="2"/>
              </a:rPr>
              <a:t>3</a:t>
            </a:r>
            <a:r>
              <a:rPr lang="cs-CZ" altLang="cs-CZ" sz="2000" i="1" baseline="-25000" dirty="0" err="1">
                <a:solidFill>
                  <a:schemeClr val="tx2"/>
                </a:solidFill>
                <a:sym typeface="Symbol" panose="05050102010706020507" pitchFamily="18" charset="2"/>
              </a:rPr>
              <a:t>wt</a:t>
            </a:r>
            <a:r>
              <a:rPr lang="cs-CZ" altLang="cs-CZ" sz="2000" i="1" dirty="0">
                <a:solidFill>
                  <a:schemeClr val="tx2"/>
                </a:solidFill>
                <a:sym typeface="Symbol" panose="05050102010706020507" pitchFamily="18" charset="2"/>
              </a:rPr>
              <a:t> </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Donald</a:t>
            </a:r>
            <a:r>
              <a:rPr lang="cs-CZ" altLang="cs-CZ" sz="2000" i="1" dirty="0">
                <a:solidFill>
                  <a:schemeClr val="tx2"/>
                </a:solidFill>
                <a:sym typeface="Symbol" panose="05050102010706020507" pitchFamily="18" charset="2"/>
              </a:rPr>
              <a:t> </a:t>
            </a:r>
            <a:r>
              <a:rPr lang="cs-CZ" altLang="cs-CZ" sz="2000" dirty="0">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w</a:t>
            </a:r>
            <a:r>
              <a:rPr lang="cs-CZ" altLang="cs-CZ" sz="2000" dirty="0" err="1">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t</a:t>
            </a:r>
            <a:r>
              <a:rPr lang="cs-CZ" altLang="cs-CZ" sz="2000" i="1" dirty="0">
                <a:solidFill>
                  <a:schemeClr val="tx2"/>
                </a:solidFill>
                <a:sym typeface="Symbol" panose="05050102010706020507" pitchFamily="18" charset="2"/>
              </a:rPr>
              <a:t> </a:t>
            </a:r>
            <a:r>
              <a:rPr lang="cs-CZ" altLang="cs-CZ" sz="2000" dirty="0">
                <a:solidFill>
                  <a:schemeClr val="tx2"/>
                </a:solidFill>
                <a:sym typeface="Symbol" panose="05050102010706020507" pitchFamily="18" charset="2"/>
              </a:rPr>
              <a:t>[</a:t>
            </a:r>
            <a:r>
              <a:rPr lang="cs-CZ" altLang="cs-CZ" sz="2000" baseline="30000" dirty="0">
                <a:solidFill>
                  <a:schemeClr val="tx2"/>
                </a:solidFill>
                <a:sym typeface="Symbol" panose="05050102010706020507" pitchFamily="18" charset="2"/>
              </a:rPr>
              <a:t>0</a:t>
            </a:r>
            <a:r>
              <a:rPr lang="cs-CZ" altLang="cs-CZ" sz="2000" i="1" dirty="0">
                <a:solidFill>
                  <a:schemeClr val="tx2"/>
                </a:solidFill>
                <a:sym typeface="Symbol" panose="05050102010706020507" pitchFamily="18" charset="2"/>
              </a:rPr>
              <a:t>Lo</a:t>
            </a:r>
            <a:r>
              <a:rPr lang="en-US" altLang="cs-CZ" sz="2000" i="1" dirty="0">
                <a:solidFill>
                  <a:schemeClr val="tx2"/>
                </a:solidFill>
                <a:sym typeface="Symbol" panose="05050102010706020507" pitchFamily="18" charset="2"/>
              </a:rPr>
              <a:t>c</a:t>
            </a:r>
            <a:r>
              <a:rPr lang="cs-CZ" altLang="cs-CZ" sz="2000" i="1" baseline="-25000" dirty="0" err="1">
                <a:solidFill>
                  <a:schemeClr val="tx2"/>
                </a:solidFill>
                <a:sym typeface="Symbol" panose="05050102010706020507" pitchFamily="18" charset="2"/>
              </a:rPr>
              <a:t>wt</a:t>
            </a:r>
            <a:r>
              <a:rPr lang="cs-CZ" altLang="cs-CZ" sz="2000" i="1" dirty="0">
                <a:solidFill>
                  <a:schemeClr val="tx2"/>
                </a:solidFill>
                <a:sym typeface="Symbol" panose="05050102010706020507" pitchFamily="18" charset="2"/>
              </a:rPr>
              <a:t> </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Melania</a:t>
            </a:r>
            <a:r>
              <a:rPr lang="cs-CZ" altLang="cs-CZ" sz="2000" dirty="0">
                <a:solidFill>
                  <a:schemeClr val="tx2"/>
                </a:solidFill>
                <a:sym typeface="Symbol" panose="05050102010706020507" pitchFamily="18" charset="2"/>
              </a:rPr>
              <a:t>]]</a:t>
            </a:r>
            <a:endParaRPr lang="en-US" altLang="cs-CZ" sz="2000" dirty="0">
              <a:sym typeface="Symbol" panose="05050102010706020507" pitchFamily="18" charset="2"/>
            </a:endParaRPr>
          </a:p>
          <a:p>
            <a:pPr marL="0" indent="0" eaLnBrk="1" hangingPunct="1">
              <a:lnSpc>
                <a:spcPct val="110000"/>
              </a:lnSpc>
              <a:spcBef>
                <a:spcPts val="600"/>
              </a:spcBef>
              <a:buNone/>
              <a:defRPr/>
            </a:pPr>
            <a:r>
              <a:rPr lang="en-US" altLang="cs-CZ" sz="2000" dirty="0">
                <a:sym typeface="Symbol" panose="05050102010706020507" pitchFamily="18" charset="2"/>
              </a:rPr>
              <a:t>Types. </a:t>
            </a:r>
            <a:r>
              <a:rPr lang="en-US" altLang="cs-CZ" sz="2000" i="1" dirty="0">
                <a:sym typeface="Symbol" panose="05050102010706020507" pitchFamily="18" charset="2"/>
              </a:rPr>
              <a:t>Look-for</a:t>
            </a:r>
            <a:r>
              <a:rPr lang="en-US" altLang="cs-CZ" sz="2000" dirty="0">
                <a:sym typeface="Symbol" panose="05050102010706020507" pitchFamily="18" charset="2"/>
              </a:rPr>
              <a:t>/</a:t>
            </a:r>
            <a:r>
              <a:rPr lang="cs-CZ" altLang="cs-CZ" sz="2000" dirty="0">
                <a:effectLst>
                  <a:outerShdw blurRad="38100" dist="38100" dir="2700000" algn="tl">
                    <a:srgbClr val="C0C0C0"/>
                  </a:outerShdw>
                </a:effectLst>
                <a:sym typeface="Symbol" panose="05050102010706020507" pitchFamily="18" charset="2"/>
              </a:rPr>
              <a:t>()</a:t>
            </a:r>
            <a:r>
              <a:rPr lang="cs-CZ" altLang="cs-CZ" sz="2000" baseline="-25000" dirty="0">
                <a:effectLst>
                  <a:outerShdw blurRad="38100" dist="38100" dir="2700000" algn="tl">
                    <a:srgbClr val="C0C0C0"/>
                  </a:outerShdw>
                </a:effectLst>
                <a:sym typeface="Symbol" panose="05050102010706020507" pitchFamily="18" charset="2"/>
              </a:rPr>
              <a:t></a:t>
            </a:r>
            <a:r>
              <a:rPr lang="cs-CZ" altLang="cs-CZ" sz="2000" dirty="0">
                <a:effectLst>
                  <a:outerShdw blurRad="38100" dist="38100" dir="2700000" algn="tl">
                    <a:srgbClr val="C0C0C0"/>
                  </a:outerShdw>
                </a:effectLst>
                <a:sym typeface="Symbol" panose="05050102010706020507" pitchFamily="18" charset="2"/>
              </a:rPr>
              <a:t>;</a:t>
            </a:r>
            <a:r>
              <a:rPr lang="cs-CZ" altLang="cs-CZ" sz="2000" i="1" dirty="0">
                <a:effectLst>
                  <a:outerShdw blurRad="38100" dist="38100" dir="2700000" algn="tl">
                    <a:srgbClr val="C0C0C0"/>
                  </a:outerShdw>
                </a:effectLst>
                <a:sym typeface="Symbol" panose="05050102010706020507" pitchFamily="18" charset="2"/>
              </a:rPr>
              <a:t> </a:t>
            </a:r>
            <a:r>
              <a:rPr lang="en-US" altLang="cs-CZ" sz="2000" i="1" dirty="0">
                <a:sym typeface="Symbol" panose="05050102010706020507" pitchFamily="18" charset="2"/>
              </a:rPr>
              <a:t>Donald</a:t>
            </a:r>
            <a:r>
              <a:rPr lang="cs-CZ" altLang="cs-CZ" sz="2000" i="1" dirty="0">
                <a:sym typeface="Symbol" panose="05050102010706020507" pitchFamily="18" charset="2"/>
              </a:rPr>
              <a:t>, </a:t>
            </a:r>
            <a:r>
              <a:rPr lang="en-US" altLang="cs-CZ" sz="2000" i="1" dirty="0">
                <a:sym typeface="Symbol" panose="05050102010706020507" pitchFamily="18" charset="2"/>
              </a:rPr>
              <a:t>Melania</a:t>
            </a:r>
            <a:r>
              <a:rPr lang="cs-CZ" altLang="cs-CZ" sz="2000" dirty="0">
                <a:sym typeface="Symbol" panose="05050102010706020507" pitchFamily="18" charset="2"/>
              </a:rPr>
              <a:t>/</a:t>
            </a:r>
            <a:r>
              <a:rPr lang="en-US" altLang="cs-CZ" sz="2000" dirty="0">
                <a:sym typeface="Symbol" panose="05050102010706020507" pitchFamily="18" charset="2"/>
              </a:rPr>
              <a:t>; </a:t>
            </a:r>
            <a:r>
              <a:rPr lang="en-US" altLang="cs-CZ" sz="2000" i="1" dirty="0">
                <a:sym typeface="Symbol" panose="05050102010706020507" pitchFamily="18" charset="2"/>
              </a:rPr>
              <a:t>Seek</a:t>
            </a:r>
            <a:r>
              <a:rPr lang="en-US" altLang="cs-CZ" sz="2000" i="1" baseline="30000" dirty="0">
                <a:sym typeface="Symbol" panose="05050102010706020507" pitchFamily="18" charset="2"/>
              </a:rPr>
              <a:t>3</a:t>
            </a:r>
            <a:r>
              <a:rPr lang="en-US" altLang="cs-CZ" sz="2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i="1" dirty="0">
                <a:sym typeface="Symbol" panose="05050102010706020507" pitchFamily="18" charset="2"/>
              </a:rPr>
              <a:t> </a:t>
            </a:r>
            <a:r>
              <a:rPr lang="en-US" altLang="cs-CZ" sz="2000" i="1" dirty="0">
                <a:sym typeface="Symbol" panose="05050102010706020507" pitchFamily="18" charset="2"/>
              </a:rPr>
              <a:t>Donald</a:t>
            </a:r>
            <a:r>
              <a:rPr lang="cs-CZ" altLang="cs-CZ" sz="2000" i="1" dirty="0">
                <a:sym typeface="Symbol" panose="05050102010706020507" pitchFamily="18" charset="2"/>
              </a:rPr>
              <a:t>, </a:t>
            </a:r>
            <a:r>
              <a:rPr lang="en-US" altLang="cs-CZ" sz="2000" i="1" dirty="0">
                <a:sym typeface="Symbol" panose="05050102010706020507" pitchFamily="18" charset="2"/>
              </a:rPr>
              <a:t>Melania</a:t>
            </a:r>
            <a:r>
              <a:rPr lang="cs-CZ" altLang="cs-CZ" sz="2000" dirty="0">
                <a:sym typeface="Symbol" panose="05050102010706020507" pitchFamily="18" charset="2"/>
              </a:rPr>
              <a:t>/</a:t>
            </a:r>
            <a:r>
              <a:rPr lang="en-US" altLang="cs-CZ" sz="2000" dirty="0">
                <a:sym typeface="Symbol" panose="05050102010706020507" pitchFamily="18" charset="2"/>
              </a:rPr>
              <a:t>. </a:t>
            </a:r>
            <a:r>
              <a:rPr lang="en-US" altLang="cs-CZ" sz="2000" i="1" dirty="0">
                <a:sym typeface="Symbol" panose="05050102010706020507" pitchFamily="18" charset="2"/>
              </a:rPr>
              <a:t>Loc</a:t>
            </a:r>
            <a:r>
              <a:rPr lang="en-US" altLang="cs-CZ" sz="2000" dirty="0">
                <a:sym typeface="Symbol" panose="05050102010706020507" pitchFamily="18" charset="2"/>
              </a:rPr>
              <a:t>/()</a:t>
            </a:r>
            <a:r>
              <a:rPr lang="cs-CZ" altLang="cs-CZ" sz="2000" baseline="-25000" dirty="0">
                <a:sym typeface="Symbol" panose="05050102010706020507" pitchFamily="18" charset="2"/>
              </a:rPr>
              <a:t></a:t>
            </a:r>
            <a:r>
              <a:rPr lang="en-US" altLang="cs-CZ" sz="2000" dirty="0">
                <a:sym typeface="Symbol" panose="05050102010706020507" pitchFamily="18" charset="2"/>
              </a:rPr>
              <a:t>.</a:t>
            </a:r>
          </a:p>
          <a:p>
            <a:pPr eaLnBrk="1" hangingPunct="1">
              <a:lnSpc>
                <a:spcPct val="110000"/>
              </a:lnSpc>
              <a:spcBef>
                <a:spcPts val="1800"/>
              </a:spcBef>
              <a:defRPr/>
            </a:pPr>
            <a:r>
              <a:rPr lang="en-US" altLang="cs-CZ" sz="2000" i="1" dirty="0">
                <a:sym typeface="Symbol" panose="05050102010706020507" pitchFamily="18" charset="2"/>
              </a:rPr>
              <a:t>“</a:t>
            </a:r>
            <a:r>
              <a:rPr lang="cs-CZ" altLang="cs-CZ" sz="2000" dirty="0">
                <a:solidFill>
                  <a:srgbClr val="C00000"/>
                </a:solidFill>
                <a:sym typeface="Symbol" panose="05050102010706020507" pitchFamily="18" charset="2"/>
              </a:rPr>
              <a:t>Police </a:t>
            </a:r>
            <a:r>
              <a:rPr lang="en-US" altLang="cs-CZ" sz="2000" dirty="0">
                <a:solidFill>
                  <a:srgbClr val="C00000"/>
                </a:solidFill>
                <a:sym typeface="Symbol" panose="05050102010706020507" pitchFamily="18" charset="2"/>
              </a:rPr>
              <a:t>seeks the murderer of</a:t>
            </a:r>
            <a:r>
              <a:rPr lang="cs-CZ" altLang="cs-CZ" sz="2000" dirty="0">
                <a:solidFill>
                  <a:srgbClr val="C00000"/>
                </a:solidFill>
                <a:sym typeface="Symbol" panose="05050102010706020507" pitchFamily="18" charset="2"/>
              </a:rPr>
              <a:t> JFK</a:t>
            </a:r>
            <a:r>
              <a:rPr lang="en-US" altLang="cs-CZ" sz="2000" dirty="0">
                <a:sym typeface="Symbol" panose="05050102010706020507" pitchFamily="18" charset="2"/>
              </a:rPr>
              <a:t>”</a:t>
            </a:r>
            <a:r>
              <a:rPr lang="cs-CZ" altLang="cs-CZ" sz="2000" i="1" dirty="0">
                <a:sym typeface="Symbol" panose="05050102010706020507" pitchFamily="18" charset="2"/>
              </a:rPr>
              <a:t> </a:t>
            </a:r>
            <a:endParaRPr lang="en-US" altLang="cs-CZ" sz="2000" i="1" dirty="0">
              <a:sym typeface="Symbol" panose="05050102010706020507" pitchFamily="18" charset="2"/>
            </a:endParaRPr>
          </a:p>
          <a:p>
            <a:pPr marL="0" indent="0" eaLnBrk="1" hangingPunct="1">
              <a:lnSpc>
                <a:spcPct val="110000"/>
              </a:lnSpc>
              <a:spcBef>
                <a:spcPts val="600"/>
              </a:spcBef>
              <a:buNone/>
              <a:defRPr/>
            </a:pPr>
            <a:r>
              <a:rPr lang="en-US" altLang="cs-CZ" sz="2000" i="1" dirty="0">
                <a:sym typeface="Symbol" panose="05050102010706020507" pitchFamily="18" charset="2"/>
              </a:rPr>
              <a:t>	</a:t>
            </a:r>
            <a:r>
              <a:rPr lang="en-US" altLang="cs-CZ" sz="2000" dirty="0">
                <a:sym typeface="Symbol" panose="05050102010706020507" pitchFamily="18" charset="2"/>
              </a:rPr>
              <a:t>is ambiguous between </a:t>
            </a:r>
            <a:r>
              <a:rPr lang="cs-CZ" altLang="cs-CZ" sz="2000" i="1" dirty="0">
                <a:sym typeface="Symbol" panose="05050102010706020507" pitchFamily="18" charset="2"/>
              </a:rPr>
              <a:t>de </a:t>
            </a:r>
            <a:r>
              <a:rPr lang="cs-CZ" altLang="cs-CZ" sz="2000" i="1" dirty="0" err="1">
                <a:sym typeface="Symbol" panose="05050102010706020507" pitchFamily="18" charset="2"/>
              </a:rPr>
              <a:t>dicto</a:t>
            </a:r>
            <a:r>
              <a:rPr lang="cs-CZ" altLang="cs-CZ" sz="2000" i="1" dirty="0">
                <a:sym typeface="Symbol" panose="05050102010706020507" pitchFamily="18" charset="2"/>
              </a:rPr>
              <a:t> </a:t>
            </a:r>
            <a:r>
              <a:rPr lang="en-US" altLang="cs-CZ" sz="2000" dirty="0">
                <a:sym typeface="Symbol" panose="05050102010706020507" pitchFamily="18" charset="2"/>
              </a:rPr>
              <a:t>and</a:t>
            </a:r>
            <a:r>
              <a:rPr lang="en-US" altLang="cs-CZ" sz="2000" i="1" dirty="0">
                <a:sym typeface="Symbol" panose="05050102010706020507" pitchFamily="18" charset="2"/>
              </a:rPr>
              <a:t> de re </a:t>
            </a:r>
            <a:r>
              <a:rPr lang="en-US" altLang="cs-CZ" sz="2000" dirty="0">
                <a:sym typeface="Symbol" panose="05050102010706020507" pitchFamily="18" charset="2"/>
              </a:rPr>
              <a:t>reading.</a:t>
            </a:r>
            <a:endParaRPr lang="en-US" altLang="cs-CZ" sz="2000" i="1" dirty="0">
              <a:sym typeface="Symbol" panose="05050102010706020507" pitchFamily="18" charset="2"/>
            </a:endParaRPr>
          </a:p>
          <a:p>
            <a:pPr eaLnBrk="1" hangingPunct="1">
              <a:lnSpc>
                <a:spcPct val="110000"/>
              </a:lnSpc>
              <a:spcBef>
                <a:spcPts val="600"/>
              </a:spcBef>
              <a:defRPr/>
            </a:pPr>
            <a:r>
              <a:rPr lang="en-US" altLang="cs-CZ" sz="2000" i="1" dirty="0">
                <a:effectLst>
                  <a:outerShdw blurRad="38100" dist="38100" dir="2700000" algn="tl">
                    <a:srgbClr val="000000">
                      <a:alpha val="43137"/>
                    </a:srgbClr>
                  </a:outerShdw>
                </a:effectLst>
                <a:sym typeface="Symbol" panose="05050102010706020507" pitchFamily="18" charset="2"/>
              </a:rPr>
              <a:t>de dicto</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i="1" dirty="0">
                <a:effectLst>
                  <a:outerShdw blurRad="38100" dist="38100" dir="2700000" algn="tl">
                    <a:srgbClr val="000000">
                      <a:alpha val="43137"/>
                    </a:srgbClr>
                  </a:outerShdw>
                </a:effectLst>
                <a:sym typeface="Symbol" panose="05050102010706020507" pitchFamily="18" charset="2"/>
              </a:rPr>
              <a:t>who</a:t>
            </a:r>
            <a:r>
              <a:rPr lang="en-US" altLang="cs-CZ" sz="2000" dirty="0">
                <a:sym typeface="Symbol" panose="05050102010706020507" pitchFamily="18" charset="2"/>
              </a:rPr>
              <a:t> is the murderer of JFK?)</a:t>
            </a:r>
            <a:endParaRPr lang="cs-CZ" altLang="cs-CZ" sz="2000" dirty="0">
              <a:sym typeface="Symbol" panose="05050102010706020507" pitchFamily="18" charset="2"/>
            </a:endParaRPr>
          </a:p>
          <a:p>
            <a:pPr eaLnBrk="1" hangingPunct="1">
              <a:lnSpc>
                <a:spcPct val="110000"/>
              </a:lnSpc>
              <a:spcBef>
                <a:spcPts val="600"/>
              </a:spcBef>
              <a:buNone/>
              <a:defRPr/>
            </a:pPr>
            <a:r>
              <a:rPr lang="en-US"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JFK</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dirty="0">
                <a:sym typeface="Symbol" panose="05050102010706020507" pitchFamily="18" charset="2"/>
              </a:rPr>
              <a:t>, </a:t>
            </a:r>
            <a:r>
              <a:rPr lang="en-US" altLang="cs-CZ" sz="2000" dirty="0">
                <a:sym typeface="Symbol" panose="05050102010706020507" pitchFamily="18" charset="2"/>
              </a:rPr>
              <a:t> </a:t>
            </a:r>
            <a:r>
              <a:rPr lang="en-US" altLang="cs-CZ" sz="2000" i="1" dirty="0">
                <a:sym typeface="Symbol" panose="05050102010706020507" pitchFamily="18" charset="2"/>
              </a:rPr>
              <a:t>Seek</a:t>
            </a:r>
            <a:r>
              <a:rPr lang="en-US" altLang="cs-CZ" sz="2000" i="1" baseline="30000" dirty="0">
                <a:sym typeface="Symbol" panose="05050102010706020507" pitchFamily="18" charset="2"/>
              </a:rPr>
              <a:t>2</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endParaRPr lang="en-US" altLang="cs-CZ" sz="2000" baseline="-25000" dirty="0">
              <a:sym typeface="Symbol" panose="05050102010706020507" pitchFamily="18" charset="2"/>
            </a:endParaRPr>
          </a:p>
          <a:p>
            <a:pPr eaLnBrk="1" hangingPunct="1">
              <a:lnSpc>
                <a:spcPct val="110000"/>
              </a:lnSpc>
              <a:spcBef>
                <a:spcPts val="600"/>
              </a:spcBef>
              <a:defRPr/>
            </a:pPr>
            <a:r>
              <a:rPr lang="en-US" altLang="cs-CZ" sz="2000" i="1" dirty="0">
                <a:effectLst>
                  <a:outerShdw blurRad="38100" dist="38100" dir="2700000" algn="tl">
                    <a:srgbClr val="000000">
                      <a:alpha val="43137"/>
                    </a:srgbClr>
                  </a:outerShdw>
                </a:effectLst>
                <a:sym typeface="Symbol" panose="05050102010706020507" pitchFamily="18" charset="2"/>
              </a:rPr>
              <a:t>de re</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i="1" dirty="0">
                <a:effectLst>
                  <a:outerShdw blurRad="38100" dist="38100" dir="2700000" algn="tl">
                    <a:srgbClr val="000000">
                      <a:alpha val="43137"/>
                    </a:srgbClr>
                  </a:outerShdw>
                </a:effectLst>
                <a:sym typeface="Symbol" panose="05050102010706020507" pitchFamily="18" charset="2"/>
              </a:rPr>
              <a:t>where</a:t>
            </a:r>
            <a:r>
              <a:rPr lang="en-US" altLang="cs-CZ" sz="2000" dirty="0">
                <a:sym typeface="Symbol" panose="05050102010706020507" pitchFamily="18" charset="2"/>
              </a:rPr>
              <a:t> is the existing, known murderer of JFK?)</a:t>
            </a:r>
            <a:r>
              <a:rPr lang="en-US" altLang="cs-CZ" sz="2000" i="1" dirty="0">
                <a:sym typeface="Symbol" panose="05050102010706020507" pitchFamily="18" charset="2"/>
              </a:rPr>
              <a:t> </a:t>
            </a:r>
          </a:p>
          <a:p>
            <a:pPr eaLnBrk="1" hangingPunct="1">
              <a:lnSpc>
                <a:spcPct val="110000"/>
              </a:lnSpc>
              <a:spcBef>
                <a:spcPts val="600"/>
              </a:spcBef>
              <a:defRPr/>
            </a:pPr>
            <a:endParaRPr lang="en-US" altLang="cs-CZ" sz="2000" i="1" dirty="0">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0864E2B1-9540-425E-9A90-A56D0C16E053}"/>
              </a:ext>
            </a:extLst>
          </p:cNvPr>
          <p:cNvSpPr>
            <a:spLocks noGrp="1"/>
          </p:cNvSpPr>
          <p:nvPr>
            <p:ph type="sldNum" sz="quarter" idx="12"/>
          </p:nvPr>
        </p:nvSpPr>
        <p:spPr/>
        <p:txBody>
          <a:bodyPr/>
          <a:lstStyle/>
          <a:p>
            <a:pPr>
              <a:defRPr/>
            </a:pPr>
            <a:fld id="{14D2C813-5CB9-4562-B73A-EAA31AFCBDEB}" type="slidenum">
              <a:rPr lang="cs-CZ" altLang="en-US" smtClean="0"/>
              <a:pPr>
                <a:defRPr/>
              </a:pPr>
              <a:t>9</a:t>
            </a:fld>
            <a:endParaRPr lang="cs-CZ" altLang="en-US"/>
          </a:p>
        </p:txBody>
      </p:sp>
    </p:spTree>
    <p:extLst>
      <p:ext uri="{BB962C8B-B14F-4D97-AF65-F5344CB8AC3E}">
        <p14:creationId xmlns:p14="http://schemas.microsoft.com/office/powerpoint/2010/main" val="119918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2579">
                                            <p:txEl>
                                              <p:pRg st="4" end="4"/>
                                            </p:txEl>
                                          </p:spTgt>
                                        </p:tgtEl>
                                        <p:attrNameLst>
                                          <p:attrName>style.visibility</p:attrName>
                                        </p:attrNameLst>
                                      </p:cBhvr>
                                      <p:to>
                                        <p:strVal val="visible"/>
                                      </p:to>
                                    </p:set>
                                    <p:anim calcmode="lin" valueType="num">
                                      <p:cBhvr additive="base">
                                        <p:cTn id="7" dur="500" fill="hold"/>
                                        <p:tgtEl>
                                          <p:spTgt spid="15257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2579">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2579">
                                            <p:txEl>
                                              <p:pRg st="5" end="5"/>
                                            </p:txEl>
                                          </p:spTgt>
                                        </p:tgtEl>
                                        <p:attrNameLst>
                                          <p:attrName>style.visibility</p:attrName>
                                        </p:attrNameLst>
                                      </p:cBhvr>
                                      <p:to>
                                        <p:strVal val="visible"/>
                                      </p:to>
                                    </p:set>
                                    <p:anim calcmode="lin" valueType="num">
                                      <p:cBhvr additive="base">
                                        <p:cTn id="11" dur="500" fill="hold"/>
                                        <p:tgtEl>
                                          <p:spTgt spid="152579">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2579">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2579">
                                            <p:txEl>
                                              <p:pRg st="6" end="6"/>
                                            </p:txEl>
                                          </p:spTgt>
                                        </p:tgtEl>
                                        <p:attrNameLst>
                                          <p:attrName>style.visibility</p:attrName>
                                        </p:attrNameLst>
                                      </p:cBhvr>
                                      <p:to>
                                        <p:strVal val="visible"/>
                                      </p:to>
                                    </p:set>
                                    <p:anim calcmode="lin" valueType="num">
                                      <p:cBhvr additive="base">
                                        <p:cTn id="15" dur="500" fill="hold"/>
                                        <p:tgtEl>
                                          <p:spTgt spid="152579">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2579">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2579">
                                            <p:txEl>
                                              <p:pRg st="7" end="7"/>
                                            </p:txEl>
                                          </p:spTgt>
                                        </p:tgtEl>
                                        <p:attrNameLst>
                                          <p:attrName>style.visibility</p:attrName>
                                        </p:attrNameLst>
                                      </p:cBhvr>
                                      <p:to>
                                        <p:strVal val="visible"/>
                                      </p:to>
                                    </p:set>
                                    <p:anim calcmode="lin" valueType="num">
                                      <p:cBhvr additive="base">
                                        <p:cTn id="19" dur="500" fill="hold"/>
                                        <p:tgtEl>
                                          <p:spTgt spid="152579">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2579">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52579">
                                            <p:txEl>
                                              <p:pRg st="8" end="8"/>
                                            </p:txEl>
                                          </p:spTgt>
                                        </p:tgtEl>
                                        <p:attrNameLst>
                                          <p:attrName>style.visibility</p:attrName>
                                        </p:attrNameLst>
                                      </p:cBhvr>
                                      <p:to>
                                        <p:strVal val="visible"/>
                                      </p:to>
                                    </p:set>
                                    <p:anim calcmode="lin" valueType="num">
                                      <p:cBhvr additive="base">
                                        <p:cTn id="23" dur="500" fill="hold"/>
                                        <p:tgtEl>
                                          <p:spTgt spid="152579">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25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rany">
  <a:themeElements>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Hrany">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rany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Hrany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Hrany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Hrany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Hrany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5124</TotalTime>
  <Words>3866</Words>
  <Application>Microsoft Office PowerPoint</Application>
  <PresentationFormat>Předvádění na obrazovce (4:3)</PresentationFormat>
  <Paragraphs>230</Paragraphs>
  <Slides>25</Slides>
  <Notes>0</Notes>
  <HiddenSlides>2</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Garamond</vt:lpstr>
      <vt:lpstr>Symbol</vt:lpstr>
      <vt:lpstr>Wingdings</vt:lpstr>
      <vt:lpstr>Hrany</vt:lpstr>
      <vt:lpstr>Natural language processing; Logic of notional attitudes</vt:lpstr>
      <vt:lpstr>Logic of attitudes</vt:lpstr>
      <vt:lpstr>Seeking and finding</vt:lpstr>
      <vt:lpstr>Seeking, searching and finding</vt:lpstr>
      <vt:lpstr>a) De dicto, intensional: Seek/()</vt:lpstr>
      <vt:lpstr>a) De dicto, intensional: Find/()</vt:lpstr>
      <vt:lpstr>Seeking and Finding; ambiguities</vt:lpstr>
      <vt:lpstr>Seeking/finding/locating</vt:lpstr>
      <vt:lpstr>Seeking/finding/locating</vt:lpstr>
      <vt:lpstr>Seeking/finding/locating de re</vt:lpstr>
      <vt:lpstr>De re seeking/finding/locating</vt:lpstr>
      <vt:lpstr>Seeking &amp; finding, summary  </vt:lpstr>
      <vt:lpstr>Hledání, nalézání</vt:lpstr>
      <vt:lpstr>Nalezení </vt:lpstr>
      <vt:lpstr>More on Finding</vt:lpstr>
      <vt:lpstr>More on Finding</vt:lpstr>
      <vt:lpstr>Requisites of Finding</vt:lpstr>
      <vt:lpstr>Rules for finding </vt:lpstr>
      <vt:lpstr>Rules for finding </vt:lpstr>
      <vt:lpstr>Coincidental, accidental finding</vt:lpstr>
      <vt:lpstr>Coincidental, accidental finding</vt:lpstr>
      <vt:lpstr>Hyperintensional seeking</vt:lpstr>
      <vt:lpstr>Hyperintensional seeking</vt:lpstr>
      <vt:lpstr>Hyperintensional seeking/finding</vt:lpstr>
      <vt:lpstr>Hyperintensional seeking/finding</vt:lpstr>
    </vt:vector>
  </TitlesOfParts>
  <Company>VSB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dc:title>
  <dc:creator>Marie Duži</dc:creator>
  <cp:lastModifiedBy>Duzi Marie</cp:lastModifiedBy>
  <cp:revision>133</cp:revision>
  <dcterms:created xsi:type="dcterms:W3CDTF">2015-10-06T19:08:29Z</dcterms:created>
  <dcterms:modified xsi:type="dcterms:W3CDTF">2025-03-31T13:07:54Z</dcterms:modified>
</cp:coreProperties>
</file>