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1" r:id="rId10"/>
    <p:sldId id="262" r:id="rId11"/>
    <p:sldId id="263" r:id="rId12"/>
    <p:sldId id="264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116C8-8575-4432-B765-E84BF1FDAA89}" type="datetimeFigureOut">
              <a:rPr lang="cs-CZ" smtClean="0"/>
              <a:t>04.03.2023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1E007-46DD-4046-9A52-2C551505C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72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BDC6C-8EC1-42BF-8C79-7A7664725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2F970F-3946-454D-B94B-364CFC6560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E79856-6A31-44EB-91A9-6609CA424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0AD7-C0D7-41F1-A56A-E1FB607F7B87}" type="datetime1">
              <a:rPr lang="cs-CZ" smtClean="0"/>
              <a:t>04.03.2023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6D7A95-4AB4-4BB2-8AA2-316F61863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FBF868-F9A4-45AB-9853-DFB26B399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523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71320E-31DD-48DC-B566-B670429A7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70E8AA3-2931-4DC9-BD68-F3E6D36E5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F75301-1CD2-4E8E-B367-C3EB0E661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1870-646B-4E17-8838-01376B32E858}" type="datetime1">
              <a:rPr lang="cs-CZ" smtClean="0"/>
              <a:t>04.03.2023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886B3D-EB3E-4962-A1B8-52E91B1C6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3A1243-FA83-4113-BEA8-BF89D2944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765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C3170E4-2E72-4B24-AF2C-D822476B24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6E8D96-79EA-4D6D-A5F1-5D11018EF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AF14CD-BE93-4F05-A1AA-65BD7F9BB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05D6-B2D9-491E-85C8-5253367FC921}" type="datetime1">
              <a:rPr lang="cs-CZ" smtClean="0"/>
              <a:t>04.03.2023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46A481-7626-4227-992B-CB10292A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B7C962-CB42-4BCB-A364-0C5235B1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248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69284-A5D4-447F-B69D-F7C46F38B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164EA7-C52A-452B-BD66-460F5B195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987FCB-3400-4AE1-82F4-D3D30BAF6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70EA5-DB5B-47D3-A1D2-74736C414089}" type="datetime1">
              <a:rPr lang="cs-CZ" smtClean="0"/>
              <a:t>04.03.2023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9A6F83-628B-4E97-91F3-9649B1EB0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E00C1E-A70B-4AF6-8A99-CD367A51B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78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46481-2522-405F-9207-35E2B6963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6D9E6CE-07A8-498A-BEB3-4FEEF2BC1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48EDF2-6086-412E-9EDB-70C553BF3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2AB4-47AE-4799-B27E-3B893A86F3B2}" type="datetime1">
              <a:rPr lang="cs-CZ" smtClean="0"/>
              <a:t>04.03.2023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ECE8A2-0B24-40AC-BF9A-BA51A8987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10C7B6-8836-4CD5-9F5F-36DF70463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44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8BE107-877D-41F7-904D-835CDFC11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B2DCDC-5025-4E15-A115-BA879C53CD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2E3C961-3DCB-4274-A6AB-A8FE5AF24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26100E-F2BB-470F-814E-32C989336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8D59-9D0E-4035-9376-7C6B9D75B59D}" type="datetime1">
              <a:rPr lang="cs-CZ" smtClean="0"/>
              <a:t>04.03.2023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8FD31A-829C-43CD-BC88-1702C6D73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3274E0-0428-4477-BC2C-20951856A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223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FE1E7-2E6F-48BC-BD4C-73EF9818B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7359B28-BF7F-402A-BFAA-FE988A98E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3805683-EC67-4C69-9C00-48D2E4FD10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3D19434-4AC0-4D2A-B234-449F93EBC2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CA8DC97-2AFC-4028-9CA4-AF488A9DF9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021F1AA-06D2-46B1-AFBF-723C66AF1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6E4A-CA1A-489E-AE5C-16FD1EBD86EF}" type="datetime1">
              <a:rPr lang="cs-CZ" smtClean="0"/>
              <a:t>04.03.2023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FD97ADF-BF76-40BA-AFD1-FC5857AA8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36E2192-8D8E-484A-BF44-D66349C05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50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5EAFAF-FE37-4A05-A3E5-F72B05884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E464BE6-FD00-4110-B58B-BD849E17B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2632-2C47-4A0C-9BFC-BC93E908B883}" type="datetime1">
              <a:rPr lang="cs-CZ" smtClean="0"/>
              <a:t>04.03.2023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0BB2C8A-87B5-448A-99F9-4B5692882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015CB5-45E6-4997-9394-219AB8B54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746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7CB49B3-B670-47F2-A5C9-010BF0E64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DA77-46B7-47B7-A35D-A4F27D4FFD61}" type="datetime1">
              <a:rPr lang="cs-CZ" smtClean="0"/>
              <a:t>04.03.2023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9379046-C66B-4517-BA16-4876B5E00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796A63F-5559-42BE-A350-59915BB1C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108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2174D5-9AF5-4223-95A6-5D216528A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0D6807-60B9-4541-9F90-A61F89410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4101F11-3D07-440F-B375-69A15258E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565F36-3AB6-44AA-AA2B-F31E1DB27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E3C0-C317-4885-97C4-0030DCC6D690}" type="datetime1">
              <a:rPr lang="cs-CZ" smtClean="0"/>
              <a:t>04.03.2023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3EF80A8-FF44-4FC9-911D-C020A5410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C5FE04-44E4-4755-A08D-52A985D67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06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308E76-3341-4307-B6A2-40A87CB5C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B46224D-0BB7-4219-85D8-5EBF4BA24F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3CFFF72-75EC-4DF7-8AA8-E6FFABCAB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12BE22-192B-4A14-BA37-4AE92C6AD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F2DE0-A7B8-461D-B930-3322E288647F}" type="datetime1">
              <a:rPr lang="cs-CZ" smtClean="0"/>
              <a:t>04.03.2023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F2E1D9-4121-4757-A7D5-F777CBED6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E978CB-0A78-49A1-9A8B-D7487948A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058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C830622-C037-4F32-8370-24E3828D9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52DD122-DC35-403E-B4C4-644269AC6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0E7594-0F75-4A2D-B7F6-71E7FB2EB5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9D16F-417B-4AA7-9EC5-37FE96420EBB}" type="datetime1">
              <a:rPr lang="cs-CZ" smtClean="0"/>
              <a:t>04.03.2023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EE557F-8E01-4637-8141-42B0AF4543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9EA99F-2468-4E9F-8CAC-63DA65748A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56C15-70B1-42F7-9BD6-BA583B000A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97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279FD-84AD-431F-B210-F5E6A8C9F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6058" y="1122364"/>
            <a:ext cx="9451942" cy="1929236"/>
          </a:xfrm>
        </p:spPr>
        <p:txBody>
          <a:bodyPr>
            <a:normAutofit/>
          </a:bodyPr>
          <a:lstStyle/>
          <a:p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Formaliza</a:t>
            </a:r>
            <a:r>
              <a:rPr lang="en-US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tion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reasoning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propositional logic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468759-4A9F-4E8E-A30C-D4D9A9B91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64989"/>
            <a:ext cx="9144000" cy="1677971"/>
          </a:xfrm>
        </p:spPr>
        <p:txBody>
          <a:bodyPr>
            <a:normAutofit fontScale="92500" lnSpcReduction="10000"/>
          </a:bodyPr>
          <a:lstStyle/>
          <a:p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Logical Thinking, Lesson 3</a:t>
            </a:r>
            <a:endParaRPr lang="cs-CZ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/>
              <a:t>Course Guarantor</a:t>
            </a:r>
            <a:r>
              <a:rPr lang="cs-CZ" sz="3600" dirty="0"/>
              <a:t>: Marek Menšík</a:t>
            </a:r>
          </a:p>
          <a:p>
            <a:r>
              <a:rPr lang="en-US" sz="3600" dirty="0"/>
              <a:t>Author of the slides:</a:t>
            </a:r>
            <a:r>
              <a:rPr lang="cs-CZ" sz="3600" dirty="0"/>
              <a:t> Marie Duží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90A51CD-E183-447B-B042-BB56672A3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880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7327BD-BD0E-4F1C-9956-0C65F9A7B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2335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 arguments in propositional logic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721174-927B-4868-8AEC-A8FB119D4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291" y="1508289"/>
            <a:ext cx="10618509" cy="4848061"/>
          </a:xfrm>
        </p:spPr>
        <p:txBody>
          <a:bodyPr>
            <a:normAutofit/>
          </a:bodyPr>
          <a:lstStyle/>
          <a:p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tion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cs-CZ" i="1" dirty="0"/>
              <a:t> </a:t>
            </a:r>
            <a:r>
              <a:rPr lang="cs-CZ" i="1" dirty="0">
                <a:solidFill>
                  <a:srgbClr val="0070C0"/>
                </a:solidFill>
              </a:rPr>
              <a:t>Model </a:t>
            </a:r>
            <a:r>
              <a:rPr lang="en-US" i="1" dirty="0">
                <a:solidFill>
                  <a:srgbClr val="0070C0"/>
                </a:solidFill>
              </a:rPr>
              <a:t>of a set of PL formulas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dirty="0"/>
              <a:t>{</a:t>
            </a:r>
            <a:r>
              <a:rPr lang="cs-CZ" i="1" dirty="0"/>
              <a:t>F</a:t>
            </a:r>
            <a:r>
              <a:rPr lang="cs-CZ" baseline="-25000" dirty="0"/>
              <a:t>1</a:t>
            </a:r>
            <a:r>
              <a:rPr lang="cs-CZ" dirty="0"/>
              <a:t>,</a:t>
            </a:r>
            <a:r>
              <a:rPr lang="en-US" dirty="0"/>
              <a:t> </a:t>
            </a:r>
            <a:r>
              <a:rPr lang="cs-CZ" dirty="0"/>
              <a:t>…,</a:t>
            </a:r>
            <a:r>
              <a:rPr lang="en-US" dirty="0"/>
              <a:t> </a:t>
            </a:r>
            <a:r>
              <a:rPr lang="cs-CZ" i="1" dirty="0" err="1"/>
              <a:t>F</a:t>
            </a:r>
            <a:r>
              <a:rPr lang="cs-CZ" i="1" baseline="-25000" dirty="0" err="1"/>
              <a:t>n</a:t>
            </a:r>
            <a:r>
              <a:rPr lang="cs-CZ" dirty="0"/>
              <a:t>} </a:t>
            </a:r>
            <a:r>
              <a:rPr lang="en-US" dirty="0"/>
              <a:t>is such a valuation for which all the formulas </a:t>
            </a:r>
            <a:r>
              <a:rPr lang="cs-CZ" i="1" dirty="0"/>
              <a:t>F</a:t>
            </a:r>
            <a:r>
              <a:rPr lang="cs-CZ" baseline="-25000" dirty="0"/>
              <a:t>1</a:t>
            </a:r>
            <a:r>
              <a:rPr lang="cs-CZ" dirty="0"/>
              <a:t>,</a:t>
            </a:r>
            <a:r>
              <a:rPr lang="en-US" dirty="0"/>
              <a:t> </a:t>
            </a:r>
            <a:r>
              <a:rPr lang="cs-CZ" dirty="0"/>
              <a:t>…,</a:t>
            </a:r>
            <a:r>
              <a:rPr lang="en-US" dirty="0"/>
              <a:t> </a:t>
            </a:r>
            <a:r>
              <a:rPr lang="cs-CZ" i="1" dirty="0" err="1"/>
              <a:t>F</a:t>
            </a:r>
            <a:r>
              <a:rPr lang="cs-CZ" i="1" baseline="-25000" dirty="0" err="1"/>
              <a:t>n</a:t>
            </a:r>
            <a:r>
              <a:rPr lang="cs-CZ" dirty="0"/>
              <a:t> </a:t>
            </a:r>
            <a:r>
              <a:rPr lang="en-US" dirty="0"/>
              <a:t>are true</a:t>
            </a:r>
            <a:r>
              <a:rPr lang="cs-CZ" dirty="0"/>
              <a:t>.</a:t>
            </a:r>
          </a:p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dirty="0"/>
              <a:t>.</a:t>
            </a:r>
            <a:r>
              <a:rPr lang="cs-CZ" dirty="0"/>
              <a:t> </a:t>
            </a:r>
            <a:r>
              <a:rPr lang="en-US" dirty="0"/>
              <a:t>The set of formulas</a:t>
            </a:r>
            <a:r>
              <a:rPr lang="cs-CZ" dirty="0"/>
              <a:t> {</a:t>
            </a:r>
            <a:r>
              <a:rPr lang="cs-CZ" i="1" dirty="0"/>
              <a:t>p </a:t>
            </a:r>
            <a:r>
              <a:rPr lang="cs-CZ" dirty="0">
                <a:sym typeface="Symbol" panose="05050102010706020507" pitchFamily="18" charset="2"/>
              </a:rPr>
              <a:t>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p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i="1" dirty="0"/>
              <a:t>r</a:t>
            </a:r>
            <a:r>
              <a:rPr lang="cs-CZ" dirty="0"/>
              <a:t>} </a:t>
            </a:r>
            <a:r>
              <a:rPr lang="en-US" dirty="0"/>
              <a:t>has three models</a:t>
            </a:r>
            <a:r>
              <a:rPr lang="cs-CZ" dirty="0"/>
              <a:t>: 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i="1" dirty="0"/>
              <a:t>p </a:t>
            </a:r>
            <a:r>
              <a:rPr lang="cs-CZ" dirty="0"/>
              <a:t>= 0, </a:t>
            </a:r>
            <a:r>
              <a:rPr lang="cs-CZ" i="1" dirty="0"/>
              <a:t>q = </a:t>
            </a:r>
            <a:r>
              <a:rPr lang="cs-CZ" dirty="0"/>
              <a:t>1, </a:t>
            </a:r>
            <a:r>
              <a:rPr lang="cs-CZ" i="1" dirty="0"/>
              <a:t>r = </a:t>
            </a:r>
            <a:r>
              <a:rPr lang="cs-CZ" dirty="0"/>
              <a:t>1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i="1" dirty="0"/>
              <a:t>p </a:t>
            </a:r>
            <a:r>
              <a:rPr lang="cs-CZ" dirty="0"/>
              <a:t>= 0, </a:t>
            </a:r>
            <a:r>
              <a:rPr lang="cs-CZ" i="1" dirty="0"/>
              <a:t>q = </a:t>
            </a:r>
            <a:r>
              <a:rPr lang="cs-CZ" dirty="0"/>
              <a:t>1, </a:t>
            </a:r>
            <a:r>
              <a:rPr lang="cs-CZ" i="1" dirty="0"/>
              <a:t>r = </a:t>
            </a:r>
            <a:r>
              <a:rPr lang="cs-CZ" dirty="0"/>
              <a:t>0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i="1" dirty="0"/>
              <a:t>p </a:t>
            </a:r>
            <a:r>
              <a:rPr lang="cs-CZ" dirty="0"/>
              <a:t>= 0, </a:t>
            </a:r>
            <a:r>
              <a:rPr lang="cs-CZ" i="1" dirty="0"/>
              <a:t>q = </a:t>
            </a:r>
            <a:r>
              <a:rPr lang="cs-CZ" dirty="0"/>
              <a:t>0, </a:t>
            </a:r>
            <a:r>
              <a:rPr lang="cs-CZ" i="1" dirty="0"/>
              <a:t>r = </a:t>
            </a:r>
            <a:r>
              <a:rPr lang="cs-CZ" dirty="0"/>
              <a:t>1 </a:t>
            </a:r>
          </a:p>
          <a:p>
            <a:pPr lvl="1"/>
            <a:r>
              <a:rPr lang="en-US" dirty="0"/>
              <a:t>Note that a set of formulas has the same models as the conjunction of these formulas. </a:t>
            </a:r>
            <a:endParaRPr lang="cs-CZ" dirty="0"/>
          </a:p>
          <a:p>
            <a:r>
              <a:rPr lang="en-US" dirty="0"/>
              <a:t>A set of formulas that does not have any model is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contradictory</a:t>
            </a:r>
            <a:r>
              <a:rPr lang="cs-CZ" dirty="0"/>
              <a:t>, </a:t>
            </a:r>
            <a:r>
              <a:rPr lang="en-US" dirty="0"/>
              <a:t>or</a:t>
            </a:r>
            <a:r>
              <a:rPr lang="cs-CZ" dirty="0"/>
              <a:t> </a:t>
            </a:r>
            <a:r>
              <a:rPr lang="en-US" i="1" dirty="0"/>
              <a:t>inconsistent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en-US" dirty="0"/>
              <a:t>also</a:t>
            </a:r>
            <a:r>
              <a:rPr lang="cs-CZ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satisfiable</a:t>
            </a:r>
            <a:r>
              <a:rPr lang="cs-CZ" dirty="0"/>
              <a:t>). </a:t>
            </a:r>
          </a:p>
          <a:p>
            <a:pPr lvl="1"/>
            <a:r>
              <a:rPr lang="en-US" dirty="0"/>
              <a:t>For instance, the set</a:t>
            </a:r>
            <a:r>
              <a:rPr lang="cs-CZ" dirty="0"/>
              <a:t> {</a:t>
            </a:r>
            <a:r>
              <a:rPr lang="cs-CZ" i="1" dirty="0"/>
              <a:t>p </a:t>
            </a:r>
            <a:r>
              <a:rPr lang="cs-CZ" dirty="0">
                <a:sym typeface="Symbol" panose="05050102010706020507" pitchFamily="18" charset="2"/>
              </a:rPr>
              <a:t>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dirty="0"/>
              <a:t>, </a:t>
            </a:r>
            <a:r>
              <a:rPr lang="cs-CZ" i="1" dirty="0"/>
              <a:t>p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q</a:t>
            </a:r>
            <a:r>
              <a:rPr lang="cs-CZ" dirty="0"/>
              <a:t>} </a:t>
            </a:r>
            <a:r>
              <a:rPr lang="en-US" dirty="0"/>
              <a:t>is not satisfiable; it has no model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BC154C9-3976-4DCC-867F-A1C381201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395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7327BD-BD0E-4F1C-9956-0C65F9A7B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9212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 arguments in propositional logic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721174-927B-4868-8AEC-A8FB119D4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035" y="1357460"/>
            <a:ext cx="10515600" cy="51354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Definition: </a:t>
            </a:r>
            <a:r>
              <a:rPr lang="en-US" dirty="0"/>
              <a:t>(</a:t>
            </a:r>
            <a:r>
              <a:rPr lang="en-US" i="1" dirty="0"/>
              <a:t>logical entailment in PL</a:t>
            </a:r>
            <a:r>
              <a:rPr lang="en-US" dirty="0"/>
              <a:t>). Let 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i="1" dirty="0" err="1"/>
              <a:t>P</a:t>
            </a:r>
            <a:r>
              <a:rPr lang="en-US" i="1" baseline="-25000" dirty="0" err="1"/>
              <a:t>n</a:t>
            </a:r>
            <a:r>
              <a:rPr lang="en-US" dirty="0"/>
              <a:t>, </a:t>
            </a:r>
            <a:r>
              <a:rPr lang="en-US" i="1" dirty="0"/>
              <a:t>C </a:t>
            </a:r>
            <a:r>
              <a:rPr lang="en-US" dirty="0"/>
              <a:t>be PL formulas. Then the formula </a:t>
            </a:r>
            <a:r>
              <a:rPr lang="en-US" i="1" dirty="0"/>
              <a:t>C is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logically entailed</a:t>
            </a:r>
            <a:r>
              <a:rPr lang="en-US" i="1" dirty="0"/>
              <a:t> </a:t>
            </a:r>
            <a:r>
              <a:rPr lang="en-US" dirty="0"/>
              <a:t>by the premises</a:t>
            </a:r>
            <a:r>
              <a:rPr lang="en-US" i="1" dirty="0"/>
              <a:t> P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i="1" dirty="0" err="1"/>
              <a:t>P</a:t>
            </a:r>
            <a:r>
              <a:rPr lang="en-US" i="1" baseline="-25000" dirty="0" err="1"/>
              <a:t>n</a:t>
            </a:r>
            <a:r>
              <a:rPr lang="en-US" dirty="0"/>
              <a:t>, i.e. </a:t>
            </a:r>
            <a:br>
              <a:rPr lang="en-US" dirty="0"/>
            </a:b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,…,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|=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i="1" dirty="0"/>
              <a:t>,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i="1" dirty="0"/>
              <a:t>C </a:t>
            </a:r>
            <a:r>
              <a:rPr lang="en-US" dirty="0"/>
              <a:t>is true in all the models of the set of premises </a:t>
            </a:r>
            <a:br>
              <a:rPr lang="en-US" dirty="0"/>
            </a:br>
            <a:r>
              <a:rPr lang="en-US" dirty="0"/>
              <a:t>{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i="1" dirty="0" err="1"/>
              <a:t>P</a:t>
            </a:r>
            <a:r>
              <a:rPr lang="en-US" i="1" baseline="-25000" dirty="0" err="1"/>
              <a:t>n</a:t>
            </a:r>
            <a:r>
              <a:rPr lang="en-US" dirty="0"/>
              <a:t>}.  </a:t>
            </a:r>
          </a:p>
          <a:p>
            <a:pPr marL="0" indent="0">
              <a:buNone/>
            </a:pPr>
            <a:r>
              <a:rPr lang="en-US" b="1" i="1" dirty="0"/>
              <a:t>Corollary </a:t>
            </a:r>
            <a:r>
              <a:rPr lang="en-US" b="1" dirty="0"/>
              <a:t>1</a:t>
            </a:r>
            <a:r>
              <a:rPr lang="en-US" dirty="0"/>
              <a:t>: The argument 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,…,</a:t>
            </a:r>
            <a:r>
              <a:rPr lang="en-US" i="1" dirty="0" err="1"/>
              <a:t>P</a:t>
            </a:r>
            <a:r>
              <a:rPr lang="en-US" i="1" baseline="-25000" dirty="0" err="1"/>
              <a:t>n</a:t>
            </a:r>
            <a:r>
              <a:rPr lang="en-US" i="1" baseline="-25000" dirty="0"/>
              <a:t> </a:t>
            </a:r>
            <a:r>
              <a:rPr lang="en-US" dirty="0"/>
              <a:t>|= </a:t>
            </a:r>
            <a:r>
              <a:rPr lang="en-US" i="1" dirty="0"/>
              <a:t>C </a:t>
            </a:r>
            <a:r>
              <a:rPr lang="en-US" dirty="0"/>
              <a:t>is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deductively valid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each model of the set {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i="1" dirty="0" err="1"/>
              <a:t>P</a:t>
            </a:r>
            <a:r>
              <a:rPr lang="en-US" i="1" baseline="-25000" dirty="0" err="1"/>
              <a:t>n</a:t>
            </a:r>
            <a:r>
              <a:rPr lang="en-US" dirty="0"/>
              <a:t>} is also a model of the formula </a:t>
            </a:r>
            <a:r>
              <a:rPr lang="en-US" i="1" dirty="0"/>
              <a:t>C.</a:t>
            </a:r>
            <a:endParaRPr lang="en-US" dirty="0"/>
          </a:p>
          <a:p>
            <a:pPr marL="0" indent="0">
              <a:buNone/>
            </a:pPr>
            <a:r>
              <a:rPr lang="en-US" b="1" i="1" dirty="0"/>
              <a:t>Corollary </a:t>
            </a:r>
            <a:r>
              <a:rPr lang="en-US" b="1" dirty="0"/>
              <a:t>2</a:t>
            </a:r>
            <a:r>
              <a:rPr lang="en-US" dirty="0"/>
              <a:t>: The argument 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,…,</a:t>
            </a:r>
            <a:r>
              <a:rPr lang="en-US" i="1" dirty="0" err="1"/>
              <a:t>P</a:t>
            </a:r>
            <a:r>
              <a:rPr lang="en-US" i="1" baseline="-25000" dirty="0" err="1"/>
              <a:t>n</a:t>
            </a:r>
            <a:r>
              <a:rPr lang="en-US" i="1" baseline="-25000" dirty="0"/>
              <a:t> </a:t>
            </a:r>
            <a:r>
              <a:rPr lang="en-US" dirty="0"/>
              <a:t>|= </a:t>
            </a:r>
            <a:r>
              <a:rPr lang="en-US" i="1" dirty="0"/>
              <a:t>C </a:t>
            </a:r>
            <a:r>
              <a:rPr lang="en-US" dirty="0"/>
              <a:t>is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deductively valid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the set {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i="1" dirty="0" err="1"/>
              <a:t>P</a:t>
            </a:r>
            <a:r>
              <a:rPr lang="en-US" i="1" baseline="-25000" dirty="0" err="1"/>
              <a:t>n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</a:t>
            </a:r>
            <a:r>
              <a:rPr lang="en-US" i="1" dirty="0"/>
              <a:t>C</a:t>
            </a:r>
            <a:r>
              <a:rPr lang="en-US" dirty="0"/>
              <a:t>} does not have any model, it is not satisfiable</a:t>
            </a:r>
            <a:r>
              <a:rPr lang="en-US" i="1" dirty="0"/>
              <a:t>. </a:t>
            </a:r>
            <a:endParaRPr lang="en-US" dirty="0"/>
          </a:p>
          <a:p>
            <a:pPr marL="0" indent="0">
              <a:spcBef>
                <a:spcPts val="1800"/>
              </a:spcBef>
              <a:buNone/>
            </a:pPr>
            <a:r>
              <a:rPr lang="en-US" b="1" i="1" dirty="0"/>
              <a:t>Corollary </a:t>
            </a:r>
            <a:r>
              <a:rPr lang="en-US" b="1" dirty="0"/>
              <a:t>3: (</a:t>
            </a:r>
            <a:r>
              <a:rPr lang="en-US" i="1" dirty="0"/>
              <a:t>semantic theorem of deduction</a:t>
            </a:r>
            <a:r>
              <a:rPr lang="en-US" dirty="0"/>
              <a:t>): The argument </a:t>
            </a:r>
            <a:br>
              <a:rPr lang="en-US" dirty="0"/>
            </a:b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,…,</a:t>
            </a:r>
            <a:r>
              <a:rPr lang="en-US" i="1" dirty="0" err="1"/>
              <a:t>P</a:t>
            </a:r>
            <a:r>
              <a:rPr lang="en-US" i="1" baseline="-25000" dirty="0" err="1"/>
              <a:t>n</a:t>
            </a:r>
            <a:r>
              <a:rPr lang="en-US" i="1" baseline="-25000" dirty="0"/>
              <a:t> </a:t>
            </a:r>
            <a:r>
              <a:rPr lang="en-US" dirty="0"/>
              <a:t>|= </a:t>
            </a:r>
            <a:r>
              <a:rPr lang="en-US" i="1" dirty="0"/>
              <a:t>C </a:t>
            </a:r>
            <a:r>
              <a:rPr lang="en-US" dirty="0"/>
              <a:t>is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deductively valid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the formula (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…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 </a:t>
            </a:r>
            <a:r>
              <a:rPr lang="en-US" i="1" dirty="0" err="1"/>
              <a:t>P</a:t>
            </a:r>
            <a:r>
              <a:rPr lang="en-US" i="1" baseline="-25000" dirty="0" err="1"/>
              <a:t>n</a:t>
            </a:r>
            <a:r>
              <a:rPr lang="en-US" dirty="0"/>
              <a:t>)</a:t>
            </a:r>
            <a:r>
              <a:rPr lang="en-US" i="1" baseline="-25000" dirty="0"/>
              <a:t> 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Z </a:t>
            </a:r>
            <a:r>
              <a:rPr lang="en-US" dirty="0"/>
              <a:t>is a tautology</a:t>
            </a:r>
            <a:r>
              <a:rPr lang="en-US" i="1" dirty="0"/>
              <a:t>. </a:t>
            </a:r>
            <a:r>
              <a:rPr lang="en-US" dirty="0"/>
              <a:t>In symbols,</a:t>
            </a:r>
          </a:p>
          <a:p>
            <a:pPr marL="0" indent="0" algn="ctr">
              <a:buNone/>
            </a:pP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…, </a:t>
            </a:r>
            <a:r>
              <a:rPr lang="en-US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i="1" baseline="-25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|=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 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  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|= (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i="1" baseline="-25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BC154C9-3976-4DCC-867F-A1C381201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17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2D99C6-21D1-408E-99A2-9A2E7FE81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2908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Semantic proofs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and indirect proof</a:t>
            </a:r>
            <a:endParaRPr lang="cs-CZ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4DF70C-5CA2-4C14-AE18-105F50408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291" y="1706252"/>
            <a:ext cx="10618509" cy="447071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Corollary </a:t>
            </a:r>
            <a:r>
              <a:rPr lang="cs-CZ" dirty="0"/>
              <a:t>1 </a:t>
            </a:r>
            <a:r>
              <a:rPr lang="en-US" dirty="0"/>
              <a:t>gives a hint how to apply a </a:t>
            </a:r>
            <a:r>
              <a:rPr lang="en-US" i="1" dirty="0"/>
              <a:t>direct proof</a:t>
            </a:r>
            <a:r>
              <a:rPr lang="en-US" dirty="0"/>
              <a:t>, whereas corollary 2 is a hint for an </a:t>
            </a:r>
            <a:r>
              <a:rPr lang="en-US" i="1" dirty="0"/>
              <a:t>indirect proof</a:t>
            </a:r>
            <a:r>
              <a:rPr lang="en-US" dirty="0"/>
              <a:t>. </a:t>
            </a:r>
            <a:endParaRPr lang="cs-CZ" i="1" dirty="0"/>
          </a:p>
          <a:p>
            <a:r>
              <a:rPr lang="en-US" b="1" i="1" dirty="0"/>
              <a:t>Example.</a:t>
            </a:r>
            <a:r>
              <a:rPr lang="cs-CZ" dirty="0"/>
              <a:t> </a:t>
            </a:r>
            <a:r>
              <a:rPr lang="en-US" dirty="0"/>
              <a:t>Consider this argument</a:t>
            </a:r>
            <a:endParaRPr lang="cs-CZ" dirty="0"/>
          </a:p>
          <a:p>
            <a:pPr marL="0" indent="0" algn="ctr">
              <a:buNone/>
            </a:pP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–––––––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/>
              <a:t>We are going to prove that the formula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r </a:t>
            </a:r>
            <a:r>
              <a:rPr lang="cs-CZ" dirty="0">
                <a:sym typeface="Symbol" panose="05050102010706020507" pitchFamily="18" charset="2"/>
              </a:rPr>
              <a:t></a:t>
            </a:r>
            <a:r>
              <a:rPr lang="cs-CZ" dirty="0"/>
              <a:t> </a:t>
            </a:r>
            <a:r>
              <a:rPr lang="cs-CZ" i="1" dirty="0"/>
              <a:t>q </a:t>
            </a:r>
            <a:r>
              <a:rPr lang="en-US" dirty="0"/>
              <a:t>logically follows from the formulas</a:t>
            </a:r>
            <a:r>
              <a:rPr lang="cs-CZ" dirty="0"/>
              <a:t> </a:t>
            </a:r>
            <a:r>
              <a:rPr lang="cs-CZ" i="1" dirty="0"/>
              <a:t>p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dirty="0"/>
              <a:t>, </a:t>
            </a:r>
            <a:r>
              <a:rPr lang="cs-CZ" i="1" dirty="0"/>
              <a:t>p </a:t>
            </a:r>
            <a:r>
              <a:rPr lang="cs-CZ" dirty="0">
                <a:sym typeface="Symbol" panose="05050102010706020507" pitchFamily="18" charset="2"/>
              </a:rPr>
              <a:t></a:t>
            </a:r>
            <a:r>
              <a:rPr lang="cs-CZ" dirty="0"/>
              <a:t> </a:t>
            </a:r>
            <a:r>
              <a:rPr lang="cs-CZ" i="1" dirty="0"/>
              <a:t>r</a:t>
            </a:r>
            <a:r>
              <a:rPr lang="cs-CZ" dirty="0"/>
              <a:t>. </a:t>
            </a:r>
          </a:p>
          <a:p>
            <a:r>
              <a:rPr lang="en-US" dirty="0"/>
              <a:t>Let us make both a direct and indirect proof.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085CAF-2774-4862-86F2-6EE7D4551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797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2D99C6-21D1-408E-99A2-9A2E7FE81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4053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proof by a truth table</a:t>
            </a:r>
            <a:endParaRPr lang="cs-CZ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4DF70C-5CA2-4C14-AE18-105F50408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291" y="1329179"/>
            <a:ext cx="10618509" cy="526015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sz="35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sz="3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sz="3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5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cs-CZ" sz="3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35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sz="3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sz="3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5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cs-CZ" sz="3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|= </a:t>
            </a:r>
            <a:r>
              <a:rPr lang="cs-CZ" sz="3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sz="35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</a:t>
            </a:r>
            <a:r>
              <a:rPr lang="cs-CZ" sz="3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sz="3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5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</a:p>
          <a:p>
            <a:endParaRPr lang="cs-CZ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</a:pPr>
            <a:endParaRPr lang="cs-CZ" dirty="0"/>
          </a:p>
          <a:p>
            <a:pPr lvl="1">
              <a:spcBef>
                <a:spcPts val="0"/>
              </a:spcBef>
            </a:pPr>
            <a:endParaRPr lang="cs-CZ" dirty="0"/>
          </a:p>
          <a:p>
            <a:pPr lvl="1">
              <a:spcBef>
                <a:spcPts val="1200"/>
              </a:spcBef>
            </a:pPr>
            <a:r>
              <a:rPr lang="en-US" dirty="0"/>
              <a:t>It suffices to look at those valuations of the variables </a:t>
            </a:r>
            <a:r>
              <a:rPr lang="cs-CZ" i="1" dirty="0"/>
              <a:t>p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en-US" i="1" dirty="0"/>
              <a:t>,</a:t>
            </a:r>
            <a:r>
              <a:rPr lang="cs-CZ" dirty="0"/>
              <a:t> </a:t>
            </a:r>
            <a:r>
              <a:rPr lang="cs-CZ" i="1" dirty="0"/>
              <a:t>r</a:t>
            </a:r>
            <a:r>
              <a:rPr lang="cs-CZ" dirty="0"/>
              <a:t> </a:t>
            </a:r>
            <a:r>
              <a:rPr lang="en-US" dirty="0"/>
              <a:t>for which both the premises are true, and check whether for these valuations the conclusion is true as well. Hence, we only check the lines </a:t>
            </a:r>
            <a:r>
              <a:rPr lang="cs-CZ" dirty="0"/>
              <a:t>1, 3, 5 a</a:t>
            </a:r>
            <a:r>
              <a:rPr lang="en-US" dirty="0" err="1"/>
              <a:t>nd</a:t>
            </a:r>
            <a:r>
              <a:rPr lang="cs-CZ" dirty="0"/>
              <a:t> 6.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argument is valid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085CAF-2774-4862-86F2-6EE7D4551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13</a:t>
            </a:fld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45276187-EBC9-47ED-B6F4-69BF7A99F5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495897"/>
              </p:ext>
            </p:extLst>
          </p:nvPr>
        </p:nvGraphicFramePr>
        <p:xfrm>
          <a:off x="1168923" y="1970203"/>
          <a:ext cx="9313682" cy="3223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0526">
                  <a:extLst>
                    <a:ext uri="{9D8B030D-6E8A-4147-A177-3AD203B41FA5}">
                      <a16:colId xmlns:a16="http://schemas.microsoft.com/office/drawing/2014/main" val="3953556573"/>
                    </a:ext>
                  </a:extLst>
                </a:gridCol>
                <a:gridCol w="1330526">
                  <a:extLst>
                    <a:ext uri="{9D8B030D-6E8A-4147-A177-3AD203B41FA5}">
                      <a16:colId xmlns:a16="http://schemas.microsoft.com/office/drawing/2014/main" val="1647249781"/>
                    </a:ext>
                  </a:extLst>
                </a:gridCol>
                <a:gridCol w="1330526">
                  <a:extLst>
                    <a:ext uri="{9D8B030D-6E8A-4147-A177-3AD203B41FA5}">
                      <a16:colId xmlns:a16="http://schemas.microsoft.com/office/drawing/2014/main" val="64935806"/>
                    </a:ext>
                  </a:extLst>
                </a:gridCol>
                <a:gridCol w="1330526">
                  <a:extLst>
                    <a:ext uri="{9D8B030D-6E8A-4147-A177-3AD203B41FA5}">
                      <a16:colId xmlns:a16="http://schemas.microsoft.com/office/drawing/2014/main" val="3085645750"/>
                    </a:ext>
                  </a:extLst>
                </a:gridCol>
                <a:gridCol w="1330526">
                  <a:extLst>
                    <a:ext uri="{9D8B030D-6E8A-4147-A177-3AD203B41FA5}">
                      <a16:colId xmlns:a16="http://schemas.microsoft.com/office/drawing/2014/main" val="3308201398"/>
                    </a:ext>
                  </a:extLst>
                </a:gridCol>
                <a:gridCol w="1330526">
                  <a:extLst>
                    <a:ext uri="{9D8B030D-6E8A-4147-A177-3AD203B41FA5}">
                      <a16:colId xmlns:a16="http://schemas.microsoft.com/office/drawing/2014/main" val="3681151932"/>
                    </a:ext>
                  </a:extLst>
                </a:gridCol>
                <a:gridCol w="1330526">
                  <a:extLst>
                    <a:ext uri="{9D8B030D-6E8A-4147-A177-3AD203B41FA5}">
                      <a16:colId xmlns:a16="http://schemas.microsoft.com/office/drawing/2014/main" val="846192574"/>
                    </a:ext>
                  </a:extLst>
                </a:gridCol>
              </a:tblGrid>
              <a:tr h="358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p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q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r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p </a:t>
                      </a:r>
                      <a:r>
                        <a:rPr lang="cs-CZ" sz="2000" b="1" dirty="0">
                          <a:effectLst/>
                          <a:sym typeface="Symbol" panose="05050102010706020507" pitchFamily="18" charset="2"/>
                        </a:rPr>
                        <a:t></a:t>
                      </a:r>
                      <a:r>
                        <a:rPr lang="cs-CZ" sz="2000" b="1" dirty="0">
                          <a:effectLst/>
                        </a:rPr>
                        <a:t> q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p </a:t>
                      </a:r>
                      <a:r>
                        <a:rPr lang="cs-CZ" sz="2000" b="1" dirty="0">
                          <a:effectLst/>
                          <a:sym typeface="Symbol" panose="05050102010706020507" pitchFamily="18" charset="2"/>
                        </a:rPr>
                        <a:t></a:t>
                      </a:r>
                      <a:r>
                        <a:rPr lang="cs-CZ" sz="2000" b="1" dirty="0">
                          <a:effectLst/>
                        </a:rPr>
                        <a:t> r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000" b="1" dirty="0">
                          <a:effectLst/>
                        </a:rPr>
                        <a:t>r </a:t>
                      </a:r>
                      <a:r>
                        <a:rPr lang="cs-CZ" sz="2000" b="1" dirty="0">
                          <a:effectLst/>
                          <a:sym typeface="Symbol" panose="05050102010706020507" pitchFamily="18" charset="2"/>
                        </a:rPr>
                        <a:t></a:t>
                      </a:r>
                      <a:r>
                        <a:rPr lang="cs-CZ" sz="2000" b="1" dirty="0">
                          <a:effectLst/>
                        </a:rPr>
                        <a:t> q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1680718"/>
                  </a:ext>
                </a:extLst>
              </a:tr>
              <a:tr h="358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6945800"/>
                  </a:ext>
                </a:extLst>
              </a:tr>
              <a:tr h="358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3621049"/>
                  </a:ext>
                </a:extLst>
              </a:tr>
              <a:tr h="358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9536027"/>
                  </a:ext>
                </a:extLst>
              </a:tr>
              <a:tr h="358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1108974"/>
                  </a:ext>
                </a:extLst>
              </a:tr>
              <a:tr h="358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cs-CZ" sz="2000" b="1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8788654"/>
                  </a:ext>
                </a:extLst>
              </a:tr>
              <a:tr h="358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8790494"/>
                  </a:ext>
                </a:extLst>
              </a:tr>
              <a:tr h="358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6242840"/>
                  </a:ext>
                </a:extLst>
              </a:tr>
              <a:tr h="358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7046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174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2D99C6-21D1-408E-99A2-9A2E7FE81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831914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Indirect proof by a truth table</a:t>
            </a:r>
            <a:endParaRPr lang="cs-CZ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4DF70C-5CA2-4C14-AE18-105F50408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291" y="1329179"/>
            <a:ext cx="10618509" cy="526015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|=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</a:p>
          <a:p>
            <a:endParaRPr lang="cs-CZ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2400"/>
              </a:spcBef>
            </a:pPr>
            <a:r>
              <a:rPr lang="en-US" dirty="0"/>
              <a:t>We can see that the set</a:t>
            </a:r>
            <a:r>
              <a:rPr lang="cs-CZ" dirty="0"/>
              <a:t> </a:t>
            </a:r>
            <a:r>
              <a:rPr lang="en-US" dirty="0"/>
              <a:t>{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/>
              <a:t>}</a:t>
            </a:r>
            <a:r>
              <a:rPr lang="cs-CZ" dirty="0"/>
              <a:t> </a:t>
            </a:r>
            <a:r>
              <a:rPr lang="en-US" dirty="0"/>
              <a:t>is</a:t>
            </a:r>
            <a:r>
              <a:rPr lang="cs-CZ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contradictory</a:t>
            </a:r>
            <a:r>
              <a:rPr lang="en-US" dirty="0"/>
              <a:t>;</a:t>
            </a:r>
            <a:r>
              <a:rPr lang="cs-CZ" i="1" dirty="0"/>
              <a:t> </a:t>
            </a:r>
            <a:r>
              <a:rPr lang="en-US" i="1" dirty="0"/>
              <a:t>it does not have any model</a:t>
            </a:r>
            <a:r>
              <a:rPr lang="cs-CZ" i="1" dirty="0"/>
              <a:t>. </a:t>
            </a:r>
            <a:r>
              <a:rPr lang="en-US" dirty="0"/>
              <a:t>There is no valuation for which all the three formulas would be true.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085CAF-2774-4862-86F2-6EE7D4551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14</a:t>
            </a:fld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45276187-EBC9-47ED-B6F4-69BF7A99F5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930703"/>
              </p:ext>
            </p:extLst>
          </p:nvPr>
        </p:nvGraphicFramePr>
        <p:xfrm>
          <a:off x="1168923" y="1970203"/>
          <a:ext cx="9313682" cy="3223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0526">
                  <a:extLst>
                    <a:ext uri="{9D8B030D-6E8A-4147-A177-3AD203B41FA5}">
                      <a16:colId xmlns:a16="http://schemas.microsoft.com/office/drawing/2014/main" val="3953556573"/>
                    </a:ext>
                  </a:extLst>
                </a:gridCol>
                <a:gridCol w="1330526">
                  <a:extLst>
                    <a:ext uri="{9D8B030D-6E8A-4147-A177-3AD203B41FA5}">
                      <a16:colId xmlns:a16="http://schemas.microsoft.com/office/drawing/2014/main" val="1647249781"/>
                    </a:ext>
                  </a:extLst>
                </a:gridCol>
                <a:gridCol w="1330526">
                  <a:extLst>
                    <a:ext uri="{9D8B030D-6E8A-4147-A177-3AD203B41FA5}">
                      <a16:colId xmlns:a16="http://schemas.microsoft.com/office/drawing/2014/main" val="64935806"/>
                    </a:ext>
                  </a:extLst>
                </a:gridCol>
                <a:gridCol w="1330526">
                  <a:extLst>
                    <a:ext uri="{9D8B030D-6E8A-4147-A177-3AD203B41FA5}">
                      <a16:colId xmlns:a16="http://schemas.microsoft.com/office/drawing/2014/main" val="3085645750"/>
                    </a:ext>
                  </a:extLst>
                </a:gridCol>
                <a:gridCol w="1330526">
                  <a:extLst>
                    <a:ext uri="{9D8B030D-6E8A-4147-A177-3AD203B41FA5}">
                      <a16:colId xmlns:a16="http://schemas.microsoft.com/office/drawing/2014/main" val="3308201398"/>
                    </a:ext>
                  </a:extLst>
                </a:gridCol>
                <a:gridCol w="1330526">
                  <a:extLst>
                    <a:ext uri="{9D8B030D-6E8A-4147-A177-3AD203B41FA5}">
                      <a16:colId xmlns:a16="http://schemas.microsoft.com/office/drawing/2014/main" val="3681151932"/>
                    </a:ext>
                  </a:extLst>
                </a:gridCol>
                <a:gridCol w="1330526">
                  <a:extLst>
                    <a:ext uri="{9D8B030D-6E8A-4147-A177-3AD203B41FA5}">
                      <a16:colId xmlns:a16="http://schemas.microsoft.com/office/drawing/2014/main" val="846192574"/>
                    </a:ext>
                  </a:extLst>
                </a:gridCol>
              </a:tblGrid>
              <a:tr h="358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p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q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r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p </a:t>
                      </a:r>
                      <a:r>
                        <a:rPr lang="cs-CZ" sz="2000" b="1" dirty="0">
                          <a:effectLst/>
                          <a:sym typeface="Symbol" panose="05050102010706020507" pitchFamily="18" charset="2"/>
                        </a:rPr>
                        <a:t></a:t>
                      </a:r>
                      <a:r>
                        <a:rPr lang="cs-CZ" sz="2000" b="1" dirty="0">
                          <a:effectLst/>
                        </a:rPr>
                        <a:t> q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p </a:t>
                      </a:r>
                      <a:r>
                        <a:rPr lang="cs-CZ" sz="2000" b="1" dirty="0">
                          <a:effectLst/>
                          <a:sym typeface="Symbol" panose="05050102010706020507" pitchFamily="18" charset="2"/>
                        </a:rPr>
                        <a:t></a:t>
                      </a:r>
                      <a:r>
                        <a:rPr lang="cs-CZ" sz="2000" b="1" dirty="0">
                          <a:effectLst/>
                        </a:rPr>
                        <a:t> r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sym typeface="Symbol" panose="05050102010706020507" pitchFamily="18" charset="2"/>
                        </a:rPr>
                        <a:t>(</a:t>
                      </a:r>
                      <a:r>
                        <a:rPr lang="cs-CZ" sz="2000" b="1" dirty="0">
                          <a:effectLst/>
                        </a:rPr>
                        <a:t>r </a:t>
                      </a:r>
                      <a:r>
                        <a:rPr lang="cs-CZ" sz="2000" b="1" dirty="0">
                          <a:effectLst/>
                          <a:sym typeface="Symbol" panose="05050102010706020507" pitchFamily="18" charset="2"/>
                        </a:rPr>
                        <a:t></a:t>
                      </a:r>
                      <a:r>
                        <a:rPr lang="cs-CZ" sz="2000" b="1" dirty="0">
                          <a:effectLst/>
                        </a:rPr>
                        <a:t> q)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1680718"/>
                  </a:ext>
                </a:extLst>
              </a:tr>
              <a:tr h="358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6945800"/>
                  </a:ext>
                </a:extLst>
              </a:tr>
              <a:tr h="358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3621049"/>
                  </a:ext>
                </a:extLst>
              </a:tr>
              <a:tr h="358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9536027"/>
                  </a:ext>
                </a:extLst>
              </a:tr>
              <a:tr h="358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1108974"/>
                  </a:ext>
                </a:extLst>
              </a:tr>
              <a:tr h="358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8788654"/>
                  </a:ext>
                </a:extLst>
              </a:tr>
              <a:tr h="358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8790494"/>
                  </a:ext>
                </a:extLst>
              </a:tr>
              <a:tr h="358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6242840"/>
                  </a:ext>
                </a:extLst>
              </a:tr>
              <a:tr h="358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0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</a:rPr>
                        <a:t>1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7046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721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3C7FB-6D84-4B6D-BE87-E84465690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6030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Indirect proof of</a:t>
            </a:r>
            <a:r>
              <a:rPr lang="cs-CZ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|=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20F145-62B7-4126-85FA-78F24738B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>
            <a:normAutofit/>
          </a:bodyPr>
          <a:lstStyle/>
          <a:p>
            <a:r>
              <a:rPr lang="en-US" dirty="0"/>
              <a:t>Propositional logic is a complete and decidable system; everything can be proved by a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 table</a:t>
            </a:r>
            <a:r>
              <a:rPr lang="en-US" dirty="0"/>
              <a:t> that is always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finite</a:t>
            </a:r>
            <a:r>
              <a:rPr lang="en-US" dirty="0"/>
              <a:t>. </a:t>
            </a:r>
          </a:p>
          <a:p>
            <a:r>
              <a:rPr lang="en-US" dirty="0"/>
              <a:t>However, the size of the truth table is growing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exponentially</a:t>
            </a:r>
            <a:r>
              <a:rPr lang="en-US" dirty="0"/>
              <a:t> with respect to the number of propositional variables. If there are</a:t>
            </a:r>
            <a:r>
              <a:rPr lang="cs-CZ" dirty="0"/>
              <a:t>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dirty="0"/>
              <a:t> variables, then the number of lines is</a:t>
            </a:r>
            <a:r>
              <a:rPr lang="cs-CZ" dirty="0"/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dirty="0"/>
              <a:t>. </a:t>
            </a:r>
            <a:endParaRPr lang="en-US" dirty="0"/>
          </a:p>
          <a:p>
            <a:r>
              <a:rPr lang="en-US" dirty="0"/>
              <a:t>For this reason, we look for more effective methods</a:t>
            </a:r>
            <a:r>
              <a:rPr lang="cs-CZ" dirty="0"/>
              <a:t>. </a:t>
            </a:r>
          </a:p>
          <a:p>
            <a:r>
              <a:rPr lang="en-US" i="1" dirty="0"/>
              <a:t>Indirect proof</a:t>
            </a:r>
            <a:r>
              <a:rPr lang="en-US" dirty="0"/>
              <a:t>.</a:t>
            </a:r>
            <a:r>
              <a:rPr lang="cs-CZ" dirty="0"/>
              <a:t> </a:t>
            </a:r>
            <a:r>
              <a:rPr lang="en-US" dirty="0"/>
              <a:t>We assume that there is a valuation for which all the premises are true and the conclusion false. Then we show that such a valuation cannot exist, as the assumption yields a contradiction.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D3E8E71-B7A0-4E3A-A2CA-7493C00E3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644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3C7FB-6D84-4B6D-BE87-E84465690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6643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Indirect proof of</a:t>
            </a:r>
            <a:r>
              <a:rPr lang="cs-CZ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|=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20F145-62B7-4126-85FA-78F24738B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1155"/>
            <a:ext cx="10515600" cy="47158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i="1" dirty="0"/>
              <a:t>       </a:t>
            </a:r>
            <a:r>
              <a:rPr lang="cs-CZ" b="1" i="1" dirty="0"/>
              <a:t>p</a:t>
            </a:r>
            <a:r>
              <a:rPr lang="cs-CZ" b="1" dirty="0"/>
              <a:t> </a:t>
            </a:r>
            <a:r>
              <a:rPr lang="cs-CZ" b="1" dirty="0">
                <a:sym typeface="Symbol" panose="05050102010706020507" pitchFamily="18" charset="2"/>
              </a:rPr>
              <a:t></a:t>
            </a:r>
            <a:r>
              <a:rPr lang="cs-CZ" b="1" dirty="0"/>
              <a:t> </a:t>
            </a:r>
            <a:r>
              <a:rPr lang="cs-CZ" b="1" i="1" dirty="0"/>
              <a:t>q</a:t>
            </a:r>
            <a:r>
              <a:rPr lang="cs-CZ" b="1" dirty="0"/>
              <a:t>,   </a:t>
            </a:r>
            <a:r>
              <a:rPr lang="cs-CZ" b="1" i="1" dirty="0"/>
              <a:t>p</a:t>
            </a:r>
            <a:r>
              <a:rPr lang="cs-CZ" b="1" dirty="0"/>
              <a:t> </a:t>
            </a:r>
            <a:r>
              <a:rPr lang="cs-CZ" b="1" dirty="0">
                <a:sym typeface="Symbol" panose="05050102010706020507" pitchFamily="18" charset="2"/>
              </a:rPr>
              <a:t></a:t>
            </a:r>
            <a:r>
              <a:rPr lang="cs-CZ" b="1" dirty="0"/>
              <a:t> </a:t>
            </a:r>
            <a:r>
              <a:rPr lang="cs-CZ" b="1" i="1" dirty="0"/>
              <a:t>r </a:t>
            </a:r>
            <a:r>
              <a:rPr lang="cs-CZ" b="1" dirty="0"/>
              <a:t>| </a:t>
            </a:r>
            <a:r>
              <a:rPr lang="cs-CZ" b="1" dirty="0">
                <a:sym typeface="Symbol" panose="05050102010706020507" pitchFamily="18" charset="2"/>
              </a:rPr>
              <a:t></a:t>
            </a:r>
            <a:r>
              <a:rPr lang="cs-CZ" b="1" i="1" dirty="0"/>
              <a:t>r </a:t>
            </a:r>
            <a:r>
              <a:rPr lang="cs-CZ" b="1" dirty="0">
                <a:sym typeface="Symbol" panose="05050102010706020507" pitchFamily="18" charset="2"/>
              </a:rPr>
              <a:t></a:t>
            </a:r>
            <a:r>
              <a:rPr lang="cs-CZ" b="1" dirty="0"/>
              <a:t> </a:t>
            </a:r>
            <a:r>
              <a:rPr lang="cs-CZ" b="1" i="1" dirty="0"/>
              <a:t>q</a:t>
            </a:r>
            <a:r>
              <a:rPr lang="cs-CZ" i="1" dirty="0"/>
              <a:t> </a:t>
            </a:r>
            <a:endParaRPr lang="cs-CZ" dirty="0"/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    1           1             0  		</a:t>
            </a:r>
            <a:r>
              <a:rPr lang="en-US" dirty="0"/>
              <a:t>the assumption of indirect proof</a:t>
            </a:r>
            <a:endParaRPr lang="cs-CZ" dirty="0"/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		         1       0		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1     0           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              1     0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                 0			</a:t>
            </a:r>
            <a:r>
              <a:rPr lang="en-US" dirty="0"/>
              <a:t>contradiction</a:t>
            </a:r>
            <a:endParaRPr lang="cs-CZ" dirty="0"/>
          </a:p>
          <a:p>
            <a:pPr marL="0" indent="0">
              <a:spcBef>
                <a:spcPts val="1800"/>
              </a:spcBef>
              <a:buNone/>
            </a:pPr>
            <a:r>
              <a:rPr lang="en-US" i="1" dirty="0"/>
              <a:t>Explanation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en-US" dirty="0"/>
              <a:t>Line</a:t>
            </a:r>
            <a:r>
              <a:rPr lang="cs-CZ" dirty="0"/>
              <a:t> </a:t>
            </a:r>
            <a:r>
              <a:rPr lang="en-US" dirty="0"/>
              <a:t>(</a:t>
            </a:r>
            <a:r>
              <a:rPr lang="cs-CZ" dirty="0"/>
              <a:t>b): </a:t>
            </a:r>
            <a:r>
              <a:rPr lang="en-US" dirty="0"/>
              <a:t>the implication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r </a:t>
            </a:r>
            <a:r>
              <a:rPr lang="cs-CZ" dirty="0">
                <a:sym typeface="Symbol" panose="05050102010706020507" pitchFamily="18" charset="2"/>
              </a:rPr>
              <a:t></a:t>
            </a:r>
            <a:r>
              <a:rPr lang="cs-CZ" dirty="0"/>
              <a:t> </a:t>
            </a:r>
            <a:r>
              <a:rPr lang="cs-CZ" i="1" dirty="0"/>
              <a:t>q </a:t>
            </a:r>
            <a:r>
              <a:rPr lang="en-US" dirty="0"/>
              <a:t>is false only if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r</a:t>
            </a:r>
            <a:r>
              <a:rPr lang="cs-CZ" dirty="0"/>
              <a:t>=1 a</a:t>
            </a:r>
            <a:r>
              <a:rPr lang="en-US" dirty="0" err="1"/>
              <a:t>nd</a:t>
            </a:r>
            <a:r>
              <a:rPr lang="cs-CZ" dirty="0"/>
              <a:t> </a:t>
            </a:r>
            <a:r>
              <a:rPr lang="cs-CZ" i="1" dirty="0"/>
              <a:t>q=</a:t>
            </a:r>
            <a:r>
              <a:rPr lang="cs-CZ" dirty="0"/>
              <a:t>0. </a:t>
            </a:r>
          </a:p>
          <a:p>
            <a:pPr marL="0" indent="0">
              <a:buNone/>
            </a:pPr>
            <a:r>
              <a:rPr lang="en-US" dirty="0"/>
              <a:t>Line</a:t>
            </a:r>
            <a:r>
              <a:rPr lang="cs-CZ" dirty="0"/>
              <a:t> </a:t>
            </a:r>
            <a:r>
              <a:rPr lang="en-US" dirty="0"/>
              <a:t>(</a:t>
            </a:r>
            <a:r>
              <a:rPr lang="cs-CZ" dirty="0"/>
              <a:t>c): </a:t>
            </a:r>
            <a:r>
              <a:rPr lang="en-US" dirty="0"/>
              <a:t>Since</a:t>
            </a:r>
            <a:r>
              <a:rPr lang="cs-CZ" dirty="0"/>
              <a:t> </a:t>
            </a:r>
            <a:r>
              <a:rPr lang="cs-CZ" i="1" dirty="0"/>
              <a:t>q=</a:t>
            </a:r>
            <a:r>
              <a:rPr lang="cs-CZ" dirty="0"/>
              <a:t>0</a:t>
            </a:r>
            <a:r>
              <a:rPr lang="en-US" dirty="0"/>
              <a:t> and the disjunction </a:t>
            </a:r>
            <a:r>
              <a:rPr lang="cs-CZ" i="1" dirty="0" err="1"/>
              <a:t>p</a:t>
            </a:r>
            <a:r>
              <a:rPr lang="cs-CZ" dirty="0" err="1">
                <a:sym typeface="Symbol" panose="05050102010706020507" pitchFamily="18" charset="2"/>
              </a:rPr>
              <a:t></a:t>
            </a:r>
            <a:r>
              <a:rPr lang="cs-CZ" i="1" dirty="0" err="1"/>
              <a:t>q</a:t>
            </a:r>
            <a:r>
              <a:rPr lang="en-US" i="1" dirty="0"/>
              <a:t> </a:t>
            </a:r>
            <a:r>
              <a:rPr lang="en-US" dirty="0"/>
              <a:t>is true by assumption, it must be the case that</a:t>
            </a:r>
            <a:r>
              <a:rPr lang="cs-CZ" dirty="0"/>
              <a:t> </a:t>
            </a:r>
            <a:r>
              <a:rPr lang="cs-CZ" i="1" dirty="0"/>
              <a:t>p=</a:t>
            </a:r>
            <a:r>
              <a:rPr lang="cs-CZ" dirty="0"/>
              <a:t>1.</a:t>
            </a:r>
          </a:p>
          <a:p>
            <a:pPr marL="0" indent="0">
              <a:buNone/>
            </a:pPr>
            <a:r>
              <a:rPr lang="en-US" dirty="0"/>
              <a:t>Line</a:t>
            </a:r>
            <a:r>
              <a:rPr lang="cs-CZ" dirty="0"/>
              <a:t> </a:t>
            </a:r>
            <a:r>
              <a:rPr lang="en-US" dirty="0"/>
              <a:t>(</a:t>
            </a:r>
            <a:r>
              <a:rPr lang="cs-CZ" dirty="0"/>
              <a:t>d): </a:t>
            </a:r>
            <a:r>
              <a:rPr lang="en-US" dirty="0"/>
              <a:t>If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r=</a:t>
            </a:r>
            <a:r>
              <a:rPr lang="cs-CZ" dirty="0"/>
              <a:t>1</a:t>
            </a:r>
            <a:r>
              <a:rPr lang="en-US" dirty="0"/>
              <a:t> then</a:t>
            </a:r>
            <a:r>
              <a:rPr lang="cs-CZ" dirty="0"/>
              <a:t> </a:t>
            </a:r>
            <a:r>
              <a:rPr lang="cs-CZ" i="1" dirty="0"/>
              <a:t>r=</a:t>
            </a:r>
            <a:r>
              <a:rPr lang="cs-CZ" dirty="0"/>
              <a:t>0</a:t>
            </a:r>
            <a:r>
              <a:rPr lang="cs-CZ" i="1" dirty="0"/>
              <a:t>. </a:t>
            </a:r>
            <a:r>
              <a:rPr lang="en-US" dirty="0"/>
              <a:t>But according to</a:t>
            </a:r>
            <a:r>
              <a:rPr lang="cs-CZ" dirty="0"/>
              <a:t> </a:t>
            </a:r>
            <a:r>
              <a:rPr lang="en-US" dirty="0"/>
              <a:t>(</a:t>
            </a:r>
            <a:r>
              <a:rPr lang="cs-CZ" dirty="0"/>
              <a:t>c) </a:t>
            </a:r>
            <a:r>
              <a:rPr lang="cs-CZ" i="1" dirty="0"/>
              <a:t>p=</a:t>
            </a:r>
            <a:r>
              <a:rPr lang="cs-CZ" dirty="0"/>
              <a:t>1</a:t>
            </a:r>
            <a:r>
              <a:rPr lang="en-US" dirty="0"/>
              <a:t>.</a:t>
            </a:r>
            <a:r>
              <a:rPr lang="cs-CZ" dirty="0"/>
              <a:t> </a:t>
            </a:r>
            <a:r>
              <a:rPr lang="en-US" dirty="0"/>
              <a:t>Hence the implication</a:t>
            </a:r>
            <a:br>
              <a:rPr lang="cs-CZ" dirty="0"/>
            </a:b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</a:t>
            </a:r>
            <a:r>
              <a:rPr lang="cs-CZ" dirty="0"/>
              <a:t> </a:t>
            </a:r>
            <a:r>
              <a:rPr lang="cs-CZ" i="1" dirty="0"/>
              <a:t>r</a:t>
            </a:r>
            <a:r>
              <a:rPr lang="cs-CZ" dirty="0"/>
              <a:t> = 0, </a:t>
            </a:r>
            <a:r>
              <a:rPr lang="en-US" dirty="0"/>
              <a:t>which</a:t>
            </a:r>
            <a:r>
              <a:rPr lang="cs-CZ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contradicts the assumption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D3E8E71-B7A0-4E3A-A2CA-7493C00E3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16</a:t>
            </a:fld>
            <a:endParaRPr lang="cs-CZ"/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5CCAA0D1-BA06-4EF6-B2A3-460DCB39E50D}"/>
              </a:ext>
            </a:extLst>
          </p:cNvPr>
          <p:cNvCxnSpPr/>
          <p:nvPr/>
        </p:nvCxnSpPr>
        <p:spPr>
          <a:xfrm>
            <a:off x="2799761" y="2262433"/>
            <a:ext cx="0" cy="116656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5780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0EB22E-ADEA-42F9-9920-8BAD78B90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8596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 logical scheme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438DB0-917D-4E52-AC4E-28491450D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465" y="1348034"/>
            <a:ext cx="10624335" cy="514484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Now we can substitute for the variables 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dirty="0"/>
              <a:t>, </a:t>
            </a:r>
            <a:r>
              <a:rPr lang="en-US" i="1" dirty="0"/>
              <a:t>r </a:t>
            </a:r>
            <a:r>
              <a:rPr lang="en-US" dirty="0"/>
              <a:t>any propositions of natural language, and we obtain a valid argument. For instance, let</a:t>
            </a:r>
            <a:endParaRPr lang="cs-CZ" dirty="0"/>
          </a:p>
          <a:p>
            <a:r>
              <a:rPr lang="cs-CZ" i="1" dirty="0"/>
              <a:t>p = </a:t>
            </a:r>
            <a:r>
              <a:rPr lang="en-US" dirty="0"/>
              <a:t>“It is Tuesday”</a:t>
            </a:r>
            <a:r>
              <a:rPr lang="cs-CZ" dirty="0"/>
              <a:t>, </a:t>
            </a:r>
            <a:r>
              <a:rPr lang="cs-CZ" i="1" dirty="0"/>
              <a:t>q </a:t>
            </a:r>
            <a:r>
              <a:rPr lang="cs-CZ" dirty="0"/>
              <a:t>=</a:t>
            </a:r>
            <a:r>
              <a:rPr lang="cs-CZ" i="1" dirty="0"/>
              <a:t> </a:t>
            </a:r>
            <a:r>
              <a:rPr lang="en-US" dirty="0"/>
              <a:t>“It is Wednesday”</a:t>
            </a:r>
            <a:r>
              <a:rPr lang="cs-CZ" dirty="0"/>
              <a:t>, </a:t>
            </a:r>
            <a:r>
              <a:rPr lang="cs-CZ" i="1" dirty="0"/>
              <a:t>r = </a:t>
            </a:r>
            <a:r>
              <a:rPr lang="en-US" dirty="0"/>
              <a:t>“Lecture on logic takes place”</a:t>
            </a:r>
            <a:endParaRPr lang="cs-CZ" dirty="0"/>
          </a:p>
          <a:p>
            <a:r>
              <a:rPr lang="en-US" dirty="0"/>
              <a:t>We have got a valid argument</a:t>
            </a:r>
            <a:endParaRPr lang="cs-CZ" dirty="0"/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Tuesday or Wednesday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it is Tuesday, the lecture on logic takes place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––––––––––––––––––––––––––––––––––––––––––––––––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lecture on logic does not take place, it is Wednesday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/>
              <a:t>According to Corollary 3, we can derive other valid schemata, for instance, this one:</a:t>
            </a:r>
            <a:endParaRPr lang="cs-CZ" dirty="0"/>
          </a:p>
          <a:p>
            <a:pPr marL="0" indent="0" algn="ctr">
              <a:buNone/>
            </a:pP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–––––––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93F690-78AC-4DE7-98C6-2549FC4F4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722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0EB22E-ADEA-42F9-9920-8BAD78B90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8596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 logical scheme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438DB0-917D-4E52-AC4E-28491450D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465" y="1743959"/>
            <a:ext cx="10624335" cy="4433004"/>
          </a:xfrm>
        </p:spPr>
        <p:txBody>
          <a:bodyPr>
            <a:normAutofit/>
          </a:bodyPr>
          <a:lstStyle/>
          <a:p>
            <a:r>
              <a:rPr lang="en-US" dirty="0"/>
              <a:t>By substituting other natural language propositions, we obtain another valid argument</a:t>
            </a:r>
            <a:r>
              <a:rPr lang="cs-CZ" dirty="0"/>
              <a:t>: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at home or went to the pub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he is at home, then he plays piano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he doesn’t play piano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––––––––––––––––––––––––––––––––––––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went to the pub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93F690-78AC-4DE7-98C6-2549FC4F4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152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80ACC-8C56-4598-8563-0065AD92C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0655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</a:rPr>
              <a:t>Formalization in the PL language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28037A-5C88-4B1B-A02F-189B4107A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84" y="1395168"/>
            <a:ext cx="10656216" cy="478179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As mentioned above, in this language, we can formalize only the way of composing propositions into molecular ones</a:t>
            </a:r>
            <a:r>
              <a:rPr lang="cs-CZ" dirty="0"/>
              <a:t>. </a:t>
            </a:r>
            <a:r>
              <a:rPr lang="en-US" dirty="0"/>
              <a:t>Atomic propositions are replaced by propositional variables </a:t>
            </a:r>
            <a:r>
              <a:rPr lang="cs-CZ" i="1" dirty="0"/>
              <a:t>p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dirty="0"/>
              <a:t>, …, </a:t>
            </a:r>
            <a:r>
              <a:rPr lang="en-US" dirty="0"/>
              <a:t>and natural language connectives by logical connectives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</a:t>
            </a:r>
            <a:r>
              <a:rPr lang="cs-CZ" dirty="0"/>
              <a:t> a </a:t>
            </a:r>
            <a:r>
              <a:rPr lang="cs-CZ" dirty="0">
                <a:sym typeface="Symbol" panose="05050102010706020507" pitchFamily="18" charset="2"/>
              </a:rPr>
              <a:t></a:t>
            </a:r>
            <a:r>
              <a:rPr lang="cs-CZ" dirty="0"/>
              <a:t>. </a:t>
            </a:r>
          </a:p>
          <a:p>
            <a:r>
              <a:rPr lang="en-US" dirty="0"/>
              <a:t>For instance, the proposition </a:t>
            </a:r>
            <a:r>
              <a:rPr lang="cs-CZ" dirty="0"/>
              <a:t> </a:t>
            </a:r>
          </a:p>
          <a:p>
            <a:pPr marL="0" indent="0" algn="ctr">
              <a:buNone/>
            </a:pPr>
            <a:r>
              <a:rPr lang="en-US" i="1" dirty="0">
                <a:solidFill>
                  <a:srgbClr val="0070C0"/>
                </a:solidFill>
              </a:rPr>
              <a:t>It is not true that if it is wet then it is raining</a:t>
            </a:r>
            <a:endParaRPr lang="cs-CZ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en-US" dirty="0"/>
              <a:t>is formulized by </a:t>
            </a:r>
            <a:endParaRPr lang="cs-CZ" dirty="0"/>
          </a:p>
          <a:p>
            <a:pPr marL="0" indent="0" algn="ctr">
              <a:spcAft>
                <a:spcPts val="600"/>
              </a:spcAft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457200" lvl="1" indent="0">
              <a:buNone/>
            </a:pPr>
            <a:r>
              <a:rPr lang="en-US" dirty="0"/>
              <a:t>where</a:t>
            </a:r>
            <a:r>
              <a:rPr lang="cs-CZ" dirty="0"/>
              <a:t> </a:t>
            </a:r>
            <a:r>
              <a:rPr lang="en-US" dirty="0"/>
              <a:t>“it is wet</a:t>
            </a:r>
            <a:r>
              <a:rPr lang="cs-CZ" dirty="0"/>
              <a:t>“ </a:t>
            </a:r>
            <a:r>
              <a:rPr lang="en-US" dirty="0"/>
              <a:t>is formalized by</a:t>
            </a:r>
            <a:r>
              <a:rPr lang="cs-CZ" dirty="0"/>
              <a:t> 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en-US" dirty="0"/>
              <a:t>and “It is raining</a:t>
            </a:r>
            <a:r>
              <a:rPr lang="cs-CZ" dirty="0"/>
              <a:t>“ </a:t>
            </a:r>
            <a:r>
              <a:rPr lang="en-US" dirty="0"/>
              <a:t>by</a:t>
            </a:r>
            <a:r>
              <a:rPr lang="cs-CZ" dirty="0"/>
              <a:t> </a:t>
            </a:r>
            <a:r>
              <a:rPr lang="cs-CZ" i="1" dirty="0"/>
              <a:t>q.</a:t>
            </a:r>
          </a:p>
          <a:p>
            <a:r>
              <a:rPr lang="en-US" dirty="0"/>
              <a:t>In this process, we abstract from</a:t>
            </a:r>
            <a:r>
              <a:rPr lang="cs-CZ" dirty="0"/>
              <a:t> </a:t>
            </a:r>
            <a:r>
              <a:rPr lang="en-US" dirty="0"/>
              <a:t>any internal structure of the propositions and from any mutual (causal or temporal) relations between them. Their meaning is reduced to True</a:t>
            </a:r>
            <a:r>
              <a:rPr lang="cs-CZ" dirty="0"/>
              <a:t> (1) </a:t>
            </a:r>
            <a:r>
              <a:rPr lang="en-US" dirty="0"/>
              <a:t>or</a:t>
            </a:r>
            <a:r>
              <a:rPr lang="cs-CZ" dirty="0"/>
              <a:t> </a:t>
            </a:r>
            <a:r>
              <a:rPr lang="en-US" dirty="0"/>
              <a:t>False</a:t>
            </a:r>
            <a:r>
              <a:rPr lang="cs-CZ" dirty="0"/>
              <a:t> (0).</a:t>
            </a:r>
            <a:endParaRPr lang="en-US" dirty="0"/>
          </a:p>
          <a:p>
            <a:r>
              <a:rPr lang="en-US" dirty="0"/>
              <a:t>Thus, for instance, the proposition “It is wet </a:t>
            </a:r>
            <a:r>
              <a:rPr lang="en-US" i="1" dirty="0"/>
              <a:t>because</a:t>
            </a:r>
            <a:r>
              <a:rPr lang="en-US" dirty="0"/>
              <a:t> it is raining” is an </a:t>
            </a:r>
            <a:r>
              <a:rPr lang="en-US" i="1" dirty="0"/>
              <a:t>atomic </a:t>
            </a:r>
            <a:r>
              <a:rPr lang="en-US" dirty="0"/>
              <a:t>proposition, as ‘because’ is not an implication.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3AF2357-2F3D-4CF9-8A8A-EF903BFA1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135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80ACC-8C56-4598-8563-0065AD92C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867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</a:rPr>
              <a:t>Formalization in the PL language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28037A-5C88-4B1B-A02F-189B4107A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84" y="1348033"/>
            <a:ext cx="10656216" cy="514484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The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negace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/>
              <a:t> </a:t>
            </a:r>
            <a:r>
              <a:rPr lang="en-US" dirty="0"/>
              <a:t>connective corresponds to expressions like “it is not true that</a:t>
            </a:r>
            <a:r>
              <a:rPr lang="cs-CZ" i="1" dirty="0"/>
              <a:t> …</a:t>
            </a:r>
            <a:r>
              <a:rPr lang="cs-CZ" dirty="0"/>
              <a:t>”, </a:t>
            </a:r>
            <a:r>
              <a:rPr lang="en-US" dirty="0"/>
              <a:t>“not”, </a:t>
            </a:r>
            <a:r>
              <a:rPr lang="en-US" dirty="0" err="1"/>
              <a:t>etc</a:t>
            </a:r>
            <a:r>
              <a:rPr lang="cs-CZ" dirty="0"/>
              <a:t>. </a:t>
            </a:r>
            <a:r>
              <a:rPr lang="en-US" dirty="0"/>
              <a:t>It is an unary connection applied to just one proposition. </a:t>
            </a:r>
            <a:endParaRPr lang="cs-CZ" dirty="0"/>
          </a:p>
          <a:p>
            <a:pPr lvl="0"/>
            <a:r>
              <a:rPr lang="en-US" dirty="0"/>
              <a:t>The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conjunction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/>
              <a:t> </a:t>
            </a:r>
            <a:r>
              <a:rPr lang="en-US" dirty="0"/>
              <a:t>connective is denoted by expressions like “and</a:t>
            </a:r>
            <a:r>
              <a:rPr lang="cs-CZ" dirty="0"/>
              <a:t>“, </a:t>
            </a:r>
            <a:r>
              <a:rPr lang="en-US" dirty="0"/>
              <a:t>“but</a:t>
            </a:r>
            <a:r>
              <a:rPr lang="cs-CZ" dirty="0"/>
              <a:t>“, </a:t>
            </a:r>
            <a:r>
              <a:rPr lang="en-US" dirty="0"/>
              <a:t>sometimes only by a comma</a:t>
            </a:r>
            <a:r>
              <a:rPr lang="cs-CZ" dirty="0"/>
              <a:t>. </a:t>
            </a:r>
            <a:r>
              <a:rPr lang="en-US" dirty="0"/>
              <a:t>It is a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commutative </a:t>
            </a:r>
            <a:r>
              <a:rPr lang="en-US" dirty="0"/>
              <a:t>connection</a:t>
            </a:r>
            <a:r>
              <a:rPr lang="cs-CZ" dirty="0"/>
              <a:t>, </a:t>
            </a:r>
            <a:r>
              <a:rPr lang="en-US" dirty="0"/>
              <a:t>which means that</a:t>
            </a:r>
            <a:r>
              <a:rPr lang="cs-CZ" dirty="0"/>
              <a:t> (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dirty="0"/>
              <a:t>)</a:t>
            </a:r>
            <a:r>
              <a:rPr lang="cs-CZ" i="1" dirty="0"/>
              <a:t> </a:t>
            </a:r>
            <a:r>
              <a:rPr lang="cs-CZ" dirty="0">
                <a:sym typeface="Symbol" panose="05050102010706020507" pitchFamily="18" charset="2"/>
              </a:rPr>
              <a:t></a:t>
            </a:r>
            <a:r>
              <a:rPr lang="cs-CZ" dirty="0"/>
              <a:t> (</a:t>
            </a:r>
            <a:r>
              <a:rPr lang="cs-CZ" i="1" dirty="0"/>
              <a:t>q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 </a:t>
            </a:r>
            <a:r>
              <a:rPr lang="cs-CZ" i="1" dirty="0"/>
              <a:t>p</a:t>
            </a:r>
            <a:r>
              <a:rPr lang="cs-CZ" dirty="0"/>
              <a:t>)</a:t>
            </a:r>
            <a:r>
              <a:rPr lang="cs-CZ" i="1" dirty="0"/>
              <a:t>.</a:t>
            </a:r>
            <a:r>
              <a:rPr lang="en-US" i="1" dirty="0"/>
              <a:t> </a:t>
            </a:r>
            <a:r>
              <a:rPr lang="en-US" dirty="0"/>
              <a:t>The symbol ‘</a:t>
            </a:r>
            <a:r>
              <a:rPr lang="cs-CZ" dirty="0">
                <a:sym typeface="Symbol" panose="05050102010706020507" pitchFamily="18" charset="2"/>
              </a:rPr>
              <a:t></a:t>
            </a:r>
            <a:r>
              <a:rPr lang="en-US" dirty="0"/>
              <a:t>’ is here a meta-symbol expressing the fact that the two formulas are equivalent, i.e., have the same models. </a:t>
            </a:r>
            <a:endParaRPr lang="cs-CZ" dirty="0"/>
          </a:p>
          <a:p>
            <a:pPr lvl="1"/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careful</a:t>
            </a:r>
            <a:r>
              <a:rPr lang="cs-CZ" i="1" dirty="0"/>
              <a:t>! </a:t>
            </a:r>
            <a:r>
              <a:rPr lang="en-US" dirty="0"/>
              <a:t>Not each</a:t>
            </a:r>
            <a:r>
              <a:rPr lang="cs-CZ" dirty="0"/>
              <a:t> ”a</a:t>
            </a:r>
            <a:r>
              <a:rPr lang="en-US" dirty="0" err="1"/>
              <a:t>nd</a:t>
            </a:r>
            <a:r>
              <a:rPr lang="cs-CZ" dirty="0"/>
              <a:t>” </a:t>
            </a:r>
            <a:r>
              <a:rPr lang="en-US" dirty="0"/>
              <a:t>in natural language can be analyzed by conjunction. For instance, the following propositions are (from the PL point of view) </a:t>
            </a:r>
            <a:r>
              <a:rPr lang="en-US" i="1" dirty="0"/>
              <a:t>atomic</a:t>
            </a:r>
            <a:r>
              <a:rPr lang="cs-CZ" dirty="0"/>
              <a:t>:</a:t>
            </a:r>
            <a:endParaRPr lang="cs-CZ" sz="1600" dirty="0"/>
          </a:p>
          <a:p>
            <a:pPr marL="0" indent="0" algn="ctr">
              <a:buNone/>
            </a:pPr>
            <a:r>
              <a:rPr lang="cs-CZ" dirty="0"/>
              <a:t>”</a:t>
            </a:r>
            <a:r>
              <a:rPr lang="en-US" dirty="0"/>
              <a:t>Apples and pears got mixed up.</a:t>
            </a:r>
            <a:r>
              <a:rPr lang="cs-CZ" dirty="0"/>
              <a:t>”</a:t>
            </a:r>
            <a:endParaRPr lang="cs-CZ" sz="2000" dirty="0"/>
          </a:p>
          <a:p>
            <a:pPr marL="0" indent="0" algn="ctr">
              <a:buNone/>
            </a:pPr>
            <a:r>
              <a:rPr lang="cs-CZ" dirty="0"/>
              <a:t>”</a:t>
            </a:r>
            <a:r>
              <a:rPr lang="en-US" dirty="0"/>
              <a:t>I came home and (then) made a fire</a:t>
            </a:r>
            <a:r>
              <a:rPr lang="cs-CZ" dirty="0"/>
              <a:t>”.</a:t>
            </a:r>
            <a:endParaRPr lang="cs-CZ" sz="2000" dirty="0"/>
          </a:p>
          <a:p>
            <a:pPr lvl="1"/>
            <a:r>
              <a:rPr lang="en-US" dirty="0"/>
              <a:t>The first proposition says that apples and pears got mixed up </a:t>
            </a:r>
            <a:r>
              <a:rPr lang="en-US" i="1" dirty="0"/>
              <a:t>together</a:t>
            </a:r>
            <a:r>
              <a:rPr lang="en-US" dirty="0"/>
              <a:t>. Hence, it is not equivalent to two atomic propositions connected by conjunction “Apples got mixed up”</a:t>
            </a:r>
            <a:r>
              <a:rPr lang="cs-CZ" dirty="0"/>
              <a:t> </a:t>
            </a:r>
            <a:r>
              <a:rPr lang="en-US" dirty="0"/>
              <a:t>and “Pears got mixed up</a:t>
            </a:r>
            <a:r>
              <a:rPr lang="cs-CZ" dirty="0"/>
              <a:t>“. </a:t>
            </a:r>
            <a:endParaRPr lang="cs-CZ" sz="1600" dirty="0"/>
          </a:p>
          <a:p>
            <a:pPr lvl="1"/>
            <a:r>
              <a:rPr lang="en-US" dirty="0"/>
              <a:t>In the second case, there are two atomic propositions “I came home</a:t>
            </a:r>
            <a:r>
              <a:rPr lang="cs-CZ" dirty="0"/>
              <a:t>“, </a:t>
            </a:r>
            <a:r>
              <a:rPr lang="en-US" dirty="0"/>
              <a:t>“I made a fire</a:t>
            </a:r>
            <a:r>
              <a:rPr lang="cs-CZ" dirty="0"/>
              <a:t>“, </a:t>
            </a:r>
            <a:r>
              <a:rPr lang="en-US" dirty="0"/>
              <a:t>but these are not connected by conjunction. If it were so, the whole proposition would be equivalent to “I made a fire and (then) came home”, which is of no sense. The reason is their temporal relationship: </a:t>
            </a:r>
            <a:r>
              <a:rPr lang="en-US" i="1" dirty="0"/>
              <a:t>First</a:t>
            </a:r>
            <a:r>
              <a:rPr lang="en-US" dirty="0"/>
              <a:t>, I came home and </a:t>
            </a:r>
            <a:r>
              <a:rPr lang="en-US" i="1" dirty="0"/>
              <a:t>then </a:t>
            </a:r>
            <a:r>
              <a:rPr lang="en-US" dirty="0"/>
              <a:t>made a fire.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3AF2357-2F3D-4CF9-8A8A-EF903BFA1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594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80ACC-8C56-4598-8563-0065AD92C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2651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</a:rPr>
              <a:t>Formalization in the PL language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28037A-5C88-4B1B-A02F-189B4107A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84" y="1404594"/>
            <a:ext cx="10656216" cy="480767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disjunction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/>
              <a:t> </a:t>
            </a:r>
            <a:r>
              <a:rPr lang="en-US" dirty="0"/>
              <a:t>connective corresponds in natural language expressions like</a:t>
            </a:r>
            <a:r>
              <a:rPr lang="cs-CZ" dirty="0"/>
              <a:t> ”</a:t>
            </a:r>
            <a:r>
              <a:rPr lang="en-US" dirty="0"/>
              <a:t>or</a:t>
            </a:r>
            <a:r>
              <a:rPr lang="cs-CZ" dirty="0"/>
              <a:t>”, </a:t>
            </a:r>
            <a:r>
              <a:rPr lang="en-US" dirty="0"/>
              <a:t>“as the case may be”</a:t>
            </a:r>
            <a:r>
              <a:rPr lang="cs-CZ" dirty="0"/>
              <a:t>, </a:t>
            </a:r>
            <a:r>
              <a:rPr lang="en-US" dirty="0" err="1"/>
              <a:t>etc</a:t>
            </a:r>
            <a:r>
              <a:rPr lang="cs-CZ" dirty="0"/>
              <a:t>. </a:t>
            </a:r>
            <a:r>
              <a:rPr lang="en-US" dirty="0"/>
              <a:t>It is also</a:t>
            </a:r>
            <a:r>
              <a:rPr lang="cs-CZ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commutative</a:t>
            </a:r>
            <a:r>
              <a:rPr lang="cs-CZ" dirty="0"/>
              <a:t>, </a:t>
            </a:r>
            <a:r>
              <a:rPr lang="en-US" dirty="0"/>
              <a:t>hence</a:t>
            </a:r>
            <a:r>
              <a:rPr lang="cs-CZ" dirty="0"/>
              <a:t>, (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dirty="0"/>
              <a:t>)</a:t>
            </a:r>
            <a:r>
              <a:rPr lang="cs-CZ" i="1" dirty="0"/>
              <a:t> </a:t>
            </a:r>
            <a:r>
              <a:rPr lang="cs-CZ" dirty="0">
                <a:sym typeface="Symbol" panose="05050102010706020507" pitchFamily="18" charset="2"/>
              </a:rPr>
              <a:t></a:t>
            </a:r>
            <a:r>
              <a:rPr lang="cs-CZ" dirty="0"/>
              <a:t> (</a:t>
            </a:r>
            <a:r>
              <a:rPr lang="cs-CZ" i="1" dirty="0"/>
              <a:t>q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i="1" dirty="0"/>
              <a:t>p</a:t>
            </a:r>
            <a:r>
              <a:rPr lang="cs-CZ" dirty="0"/>
              <a:t>)</a:t>
            </a:r>
            <a:r>
              <a:rPr lang="cs-CZ" i="1" dirty="0"/>
              <a:t>.</a:t>
            </a:r>
          </a:p>
          <a:p>
            <a:pPr lvl="1"/>
            <a:r>
              <a:rPr lang="en-US" i="1" dirty="0"/>
              <a:t>I will go by train</a:t>
            </a:r>
            <a:r>
              <a:rPr lang="cs-CZ" i="1" dirty="0"/>
              <a:t> (p) </a:t>
            </a:r>
            <a:r>
              <a:rPr lang="en-US" i="1" dirty="0"/>
              <a:t>or by bus</a:t>
            </a:r>
            <a:r>
              <a:rPr lang="cs-CZ" i="1" dirty="0"/>
              <a:t> (q)</a:t>
            </a:r>
            <a:r>
              <a:rPr lang="en-US" i="1" dirty="0"/>
              <a:t>:</a:t>
            </a:r>
            <a:r>
              <a:rPr lang="cs-CZ" i="1" dirty="0"/>
              <a:t> 	</a:t>
            </a:r>
            <a:r>
              <a:rPr lang="cs-CZ" dirty="0"/>
              <a:t> (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dirty="0"/>
              <a:t>) </a:t>
            </a:r>
          </a:p>
          <a:p>
            <a:r>
              <a:rPr lang="en-US" i="1" dirty="0"/>
              <a:t>Disjunction</a:t>
            </a:r>
            <a:r>
              <a:rPr lang="cs-CZ" dirty="0"/>
              <a:t> (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) </a:t>
            </a:r>
            <a:r>
              <a:rPr lang="en-US" dirty="0"/>
              <a:t>in the propositional logic is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inclusive</a:t>
            </a:r>
            <a:r>
              <a:rPr lang="cs-CZ" i="1" dirty="0"/>
              <a:t> </a:t>
            </a:r>
            <a:r>
              <a:rPr lang="en-US" i="1" dirty="0"/>
              <a:t>or</a:t>
            </a:r>
            <a:r>
              <a:rPr lang="cs-CZ" i="1" dirty="0"/>
              <a:t>.</a:t>
            </a:r>
            <a:r>
              <a:rPr lang="cs-CZ" dirty="0"/>
              <a:t> </a:t>
            </a:r>
            <a:r>
              <a:rPr lang="en-US" dirty="0"/>
              <a:t>It means that the formula</a:t>
            </a:r>
            <a:r>
              <a:rPr lang="cs-CZ" dirty="0"/>
              <a:t> </a:t>
            </a:r>
            <a:r>
              <a:rPr lang="cs-CZ" i="1" dirty="0"/>
              <a:t>p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i="1" dirty="0"/>
              <a:t>q </a:t>
            </a:r>
            <a:r>
              <a:rPr lang="en-US" dirty="0"/>
              <a:t>is true for the valuation</a:t>
            </a:r>
            <a:r>
              <a:rPr lang="cs-CZ" dirty="0"/>
              <a:t> </a:t>
            </a:r>
            <a:r>
              <a:rPr lang="cs-CZ" i="1" dirty="0"/>
              <a:t>p=</a:t>
            </a:r>
            <a:r>
              <a:rPr lang="cs-CZ" dirty="0"/>
              <a:t>1, </a:t>
            </a:r>
            <a:r>
              <a:rPr lang="cs-CZ" i="1" dirty="0"/>
              <a:t>q=</a:t>
            </a:r>
            <a:r>
              <a:rPr lang="cs-CZ" dirty="0"/>
              <a:t>1. </a:t>
            </a:r>
            <a:endParaRPr lang="en-US" dirty="0"/>
          </a:p>
          <a:p>
            <a:pPr lvl="1"/>
            <a:r>
              <a:rPr lang="en-US" dirty="0"/>
              <a:t>I will go by train or bus (or both)</a:t>
            </a:r>
            <a:r>
              <a:rPr lang="cs-CZ" dirty="0"/>
              <a:t>.</a:t>
            </a:r>
          </a:p>
          <a:p>
            <a:r>
              <a:rPr lang="en-US" dirty="0"/>
              <a:t>If one wants to express an </a:t>
            </a:r>
            <a:r>
              <a:rPr lang="en-US" i="1" dirty="0"/>
              <a:t>exclusive or</a:t>
            </a:r>
            <a:r>
              <a:rPr lang="en-US" dirty="0"/>
              <a:t>, then we should use another connective called alternative; it is negation of equivalence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”</a:t>
            </a:r>
            <a:r>
              <a:rPr lang="en-US" dirty="0"/>
              <a:t>This man is married</a:t>
            </a:r>
            <a:r>
              <a:rPr lang="cs-CZ" dirty="0"/>
              <a:t> (</a:t>
            </a:r>
            <a:r>
              <a:rPr lang="cs-CZ" i="1" dirty="0"/>
              <a:t>p</a:t>
            </a:r>
            <a:r>
              <a:rPr lang="cs-CZ" dirty="0"/>
              <a:t>), </a:t>
            </a:r>
            <a:r>
              <a:rPr lang="en-US" dirty="0"/>
              <a:t>or single</a:t>
            </a:r>
            <a:r>
              <a:rPr lang="cs-CZ" dirty="0"/>
              <a:t> (</a:t>
            </a:r>
            <a:r>
              <a:rPr lang="cs-CZ" i="1" dirty="0"/>
              <a:t>q</a:t>
            </a:r>
            <a:r>
              <a:rPr lang="cs-CZ" dirty="0"/>
              <a:t>)”</a:t>
            </a:r>
            <a:r>
              <a:rPr lang="en-US" dirty="0"/>
              <a:t>:</a:t>
            </a:r>
            <a:r>
              <a:rPr lang="cs-CZ" dirty="0"/>
              <a:t>		</a:t>
            </a:r>
            <a:r>
              <a:rPr lang="cs-CZ" dirty="0">
                <a:sym typeface="Symbol" panose="05050102010706020507" pitchFamily="18" charset="2"/>
              </a:rPr>
              <a:t> </a:t>
            </a:r>
            <a:r>
              <a:rPr lang="cs-CZ" dirty="0"/>
              <a:t>(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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dirty="0"/>
              <a:t>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3AF2357-2F3D-4CF9-8A8A-EF903BFA1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760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80ACC-8C56-4598-8563-0065AD92C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8383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</a:rPr>
              <a:t>Formalization in the PL language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28037A-5C88-4B1B-A02F-189B4107A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84" y="1244339"/>
            <a:ext cx="10656216" cy="535442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The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implication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b="1" dirty="0"/>
              <a:t> </a:t>
            </a:r>
            <a:r>
              <a:rPr lang="en-US" dirty="0"/>
              <a:t>connective is denoted by expressions like ”If, then”, ”when, then”, etc.</a:t>
            </a:r>
          </a:p>
          <a:p>
            <a:r>
              <a:rPr lang="en-US" dirty="0"/>
              <a:t>It is the only binary connective that is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commutative</a:t>
            </a:r>
            <a:r>
              <a:rPr lang="en-US" dirty="0"/>
              <a:t>; the first proposition is thus called the </a:t>
            </a:r>
            <a:r>
              <a:rPr lang="en-US" b="1" i="1" dirty="0"/>
              <a:t>antecedent</a:t>
            </a:r>
            <a:r>
              <a:rPr lang="en-US" dirty="0"/>
              <a:t>, the second </a:t>
            </a:r>
            <a:r>
              <a:rPr lang="en-US" b="1" i="1" dirty="0"/>
              <a:t>consequent</a:t>
            </a:r>
            <a:r>
              <a:rPr lang="en-US" b="1" dirty="0"/>
              <a:t>.</a:t>
            </a:r>
            <a:r>
              <a:rPr lang="en-US" dirty="0"/>
              <a:t> </a:t>
            </a:r>
          </a:p>
          <a:p>
            <a:r>
              <a:rPr lang="en-US" dirty="0"/>
              <a:t>Instead commutativity, there is a law of 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transpozition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 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q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)  (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 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p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)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/>
              <a:t>Implication, as all the PL connectives, does not render any relationship between connected propositions. Hence, neither causal nor time sequence is expressed by implication. Therefore, </a:t>
            </a:r>
            <a:r>
              <a:rPr lang="en-US" i="1" dirty="0"/>
              <a:t>material implication.</a:t>
            </a:r>
            <a:endParaRPr lang="en-US" dirty="0"/>
          </a:p>
          <a:p>
            <a:r>
              <a:rPr lang="en-US" dirty="0"/>
              <a:t>Natural language connectives that express causality, like “because”, “as”, “since”, do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dirty="0"/>
              <a:t> denote material implication</a:t>
            </a:r>
            <a:r>
              <a:rPr lang="en-US" i="1" dirty="0"/>
              <a:t>.</a:t>
            </a:r>
          </a:p>
          <a:p>
            <a:pPr lvl="1"/>
            <a:r>
              <a:rPr lang="en-US" i="1" dirty="0"/>
              <a:t>Example. </a:t>
            </a:r>
            <a:r>
              <a:rPr lang="en-US" dirty="0"/>
              <a:t>“Since our football team lost (</a:t>
            </a:r>
            <a:r>
              <a:rPr lang="en-US" i="1" dirty="0"/>
              <a:t>p</a:t>
            </a:r>
            <a:r>
              <a:rPr lang="en-US" dirty="0"/>
              <a:t>), the players returned home from the championship earlier then expected (</a:t>
            </a:r>
            <a:r>
              <a:rPr lang="en-US" i="1" dirty="0"/>
              <a:t>r</a:t>
            </a:r>
            <a:r>
              <a:rPr lang="en-US" dirty="0"/>
              <a:t>)”. If we analyzed the sentence by 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, it would have to be true also in case that </a:t>
            </a:r>
            <a:r>
              <a:rPr lang="en-US" dirty="0">
                <a:sym typeface="Symbol" panose="05050102010706020507" pitchFamily="18" charset="2"/>
              </a:rPr>
              <a:t></a:t>
            </a:r>
            <a:r>
              <a:rPr lang="en-US" i="1" dirty="0"/>
              <a:t>p</a:t>
            </a:r>
            <a:r>
              <a:rPr lang="en-US" dirty="0"/>
              <a:t>, i.e. when our team did not loose, which obviously is not true. 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3AF2357-2F3D-4CF9-8A8A-EF903BFA1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185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80ACC-8C56-4598-8563-0065AD92C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2651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</a:rPr>
              <a:t>Formalization in the PL language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28037A-5C88-4B1B-A02F-189B4107A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84" y="1404594"/>
            <a:ext cx="10656216" cy="508828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The</a:t>
            </a:r>
            <a:r>
              <a:rPr lang="cs-CZ" dirty="0"/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equivalence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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b="1" dirty="0"/>
              <a:t> </a:t>
            </a:r>
            <a:r>
              <a:rPr lang="en-US" dirty="0"/>
              <a:t>connective is denoted by </a:t>
            </a:r>
            <a:r>
              <a:rPr lang="cs-CZ" dirty="0"/>
              <a:t>”</a:t>
            </a:r>
            <a:r>
              <a:rPr lang="en-US" dirty="0"/>
              <a:t>if and only if</a:t>
            </a:r>
            <a:r>
              <a:rPr lang="cs-CZ" dirty="0"/>
              <a:t>”, </a:t>
            </a:r>
            <a:r>
              <a:rPr lang="en-US" dirty="0"/>
              <a:t>or “</a:t>
            </a:r>
            <a:r>
              <a:rPr lang="en-US" dirty="0" err="1"/>
              <a:t>iff</a:t>
            </a:r>
            <a:r>
              <a:rPr lang="en-US" dirty="0"/>
              <a:t>” for short, but not by “only if</a:t>
            </a:r>
            <a:r>
              <a:rPr lang="cs-CZ" dirty="0"/>
              <a:t>”</a:t>
            </a:r>
            <a:r>
              <a:rPr lang="en-US" dirty="0"/>
              <a:t> or just “if”.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en-US" b="1" i="1" dirty="0"/>
              <a:t>Examples</a:t>
            </a:r>
            <a:r>
              <a:rPr lang="cs-CZ" dirty="0"/>
              <a:t>:</a:t>
            </a:r>
          </a:p>
          <a:p>
            <a:r>
              <a:rPr lang="cs-CZ" dirty="0"/>
              <a:t>”</a:t>
            </a:r>
            <a:r>
              <a:rPr lang="en-US" dirty="0"/>
              <a:t>Greek warriors used to win (</a:t>
            </a:r>
            <a:r>
              <a:rPr lang="en-US" i="1" dirty="0"/>
              <a:t>p</a:t>
            </a:r>
            <a:r>
              <a:rPr lang="en-US" dirty="0"/>
              <a:t>) if and only if the battle had been decided by the fitness of warriors (</a:t>
            </a:r>
            <a:r>
              <a:rPr lang="en-US" i="1" dirty="0"/>
              <a:t>q</a:t>
            </a:r>
            <a:r>
              <a:rPr lang="en-US" dirty="0"/>
              <a:t>)</a:t>
            </a:r>
            <a:r>
              <a:rPr lang="en-US" i="1" dirty="0"/>
              <a:t>.</a:t>
            </a:r>
            <a:r>
              <a:rPr lang="cs-CZ" dirty="0"/>
              <a:t>”:  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</a:t>
            </a:r>
            <a:r>
              <a:rPr lang="cs-CZ" dirty="0"/>
              <a:t> </a:t>
            </a:r>
            <a:r>
              <a:rPr lang="cs-CZ" i="1" dirty="0"/>
              <a:t>q</a:t>
            </a:r>
            <a:endParaRPr lang="cs-CZ" dirty="0"/>
          </a:p>
          <a:p>
            <a:r>
              <a:rPr lang="cs-CZ" dirty="0"/>
              <a:t>„</a:t>
            </a:r>
            <a:r>
              <a:rPr lang="en-US" dirty="0"/>
              <a:t>Natural number is divisible by 3 (</a:t>
            </a:r>
            <a:r>
              <a:rPr lang="en-US" i="1" dirty="0"/>
              <a:t>p</a:t>
            </a:r>
            <a:r>
              <a:rPr lang="en-US" dirty="0"/>
              <a:t>) </a:t>
            </a:r>
            <a:r>
              <a:rPr lang="en-US" dirty="0" err="1"/>
              <a:t>iff</a:t>
            </a:r>
            <a:r>
              <a:rPr lang="en-US" dirty="0"/>
              <a:t> the sum of its digits is divisible by 3 (</a:t>
            </a:r>
            <a:r>
              <a:rPr lang="en-US" i="1" dirty="0"/>
              <a:t>q</a:t>
            </a:r>
            <a:r>
              <a:rPr lang="en-US" dirty="0"/>
              <a:t>).</a:t>
            </a:r>
            <a:r>
              <a:rPr lang="cs-CZ" dirty="0"/>
              <a:t>“: 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</a:t>
            </a:r>
            <a:r>
              <a:rPr lang="cs-CZ" dirty="0"/>
              <a:t> </a:t>
            </a:r>
            <a:r>
              <a:rPr lang="cs-CZ" i="1" dirty="0"/>
              <a:t>q</a:t>
            </a:r>
          </a:p>
          <a:p>
            <a:pPr marL="0" indent="0">
              <a:buNone/>
            </a:pPr>
            <a:r>
              <a:rPr lang="en-US" b="1" i="1" dirty="0"/>
              <a:t>Comment</a:t>
            </a:r>
            <a:r>
              <a:rPr lang="cs-CZ" i="1" dirty="0"/>
              <a:t>.</a:t>
            </a:r>
            <a:r>
              <a:rPr lang="cs-CZ" dirty="0"/>
              <a:t>: </a:t>
            </a:r>
            <a:r>
              <a:rPr lang="en-US" dirty="0"/>
              <a:t>In natural language, equivalence is not frequently used; rather, it is often used in mathematical definitions statements or statements of other rigorous disciplines.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3AF2357-2F3D-4CF9-8A8A-EF903BFA1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432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A066E8-3F86-44AA-9C78-C97597AD5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187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</a:rPr>
              <a:t>Formalization in the PL language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B3BA09-709A-4494-8E8F-4AF119ACC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1410"/>
            <a:ext cx="10515600" cy="4734939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/>
              <a:t>Consider these two propositions</a:t>
            </a:r>
            <a:r>
              <a:rPr lang="cs-CZ" dirty="0"/>
              <a:t>: </a:t>
            </a:r>
            <a:endParaRPr lang="en-US" dirty="0"/>
          </a:p>
          <a:p>
            <a:pPr marL="0" indent="0">
              <a:spcBef>
                <a:spcPts val="1800"/>
              </a:spcBef>
              <a:buNone/>
            </a:pPr>
            <a:r>
              <a:rPr lang="cs-CZ" dirty="0"/>
              <a:t>a)	”</a:t>
            </a:r>
            <a:r>
              <a:rPr lang="en-US" dirty="0"/>
              <a:t>You will make a lot of money if you win</a:t>
            </a:r>
            <a:r>
              <a:rPr lang="cs-CZ" dirty="0"/>
              <a:t>” 	</a:t>
            </a:r>
            <a:r>
              <a:rPr lang="en-US" dirty="0"/>
              <a:t>	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dirty="0"/>
              <a:t>   </a:t>
            </a:r>
            <a:r>
              <a:rPr lang="en-US" i="1" dirty="0"/>
              <a:t>w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</a:t>
            </a:r>
            <a:r>
              <a:rPr lang="cs-CZ" dirty="0"/>
              <a:t> </a:t>
            </a:r>
            <a:r>
              <a:rPr lang="en-US" i="1" dirty="0"/>
              <a:t>m</a:t>
            </a:r>
            <a:endParaRPr lang="cs-CZ" dirty="0"/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b)	”</a:t>
            </a:r>
            <a:r>
              <a:rPr lang="en-US" dirty="0"/>
              <a:t> You will make a lot of money if and only if you win</a:t>
            </a:r>
            <a:r>
              <a:rPr lang="cs-CZ" dirty="0"/>
              <a:t>“	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dirty="0"/>
              <a:t>   </a:t>
            </a:r>
            <a:r>
              <a:rPr lang="en-US" i="1" dirty="0"/>
              <a:t>w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</a:t>
            </a:r>
            <a:r>
              <a:rPr lang="cs-CZ" dirty="0"/>
              <a:t> </a:t>
            </a:r>
            <a:r>
              <a:rPr lang="en-US" i="1" dirty="0"/>
              <a:t>m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Situa</a:t>
            </a:r>
            <a:r>
              <a:rPr lang="en-US" i="1" dirty="0" err="1"/>
              <a:t>tion</a:t>
            </a:r>
            <a:r>
              <a:rPr lang="cs-CZ" dirty="0"/>
              <a:t>: </a:t>
            </a:r>
            <a:r>
              <a:rPr lang="en-US" dirty="0"/>
              <a:t>I did not win</a:t>
            </a:r>
            <a:r>
              <a:rPr lang="cs-CZ" dirty="0"/>
              <a:t>. </a:t>
            </a:r>
            <a:r>
              <a:rPr lang="en-US" dirty="0"/>
              <a:t>In which case can I get a lot of money</a:t>
            </a:r>
            <a:r>
              <a:rPr lang="cs-CZ" dirty="0"/>
              <a:t>? </a:t>
            </a:r>
          </a:p>
          <a:p>
            <a:pPr marL="0" indent="0">
              <a:buNone/>
            </a:pPr>
            <a:r>
              <a:rPr lang="en-US" i="1" dirty="0"/>
              <a:t>Solution</a:t>
            </a:r>
            <a:r>
              <a:rPr lang="en-US" dirty="0"/>
              <a:t>.</a:t>
            </a:r>
            <a:r>
              <a:rPr lang="cs-CZ" dirty="0"/>
              <a:t> </a:t>
            </a:r>
          </a:p>
          <a:p>
            <a:r>
              <a:rPr lang="en-US" dirty="0"/>
              <a:t>In case</a:t>
            </a:r>
            <a:r>
              <a:rPr lang="cs-CZ" dirty="0"/>
              <a:t> </a:t>
            </a:r>
            <a:r>
              <a:rPr lang="en-US" dirty="0"/>
              <a:t>(</a:t>
            </a:r>
            <a:r>
              <a:rPr lang="cs-CZ" dirty="0"/>
              <a:t>a) </a:t>
            </a:r>
            <a:r>
              <a:rPr lang="en-US" dirty="0"/>
              <a:t>I can make a lot of money though I didn’t win</a:t>
            </a:r>
            <a:r>
              <a:rPr lang="cs-CZ" dirty="0"/>
              <a:t>, </a:t>
            </a:r>
            <a:r>
              <a:rPr lang="en-US" dirty="0"/>
              <a:t>as winning is just a</a:t>
            </a:r>
            <a:r>
              <a:rPr lang="cs-CZ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sufficient condition</a:t>
            </a:r>
            <a:r>
              <a:rPr lang="cs-CZ" dirty="0"/>
              <a:t> </a:t>
            </a:r>
            <a:r>
              <a:rPr lang="en-US" dirty="0"/>
              <a:t>for making money; it is not a necessary one. I might make money in some other way</a:t>
            </a:r>
            <a:r>
              <a:rPr lang="cs-CZ" dirty="0"/>
              <a:t>. </a:t>
            </a:r>
          </a:p>
          <a:p>
            <a:r>
              <a:rPr lang="en-US" dirty="0"/>
              <a:t>In case</a:t>
            </a:r>
            <a:r>
              <a:rPr lang="cs-CZ" dirty="0"/>
              <a:t> </a:t>
            </a:r>
            <a:r>
              <a:rPr lang="en-US" dirty="0"/>
              <a:t>(</a:t>
            </a:r>
            <a:r>
              <a:rPr lang="cs-CZ" dirty="0"/>
              <a:t>b) </a:t>
            </a:r>
            <a:r>
              <a:rPr lang="en-US" dirty="0"/>
              <a:t>I cannot make a lot of money in any other way</a:t>
            </a:r>
            <a:r>
              <a:rPr lang="cs-CZ" dirty="0"/>
              <a:t>, </a:t>
            </a:r>
            <a:r>
              <a:rPr lang="en-US" dirty="0"/>
              <a:t>as winning is here a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necessary and sufficient condition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102E830-34A3-4A31-A7E8-4DF0F9C32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209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C14605-0E81-4B02-B16A-058F9F3A9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188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Necessary and sufficient condition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E05D3D-96EB-46F8-BCBD-940E57EC7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57" y="1508289"/>
            <a:ext cx="10665643" cy="4668674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Natural number is divisible by 3 if it is divisible by</a:t>
            </a:r>
            <a:r>
              <a:rPr lang="cs-CZ" dirty="0">
                <a:solidFill>
                  <a:srgbClr val="0070C0"/>
                </a:solidFill>
              </a:rPr>
              <a:t> 6</a:t>
            </a:r>
            <a:r>
              <a:rPr lang="cs-CZ" dirty="0"/>
              <a:t>.</a:t>
            </a:r>
          </a:p>
          <a:p>
            <a:pPr marL="0" indent="0" algn="ctr">
              <a:buNone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d6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d3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/>
              <a:t>Being divisible by 6 is a</a:t>
            </a:r>
            <a:r>
              <a:rPr lang="cs-CZ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sufficient condition</a:t>
            </a:r>
            <a:r>
              <a:rPr lang="cs-CZ" i="1" dirty="0"/>
              <a:t> </a:t>
            </a:r>
            <a:r>
              <a:rPr lang="en-US" dirty="0"/>
              <a:t>for being divisible by 3</a:t>
            </a:r>
            <a:r>
              <a:rPr lang="cs-CZ" dirty="0"/>
              <a:t> (</a:t>
            </a:r>
            <a:r>
              <a:rPr lang="en-US" dirty="0"/>
              <a:t>but it is not necessary; for instance, numbers divisible by 9 are also divisible by 3</a:t>
            </a:r>
            <a:r>
              <a:rPr lang="cs-CZ" dirty="0"/>
              <a:t>).</a:t>
            </a:r>
          </a:p>
          <a:p>
            <a:r>
              <a:rPr lang="en-US" dirty="0"/>
              <a:t>On the other hand, being divisible by 3 is a</a:t>
            </a:r>
            <a:r>
              <a:rPr lang="cs-CZ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necessary condition</a:t>
            </a:r>
            <a:r>
              <a:rPr lang="cs-CZ" i="1" dirty="0"/>
              <a:t> </a:t>
            </a:r>
            <a:r>
              <a:rPr lang="en-US" dirty="0"/>
              <a:t>for being divisible by 6. In other words, if a number is not divisible by 3, it is not divisible by 6</a:t>
            </a:r>
            <a:r>
              <a:rPr lang="cs-CZ" dirty="0"/>
              <a:t>: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d3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 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d6</a:t>
            </a:r>
            <a:r>
              <a:rPr lang="cs-CZ" dirty="0"/>
              <a:t> </a:t>
            </a:r>
          </a:p>
          <a:p>
            <a:pPr>
              <a:spcBef>
                <a:spcPts val="2400"/>
              </a:spcBef>
            </a:pPr>
            <a:r>
              <a:rPr lang="en-US" dirty="0">
                <a:solidFill>
                  <a:srgbClr val="0070C0"/>
                </a:solidFill>
              </a:rPr>
              <a:t>You can drive a car (</a:t>
            </a:r>
            <a:r>
              <a:rPr lang="en-US" i="1" dirty="0">
                <a:solidFill>
                  <a:srgbClr val="0070C0"/>
                </a:solidFill>
              </a:rPr>
              <a:t>dc</a:t>
            </a:r>
            <a:r>
              <a:rPr lang="en-US" dirty="0">
                <a:solidFill>
                  <a:srgbClr val="0070C0"/>
                </a:solidFill>
              </a:rPr>
              <a:t>) only if you have a driving </a:t>
            </a:r>
            <a:r>
              <a:rPr lang="en-GB" dirty="0">
                <a:solidFill>
                  <a:srgbClr val="0070C0"/>
                </a:solidFill>
              </a:rPr>
              <a:t>licence</a:t>
            </a:r>
            <a:r>
              <a:rPr lang="en-US" dirty="0">
                <a:solidFill>
                  <a:srgbClr val="0070C0"/>
                </a:solidFill>
              </a:rPr>
              <a:t> (</a:t>
            </a:r>
            <a:r>
              <a:rPr lang="en-US" i="1" dirty="0">
                <a:solidFill>
                  <a:srgbClr val="0070C0"/>
                </a:solidFill>
              </a:rPr>
              <a:t>dl</a:t>
            </a:r>
            <a:r>
              <a:rPr lang="en-US" dirty="0">
                <a:solidFill>
                  <a:srgbClr val="0070C0"/>
                </a:solidFill>
              </a:rPr>
              <a:t>)</a:t>
            </a:r>
            <a:r>
              <a:rPr lang="en-US" i="1" dirty="0">
                <a:solidFill>
                  <a:srgbClr val="0070C0"/>
                </a:solidFill>
              </a:rPr>
              <a:t>.</a:t>
            </a:r>
            <a:endParaRPr lang="cs-CZ" i="1" dirty="0">
              <a:solidFill>
                <a:srgbClr val="0070C0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dc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dl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anose="05050102010706020507" pitchFamily="18" charset="2"/>
            </a:endParaRPr>
          </a:p>
          <a:p>
            <a:pPr>
              <a:spcBef>
                <a:spcPts val="600"/>
              </a:spcBef>
            </a:pPr>
            <a:r>
              <a:rPr lang="en-US" dirty="0">
                <a:sym typeface="Symbol" panose="05050102010706020507" pitchFamily="18" charset="2"/>
              </a:rPr>
              <a:t>Having a driving </a:t>
            </a:r>
            <a:r>
              <a:rPr lang="en-US" dirty="0" err="1">
                <a:sym typeface="Symbol" panose="05050102010706020507" pitchFamily="18" charset="2"/>
              </a:rPr>
              <a:t>licence</a:t>
            </a:r>
            <a:r>
              <a:rPr lang="cs-CZ" i="1" dirty="0">
                <a:sym typeface="Symbol" panose="05050102010706020507" pitchFamily="18" charset="2"/>
              </a:rPr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is a necessary condition</a:t>
            </a:r>
            <a:r>
              <a:rPr lang="cs-CZ" i="1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for driving a car</a:t>
            </a:r>
            <a:r>
              <a:rPr lang="cs-CZ" dirty="0">
                <a:sym typeface="Symbol" panose="05050102010706020507" pitchFamily="18" charset="2"/>
              </a:rPr>
              <a:t>. </a:t>
            </a:r>
            <a:r>
              <a:rPr lang="en-US" dirty="0">
                <a:sym typeface="Symbol" panose="05050102010706020507" pitchFamily="18" charset="2"/>
              </a:rPr>
              <a:t>Hence</a:t>
            </a:r>
            <a:r>
              <a:rPr lang="cs-CZ" dirty="0">
                <a:sym typeface="Symbol" panose="05050102010706020507" pitchFamily="18" charset="2"/>
              </a:rPr>
              <a:t>,</a:t>
            </a:r>
            <a:r>
              <a:rPr lang="en-US" dirty="0">
                <a:sym typeface="Symbol" panose="05050102010706020507" pitchFamily="18" charset="2"/>
              </a:rPr>
              <a:t> if you don’t have a driving </a:t>
            </a:r>
            <a:r>
              <a:rPr lang="en-US" dirty="0" err="1">
                <a:sym typeface="Symbol" panose="05050102010706020507" pitchFamily="18" charset="2"/>
              </a:rPr>
              <a:t>licence</a:t>
            </a:r>
            <a:r>
              <a:rPr lang="en-US" dirty="0">
                <a:sym typeface="Symbol" panose="05050102010706020507" pitchFamily="18" charset="2"/>
              </a:rPr>
              <a:t>, you cannot drive a car</a:t>
            </a:r>
            <a:r>
              <a:rPr lang="cs-CZ" dirty="0">
                <a:sym typeface="Symbol" panose="05050102010706020507" pitchFamily="18" charset="2"/>
              </a:rPr>
              <a:t>: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dl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 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dc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304A9B-0ABC-4F36-A7E8-0BB193E0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113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7327BD-BD0E-4F1C-9956-0C65F9A7B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2651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 arguments in propositional logic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721174-927B-4868-8AEC-A8FB119D4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864" y="1348033"/>
            <a:ext cx="10618509" cy="5144842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/>
              <a:t>Recall</a:t>
            </a:r>
            <a:r>
              <a:rPr lang="en-US" dirty="0"/>
              <a:t>.</a:t>
            </a:r>
            <a:endParaRPr lang="cs-CZ" dirty="0"/>
          </a:p>
          <a:p>
            <a:pPr marL="0" indent="0">
              <a:spcBef>
                <a:spcPts val="1800"/>
              </a:spcBef>
              <a:buNone/>
            </a:pPr>
            <a:r>
              <a:rPr lang="en-US" b="1" i="1" dirty="0">
                <a:solidFill>
                  <a:srgbClr val="C00000"/>
                </a:solidFill>
              </a:rPr>
              <a:t>Definition 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i="1" dirty="0">
                <a:solidFill>
                  <a:srgbClr val="C00000"/>
                </a:solidFill>
              </a:rPr>
              <a:t>deductively valid argument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The argument </a:t>
            </a:r>
            <a:r>
              <a:rPr lang="en-US" i="1" dirty="0">
                <a:solidFill>
                  <a:srgbClr val="C00000"/>
                </a:solidFill>
              </a:rPr>
              <a:t>P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,…, </a:t>
            </a:r>
            <a:r>
              <a:rPr lang="en-US" i="1" dirty="0" err="1">
                <a:solidFill>
                  <a:srgbClr val="C00000"/>
                </a:solidFill>
              </a:rPr>
              <a:t>P</a:t>
            </a:r>
            <a:r>
              <a:rPr lang="en-US" i="1" baseline="-25000" dirty="0" err="1">
                <a:solidFill>
                  <a:srgbClr val="C00000"/>
                </a:solidFill>
              </a:rPr>
              <a:t>n</a:t>
            </a:r>
            <a:r>
              <a:rPr lang="en-US" i="1" baseline="-25000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|= </a:t>
            </a:r>
            <a:r>
              <a:rPr lang="en-US" i="1" dirty="0">
                <a:solidFill>
                  <a:srgbClr val="C00000"/>
                </a:solidFill>
              </a:rPr>
              <a:t>C </a:t>
            </a:r>
            <a:r>
              <a:rPr lang="en-US" dirty="0">
                <a:solidFill>
                  <a:srgbClr val="C00000"/>
                </a:solidFill>
              </a:rPr>
              <a:t>is 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deductively valid</a:t>
            </a:r>
            <a:r>
              <a:rPr lang="en-US" dirty="0">
                <a:solidFill>
                  <a:srgbClr val="C00000"/>
                </a:solidFill>
              </a:rPr>
              <a:t>, if and only if under 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circumstance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is it possible that all the premises </a:t>
            </a:r>
            <a:r>
              <a:rPr lang="en-US" i="1" dirty="0">
                <a:solidFill>
                  <a:srgbClr val="C00000"/>
                </a:solidFill>
              </a:rPr>
              <a:t>P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,…, </a:t>
            </a:r>
            <a:r>
              <a:rPr lang="en-US" i="1" dirty="0" err="1">
                <a:solidFill>
                  <a:srgbClr val="C00000"/>
                </a:solidFill>
              </a:rPr>
              <a:t>P</a:t>
            </a:r>
            <a:r>
              <a:rPr lang="en-US" i="1" baseline="-25000" dirty="0" err="1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 were true and the conclusion </a:t>
            </a:r>
            <a:r>
              <a:rPr lang="en-US" i="1" dirty="0">
                <a:solidFill>
                  <a:srgbClr val="C00000"/>
                </a:solidFill>
              </a:rPr>
              <a:t>C </a:t>
            </a:r>
            <a:r>
              <a:rPr lang="en-US" dirty="0">
                <a:solidFill>
                  <a:srgbClr val="C00000"/>
                </a:solidFill>
              </a:rPr>
              <a:t>false. 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/>
              <a:t>We also say that the conclusion </a:t>
            </a:r>
            <a:r>
              <a:rPr lang="en-US" i="1" dirty="0"/>
              <a:t>C </a:t>
            </a:r>
            <a:r>
              <a:rPr lang="en-US" i="1" dirty="0">
                <a:solidFill>
                  <a:srgbClr val="0070C0"/>
                </a:solidFill>
              </a:rPr>
              <a:t>logically follows</a:t>
            </a:r>
            <a:r>
              <a:rPr lang="en-US" i="1" dirty="0"/>
              <a:t> </a:t>
            </a:r>
            <a:r>
              <a:rPr lang="en-US" dirty="0"/>
              <a:t>from (</a:t>
            </a:r>
            <a:r>
              <a:rPr lang="en-US" i="1" dirty="0">
                <a:solidFill>
                  <a:srgbClr val="0070C0"/>
                </a:solidFill>
              </a:rPr>
              <a:t>is entailed by</a:t>
            </a:r>
            <a:r>
              <a:rPr lang="en-US" dirty="0"/>
              <a:t>) the premises 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, …,</a:t>
            </a:r>
            <a:r>
              <a:rPr lang="en-US" i="1" dirty="0"/>
              <a:t> </a:t>
            </a:r>
            <a:r>
              <a:rPr lang="en-US" i="1" dirty="0" err="1"/>
              <a:t>P</a:t>
            </a:r>
            <a:r>
              <a:rPr lang="en-US" i="1" baseline="-25000" dirty="0" err="1"/>
              <a:t>n</a:t>
            </a:r>
            <a:endParaRPr lang="en-US" i="1" dirty="0"/>
          </a:p>
          <a:p>
            <a:pPr marL="0" indent="0">
              <a:buNone/>
            </a:pP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Equivalent definition</a:t>
            </a:r>
            <a:endParaRPr lang="en-US" i="1" dirty="0"/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The argument </a:t>
            </a:r>
            <a:r>
              <a:rPr lang="en-US" i="1" dirty="0">
                <a:solidFill>
                  <a:srgbClr val="C00000"/>
                </a:solidFill>
              </a:rPr>
              <a:t>P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,…, </a:t>
            </a:r>
            <a:r>
              <a:rPr lang="en-US" i="1" dirty="0" err="1">
                <a:solidFill>
                  <a:srgbClr val="C00000"/>
                </a:solidFill>
              </a:rPr>
              <a:t>P</a:t>
            </a:r>
            <a:r>
              <a:rPr lang="en-US" i="1" baseline="-25000" dirty="0" err="1">
                <a:solidFill>
                  <a:srgbClr val="C00000"/>
                </a:solidFill>
              </a:rPr>
              <a:t>n</a:t>
            </a:r>
            <a:r>
              <a:rPr lang="en-US" i="1" baseline="-25000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|= </a:t>
            </a:r>
            <a:r>
              <a:rPr lang="en-US" i="1" dirty="0">
                <a:solidFill>
                  <a:srgbClr val="C00000"/>
                </a:solidFill>
              </a:rPr>
              <a:t>C </a:t>
            </a:r>
            <a:r>
              <a:rPr lang="en-US" dirty="0">
                <a:solidFill>
                  <a:srgbClr val="C00000"/>
                </a:solidFill>
              </a:rPr>
              <a:t>is 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deductively valid,</a:t>
            </a:r>
            <a:r>
              <a:rPr lang="en-US" dirty="0">
                <a:solidFill>
                  <a:srgbClr val="C00000"/>
                </a:solidFill>
              </a:rPr>
              <a:t> if and only if the assumption of premises being true and the conclusion false yields a contradiction. </a:t>
            </a:r>
          </a:p>
          <a:p>
            <a:pPr marL="0" indent="0">
              <a:buNone/>
            </a:pPr>
            <a:r>
              <a:rPr lang="en-US" dirty="0"/>
              <a:t>How can we model those</a:t>
            </a:r>
            <a:r>
              <a:rPr lang="cs-CZ" dirty="0"/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circumstances</a:t>
            </a:r>
            <a:r>
              <a:rPr lang="cs-CZ" dirty="0"/>
              <a:t> </a:t>
            </a:r>
            <a:r>
              <a:rPr lang="en-US" dirty="0"/>
              <a:t>in propositional logic</a:t>
            </a:r>
            <a:r>
              <a:rPr lang="cs-CZ" dirty="0"/>
              <a:t>? </a:t>
            </a:r>
            <a:r>
              <a:rPr lang="en-US" dirty="0"/>
              <a:t>Here we have no other possibility but as a combination of</a:t>
            </a:r>
            <a:r>
              <a:rPr lang="cs-CZ" dirty="0"/>
              <a:t> </a:t>
            </a:r>
            <a:r>
              <a:rPr lang="en-US" dirty="0"/>
              <a:t>truth </a:t>
            </a:r>
            <a:r>
              <a:rPr lang="cs-CZ" dirty="0"/>
              <a:t>(1) </a:t>
            </a:r>
            <a:r>
              <a:rPr lang="en-US" dirty="0"/>
              <a:t>or falseness</a:t>
            </a:r>
            <a:r>
              <a:rPr lang="cs-CZ" dirty="0"/>
              <a:t> (0) </a:t>
            </a:r>
            <a:r>
              <a:rPr lang="en-US" dirty="0"/>
              <a:t>of atomic propositions of which a molecular one is composed; hence, by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valuations</a:t>
            </a:r>
            <a:r>
              <a:rPr lang="cs-CZ" dirty="0"/>
              <a:t>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BC154C9-3976-4DCC-867F-A1C381201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56C15-70B1-42F7-9BD6-BA583B000A3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489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2589</Words>
  <Application>Microsoft Office PowerPoint</Application>
  <PresentationFormat>Širokoúhlá obrazovka</PresentationFormat>
  <Paragraphs>293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Times New Roman</vt:lpstr>
      <vt:lpstr>Motiv Office</vt:lpstr>
      <vt:lpstr>Formalization and reasoning  in propositional logic</vt:lpstr>
      <vt:lpstr>Formalization in the PL language</vt:lpstr>
      <vt:lpstr>Formalization in the PL language</vt:lpstr>
      <vt:lpstr>Formalization in the PL language</vt:lpstr>
      <vt:lpstr>Formalization in the PL language</vt:lpstr>
      <vt:lpstr>Formalization in the PL language</vt:lpstr>
      <vt:lpstr>Formalization in the PL language</vt:lpstr>
      <vt:lpstr>Necessary and sufficient condition</vt:lpstr>
      <vt:lpstr>Valid arguments in propositional logic</vt:lpstr>
      <vt:lpstr>Valid arguments in propositional logic</vt:lpstr>
      <vt:lpstr>Valid arguments in propositional logic</vt:lpstr>
      <vt:lpstr>Semantic proofs; Direct and indirect proof</vt:lpstr>
      <vt:lpstr>Direct proof by a truth table</vt:lpstr>
      <vt:lpstr>Indirect proof by a truth table</vt:lpstr>
      <vt:lpstr>Indirect proof of p  q, p  r |= r  q</vt:lpstr>
      <vt:lpstr>Indirect proof of p  q, p  r |= r  q</vt:lpstr>
      <vt:lpstr>Valid logical scheme</vt:lpstr>
      <vt:lpstr>Valid logical scheme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Formalizace a usuzování v jazyce výrokové logiky</dc:title>
  <dc:creator>Duzi Marie</dc:creator>
  <cp:lastModifiedBy>Duzi Marie</cp:lastModifiedBy>
  <cp:revision>36</cp:revision>
  <dcterms:created xsi:type="dcterms:W3CDTF">2023-02-21T20:28:12Z</dcterms:created>
  <dcterms:modified xsi:type="dcterms:W3CDTF">2023-03-04T18:38:35Z</dcterms:modified>
</cp:coreProperties>
</file>