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B3F0B-4B45-45F8-9E01-E5AFDE5F9A95}" type="datetimeFigureOut">
              <a:rPr lang="cs-CZ" smtClean="0"/>
              <a:t>04.11.2024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23A2AA-5FEB-425B-BB2F-D03256CF873E}" type="slidenum">
              <a:rPr lang="cs-CZ" smtClean="0"/>
              <a:t>‹#›</a:t>
            </a:fld>
            <a:endParaRPr lang="cs-CZ"/>
          </a:p>
        </p:txBody>
      </p:sp>
    </p:spTree>
    <p:extLst>
      <p:ext uri="{BB962C8B-B14F-4D97-AF65-F5344CB8AC3E}">
        <p14:creationId xmlns:p14="http://schemas.microsoft.com/office/powerpoint/2010/main" val="3201526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08A323-1E1F-402D-B994-CA9A5B1A2DC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8EE869D-E14B-4D2A-B217-2554D59DA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A9EFEC0-55A4-4039-9DAA-697D17373533}"/>
              </a:ext>
            </a:extLst>
          </p:cNvPr>
          <p:cNvSpPr>
            <a:spLocks noGrp="1"/>
          </p:cNvSpPr>
          <p:nvPr>
            <p:ph type="dt" sz="half" idx="10"/>
          </p:nvPr>
        </p:nvSpPr>
        <p:spPr/>
        <p:txBody>
          <a:bodyPr/>
          <a:lstStyle/>
          <a:p>
            <a:fld id="{E50DD094-1D86-4703-8A48-B06611C3DE6C}" type="datetime1">
              <a:rPr lang="cs-CZ" smtClean="0"/>
              <a:t>04.11.2024</a:t>
            </a:fld>
            <a:endParaRPr lang="cs-CZ"/>
          </a:p>
        </p:txBody>
      </p:sp>
      <p:sp>
        <p:nvSpPr>
          <p:cNvPr id="5" name="Zástupný symbol pro zápatí 4">
            <a:extLst>
              <a:ext uri="{FF2B5EF4-FFF2-40B4-BE49-F238E27FC236}">
                <a16:creationId xmlns:a16="http://schemas.microsoft.com/office/drawing/2014/main" id="{88DD7A95-1D87-4AFE-8358-9E802EAE55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BA7B3B4-9F57-4658-A350-1D1BF1496BC5}"/>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4970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4042F3-B068-4BE0-9968-063D5B25B54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8539A95-8C5E-45C5-8594-22FE3C75E13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0D8A7ED-5BA5-4254-A8E5-D61D1B9189E1}"/>
              </a:ext>
            </a:extLst>
          </p:cNvPr>
          <p:cNvSpPr>
            <a:spLocks noGrp="1"/>
          </p:cNvSpPr>
          <p:nvPr>
            <p:ph type="dt" sz="half" idx="10"/>
          </p:nvPr>
        </p:nvSpPr>
        <p:spPr/>
        <p:txBody>
          <a:bodyPr/>
          <a:lstStyle/>
          <a:p>
            <a:fld id="{AA3360EA-D067-42A5-959C-15F74213B635}" type="datetime1">
              <a:rPr lang="cs-CZ" smtClean="0"/>
              <a:t>04.11.2024</a:t>
            </a:fld>
            <a:endParaRPr lang="cs-CZ"/>
          </a:p>
        </p:txBody>
      </p:sp>
      <p:sp>
        <p:nvSpPr>
          <p:cNvPr id="5" name="Zástupný symbol pro zápatí 4">
            <a:extLst>
              <a:ext uri="{FF2B5EF4-FFF2-40B4-BE49-F238E27FC236}">
                <a16:creationId xmlns:a16="http://schemas.microsoft.com/office/drawing/2014/main" id="{F8DA4E43-8E62-49B2-8E85-46B925E575F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D9BDC6-5E43-4E98-BA9A-7D0D13F567C6}"/>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524492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BD42B6C-5589-43FF-BB04-5166611CAD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7D27BA2-D818-46A9-9565-6B60C8AEA6B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17E4E65-6C32-48EF-A60E-DA67B9673E6C}"/>
              </a:ext>
            </a:extLst>
          </p:cNvPr>
          <p:cNvSpPr>
            <a:spLocks noGrp="1"/>
          </p:cNvSpPr>
          <p:nvPr>
            <p:ph type="dt" sz="half" idx="10"/>
          </p:nvPr>
        </p:nvSpPr>
        <p:spPr/>
        <p:txBody>
          <a:bodyPr/>
          <a:lstStyle/>
          <a:p>
            <a:fld id="{FC202A07-71C3-49A7-815C-B58ADE9F2810}" type="datetime1">
              <a:rPr lang="cs-CZ" smtClean="0"/>
              <a:t>04.11.2024</a:t>
            </a:fld>
            <a:endParaRPr lang="cs-CZ"/>
          </a:p>
        </p:txBody>
      </p:sp>
      <p:sp>
        <p:nvSpPr>
          <p:cNvPr id="5" name="Zástupný symbol pro zápatí 4">
            <a:extLst>
              <a:ext uri="{FF2B5EF4-FFF2-40B4-BE49-F238E27FC236}">
                <a16:creationId xmlns:a16="http://schemas.microsoft.com/office/drawing/2014/main" id="{550D363A-DF50-4EF3-A0FA-04775BDEDDC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5F4EE12-076F-45AA-913D-2795A1D9CEB2}"/>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61283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C45ED-52CF-4D50-81C3-DEC5D02E119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A270FE2-F5AC-433C-84D4-68DAF35B945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4E553A-D1EF-4D99-9917-F33284D0CBE0}"/>
              </a:ext>
            </a:extLst>
          </p:cNvPr>
          <p:cNvSpPr>
            <a:spLocks noGrp="1"/>
          </p:cNvSpPr>
          <p:nvPr>
            <p:ph type="dt" sz="half" idx="10"/>
          </p:nvPr>
        </p:nvSpPr>
        <p:spPr/>
        <p:txBody>
          <a:bodyPr/>
          <a:lstStyle/>
          <a:p>
            <a:fld id="{EEE97D22-BA5D-4787-983B-944526351430}" type="datetime1">
              <a:rPr lang="cs-CZ" smtClean="0"/>
              <a:t>04.11.2024</a:t>
            </a:fld>
            <a:endParaRPr lang="cs-CZ"/>
          </a:p>
        </p:txBody>
      </p:sp>
      <p:sp>
        <p:nvSpPr>
          <p:cNvPr id="5" name="Zástupný symbol pro zápatí 4">
            <a:extLst>
              <a:ext uri="{FF2B5EF4-FFF2-40B4-BE49-F238E27FC236}">
                <a16:creationId xmlns:a16="http://schemas.microsoft.com/office/drawing/2014/main" id="{E3B1C5D4-19FB-44B0-A89B-172836B91A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BD948D-A808-4F08-8065-8EF0F2EA08AD}"/>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40707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480787-44BC-44AF-ADA0-49FFD4200D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F352914-7DF3-42CF-ACD2-2885B79F19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4804CA9-7B0B-4E75-87DE-202BE549E853}"/>
              </a:ext>
            </a:extLst>
          </p:cNvPr>
          <p:cNvSpPr>
            <a:spLocks noGrp="1"/>
          </p:cNvSpPr>
          <p:nvPr>
            <p:ph type="dt" sz="half" idx="10"/>
          </p:nvPr>
        </p:nvSpPr>
        <p:spPr/>
        <p:txBody>
          <a:bodyPr/>
          <a:lstStyle/>
          <a:p>
            <a:fld id="{EC9FD65C-5D49-421D-BDD9-8980AF0238B1}" type="datetime1">
              <a:rPr lang="cs-CZ" smtClean="0"/>
              <a:t>04.11.2024</a:t>
            </a:fld>
            <a:endParaRPr lang="cs-CZ"/>
          </a:p>
        </p:txBody>
      </p:sp>
      <p:sp>
        <p:nvSpPr>
          <p:cNvPr id="5" name="Zástupný symbol pro zápatí 4">
            <a:extLst>
              <a:ext uri="{FF2B5EF4-FFF2-40B4-BE49-F238E27FC236}">
                <a16:creationId xmlns:a16="http://schemas.microsoft.com/office/drawing/2014/main" id="{58D7CE14-3EB5-49E9-B055-A3D947F9C79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19AA04-D4C1-4581-A8DC-1214F2F77DAC}"/>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8167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7E35E-7A7A-469E-96C7-F97F113B96F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5D56DC-66A1-460F-AC9E-5E6A452E2C8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C8E7329D-C26C-4A37-8C5F-5B56AB2677C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78A5BDD-54A1-41EC-89A9-96AA73B339A8}"/>
              </a:ext>
            </a:extLst>
          </p:cNvPr>
          <p:cNvSpPr>
            <a:spLocks noGrp="1"/>
          </p:cNvSpPr>
          <p:nvPr>
            <p:ph type="dt" sz="half" idx="10"/>
          </p:nvPr>
        </p:nvSpPr>
        <p:spPr/>
        <p:txBody>
          <a:bodyPr/>
          <a:lstStyle/>
          <a:p>
            <a:fld id="{3375BC3B-3ADE-4CB9-B614-4C3D973C175E}" type="datetime1">
              <a:rPr lang="cs-CZ" smtClean="0"/>
              <a:t>04.11.2024</a:t>
            </a:fld>
            <a:endParaRPr lang="cs-CZ"/>
          </a:p>
        </p:txBody>
      </p:sp>
      <p:sp>
        <p:nvSpPr>
          <p:cNvPr id="6" name="Zástupný symbol pro zápatí 5">
            <a:extLst>
              <a:ext uri="{FF2B5EF4-FFF2-40B4-BE49-F238E27FC236}">
                <a16:creationId xmlns:a16="http://schemas.microsoft.com/office/drawing/2014/main" id="{866A9737-B168-4365-B640-54BF0CFEF35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6CD7A1A-8617-4D0D-AA9A-CB1168324262}"/>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20975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D771A8-4338-4895-BBBB-47ECE52D1CB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3954E69-C5AC-4FA9-9932-92B95DCF79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8494A73-E923-41DE-ABDC-C3F1427A4DB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A81D04D-67B6-4826-B0F4-56E153E59F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1820B56-96D2-43F1-99C6-A6B20298097C}"/>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41B5A8C-CD98-48F6-A3A6-29400DC03FE2}"/>
              </a:ext>
            </a:extLst>
          </p:cNvPr>
          <p:cNvSpPr>
            <a:spLocks noGrp="1"/>
          </p:cNvSpPr>
          <p:nvPr>
            <p:ph type="dt" sz="half" idx="10"/>
          </p:nvPr>
        </p:nvSpPr>
        <p:spPr/>
        <p:txBody>
          <a:bodyPr/>
          <a:lstStyle/>
          <a:p>
            <a:fld id="{A1CB6EE0-CC8F-43FB-836A-718082988EC1}" type="datetime1">
              <a:rPr lang="cs-CZ" smtClean="0"/>
              <a:t>04.11.2024</a:t>
            </a:fld>
            <a:endParaRPr lang="cs-CZ"/>
          </a:p>
        </p:txBody>
      </p:sp>
      <p:sp>
        <p:nvSpPr>
          <p:cNvPr id="8" name="Zástupný symbol pro zápatí 7">
            <a:extLst>
              <a:ext uri="{FF2B5EF4-FFF2-40B4-BE49-F238E27FC236}">
                <a16:creationId xmlns:a16="http://schemas.microsoft.com/office/drawing/2014/main" id="{9F54D4CB-6074-458D-9D7D-6335A5B4CE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97241C1-7DD6-4405-8D49-EB55D22495AF}"/>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67070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445EAB-ED21-4858-B10E-116223C9969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57D1358-8EAA-4114-8467-2F138DE444CA}"/>
              </a:ext>
            </a:extLst>
          </p:cNvPr>
          <p:cNvSpPr>
            <a:spLocks noGrp="1"/>
          </p:cNvSpPr>
          <p:nvPr>
            <p:ph type="dt" sz="half" idx="10"/>
          </p:nvPr>
        </p:nvSpPr>
        <p:spPr/>
        <p:txBody>
          <a:bodyPr/>
          <a:lstStyle/>
          <a:p>
            <a:fld id="{EE105CE1-F8B4-490D-AC87-508DCD4D41C8}" type="datetime1">
              <a:rPr lang="cs-CZ" smtClean="0"/>
              <a:t>04.11.2024</a:t>
            </a:fld>
            <a:endParaRPr lang="cs-CZ"/>
          </a:p>
        </p:txBody>
      </p:sp>
      <p:sp>
        <p:nvSpPr>
          <p:cNvPr id="4" name="Zástupný symbol pro zápatí 3">
            <a:extLst>
              <a:ext uri="{FF2B5EF4-FFF2-40B4-BE49-F238E27FC236}">
                <a16:creationId xmlns:a16="http://schemas.microsoft.com/office/drawing/2014/main" id="{E688F426-3F77-4222-9E80-36659F41F58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8EB04A6-7658-4087-A5A6-CD1B61D7F50E}"/>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28860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0B98307-3D9A-4A57-89E3-A724D349CBF0}"/>
              </a:ext>
            </a:extLst>
          </p:cNvPr>
          <p:cNvSpPr>
            <a:spLocks noGrp="1"/>
          </p:cNvSpPr>
          <p:nvPr>
            <p:ph type="dt" sz="half" idx="10"/>
          </p:nvPr>
        </p:nvSpPr>
        <p:spPr/>
        <p:txBody>
          <a:bodyPr/>
          <a:lstStyle/>
          <a:p>
            <a:fld id="{91FEC35B-DE4E-4B43-9DBC-247FA42D39FF}" type="datetime1">
              <a:rPr lang="cs-CZ" smtClean="0"/>
              <a:t>04.11.2024</a:t>
            </a:fld>
            <a:endParaRPr lang="cs-CZ"/>
          </a:p>
        </p:txBody>
      </p:sp>
      <p:sp>
        <p:nvSpPr>
          <p:cNvPr id="3" name="Zástupný symbol pro zápatí 2">
            <a:extLst>
              <a:ext uri="{FF2B5EF4-FFF2-40B4-BE49-F238E27FC236}">
                <a16:creationId xmlns:a16="http://schemas.microsoft.com/office/drawing/2014/main" id="{968BA6BF-2EAF-41EF-A848-A2C1B5CE2D6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7D51724-6234-434B-80C3-7105F5FA7476}"/>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2550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F14196-B303-460C-9AC8-F5B9031104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37DEC006-0107-44E9-A3C8-1E7B13B85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C84625E5-8256-469C-BBBE-5E1DD143D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E77DBB1-03DC-4BC3-B841-FF1EFECE4067}"/>
              </a:ext>
            </a:extLst>
          </p:cNvPr>
          <p:cNvSpPr>
            <a:spLocks noGrp="1"/>
          </p:cNvSpPr>
          <p:nvPr>
            <p:ph type="dt" sz="half" idx="10"/>
          </p:nvPr>
        </p:nvSpPr>
        <p:spPr/>
        <p:txBody>
          <a:bodyPr/>
          <a:lstStyle/>
          <a:p>
            <a:fld id="{5CD98064-316D-4C41-989F-F848E73E7D9A}" type="datetime1">
              <a:rPr lang="cs-CZ" smtClean="0"/>
              <a:t>04.11.2024</a:t>
            </a:fld>
            <a:endParaRPr lang="cs-CZ"/>
          </a:p>
        </p:txBody>
      </p:sp>
      <p:sp>
        <p:nvSpPr>
          <p:cNvPr id="6" name="Zástupný symbol pro zápatí 5">
            <a:extLst>
              <a:ext uri="{FF2B5EF4-FFF2-40B4-BE49-F238E27FC236}">
                <a16:creationId xmlns:a16="http://schemas.microsoft.com/office/drawing/2014/main" id="{6F31504D-74F7-4C3F-B1E2-E91D448ECDF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C0556F8-92E5-4625-ADF9-2BD8A5A290D0}"/>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1114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5D7CE-B40D-48C6-8599-B14A2C89733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D0174C3-BA36-46C6-A1E8-B04282CF16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6C00871-EBFB-4370-919D-67C5CA822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9C42C575-F9AA-4D95-873E-04F5F43A92C7}"/>
              </a:ext>
            </a:extLst>
          </p:cNvPr>
          <p:cNvSpPr>
            <a:spLocks noGrp="1"/>
          </p:cNvSpPr>
          <p:nvPr>
            <p:ph type="dt" sz="half" idx="10"/>
          </p:nvPr>
        </p:nvSpPr>
        <p:spPr/>
        <p:txBody>
          <a:bodyPr/>
          <a:lstStyle/>
          <a:p>
            <a:fld id="{F6B8BAD0-E829-4542-BC68-7BE999955C13}" type="datetime1">
              <a:rPr lang="cs-CZ" smtClean="0"/>
              <a:t>04.11.2024</a:t>
            </a:fld>
            <a:endParaRPr lang="cs-CZ"/>
          </a:p>
        </p:txBody>
      </p:sp>
      <p:sp>
        <p:nvSpPr>
          <p:cNvPr id="6" name="Zástupný symbol pro zápatí 5">
            <a:extLst>
              <a:ext uri="{FF2B5EF4-FFF2-40B4-BE49-F238E27FC236}">
                <a16:creationId xmlns:a16="http://schemas.microsoft.com/office/drawing/2014/main" id="{7DB7D980-CC2F-4002-B05B-56262912EB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FA08B8-A2C0-410D-BDF0-CB87F724B855}"/>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5360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787A3F1-2750-43CC-8971-C0B93A8B83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2B42201-C1FE-43A2-AD29-3B76B42A32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B5D559-4823-4067-819A-DF3B5F4582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97363-765A-45C1-9F63-338B73AB684A}" type="datetime1">
              <a:rPr lang="cs-CZ" smtClean="0"/>
              <a:t>04.11.2024</a:t>
            </a:fld>
            <a:endParaRPr lang="cs-CZ"/>
          </a:p>
        </p:txBody>
      </p:sp>
      <p:sp>
        <p:nvSpPr>
          <p:cNvPr id="5" name="Zástupný symbol pro zápatí 4">
            <a:extLst>
              <a:ext uri="{FF2B5EF4-FFF2-40B4-BE49-F238E27FC236}">
                <a16:creationId xmlns:a16="http://schemas.microsoft.com/office/drawing/2014/main" id="{6D15D9C7-8929-4FAA-BE22-4E13164C68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505F009-F46A-445F-BE4E-B51BD9D930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3029C-BBCC-4BE9-A160-BB01656C6EDE}" type="slidenum">
              <a:rPr lang="cs-CZ" smtClean="0"/>
              <a:t>‹#›</a:t>
            </a:fld>
            <a:endParaRPr lang="cs-CZ"/>
          </a:p>
        </p:txBody>
      </p:sp>
    </p:spTree>
    <p:extLst>
      <p:ext uri="{BB962C8B-B14F-4D97-AF65-F5344CB8AC3E}">
        <p14:creationId xmlns:p14="http://schemas.microsoft.com/office/powerpoint/2010/main" val="3483636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53E005-3CD8-45E0-83D8-F801512CCC42}"/>
              </a:ext>
            </a:extLst>
          </p:cNvPr>
          <p:cNvSpPr>
            <a:spLocks noGrp="1"/>
          </p:cNvSpPr>
          <p:nvPr>
            <p:ph type="ctrTitle"/>
          </p:nvPr>
        </p:nvSpPr>
        <p:spPr>
          <a:xfrm>
            <a:off x="1524000" y="1122363"/>
            <a:ext cx="9144000" cy="15265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Semantics</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meaning</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of </a:t>
            </a:r>
            <a:br>
              <a:rPr lang="cs-CZ" i="1" dirty="0">
                <a:solidFill>
                  <a:srgbClr val="0070C0"/>
                </a:solidFill>
                <a:effectLst>
                  <a:outerShdw blurRad="38100" dist="38100" dir="2700000" algn="tl">
                    <a:srgbClr val="000000">
                      <a:alpha val="43137"/>
                    </a:srgbClr>
                  </a:outerShdw>
                </a:effectLst>
              </a:rPr>
            </a:br>
            <a:r>
              <a:rPr lang="cs-CZ" i="1" dirty="0">
                <a:solidFill>
                  <a:srgbClr val="0070C0"/>
                </a:solidFill>
                <a:effectLst>
                  <a:outerShdw blurRad="38100" dist="38100" dir="2700000" algn="tl">
                    <a:srgbClr val="000000">
                      <a:alpha val="43137"/>
                    </a:srgbClr>
                  </a:outerShdw>
                </a:effectLst>
              </a:rPr>
              <a:t>FOL</a:t>
            </a:r>
            <a:r>
              <a:rPr lang="en-US" i="1" dirty="0">
                <a:solidFill>
                  <a:srgbClr val="0070C0"/>
                </a:solidFill>
                <a:effectLst>
                  <a:outerShdw blurRad="38100" dist="38100" dir="2700000" algn="tl">
                    <a:srgbClr val="000000">
                      <a:alpha val="43137"/>
                    </a:srgbClr>
                  </a:outerShdw>
                </a:effectLst>
              </a:rPr>
              <a:t> formulas</a:t>
            </a:r>
            <a:endParaRPr lang="cs-CZ"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17BD61DA-1311-4BFE-9CD0-8DF6294F2D79}"/>
              </a:ext>
            </a:extLst>
          </p:cNvPr>
          <p:cNvSpPr>
            <a:spLocks noGrp="1"/>
          </p:cNvSpPr>
          <p:nvPr>
            <p:ph type="subTitle" idx="1"/>
          </p:nvPr>
        </p:nvSpPr>
        <p:spPr>
          <a:xfrm>
            <a:off x="1524000" y="3657600"/>
            <a:ext cx="9144000" cy="1600200"/>
          </a:xfrm>
        </p:spPr>
        <p:txBody>
          <a:bodyPr/>
          <a:lstStyle/>
          <a:p>
            <a:r>
              <a:rPr lang="en-US" sz="3600" i="1" dirty="0">
                <a:effectLst>
                  <a:outerShdw blurRad="38100" dist="38100" dir="2700000" algn="tl">
                    <a:srgbClr val="000000">
                      <a:alpha val="43137"/>
                    </a:srgbClr>
                  </a:outerShdw>
                </a:effectLst>
              </a:rPr>
              <a:t>Introduction to Logical Thinking, Lesson 6</a:t>
            </a:r>
            <a:endParaRPr lang="cs-CZ" sz="3600" i="1" dirty="0">
              <a:effectLst>
                <a:outerShdw blurRad="38100" dist="38100" dir="2700000" algn="tl">
                  <a:srgbClr val="000000">
                    <a:alpha val="43137"/>
                  </a:srgbClr>
                </a:outerShdw>
              </a:effectLst>
            </a:endParaRPr>
          </a:p>
          <a:p>
            <a:r>
              <a:rPr lang="cs-CZ" sz="2800" dirty="0"/>
              <a:t>Marie Duží</a:t>
            </a:r>
          </a:p>
          <a:p>
            <a:endParaRPr lang="cs-CZ" dirty="0"/>
          </a:p>
        </p:txBody>
      </p:sp>
      <p:sp>
        <p:nvSpPr>
          <p:cNvPr id="4" name="Zástupný symbol pro číslo snímku 3">
            <a:extLst>
              <a:ext uri="{FF2B5EF4-FFF2-40B4-BE49-F238E27FC236}">
                <a16:creationId xmlns:a16="http://schemas.microsoft.com/office/drawing/2014/main" id="{1D9296F7-50F5-44D7-89E6-0542B2620EB6}"/>
              </a:ext>
            </a:extLst>
          </p:cNvPr>
          <p:cNvSpPr>
            <a:spLocks noGrp="1"/>
          </p:cNvSpPr>
          <p:nvPr>
            <p:ph type="sldNum" sz="quarter" idx="12"/>
          </p:nvPr>
        </p:nvSpPr>
        <p:spPr/>
        <p:txBody>
          <a:bodyPr/>
          <a:lstStyle/>
          <a:p>
            <a:fld id="{3853029C-BBCC-4BE9-A160-BB01656C6EDE}" type="slidenum">
              <a:rPr lang="cs-CZ" smtClean="0"/>
              <a:t>1</a:t>
            </a:fld>
            <a:endParaRPr lang="cs-CZ"/>
          </a:p>
        </p:txBody>
      </p:sp>
    </p:spTree>
    <p:extLst>
      <p:ext uri="{BB962C8B-B14F-4D97-AF65-F5344CB8AC3E}">
        <p14:creationId xmlns:p14="http://schemas.microsoft.com/office/powerpoint/2010/main" val="3443531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55879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1048215" cy="5561978"/>
          </a:xfrm>
        </p:spPr>
        <p:txBody>
          <a:bodyPr>
            <a:normAutofit fontScale="92500" lnSpcReduction="10000"/>
          </a:bodyPr>
          <a:lstStyle/>
          <a:p>
            <a:pPr>
              <a:lnSpc>
                <a:spcPct val="120000"/>
              </a:lnSpc>
            </a:pPr>
            <a:r>
              <a:rPr lang="en-US" sz="2000" dirty="0"/>
              <a:t>How shall we evaluate in a given </a:t>
            </a:r>
            <a:r>
              <a:rPr lang="en-US" sz="2000" dirty="0" err="1"/>
              <a:t>interpetation</a:t>
            </a:r>
            <a:r>
              <a:rPr lang="cs-CZ" sz="2000" dirty="0"/>
              <a:t> </a:t>
            </a:r>
            <a:r>
              <a:rPr lang="en-US" sz="2000" i="1" dirty="0">
                <a:effectLst>
                  <a:outerShdw blurRad="38100" dist="38100" dir="2700000" algn="tl">
                    <a:srgbClr val="000000">
                      <a:alpha val="43137"/>
                    </a:srgbClr>
                  </a:outerShdw>
                </a:effectLst>
              </a:rPr>
              <a:t>open formulas with free variables</a:t>
            </a:r>
            <a:r>
              <a:rPr lang="cs-CZ" sz="2000" dirty="0"/>
              <a:t>? </a:t>
            </a:r>
            <a:endParaRPr lang="en-US" sz="2000" dirty="0"/>
          </a:p>
          <a:p>
            <a:pPr marL="0" indent="0">
              <a:lnSpc>
                <a:spcPct val="120000"/>
              </a:lnSpc>
              <a:buNone/>
            </a:pPr>
            <a:r>
              <a:rPr lang="en-US" sz="2000" i="1" dirty="0"/>
              <a:t>Example. 			</a:t>
            </a:r>
            <a:r>
              <a:rPr lang="cs-CZ" sz="2000" dirty="0">
                <a:solidFill>
                  <a:srgbClr val="0070C0"/>
                </a:solidFill>
                <a:effectLst>
                  <a:outerShdw blurRad="38100" dist="38100" dir="2700000" algn="tl">
                    <a:srgbClr val="000000">
                      <a:alpha val="43137"/>
                    </a:srgbClr>
                  </a:outerShdw>
                </a:effectLst>
                <a:sym typeface="Symbol" panose="05050102010706020507" pitchFamily="18" charset="2"/>
              </a:rPr>
              <a:t></a:t>
            </a:r>
            <a:r>
              <a:rPr lang="cs-CZ" sz="2000" i="1" dirty="0">
                <a:solidFill>
                  <a:srgbClr val="0070C0"/>
                </a:solidFill>
                <a:effectLst>
                  <a:outerShdw blurRad="38100" dist="38100" dir="2700000" algn="tl">
                    <a:srgbClr val="000000">
                      <a:alpha val="43137"/>
                    </a:srgbClr>
                  </a:outerShdw>
                </a:effectLst>
              </a:rPr>
              <a:t>y P(</a:t>
            </a:r>
            <a:r>
              <a:rPr lang="cs-CZ" sz="2000" i="1" dirty="0">
                <a:solidFill>
                  <a:srgbClr val="C00000"/>
                </a:solidFill>
                <a:effectLst>
                  <a:outerShdw blurRad="38100" dist="38100" dir="2700000" algn="tl">
                    <a:srgbClr val="000000">
                      <a:alpha val="43137"/>
                    </a:srgbClr>
                  </a:outerShdw>
                </a:effectLst>
              </a:rPr>
              <a:t>x</a:t>
            </a:r>
            <a:r>
              <a:rPr lang="cs-CZ" sz="2000" dirty="0">
                <a:solidFill>
                  <a:srgbClr val="0070C0"/>
                </a:solidFill>
                <a:effectLst>
                  <a:outerShdw blurRad="38100" dist="38100" dir="2700000" algn="tl">
                    <a:srgbClr val="000000">
                      <a:alpha val="43137"/>
                    </a:srgbClr>
                  </a:outerShdw>
                </a:effectLst>
              </a:rPr>
              <a:t>, </a:t>
            </a:r>
            <a:r>
              <a:rPr lang="cs-CZ" sz="2000" i="1" dirty="0">
                <a:solidFill>
                  <a:srgbClr val="0070C0"/>
                </a:solidFill>
                <a:effectLst>
                  <a:outerShdw blurRad="38100" dist="38100" dir="2700000" algn="tl">
                    <a:srgbClr val="000000">
                      <a:alpha val="43137"/>
                    </a:srgbClr>
                  </a:outerShdw>
                </a:effectLst>
              </a:rPr>
              <a:t>y)</a:t>
            </a:r>
            <a:endParaRPr lang="cs-CZ" sz="2000" dirty="0">
              <a:solidFill>
                <a:srgbClr val="0070C0"/>
              </a:solidFill>
              <a:effectLst>
                <a:outerShdw blurRad="38100" dist="38100" dir="2700000" algn="tl">
                  <a:srgbClr val="000000">
                    <a:alpha val="43137"/>
                  </a:srgbClr>
                </a:outerShdw>
              </a:effectLst>
            </a:endParaRPr>
          </a:p>
          <a:p>
            <a:pPr>
              <a:lnSpc>
                <a:spcPct val="120000"/>
              </a:lnSpc>
            </a:pPr>
            <a:r>
              <a:rPr lang="en-US" sz="2000" dirty="0"/>
              <a:t>The variable </a:t>
            </a:r>
            <a:r>
              <a:rPr lang="en-US" sz="2000" i="1" dirty="0"/>
              <a:t>x </a:t>
            </a:r>
            <a:r>
              <a:rPr lang="en-US" sz="2000" dirty="0"/>
              <a:t>is free, as it does not occur within the scope of any quantifier.</a:t>
            </a:r>
            <a:endParaRPr lang="cs-CZ" sz="2000" dirty="0"/>
          </a:p>
          <a:p>
            <a:pPr marL="0" indent="0">
              <a:lnSpc>
                <a:spcPct val="120000"/>
              </a:lnSpc>
              <a:buNone/>
            </a:pPr>
            <a:r>
              <a:rPr lang="cs-CZ" sz="2000" i="1" dirty="0"/>
              <a:t>Interpreta</a:t>
            </a:r>
            <a:r>
              <a:rPr lang="en-US" sz="2000" i="1" dirty="0" err="1"/>
              <a:t>tion</a:t>
            </a:r>
            <a:r>
              <a:rPr lang="cs-CZ" sz="2000" i="1" dirty="0"/>
              <a:t> </a:t>
            </a:r>
            <a:r>
              <a:rPr lang="cs-CZ" sz="2000" dirty="0"/>
              <a:t>4:</a:t>
            </a:r>
          </a:p>
          <a:p>
            <a:pPr marL="514350" lvl="0" indent="-514350">
              <a:lnSpc>
                <a:spcPct val="80000"/>
              </a:lnSpc>
              <a:buFont typeface="+mj-lt"/>
              <a:buAutoNum type="arabicParenR"/>
            </a:pPr>
            <a:r>
              <a:rPr lang="cs-CZ" sz="2000" dirty="0"/>
              <a:t>Univers</a:t>
            </a:r>
            <a:r>
              <a:rPr lang="en-US" sz="2000" dirty="0"/>
              <a:t>e</a:t>
            </a:r>
            <a:r>
              <a:rPr lang="cs-CZ" sz="2000" dirty="0"/>
              <a:t> </a:t>
            </a:r>
            <a:r>
              <a:rPr lang="cs-CZ" sz="2000" i="1" dirty="0"/>
              <a:t>U </a:t>
            </a:r>
            <a:r>
              <a:rPr lang="cs-CZ" sz="2000" dirty="0"/>
              <a:t>= </a:t>
            </a:r>
            <a:r>
              <a:rPr lang="cs-CZ" sz="2000" i="1" dirty="0"/>
              <a:t>N </a:t>
            </a:r>
            <a:r>
              <a:rPr lang="cs-CZ" sz="2000" dirty="0"/>
              <a:t>(</a:t>
            </a:r>
            <a:r>
              <a:rPr lang="en-US" sz="2000" dirty="0"/>
              <a:t>the set of natural numbers</a:t>
            </a:r>
            <a:r>
              <a:rPr lang="cs-CZ" sz="2000" dirty="0"/>
              <a:t>).</a:t>
            </a:r>
          </a:p>
          <a:p>
            <a:pPr marL="514350" lvl="0" indent="-514350">
              <a:lnSpc>
                <a:spcPct val="80000"/>
              </a:lnSpc>
              <a:buFont typeface="+mj-lt"/>
              <a:buAutoNum type="arabicParenR"/>
            </a:pPr>
            <a:r>
              <a:rPr lang="cs-CZ" sz="2000" i="1" dirty="0"/>
              <a:t>P </a:t>
            </a:r>
            <a:r>
              <a:rPr lang="cs-CZ" sz="2000" dirty="0">
                <a:sym typeface="Symbol" panose="05050102010706020507" pitchFamily="18" charset="2"/>
              </a:rPr>
              <a:t></a:t>
            </a:r>
            <a:r>
              <a:rPr lang="cs-CZ" sz="2000" dirty="0"/>
              <a:t> </a:t>
            </a:r>
            <a:r>
              <a:rPr lang="cs-CZ" sz="2000" dirty="0" err="1"/>
              <a:t>rela</a:t>
            </a:r>
            <a:r>
              <a:rPr lang="en-US" sz="2000" dirty="0" err="1"/>
              <a:t>tion</a:t>
            </a:r>
            <a:r>
              <a:rPr lang="cs-CZ" sz="2000" dirty="0"/>
              <a:t> &lt; </a:t>
            </a:r>
          </a:p>
          <a:p>
            <a:pPr>
              <a:lnSpc>
                <a:spcPct val="120000"/>
              </a:lnSpc>
            </a:pPr>
            <a:r>
              <a:rPr lang="en-US" sz="2000" dirty="0"/>
              <a:t>Evaluation of an open formula depends not only on an interpretation structure, but also on the </a:t>
            </a:r>
            <a:r>
              <a:rPr lang="en-US" sz="2000" dirty="0">
                <a:effectLst>
                  <a:outerShdw blurRad="38100" dist="38100" dir="2700000" algn="tl">
                    <a:srgbClr val="000000">
                      <a:alpha val="43137"/>
                    </a:srgbClr>
                  </a:outerShdw>
                </a:effectLst>
              </a:rPr>
              <a:t>valuation</a:t>
            </a:r>
            <a:r>
              <a:rPr lang="en-US" sz="2000" dirty="0"/>
              <a:t> </a:t>
            </a:r>
            <a:r>
              <a:rPr lang="en-US" sz="2000" dirty="0">
                <a:effectLst>
                  <a:outerShdw blurRad="38100" dist="38100" dir="2700000" algn="tl">
                    <a:srgbClr val="000000">
                      <a:alpha val="43137"/>
                    </a:srgbClr>
                  </a:outerShdw>
                </a:effectLst>
              </a:rPr>
              <a:t>of the free variable</a:t>
            </a:r>
            <a:r>
              <a:rPr lang="cs-CZ" sz="2000" dirty="0">
                <a:effectLst>
                  <a:outerShdw blurRad="38100" dist="38100" dir="2700000" algn="tl">
                    <a:srgbClr val="000000">
                      <a:alpha val="43137"/>
                    </a:srgbClr>
                  </a:outerShdw>
                </a:effectLst>
              </a:rPr>
              <a:t> </a:t>
            </a:r>
            <a:r>
              <a:rPr lang="cs-CZ" sz="2000" i="1" dirty="0">
                <a:effectLst>
                  <a:outerShdw blurRad="38100" dist="38100" dir="2700000" algn="tl">
                    <a:srgbClr val="000000">
                      <a:alpha val="43137"/>
                    </a:srgbClr>
                  </a:outerShdw>
                </a:effectLst>
              </a:rPr>
              <a:t>x</a:t>
            </a:r>
            <a:r>
              <a:rPr lang="cs-CZ" sz="2000" dirty="0"/>
              <a:t>:</a:t>
            </a:r>
            <a:r>
              <a:rPr lang="cs-CZ" sz="2000" i="1" dirty="0"/>
              <a:t> </a:t>
            </a:r>
            <a:endParaRPr lang="cs-CZ" sz="2000" dirty="0"/>
          </a:p>
          <a:p>
            <a:pPr lvl="1">
              <a:lnSpc>
                <a:spcPct val="120000"/>
              </a:lnSpc>
            </a:pPr>
            <a:r>
              <a:rPr lang="cs-CZ" sz="2000" i="1" dirty="0"/>
              <a:t>v(x)</a:t>
            </a:r>
            <a:r>
              <a:rPr lang="cs-CZ" sz="2000" dirty="0"/>
              <a:t> = 0 </a:t>
            </a:r>
            <a:r>
              <a:rPr lang="en-US" sz="2000" dirty="0">
                <a:sym typeface="Wingdings" panose="05000000000000000000" pitchFamily="2" charset="2"/>
              </a:rPr>
              <a:t></a:t>
            </a:r>
            <a:r>
              <a:rPr lang="cs-CZ" sz="2000" dirty="0"/>
              <a:t> </a:t>
            </a:r>
            <a:r>
              <a:rPr lang="cs-CZ" sz="2000" i="1" dirty="0"/>
              <a:t>P(</a:t>
            </a:r>
            <a:r>
              <a:rPr lang="cs-CZ" sz="2000" i="1" dirty="0" err="1"/>
              <a:t>x,y</a:t>
            </a:r>
            <a:r>
              <a:rPr lang="cs-CZ" sz="2000" i="1" dirty="0"/>
              <a:t>) </a:t>
            </a:r>
            <a:r>
              <a:rPr lang="en-US" sz="2000" dirty="0"/>
              <a:t>is true for</a:t>
            </a:r>
            <a:r>
              <a:rPr lang="cs-CZ" sz="2000" dirty="0"/>
              <a:t> </a:t>
            </a:r>
            <a:r>
              <a:rPr lang="cs-CZ" sz="2000" i="1" dirty="0"/>
              <a:t>v(y) </a:t>
            </a:r>
            <a:r>
              <a:rPr lang="cs-CZ" sz="2000" dirty="0"/>
              <a:t>=</a:t>
            </a:r>
            <a:r>
              <a:rPr lang="cs-CZ" sz="2000" i="1" dirty="0"/>
              <a:t> </a:t>
            </a:r>
            <a:r>
              <a:rPr lang="cs-CZ" sz="2000" dirty="0"/>
              <a:t>1</a:t>
            </a:r>
            <a:r>
              <a:rPr lang="en-US" sz="2000" dirty="0"/>
              <a:t>, 2, 3, …</a:t>
            </a:r>
            <a:r>
              <a:rPr lang="cs-CZ" sz="2000" dirty="0"/>
              <a:t>.</a:t>
            </a:r>
          </a:p>
          <a:p>
            <a:pPr lvl="1">
              <a:lnSpc>
                <a:spcPct val="120000"/>
              </a:lnSpc>
            </a:pPr>
            <a:r>
              <a:rPr lang="cs-CZ" sz="2000" i="1" dirty="0"/>
              <a:t>v(x)</a:t>
            </a:r>
            <a:r>
              <a:rPr lang="cs-CZ" sz="2000" dirty="0"/>
              <a:t> = 1 </a:t>
            </a:r>
            <a:r>
              <a:rPr lang="en-US" sz="2000" dirty="0">
                <a:sym typeface="Wingdings" panose="05000000000000000000" pitchFamily="2" charset="2"/>
              </a:rPr>
              <a:t></a:t>
            </a:r>
            <a:r>
              <a:rPr lang="cs-CZ" sz="2000" dirty="0"/>
              <a:t> </a:t>
            </a:r>
            <a:r>
              <a:rPr lang="cs-CZ" sz="2000" i="1" dirty="0"/>
              <a:t>P(</a:t>
            </a:r>
            <a:r>
              <a:rPr lang="cs-CZ" sz="2000" i="1" dirty="0" err="1"/>
              <a:t>x,y</a:t>
            </a:r>
            <a:r>
              <a:rPr lang="cs-CZ" sz="2000" i="1" dirty="0"/>
              <a:t>) </a:t>
            </a:r>
            <a:r>
              <a:rPr lang="en-US" sz="2000" dirty="0"/>
              <a:t>is true for</a:t>
            </a:r>
            <a:r>
              <a:rPr lang="cs-CZ" sz="2000" dirty="0"/>
              <a:t> </a:t>
            </a:r>
            <a:r>
              <a:rPr lang="cs-CZ" sz="2000" i="1" dirty="0"/>
              <a:t>v(y) </a:t>
            </a:r>
            <a:r>
              <a:rPr lang="cs-CZ" sz="2000" dirty="0"/>
              <a:t>=</a:t>
            </a:r>
            <a:r>
              <a:rPr lang="cs-CZ" sz="2000" i="1" dirty="0"/>
              <a:t> </a:t>
            </a:r>
            <a:r>
              <a:rPr lang="en-US" sz="2000" dirty="0"/>
              <a:t>2, 3, 4, …</a:t>
            </a:r>
            <a:r>
              <a:rPr lang="cs-CZ" sz="2000" dirty="0"/>
              <a:t>.</a:t>
            </a:r>
          </a:p>
          <a:p>
            <a:pPr lvl="1">
              <a:lnSpc>
                <a:spcPct val="120000"/>
              </a:lnSpc>
            </a:pPr>
            <a:r>
              <a:rPr lang="cs-CZ" sz="2000" i="1" dirty="0"/>
              <a:t>v(x)</a:t>
            </a:r>
            <a:r>
              <a:rPr lang="cs-CZ" sz="2000" dirty="0"/>
              <a:t> = 2 </a:t>
            </a:r>
            <a:r>
              <a:rPr lang="en-US" sz="2000" dirty="0">
                <a:sym typeface="Wingdings" panose="05000000000000000000" pitchFamily="2" charset="2"/>
              </a:rPr>
              <a:t></a:t>
            </a:r>
            <a:r>
              <a:rPr lang="cs-CZ" sz="2000" dirty="0"/>
              <a:t> </a:t>
            </a:r>
            <a:r>
              <a:rPr lang="cs-CZ" sz="2000" i="1" dirty="0"/>
              <a:t>P(</a:t>
            </a:r>
            <a:r>
              <a:rPr lang="cs-CZ" sz="2000" i="1" dirty="0" err="1"/>
              <a:t>x,y</a:t>
            </a:r>
            <a:r>
              <a:rPr lang="cs-CZ" sz="2000" i="1" dirty="0"/>
              <a:t>) </a:t>
            </a:r>
            <a:r>
              <a:rPr lang="en-US" sz="2000" dirty="0"/>
              <a:t>is true for</a:t>
            </a:r>
            <a:r>
              <a:rPr lang="cs-CZ" sz="2000" dirty="0"/>
              <a:t> </a:t>
            </a:r>
            <a:r>
              <a:rPr lang="cs-CZ" sz="2000" i="1" dirty="0"/>
              <a:t>v(y) </a:t>
            </a:r>
            <a:r>
              <a:rPr lang="cs-CZ" sz="2000" dirty="0"/>
              <a:t>=</a:t>
            </a:r>
            <a:r>
              <a:rPr lang="cs-CZ" sz="2000" i="1" dirty="0"/>
              <a:t> </a:t>
            </a:r>
            <a:r>
              <a:rPr lang="en-US" sz="2000" dirty="0"/>
              <a:t>3, 4, 5, …</a:t>
            </a:r>
            <a:r>
              <a:rPr lang="cs-CZ" sz="2000" dirty="0"/>
              <a:t>.</a:t>
            </a:r>
          </a:p>
          <a:p>
            <a:pPr lvl="1">
              <a:lnSpc>
                <a:spcPct val="120000"/>
              </a:lnSpc>
            </a:pPr>
            <a:r>
              <a:rPr lang="cs-CZ" sz="2000" i="1" dirty="0"/>
              <a:t>v(x)</a:t>
            </a:r>
            <a:r>
              <a:rPr lang="cs-CZ" sz="2000" dirty="0"/>
              <a:t> = 3 </a:t>
            </a:r>
            <a:r>
              <a:rPr lang="en-US" sz="2000" dirty="0">
                <a:sym typeface="Wingdings" panose="05000000000000000000" pitchFamily="2" charset="2"/>
              </a:rPr>
              <a:t></a:t>
            </a:r>
            <a:r>
              <a:rPr lang="en-US" sz="2000" dirty="0"/>
              <a:t> </a:t>
            </a:r>
            <a:r>
              <a:rPr lang="cs-CZ" sz="2000" i="1" dirty="0"/>
              <a:t>P(</a:t>
            </a:r>
            <a:r>
              <a:rPr lang="cs-CZ" sz="2000" i="1" dirty="0" err="1"/>
              <a:t>x,y</a:t>
            </a:r>
            <a:r>
              <a:rPr lang="cs-CZ" sz="2000" i="1" dirty="0"/>
              <a:t>) </a:t>
            </a:r>
            <a:r>
              <a:rPr lang="en-US" sz="2000" dirty="0"/>
              <a:t>is true for</a:t>
            </a:r>
            <a:r>
              <a:rPr lang="cs-CZ" sz="2000" dirty="0"/>
              <a:t> </a:t>
            </a:r>
            <a:r>
              <a:rPr lang="cs-CZ" sz="2000" i="1" dirty="0"/>
              <a:t>v(y) </a:t>
            </a:r>
            <a:r>
              <a:rPr lang="cs-CZ" sz="2000" dirty="0"/>
              <a:t>=</a:t>
            </a:r>
            <a:r>
              <a:rPr lang="cs-CZ" sz="2000" i="1" dirty="0"/>
              <a:t> </a:t>
            </a:r>
            <a:r>
              <a:rPr lang="en-US" sz="2000" dirty="0"/>
              <a:t>4, 5, 6, …</a:t>
            </a:r>
            <a:r>
              <a:rPr lang="cs-CZ" sz="2000" dirty="0"/>
              <a:t>.</a:t>
            </a:r>
            <a:r>
              <a:rPr lang="en-US" sz="2000" dirty="0"/>
              <a:t> etc.</a:t>
            </a:r>
            <a:endParaRPr lang="cs-CZ" sz="2000" dirty="0"/>
          </a:p>
          <a:p>
            <a:pPr>
              <a:lnSpc>
                <a:spcPct val="120000"/>
              </a:lnSpc>
            </a:pPr>
            <a:r>
              <a:rPr lang="en-US" sz="2000" dirty="0"/>
              <a:t>For </a:t>
            </a:r>
            <a:r>
              <a:rPr lang="en-US" sz="2000" i="1" dirty="0"/>
              <a:t>any </a:t>
            </a:r>
            <a:r>
              <a:rPr lang="en-US" sz="2000" dirty="0"/>
              <a:t>valuation of</a:t>
            </a:r>
            <a:r>
              <a:rPr lang="en-US" sz="2000" i="1" dirty="0"/>
              <a:t> </a:t>
            </a:r>
            <a:r>
              <a:rPr lang="cs-CZ" sz="2000" i="1" dirty="0"/>
              <a:t>x </a:t>
            </a:r>
            <a:r>
              <a:rPr lang="en-US" sz="2000" i="1" dirty="0"/>
              <a:t>there is</a:t>
            </a:r>
            <a:r>
              <a:rPr lang="en-US" sz="2000" dirty="0"/>
              <a:t> a valuation of</a:t>
            </a:r>
            <a:r>
              <a:rPr lang="cs-CZ" sz="2000" dirty="0"/>
              <a:t> </a:t>
            </a:r>
            <a:r>
              <a:rPr lang="cs-CZ" sz="2000" i="1" dirty="0"/>
              <a:t>y</a:t>
            </a:r>
            <a:r>
              <a:rPr lang="cs-CZ" sz="2000" dirty="0"/>
              <a:t> </a:t>
            </a:r>
            <a:r>
              <a:rPr lang="en-US" sz="2000" dirty="0"/>
              <a:t>such that</a:t>
            </a:r>
            <a:r>
              <a:rPr lang="cs-CZ" sz="2000" dirty="0"/>
              <a:t> </a:t>
            </a:r>
            <a:r>
              <a:rPr lang="cs-CZ" sz="2000" i="1" dirty="0"/>
              <a:t>P(</a:t>
            </a:r>
            <a:r>
              <a:rPr lang="cs-CZ" sz="2000" i="1" dirty="0" err="1"/>
              <a:t>x,y</a:t>
            </a:r>
            <a:r>
              <a:rPr lang="cs-CZ" sz="2000" i="1" dirty="0"/>
              <a:t>) </a:t>
            </a:r>
            <a:r>
              <a:rPr lang="en-US" sz="2000" dirty="0"/>
              <a:t>is true in</a:t>
            </a:r>
            <a:r>
              <a:rPr lang="cs-CZ" sz="2000" dirty="0"/>
              <a:t> I4. </a:t>
            </a:r>
            <a:r>
              <a:rPr lang="en-US" sz="2000" dirty="0"/>
              <a:t>Hence, the formula</a:t>
            </a:r>
            <a:r>
              <a:rPr lang="cs-CZ" sz="2000" dirty="0"/>
              <a:t> </a:t>
            </a:r>
            <a:r>
              <a:rPr lang="cs-CZ" sz="2000" dirty="0">
                <a:sym typeface="Symbol" panose="05050102010706020507" pitchFamily="18" charset="2"/>
              </a:rPr>
              <a:t></a:t>
            </a:r>
            <a:r>
              <a:rPr lang="cs-CZ" sz="2000" i="1" dirty="0"/>
              <a:t>y P(x</a:t>
            </a:r>
            <a:r>
              <a:rPr lang="cs-CZ" sz="2000" dirty="0"/>
              <a:t>, </a:t>
            </a:r>
            <a:r>
              <a:rPr lang="cs-CZ" sz="2000" i="1" dirty="0"/>
              <a:t>y) </a:t>
            </a:r>
            <a:r>
              <a:rPr lang="en-US" sz="2000" dirty="0"/>
              <a:t>is true in I</a:t>
            </a:r>
            <a:r>
              <a:rPr lang="cs-CZ" sz="2000" dirty="0"/>
              <a:t>4 </a:t>
            </a:r>
            <a:r>
              <a:rPr lang="en-US" sz="2000" dirty="0"/>
              <a:t>for</a:t>
            </a:r>
            <a:r>
              <a:rPr lang="cs-CZ" sz="2000" dirty="0"/>
              <a:t> </a:t>
            </a:r>
            <a:r>
              <a:rPr lang="cs-CZ" sz="2000" i="1" dirty="0" err="1">
                <a:solidFill>
                  <a:srgbClr val="FF0000"/>
                </a:solidFill>
                <a:effectLst>
                  <a:outerShdw blurRad="38100" dist="38100" dir="2700000" algn="tl">
                    <a:srgbClr val="000000">
                      <a:alpha val="43137"/>
                    </a:srgbClr>
                  </a:outerShdw>
                </a:effectLst>
              </a:rPr>
              <a:t>every</a:t>
            </a:r>
            <a:r>
              <a:rPr lang="cs-CZ" sz="2000" dirty="0"/>
              <a:t> </a:t>
            </a:r>
            <a:r>
              <a:rPr lang="en-US" sz="2000" dirty="0"/>
              <a:t>valuation of</a:t>
            </a:r>
            <a:r>
              <a:rPr lang="cs-CZ" sz="2000" dirty="0"/>
              <a:t> </a:t>
            </a:r>
            <a:r>
              <a:rPr lang="cs-CZ" sz="2000" i="1" dirty="0"/>
              <a:t>x. </a:t>
            </a:r>
            <a:r>
              <a:rPr lang="en-US" sz="2000" i="1" dirty="0"/>
              <a:t>The </a:t>
            </a:r>
            <a:r>
              <a:rPr lang="en-US" sz="2000" i="1" dirty="0">
                <a:effectLst>
                  <a:outerShdw blurRad="38100" dist="38100" dir="2700000" algn="tl">
                    <a:srgbClr val="000000">
                      <a:alpha val="43137"/>
                    </a:srgbClr>
                  </a:outerShdw>
                </a:effectLst>
              </a:rPr>
              <a:t>interpretation</a:t>
            </a:r>
            <a:r>
              <a:rPr lang="cs-CZ" sz="2000" i="1" dirty="0">
                <a:effectLst>
                  <a:outerShdw blurRad="38100" dist="38100" dir="2700000" algn="tl">
                    <a:srgbClr val="000000">
                      <a:alpha val="43137"/>
                    </a:srgbClr>
                  </a:outerShdw>
                </a:effectLst>
              </a:rPr>
              <a:t> 4 </a:t>
            </a:r>
            <a:r>
              <a:rPr lang="en-US" sz="2000" i="1" dirty="0">
                <a:effectLst>
                  <a:outerShdw blurRad="38100" dist="38100" dir="2700000" algn="tl">
                    <a:srgbClr val="000000">
                      <a:alpha val="43137"/>
                    </a:srgbClr>
                  </a:outerShdw>
                </a:effectLst>
              </a:rPr>
              <a:t>is a model of</a:t>
            </a:r>
            <a:r>
              <a:rPr lang="cs-CZ" sz="2000" i="1" dirty="0">
                <a:effectLst>
                  <a:outerShdw blurRad="38100" dist="38100" dir="2700000" algn="tl">
                    <a:srgbClr val="000000">
                      <a:alpha val="43137"/>
                    </a:srgbClr>
                  </a:outerShdw>
                </a:effectLst>
              </a:rPr>
              <a:t> </a:t>
            </a:r>
            <a:r>
              <a:rPr lang="cs-CZ" sz="2000" dirty="0">
                <a:effectLst>
                  <a:outerShdw blurRad="38100" dist="38100" dir="2700000" algn="tl">
                    <a:srgbClr val="000000">
                      <a:alpha val="43137"/>
                    </a:srgbClr>
                  </a:outerShdw>
                </a:effectLst>
                <a:sym typeface="Symbol" panose="05050102010706020507" pitchFamily="18" charset="2"/>
              </a:rPr>
              <a:t></a:t>
            </a:r>
            <a:r>
              <a:rPr lang="cs-CZ" sz="2000" i="1" dirty="0">
                <a:effectLst>
                  <a:outerShdw blurRad="38100" dist="38100" dir="2700000" algn="tl">
                    <a:srgbClr val="000000">
                      <a:alpha val="43137"/>
                    </a:srgbClr>
                  </a:outerShdw>
                </a:effectLst>
              </a:rPr>
              <a:t>y P(x</a:t>
            </a:r>
            <a:r>
              <a:rPr lang="cs-CZ" sz="2000" dirty="0">
                <a:effectLst>
                  <a:outerShdw blurRad="38100" dist="38100" dir="2700000" algn="tl">
                    <a:srgbClr val="000000">
                      <a:alpha val="43137"/>
                    </a:srgbClr>
                  </a:outerShdw>
                </a:effectLst>
              </a:rPr>
              <a:t>, </a:t>
            </a:r>
            <a:r>
              <a:rPr lang="cs-CZ" sz="2000" i="1" dirty="0">
                <a:effectLst>
                  <a:outerShdw blurRad="38100" dist="38100" dir="2700000" algn="tl">
                    <a:srgbClr val="000000">
                      <a:alpha val="43137"/>
                    </a:srgbClr>
                  </a:outerShdw>
                </a:effectLst>
              </a:rPr>
              <a:t>y)</a:t>
            </a:r>
            <a:r>
              <a:rPr lang="cs-CZ" sz="2000" i="1" dirty="0"/>
              <a:t>.</a:t>
            </a:r>
            <a:endParaRPr lang="cs-CZ" sz="2000"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10</a:t>
            </a:fld>
            <a:endParaRPr lang="cs-CZ"/>
          </a:p>
        </p:txBody>
      </p:sp>
    </p:spTree>
    <p:extLst>
      <p:ext uri="{BB962C8B-B14F-4D97-AF65-F5344CB8AC3E}">
        <p14:creationId xmlns:p14="http://schemas.microsoft.com/office/powerpoint/2010/main" val="272523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1048215" cy="5401559"/>
          </a:xfrm>
        </p:spPr>
        <p:txBody>
          <a:bodyPr>
            <a:normAutofit/>
          </a:bodyPr>
          <a:lstStyle/>
          <a:p>
            <a:endParaRPr lang="cs-CZ" i="1" dirty="0"/>
          </a:p>
          <a:p>
            <a:r>
              <a:rPr lang="en-US" dirty="0"/>
              <a:t>Consider atomic open formula</a:t>
            </a:r>
            <a:r>
              <a:rPr lang="cs-CZ" dirty="0"/>
              <a:t> </a:t>
            </a:r>
            <a:r>
              <a:rPr lang="cs-CZ" i="1" dirty="0">
                <a:solidFill>
                  <a:srgbClr val="0070C0"/>
                </a:solidFill>
                <a:effectLst>
                  <a:outerShdw blurRad="38100" dist="38100" dir="2700000" algn="tl">
                    <a:srgbClr val="000000">
                      <a:alpha val="43137"/>
                    </a:srgbClr>
                  </a:outerShdw>
                </a:effectLst>
              </a:rPr>
              <a:t>P(</a:t>
            </a:r>
            <a:r>
              <a:rPr lang="cs-CZ" i="1" dirty="0" err="1">
                <a:solidFill>
                  <a:srgbClr val="0070C0"/>
                </a:solidFill>
                <a:effectLst>
                  <a:outerShdw blurRad="38100" dist="38100" dir="2700000" algn="tl">
                    <a:srgbClr val="000000">
                      <a:alpha val="43137"/>
                    </a:srgbClr>
                  </a:outerShdw>
                </a:effectLst>
              </a:rPr>
              <a:t>a,x</a:t>
            </a:r>
            <a:r>
              <a:rPr lang="cs-CZ" i="1" dirty="0">
                <a:solidFill>
                  <a:srgbClr val="0070C0"/>
                </a:solidFill>
                <a:effectLst>
                  <a:outerShdw blurRad="38100" dist="38100" dir="2700000" algn="tl">
                    <a:srgbClr val="000000">
                      <a:alpha val="43137"/>
                    </a:srgbClr>
                  </a:outerShdw>
                </a:effectLst>
              </a:rPr>
              <a:t>)</a:t>
            </a:r>
            <a:endParaRPr lang="cs-CZ" dirty="0">
              <a:solidFill>
                <a:srgbClr val="0070C0"/>
              </a:solidFill>
              <a:effectLst>
                <a:outerShdw blurRad="38100" dist="38100" dir="2700000" algn="tl">
                  <a:srgbClr val="000000">
                    <a:alpha val="43137"/>
                  </a:srgbClr>
                </a:outerShdw>
              </a:effectLst>
            </a:endParaRPr>
          </a:p>
          <a:p>
            <a:pPr marL="0" indent="0">
              <a:buNone/>
            </a:pPr>
            <a:r>
              <a:rPr lang="cs-CZ" i="1" dirty="0"/>
              <a:t>Interpreta</a:t>
            </a:r>
            <a:r>
              <a:rPr lang="en-US" i="1" dirty="0" err="1"/>
              <a:t>tion</a:t>
            </a:r>
            <a:r>
              <a:rPr lang="cs-CZ" i="1" dirty="0"/>
              <a:t> </a:t>
            </a:r>
            <a:r>
              <a:rPr lang="cs-CZ" dirty="0"/>
              <a:t>5:</a:t>
            </a:r>
          </a:p>
          <a:p>
            <a:pPr marL="514350" lvl="0" indent="-514350">
              <a:buFont typeface="+mj-lt"/>
              <a:buAutoNum type="arabicParenR"/>
            </a:pPr>
            <a:r>
              <a:rPr lang="cs-CZ" dirty="0"/>
              <a:t>Univers</a:t>
            </a:r>
            <a:r>
              <a:rPr lang="en-US" dirty="0"/>
              <a:t>e</a:t>
            </a:r>
            <a:r>
              <a:rPr lang="cs-CZ" dirty="0"/>
              <a:t> </a:t>
            </a:r>
            <a:r>
              <a:rPr lang="cs-CZ" i="1" dirty="0"/>
              <a:t>U </a:t>
            </a:r>
            <a:r>
              <a:rPr lang="cs-CZ" dirty="0"/>
              <a:t>= </a:t>
            </a:r>
            <a:r>
              <a:rPr lang="cs-CZ" i="1" dirty="0"/>
              <a:t>Z </a:t>
            </a:r>
            <a:r>
              <a:rPr lang="cs-CZ" dirty="0"/>
              <a:t>(</a:t>
            </a:r>
            <a:r>
              <a:rPr lang="en-US" dirty="0"/>
              <a:t>the set of integers</a:t>
            </a:r>
            <a:r>
              <a:rPr lang="cs-CZ" dirty="0"/>
              <a:t>).</a:t>
            </a:r>
          </a:p>
          <a:p>
            <a:pPr marL="514350" lvl="0" indent="-514350">
              <a:buFont typeface="+mj-lt"/>
              <a:buAutoNum type="arabicParenR"/>
            </a:pPr>
            <a:r>
              <a:rPr lang="cs-CZ" i="1" dirty="0"/>
              <a:t>P </a:t>
            </a:r>
            <a:r>
              <a:rPr lang="cs-CZ" dirty="0">
                <a:sym typeface="Symbol" panose="05050102010706020507" pitchFamily="18" charset="2"/>
              </a:rPr>
              <a:t></a:t>
            </a:r>
            <a:r>
              <a:rPr lang="cs-CZ" dirty="0"/>
              <a:t> </a:t>
            </a:r>
            <a:r>
              <a:rPr lang="cs-CZ" dirty="0" err="1"/>
              <a:t>rela</a:t>
            </a:r>
            <a:r>
              <a:rPr lang="en-US" dirty="0" err="1"/>
              <a:t>tion</a:t>
            </a:r>
            <a:r>
              <a:rPr lang="cs-CZ" dirty="0"/>
              <a:t> </a:t>
            </a:r>
            <a:r>
              <a:rPr lang="cs-CZ" dirty="0">
                <a:sym typeface="Symbol" panose="05050102010706020507" pitchFamily="18" charset="2"/>
              </a:rPr>
              <a:t></a:t>
            </a:r>
            <a:r>
              <a:rPr lang="cs-CZ" dirty="0"/>
              <a:t> </a:t>
            </a:r>
          </a:p>
          <a:p>
            <a:pPr marL="514350" lvl="0" indent="-514350">
              <a:buFont typeface="+mj-lt"/>
              <a:buAutoNum type="arabicParenR"/>
            </a:pPr>
            <a:r>
              <a:rPr lang="cs-CZ" i="1" dirty="0"/>
              <a:t>a </a:t>
            </a:r>
            <a:r>
              <a:rPr lang="cs-CZ" dirty="0">
                <a:sym typeface="Symbol" panose="05050102010706020507" pitchFamily="18" charset="2"/>
              </a:rPr>
              <a:t></a:t>
            </a:r>
            <a:r>
              <a:rPr lang="cs-CZ" dirty="0"/>
              <a:t> </a:t>
            </a:r>
            <a:r>
              <a:rPr lang="en-US" dirty="0"/>
              <a:t>the number</a:t>
            </a:r>
            <a:r>
              <a:rPr lang="cs-CZ" dirty="0"/>
              <a:t> 0</a:t>
            </a:r>
          </a:p>
          <a:p>
            <a:r>
              <a:rPr lang="en-US" dirty="0"/>
              <a:t>In this interpretation, the formula</a:t>
            </a:r>
            <a:r>
              <a:rPr lang="cs-CZ" dirty="0"/>
              <a:t> </a:t>
            </a:r>
            <a:r>
              <a:rPr lang="cs-CZ" i="1" dirty="0"/>
              <a:t>P(</a:t>
            </a:r>
            <a:r>
              <a:rPr lang="cs-CZ" i="1" dirty="0" err="1"/>
              <a:t>a,x</a:t>
            </a:r>
            <a:r>
              <a:rPr lang="cs-CZ" i="1" dirty="0"/>
              <a:t>)</a:t>
            </a:r>
            <a:r>
              <a:rPr lang="cs-CZ" dirty="0"/>
              <a:t> </a:t>
            </a:r>
            <a:r>
              <a:rPr lang="en-US" dirty="0"/>
              <a:t>is</a:t>
            </a:r>
            <a:r>
              <a:rPr lang="cs-CZ" dirty="0"/>
              <a:t> </a:t>
            </a:r>
            <a:r>
              <a:rPr lang="en-US" i="1" dirty="0">
                <a:effectLst>
                  <a:outerShdw blurRad="38100" dist="38100" dir="2700000" algn="tl">
                    <a:srgbClr val="000000">
                      <a:alpha val="43137"/>
                    </a:srgbClr>
                  </a:outerShdw>
                </a:effectLst>
              </a:rPr>
              <a:t>satisfiable</a:t>
            </a:r>
            <a:r>
              <a:rPr lang="cs-CZ" dirty="0"/>
              <a:t>, </a:t>
            </a:r>
            <a:r>
              <a:rPr lang="en-US" dirty="0"/>
              <a:t>but</a:t>
            </a:r>
            <a:r>
              <a:rPr lang="cs-CZ" dirty="0"/>
              <a:t> </a:t>
            </a:r>
            <a:r>
              <a:rPr lang="en-US" i="1" dirty="0">
                <a:effectLst>
                  <a:outerShdw blurRad="38100" dist="38100" dir="2700000" algn="tl">
                    <a:srgbClr val="000000">
                      <a:alpha val="43137"/>
                    </a:srgbClr>
                  </a:outerShdw>
                </a:effectLst>
              </a:rPr>
              <a:t>not true</a:t>
            </a:r>
            <a:r>
              <a:rPr lang="cs-CZ" dirty="0"/>
              <a:t>. </a:t>
            </a:r>
            <a:r>
              <a:rPr lang="en-US" dirty="0"/>
              <a:t>For those valuations of</a:t>
            </a:r>
            <a:r>
              <a:rPr lang="cs-CZ" dirty="0"/>
              <a:t> </a:t>
            </a:r>
            <a:r>
              <a:rPr lang="cs-CZ" i="1" dirty="0"/>
              <a:t>x</a:t>
            </a:r>
            <a:r>
              <a:rPr lang="en-US" dirty="0"/>
              <a:t> that associate </a:t>
            </a:r>
            <a:r>
              <a:rPr lang="cs-CZ" i="1" dirty="0"/>
              <a:t>x </a:t>
            </a:r>
            <a:r>
              <a:rPr lang="en-US" dirty="0"/>
              <a:t>with a positive number or</a:t>
            </a:r>
            <a:r>
              <a:rPr lang="cs-CZ" dirty="0"/>
              <a:t> 0, </a:t>
            </a:r>
            <a:r>
              <a:rPr lang="en-US" dirty="0"/>
              <a:t>the formula is true</a:t>
            </a:r>
            <a:r>
              <a:rPr lang="cs-CZ" dirty="0"/>
              <a:t>, </a:t>
            </a:r>
            <a:r>
              <a:rPr lang="en-US" dirty="0"/>
              <a:t>but it is not true for those valuations that associate </a:t>
            </a:r>
            <a:r>
              <a:rPr lang="en-US" i="1" dirty="0"/>
              <a:t>x </a:t>
            </a:r>
            <a:r>
              <a:rPr lang="en-US" dirty="0"/>
              <a:t>with negative numbers</a:t>
            </a:r>
            <a:r>
              <a:rPr lang="cs-CZ" dirty="0"/>
              <a:t>.</a:t>
            </a:r>
            <a:endParaRPr lang="cs-CZ" i="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11</a:t>
            </a:fld>
            <a:endParaRPr lang="cs-CZ"/>
          </a:p>
        </p:txBody>
      </p:sp>
    </p:spTree>
    <p:extLst>
      <p:ext uri="{BB962C8B-B14F-4D97-AF65-F5344CB8AC3E}">
        <p14:creationId xmlns:p14="http://schemas.microsoft.com/office/powerpoint/2010/main" val="179865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0840825" cy="5401559"/>
          </a:xfrm>
        </p:spPr>
        <p:txBody>
          <a:bodyPr>
            <a:normAutofit fontScale="92500" lnSpcReduction="10000"/>
          </a:bodyPr>
          <a:lstStyle/>
          <a:p>
            <a:pPr marL="457200" lvl="1" indent="0">
              <a:buNone/>
            </a:pPr>
            <a:r>
              <a:rPr lang="en-US" dirty="0"/>
              <a:t>It should be clear now that</a:t>
            </a:r>
          </a:p>
          <a:p>
            <a:r>
              <a:rPr lang="en-US" dirty="0"/>
              <a:t>a formula </a:t>
            </a:r>
            <a:r>
              <a:rPr lang="en-US" i="1" dirty="0"/>
              <a:t>A(x) </a:t>
            </a:r>
            <a:r>
              <a:rPr lang="en-US" dirty="0"/>
              <a:t>with a free variable </a:t>
            </a:r>
            <a:r>
              <a:rPr lang="en-US" i="1" dirty="0"/>
              <a:t>x</a:t>
            </a:r>
            <a:r>
              <a:rPr lang="en-US" dirty="0"/>
              <a:t> is </a:t>
            </a:r>
            <a:r>
              <a:rPr lang="en-US" i="1" dirty="0"/>
              <a:t>true in</a:t>
            </a:r>
            <a:r>
              <a:rPr lang="en-US" dirty="0"/>
              <a:t> a given interpretation I </a:t>
            </a:r>
            <a:r>
              <a:rPr lang="en-US" dirty="0" err="1"/>
              <a:t>iff</a:t>
            </a:r>
            <a:r>
              <a:rPr lang="en-US" dirty="0"/>
              <a:t> the closed formula </a:t>
            </a:r>
            <a:r>
              <a:rPr lang="en-US" dirty="0">
                <a:sym typeface="Symbol" panose="05050102010706020507" pitchFamily="18" charset="2"/>
              </a:rPr>
              <a:t></a:t>
            </a:r>
            <a:r>
              <a:rPr lang="en-US" i="1" dirty="0"/>
              <a:t>x A(x) </a:t>
            </a:r>
            <a:r>
              <a:rPr lang="en-US" dirty="0"/>
              <a:t>is true in I</a:t>
            </a:r>
            <a:r>
              <a:rPr lang="en-US" i="1" dirty="0"/>
              <a:t>. </a:t>
            </a:r>
          </a:p>
          <a:p>
            <a:r>
              <a:rPr lang="en-US" dirty="0"/>
              <a:t>a formula </a:t>
            </a:r>
            <a:r>
              <a:rPr lang="en-US" i="1" dirty="0"/>
              <a:t>A(x) </a:t>
            </a:r>
            <a:r>
              <a:rPr lang="en-US" dirty="0"/>
              <a:t>with a free variable </a:t>
            </a:r>
            <a:r>
              <a:rPr lang="en-US" i="1" dirty="0"/>
              <a:t>x</a:t>
            </a:r>
            <a:r>
              <a:rPr lang="en-US" dirty="0"/>
              <a:t> is </a:t>
            </a:r>
            <a:r>
              <a:rPr lang="en-US" i="1" dirty="0"/>
              <a:t>satisfiable</a:t>
            </a:r>
            <a:r>
              <a:rPr lang="en-US" dirty="0"/>
              <a:t> </a:t>
            </a:r>
            <a:r>
              <a:rPr lang="en-US" i="1" dirty="0"/>
              <a:t>in</a:t>
            </a:r>
            <a:r>
              <a:rPr lang="en-US" dirty="0"/>
              <a:t> a given interpretation I </a:t>
            </a:r>
            <a:r>
              <a:rPr lang="en-US" dirty="0" err="1"/>
              <a:t>iff</a:t>
            </a:r>
            <a:r>
              <a:rPr lang="en-US" dirty="0"/>
              <a:t> the closed formula </a:t>
            </a:r>
            <a:r>
              <a:rPr lang="en-US" dirty="0">
                <a:sym typeface="Symbol" panose="05050102010706020507" pitchFamily="18" charset="2"/>
              </a:rPr>
              <a:t></a:t>
            </a:r>
            <a:r>
              <a:rPr lang="en-US" i="1" dirty="0"/>
              <a:t>x A(x) </a:t>
            </a:r>
            <a:r>
              <a:rPr lang="en-US" dirty="0"/>
              <a:t>is true in I</a:t>
            </a:r>
            <a:r>
              <a:rPr lang="en-US" i="1" dirty="0"/>
              <a:t>. </a:t>
            </a:r>
          </a:p>
          <a:p>
            <a:r>
              <a:rPr lang="en-US" dirty="0"/>
              <a:t>In symbols</a:t>
            </a:r>
          </a:p>
          <a:p>
            <a:pPr marL="0" indent="0" algn="ctr">
              <a:spcBef>
                <a:spcPts val="0"/>
              </a:spcBef>
              <a:buNone/>
            </a:pPr>
            <a:r>
              <a:rPr lang="en-US" i="1" dirty="0">
                <a:solidFill>
                  <a:srgbClr val="0070C0"/>
                </a:solidFill>
                <a:effectLst>
                  <a:outerShdw blurRad="38100" dist="38100" dir="2700000" algn="tl">
                    <a:srgbClr val="000000">
                      <a:alpha val="43137"/>
                    </a:srgbClr>
                  </a:outerShdw>
                </a:effectLst>
              </a:rPr>
              <a:t>A(x) </a:t>
            </a:r>
            <a:r>
              <a:rPr lang="en-US" dirty="0">
                <a:solidFill>
                  <a:srgbClr val="0070C0"/>
                </a:solidFill>
                <a:effectLst>
                  <a:outerShdw blurRad="38100" dist="38100" dir="2700000" algn="tl">
                    <a:srgbClr val="000000">
                      <a:alpha val="43137"/>
                    </a:srgbClr>
                  </a:outerShdw>
                </a:effectLst>
              </a:rPr>
              <a:t>is </a:t>
            </a:r>
            <a:r>
              <a:rPr lang="en-US" dirty="0">
                <a:solidFill>
                  <a:srgbClr val="C00000"/>
                </a:solidFill>
                <a:effectLst>
                  <a:outerShdw blurRad="38100" dist="38100" dir="2700000" algn="tl">
                    <a:srgbClr val="000000">
                      <a:alpha val="43137"/>
                    </a:srgbClr>
                  </a:outerShdw>
                </a:effectLst>
              </a:rPr>
              <a:t>true in I</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rPr>
              <a:t>|=</a:t>
            </a:r>
            <a:r>
              <a:rPr lang="en-US" baseline="-25000" dirty="0">
                <a:solidFill>
                  <a:srgbClr val="0070C0"/>
                </a:solidFill>
              </a:rPr>
              <a:t>I </a:t>
            </a:r>
            <a:r>
              <a:rPr lang="en-US" i="1" dirty="0">
                <a:solidFill>
                  <a:srgbClr val="0070C0"/>
                </a:solidFill>
              </a:rPr>
              <a:t>A(x)</a:t>
            </a:r>
            <a:r>
              <a:rPr lang="en-US"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dirty="0">
                <a:solidFill>
                  <a:srgbClr val="C00000"/>
                </a:solidFill>
                <a:effectLst>
                  <a:outerShdw blurRad="38100" dist="38100" dir="2700000" algn="tl">
                    <a:srgbClr val="000000">
                      <a:alpha val="43137"/>
                    </a:srgbClr>
                  </a:outerShdw>
                </a:effectLst>
              </a:rPr>
              <a:t>|=</a:t>
            </a:r>
            <a:r>
              <a:rPr lang="en-US" baseline="-25000" dirty="0">
                <a:solidFill>
                  <a:srgbClr val="C00000"/>
                </a:solidFill>
                <a:effectLst>
                  <a:outerShdw blurRad="38100" dist="38100" dir="2700000" algn="tl">
                    <a:srgbClr val="000000">
                      <a:alpha val="43137"/>
                    </a:srgbClr>
                  </a:outerShdw>
                </a:effectLst>
              </a:rPr>
              <a:t>I </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i="1" dirty="0">
                <a:solidFill>
                  <a:srgbClr val="C00000"/>
                </a:solidFill>
                <a:effectLst>
                  <a:outerShdw blurRad="38100" dist="38100" dir="2700000" algn="tl">
                    <a:srgbClr val="000000">
                      <a:alpha val="43137"/>
                    </a:srgbClr>
                  </a:outerShdw>
                </a:effectLst>
              </a:rPr>
              <a:t>x</a:t>
            </a:r>
            <a:r>
              <a:rPr lang="en-US" baseline="-25000" dirty="0">
                <a:solidFill>
                  <a:srgbClr val="C00000"/>
                </a:solidFill>
                <a:effectLst>
                  <a:outerShdw blurRad="38100" dist="38100" dir="2700000" algn="tl">
                    <a:srgbClr val="000000">
                      <a:alpha val="43137"/>
                    </a:srgbClr>
                  </a:outerShdw>
                </a:effectLst>
              </a:rPr>
              <a:t> </a:t>
            </a:r>
            <a:r>
              <a:rPr lang="en-US" i="1" dirty="0">
                <a:solidFill>
                  <a:srgbClr val="C00000"/>
                </a:solidFill>
                <a:effectLst>
                  <a:outerShdw blurRad="38100" dist="38100" dir="2700000" algn="tl">
                    <a:srgbClr val="000000">
                      <a:alpha val="43137"/>
                    </a:srgbClr>
                  </a:outerShdw>
                </a:effectLst>
              </a:rPr>
              <a:t>A(x)</a:t>
            </a:r>
            <a:endParaRPr lang="en-US" dirty="0">
              <a:solidFill>
                <a:srgbClr val="C00000"/>
              </a:solidFill>
              <a:effectLst>
                <a:outerShdw blurRad="38100" dist="38100" dir="2700000" algn="tl">
                  <a:srgbClr val="000000">
                    <a:alpha val="43137"/>
                  </a:srgbClr>
                </a:outerShdw>
              </a:effectLst>
            </a:endParaRPr>
          </a:p>
          <a:p>
            <a:pPr marL="0" indent="0" algn="ctr">
              <a:buNone/>
            </a:pPr>
            <a:r>
              <a:rPr lang="en-US" i="1" dirty="0">
                <a:solidFill>
                  <a:srgbClr val="0070C0"/>
                </a:solidFill>
                <a:effectLst>
                  <a:outerShdw blurRad="38100" dist="38100" dir="2700000" algn="tl">
                    <a:srgbClr val="000000">
                      <a:alpha val="43137"/>
                    </a:srgbClr>
                  </a:outerShdw>
                </a:effectLst>
              </a:rPr>
              <a:t>A(x) </a:t>
            </a:r>
            <a:r>
              <a:rPr lang="en-US" dirty="0">
                <a:solidFill>
                  <a:srgbClr val="0070C0"/>
                </a:solidFill>
                <a:effectLst>
                  <a:outerShdw blurRad="38100" dist="38100" dir="2700000" algn="tl">
                    <a:srgbClr val="000000">
                      <a:alpha val="43137"/>
                    </a:srgbClr>
                  </a:outerShdw>
                </a:effectLst>
              </a:rPr>
              <a:t>is </a:t>
            </a:r>
            <a:r>
              <a:rPr lang="en-US" dirty="0">
                <a:solidFill>
                  <a:srgbClr val="C00000"/>
                </a:solidFill>
                <a:effectLst>
                  <a:outerShdw blurRad="38100" dist="38100" dir="2700000" algn="tl">
                    <a:srgbClr val="000000">
                      <a:alpha val="43137"/>
                    </a:srgbClr>
                  </a:outerShdw>
                </a:effectLst>
              </a:rPr>
              <a:t>satisfiable in I</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dirty="0">
                <a:solidFill>
                  <a:srgbClr val="C00000"/>
                </a:solidFill>
                <a:effectLst>
                  <a:outerShdw blurRad="38100" dist="38100" dir="2700000" algn="tl">
                    <a:srgbClr val="000000">
                      <a:alpha val="43137"/>
                    </a:srgbClr>
                  </a:outerShdw>
                </a:effectLst>
              </a:rPr>
              <a:t>|=</a:t>
            </a:r>
            <a:r>
              <a:rPr lang="en-US" baseline="-25000" dirty="0">
                <a:solidFill>
                  <a:srgbClr val="C00000"/>
                </a:solidFill>
                <a:effectLst>
                  <a:outerShdw blurRad="38100" dist="38100" dir="2700000" algn="tl">
                    <a:srgbClr val="000000">
                      <a:alpha val="43137"/>
                    </a:srgbClr>
                  </a:outerShdw>
                </a:effectLst>
              </a:rPr>
              <a:t>I </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i="1" dirty="0">
                <a:solidFill>
                  <a:srgbClr val="C00000"/>
                </a:solidFill>
                <a:effectLst>
                  <a:outerShdw blurRad="38100" dist="38100" dir="2700000" algn="tl">
                    <a:srgbClr val="000000">
                      <a:alpha val="43137"/>
                    </a:srgbClr>
                  </a:outerShdw>
                </a:effectLst>
              </a:rPr>
              <a:t>x</a:t>
            </a:r>
            <a:r>
              <a:rPr lang="en-US" baseline="-25000" dirty="0">
                <a:solidFill>
                  <a:srgbClr val="C00000"/>
                </a:solidFill>
                <a:effectLst>
                  <a:outerShdw blurRad="38100" dist="38100" dir="2700000" algn="tl">
                    <a:srgbClr val="000000">
                      <a:alpha val="43137"/>
                    </a:srgbClr>
                  </a:outerShdw>
                </a:effectLst>
              </a:rPr>
              <a:t> </a:t>
            </a:r>
            <a:r>
              <a:rPr lang="en-US" i="1" dirty="0">
                <a:solidFill>
                  <a:srgbClr val="C00000"/>
                </a:solidFill>
                <a:effectLst>
                  <a:outerShdw blurRad="38100" dist="38100" dir="2700000" algn="tl">
                    <a:srgbClr val="000000">
                      <a:alpha val="43137"/>
                    </a:srgbClr>
                  </a:outerShdw>
                </a:effectLst>
              </a:rPr>
              <a:t>A(x)</a:t>
            </a:r>
          </a:p>
          <a:p>
            <a:pPr marL="0" indent="0">
              <a:buNone/>
            </a:pPr>
            <a:r>
              <a:rPr lang="en-US" dirty="0"/>
              <a:t>Hence, while in propositional logic there are just three kinds of formulas, namely logically valid (tautology), satisfiable and contradiction, in FOL it is more complicated; we distinguish:</a:t>
            </a:r>
          </a:p>
          <a:p>
            <a:pPr lvl="1"/>
            <a:r>
              <a:rPr lang="en-US" i="1" dirty="0">
                <a:effectLst>
                  <a:outerShdw blurRad="38100" dist="38100" dir="2700000" algn="tl">
                    <a:srgbClr val="000000">
                      <a:alpha val="43137"/>
                    </a:srgbClr>
                  </a:outerShdw>
                </a:effectLst>
              </a:rPr>
              <a:t>logically valid</a:t>
            </a:r>
            <a:r>
              <a:rPr lang="en-US" dirty="0"/>
              <a:t> (tautology), </a:t>
            </a:r>
          </a:p>
          <a:p>
            <a:pPr lvl="1"/>
            <a:r>
              <a:rPr lang="en-US" dirty="0"/>
              <a:t>satisfiable, which are either </a:t>
            </a:r>
            <a:r>
              <a:rPr lang="en-US" i="1" dirty="0">
                <a:effectLst>
                  <a:outerShdw blurRad="38100" dist="38100" dir="2700000" algn="tl">
                    <a:srgbClr val="000000">
                      <a:alpha val="43137"/>
                    </a:srgbClr>
                  </a:outerShdw>
                </a:effectLst>
              </a:rPr>
              <a:t>true in an interpretation</a:t>
            </a:r>
            <a:r>
              <a:rPr lang="en-US" dirty="0"/>
              <a:t> or </a:t>
            </a:r>
            <a:r>
              <a:rPr lang="en-US" i="1" dirty="0">
                <a:effectLst>
                  <a:outerShdw blurRad="38100" dist="38100" dir="2700000" algn="tl">
                    <a:srgbClr val="000000">
                      <a:alpha val="43137"/>
                    </a:srgbClr>
                  </a:outerShdw>
                </a:effectLst>
              </a:rPr>
              <a:t>satisfied in an interpretation</a:t>
            </a:r>
          </a:p>
          <a:p>
            <a:pPr lvl="1"/>
            <a:r>
              <a:rPr lang="en-US" i="1" dirty="0">
                <a:effectLst>
                  <a:outerShdw blurRad="38100" dist="38100" dir="2700000" algn="tl">
                    <a:srgbClr val="000000">
                      <a:alpha val="43137"/>
                    </a:srgbClr>
                  </a:outerShdw>
                </a:effectLst>
              </a:rPr>
              <a:t>non-</a:t>
            </a:r>
            <a:r>
              <a:rPr lang="en-US" i="1" dirty="0" err="1">
                <a:effectLst>
                  <a:outerShdw blurRad="38100" dist="38100" dir="2700000" algn="tl">
                    <a:srgbClr val="000000">
                      <a:alpha val="43137"/>
                    </a:srgbClr>
                  </a:outerShdw>
                </a:effectLst>
              </a:rPr>
              <a:t>satisfieble</a:t>
            </a:r>
            <a:r>
              <a:rPr lang="en-US" dirty="0"/>
              <a:t> (contradiction).</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12</a:t>
            </a:fld>
            <a:endParaRPr lang="cs-CZ"/>
          </a:p>
        </p:txBody>
      </p:sp>
    </p:spTree>
    <p:extLst>
      <p:ext uri="{BB962C8B-B14F-4D97-AF65-F5344CB8AC3E}">
        <p14:creationId xmlns:p14="http://schemas.microsoft.com/office/powerpoint/2010/main" val="546341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cs-CZ" i="1" dirty="0" err="1">
                <a:solidFill>
                  <a:srgbClr val="0070C0"/>
                </a:solidFill>
                <a:effectLst>
                  <a:outerShdw blurRad="38100" dist="38100" dir="2700000" algn="tl">
                    <a:srgbClr val="000000">
                      <a:alpha val="43137"/>
                    </a:srgbClr>
                  </a:outerShdw>
                </a:effectLst>
              </a:rPr>
              <a:t>Defini</a:t>
            </a:r>
            <a:r>
              <a:rPr lang="en-US" i="1" dirty="0" err="1">
                <a:solidFill>
                  <a:srgbClr val="0070C0"/>
                </a:solidFill>
                <a:effectLst>
                  <a:outerShdw blurRad="38100" dist="38100" dir="2700000" algn="tl">
                    <a:srgbClr val="000000">
                      <a:alpha val="43137"/>
                    </a:srgbClr>
                  </a:outerShdw>
                </a:effectLst>
              </a:rPr>
              <a:t>tion</a:t>
            </a:r>
            <a:r>
              <a:rPr lang="en-US" i="1" dirty="0">
                <a:solidFill>
                  <a:srgbClr val="0070C0"/>
                </a:solidFill>
                <a:effectLst>
                  <a:outerShdw blurRad="38100" dist="38100" dir="2700000" algn="tl">
                    <a:srgbClr val="000000">
                      <a:alpha val="43137"/>
                    </a:srgbClr>
                  </a:outerShdw>
                </a:effectLst>
              </a:rPr>
              <a:t> of the types of 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754144" y="1451728"/>
            <a:ext cx="10689996" cy="4807670"/>
          </a:xfrm>
        </p:spPr>
        <p:txBody>
          <a:bodyPr>
            <a:normAutofit/>
          </a:bodyPr>
          <a:lstStyle/>
          <a:p>
            <a:r>
              <a:rPr lang="en-US" i="1" dirty="0"/>
              <a:t>A formula F </a:t>
            </a:r>
            <a:r>
              <a:rPr lang="en-US" dirty="0"/>
              <a:t>of the FOL language is</a:t>
            </a:r>
            <a:r>
              <a:rPr lang="en-US" i="1" dirty="0"/>
              <a:t> </a:t>
            </a:r>
            <a:r>
              <a:rPr lang="en-US" i="1" dirty="0">
                <a:solidFill>
                  <a:srgbClr val="0070C0"/>
                </a:solidFill>
                <a:effectLst>
                  <a:outerShdw blurRad="38100" dist="38100" dir="2700000" algn="tl">
                    <a:srgbClr val="000000">
                      <a:alpha val="43137"/>
                    </a:srgbClr>
                  </a:outerShdw>
                </a:effectLst>
              </a:rPr>
              <a:t>logically true (tautology)</a:t>
            </a:r>
            <a:r>
              <a:rPr lang="en-US" dirty="0"/>
              <a:t>, denoted </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t>, if </a:t>
            </a:r>
            <a:r>
              <a:rPr lang="en-US" i="1" dirty="0"/>
              <a:t>A </a:t>
            </a:r>
            <a:r>
              <a:rPr lang="en-US" dirty="0"/>
              <a:t>is true in every interpretation for each valuation of free variables. </a:t>
            </a:r>
          </a:p>
          <a:p>
            <a:r>
              <a:rPr lang="en-US" dirty="0"/>
              <a:t>A </a:t>
            </a:r>
            <a:r>
              <a:rPr lang="en-US" i="1" dirty="0"/>
              <a:t>formula F </a:t>
            </a:r>
            <a:r>
              <a:rPr lang="en-US" dirty="0"/>
              <a:t>of the FOL language is</a:t>
            </a:r>
            <a:r>
              <a:rPr lang="en-US" i="1" dirty="0"/>
              <a:t> </a:t>
            </a:r>
            <a:r>
              <a:rPr lang="en-US" i="1" dirty="0">
                <a:solidFill>
                  <a:srgbClr val="0070C0"/>
                </a:solidFill>
                <a:effectLst>
                  <a:outerShdw blurRad="38100" dist="38100" dir="2700000" algn="tl">
                    <a:srgbClr val="000000">
                      <a:alpha val="43137"/>
                    </a:srgbClr>
                  </a:outerShdw>
                </a:effectLst>
              </a:rPr>
              <a:t>non-satisfiable (contradiction)</a:t>
            </a:r>
            <a:r>
              <a:rPr lang="en-US" dirty="0"/>
              <a:t>, if it is not satisfied in any interpretation; it means that it is false in each interpretation for each valuation of free variables.</a:t>
            </a:r>
          </a:p>
          <a:p>
            <a:r>
              <a:rPr lang="en-US" dirty="0"/>
              <a:t>A </a:t>
            </a:r>
            <a:r>
              <a:rPr lang="en-US" i="1" dirty="0"/>
              <a:t>formula F </a:t>
            </a:r>
            <a:r>
              <a:rPr lang="en-US" dirty="0"/>
              <a:t>of the FOL language is</a:t>
            </a:r>
            <a:r>
              <a:rPr lang="en-US" i="1" dirty="0"/>
              <a:t> </a:t>
            </a:r>
            <a:r>
              <a:rPr lang="en-US" i="1" dirty="0">
                <a:solidFill>
                  <a:srgbClr val="0070C0"/>
                </a:solidFill>
                <a:effectLst>
                  <a:outerShdw blurRad="38100" dist="38100" dir="2700000" algn="tl">
                    <a:srgbClr val="000000">
                      <a:alpha val="43137"/>
                    </a:srgbClr>
                  </a:outerShdw>
                </a:effectLst>
              </a:rPr>
              <a:t>true in an interpretation I</a:t>
            </a:r>
            <a:r>
              <a:rPr lang="en-US" dirty="0"/>
              <a:t>, denoted </a:t>
            </a:r>
            <a:r>
              <a:rPr lang="en-US" dirty="0">
                <a:solidFill>
                  <a:srgbClr val="0070C0"/>
                </a:solidFill>
                <a:effectLst>
                  <a:outerShdw blurRad="38100" dist="38100" dir="2700000" algn="tl">
                    <a:srgbClr val="000000">
                      <a:alpha val="43137"/>
                    </a:srgbClr>
                  </a:outerShdw>
                </a:effectLst>
              </a:rPr>
              <a:t>|=</a:t>
            </a:r>
            <a:r>
              <a:rPr lang="en-US" baseline="-25000" dirty="0">
                <a:solidFill>
                  <a:srgbClr val="0070C0"/>
                </a:solidFill>
                <a:effectLst>
                  <a:outerShdw blurRad="38100" dist="38100" dir="2700000" algn="tl">
                    <a:srgbClr val="000000">
                      <a:alpha val="43137"/>
                    </a:srgbClr>
                  </a:outerShdw>
                </a:effectLst>
              </a:rPr>
              <a:t>I</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t>, </a:t>
            </a:r>
            <a:r>
              <a:rPr lang="en-US" dirty="0" err="1"/>
              <a:t>iff</a:t>
            </a:r>
            <a:r>
              <a:rPr lang="en-US" dirty="0"/>
              <a:t> </a:t>
            </a:r>
            <a:r>
              <a:rPr lang="en-US" i="1" dirty="0"/>
              <a:t>F </a:t>
            </a:r>
            <a:r>
              <a:rPr lang="en-US" dirty="0"/>
              <a:t>is true in I for </a:t>
            </a:r>
            <a:r>
              <a:rPr lang="en-US" i="1" dirty="0"/>
              <a:t>all valuation of variables</a:t>
            </a:r>
            <a:r>
              <a:rPr lang="en-US" dirty="0"/>
              <a:t>. </a:t>
            </a:r>
          </a:p>
          <a:p>
            <a:r>
              <a:rPr lang="en-US" dirty="0"/>
              <a:t>A </a:t>
            </a:r>
            <a:r>
              <a:rPr lang="en-US" i="1" dirty="0"/>
              <a:t>formula F </a:t>
            </a:r>
            <a:r>
              <a:rPr lang="en-US" dirty="0"/>
              <a:t>of the FOL language is</a:t>
            </a:r>
            <a:r>
              <a:rPr lang="en-US" i="1" dirty="0"/>
              <a:t> </a:t>
            </a:r>
            <a:r>
              <a:rPr lang="en-US" i="1" dirty="0">
                <a:solidFill>
                  <a:srgbClr val="0070C0"/>
                </a:solidFill>
                <a:effectLst>
                  <a:outerShdw blurRad="38100" dist="38100" dir="2700000" algn="tl">
                    <a:srgbClr val="000000">
                      <a:alpha val="43137"/>
                    </a:srgbClr>
                  </a:outerShdw>
                </a:effectLst>
              </a:rPr>
              <a:t>satisfiable in an interpretation I</a:t>
            </a:r>
            <a:r>
              <a:rPr lang="en-US" dirty="0"/>
              <a:t>, </a:t>
            </a:r>
            <a:r>
              <a:rPr lang="en-US" dirty="0" err="1"/>
              <a:t>iff</a:t>
            </a:r>
            <a:r>
              <a:rPr lang="en-US" dirty="0"/>
              <a:t> </a:t>
            </a:r>
            <a:r>
              <a:rPr lang="en-US" i="1" dirty="0"/>
              <a:t>there is a valuation</a:t>
            </a:r>
            <a:r>
              <a:rPr lang="en-US" dirty="0"/>
              <a:t> </a:t>
            </a:r>
            <a:r>
              <a:rPr lang="en-US" i="1" dirty="0"/>
              <a:t>v</a:t>
            </a:r>
            <a:r>
              <a:rPr lang="en-US" dirty="0"/>
              <a:t>, for which </a:t>
            </a:r>
            <a:r>
              <a:rPr lang="en-US" i="1" dirty="0"/>
              <a:t>F </a:t>
            </a:r>
            <a:r>
              <a:rPr lang="en-US" dirty="0"/>
              <a:t>is evaluated as true in I, denoted </a:t>
            </a:r>
            <a:br>
              <a:rPr lang="en-US" dirty="0"/>
            </a:br>
            <a:r>
              <a:rPr lang="en-US" dirty="0">
                <a:solidFill>
                  <a:srgbClr val="0070C0"/>
                </a:solidFill>
                <a:effectLst>
                  <a:outerShdw blurRad="38100" dist="38100" dir="2700000" algn="tl">
                    <a:srgbClr val="000000">
                      <a:alpha val="43137"/>
                    </a:srgbClr>
                  </a:outerShdw>
                </a:effectLst>
              </a:rPr>
              <a:t>|=</a:t>
            </a:r>
            <a:r>
              <a:rPr lang="en-US" baseline="-25000" dirty="0">
                <a:solidFill>
                  <a:srgbClr val="0070C0"/>
                </a:solidFill>
                <a:effectLst>
                  <a:outerShdw blurRad="38100" dist="38100" dir="2700000" algn="tl">
                    <a:srgbClr val="000000">
                      <a:alpha val="43137"/>
                    </a:srgbClr>
                  </a:outerShdw>
                </a:effectLst>
              </a:rPr>
              <a:t>I</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v</a:t>
            </a:r>
            <a:r>
              <a:rPr lang="en-US" dirty="0">
                <a:solidFill>
                  <a:srgbClr val="0070C0"/>
                </a:solidFill>
                <a:effectLst>
                  <a:outerShdw blurRad="38100" dist="38100" dir="2700000" algn="tl">
                    <a:srgbClr val="000000">
                      <a:alpha val="43137"/>
                    </a:srgbClr>
                  </a:outerShdw>
                </a:effectLst>
              </a:rPr>
              <a:t>]</a:t>
            </a:r>
            <a:r>
              <a:rPr lang="en-US" dirty="0"/>
              <a:t>.</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13</a:t>
            </a:fld>
            <a:endParaRPr lang="cs-CZ"/>
          </a:p>
        </p:txBody>
      </p:sp>
    </p:spTree>
    <p:extLst>
      <p:ext uri="{BB962C8B-B14F-4D97-AF65-F5344CB8AC3E}">
        <p14:creationId xmlns:p14="http://schemas.microsoft.com/office/powerpoint/2010/main" val="85665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a:bodyPr>
          <a:lstStyle/>
          <a:p>
            <a:r>
              <a:rPr lang="en-US" i="1" dirty="0">
                <a:solidFill>
                  <a:srgbClr val="0070C0"/>
                </a:solidFill>
                <a:effectLst>
                  <a:outerShdw blurRad="38100" dist="38100" dir="2700000" algn="tl">
                    <a:srgbClr val="000000">
                      <a:alpha val="43137"/>
                    </a:srgbClr>
                  </a:outerShdw>
                </a:effectLst>
              </a:rPr>
              <a:t>Open formulas define subsets of universe</a:t>
            </a: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696825"/>
            <a:ext cx="10605940" cy="4480138"/>
          </a:xfrm>
        </p:spPr>
        <p:txBody>
          <a:bodyPr>
            <a:normAutofit/>
          </a:bodyPr>
          <a:lstStyle/>
          <a:p>
            <a:pPr>
              <a:lnSpc>
                <a:spcPct val="100000"/>
              </a:lnSpc>
            </a:pPr>
            <a:r>
              <a:rPr lang="en-US" dirty="0"/>
              <a:t>Consider formulas that contain only unary predicate symbols </a:t>
            </a:r>
            <a:r>
              <a:rPr lang="en-US" i="1" dirty="0"/>
              <a:t>P</a:t>
            </a:r>
            <a:r>
              <a:rPr lang="en-US" dirty="0"/>
              <a:t>, </a:t>
            </a:r>
            <a:r>
              <a:rPr lang="en-US" i="1" dirty="0"/>
              <a:t>Q </a:t>
            </a:r>
            <a:r>
              <a:rPr lang="en-US" dirty="0"/>
              <a:t>that are interpreted as </a:t>
            </a:r>
            <a:r>
              <a:rPr lang="en-US" i="1" dirty="0"/>
              <a:t>subsets of the universe. </a:t>
            </a:r>
            <a:r>
              <a:rPr lang="en-US" dirty="0"/>
              <a:t>Let us denote these subsets, i.e. domains of truth of </a:t>
            </a:r>
            <a:r>
              <a:rPr lang="en-US" i="1" dirty="0"/>
              <a:t>P </a:t>
            </a:r>
            <a:r>
              <a:rPr lang="en-US" dirty="0"/>
              <a:t>and </a:t>
            </a:r>
            <a:r>
              <a:rPr lang="en-US" i="1" dirty="0"/>
              <a:t>Q, </a:t>
            </a:r>
            <a:r>
              <a:rPr lang="en-US" dirty="0"/>
              <a:t>by </a:t>
            </a:r>
            <a:r>
              <a:rPr lang="en-US" i="1" dirty="0">
                <a:effectLst>
                  <a:outerShdw blurRad="38100" dist="38100" dir="2700000" algn="tl">
                    <a:srgbClr val="000000">
                      <a:alpha val="43137"/>
                    </a:srgbClr>
                  </a:outerShdw>
                </a:effectLst>
              </a:rPr>
              <a:t>P</a:t>
            </a:r>
            <a:r>
              <a:rPr lang="en-US" i="1" baseline="30000" dirty="0">
                <a:effectLst>
                  <a:outerShdw blurRad="38100" dist="38100" dir="2700000" algn="tl">
                    <a:srgbClr val="000000">
                      <a:alpha val="43137"/>
                    </a:srgbClr>
                  </a:outerShdw>
                </a:effectLst>
              </a:rPr>
              <a:t>U</a:t>
            </a:r>
            <a:r>
              <a:rPr lang="en-US"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a:t>
            </a:r>
            <a:r>
              <a:rPr lang="en-US" dirty="0"/>
              <a:t> and</a:t>
            </a:r>
            <a:r>
              <a:rPr lang="en-US" i="1" baseline="30000" dirty="0"/>
              <a:t> </a:t>
            </a:r>
            <a:r>
              <a:rPr lang="en-US" i="1" dirty="0">
                <a:effectLst>
                  <a:outerShdw blurRad="38100" dist="38100" dir="2700000" algn="tl">
                    <a:srgbClr val="000000">
                      <a:alpha val="43137"/>
                    </a:srgbClr>
                  </a:outerShdw>
                </a:effectLst>
              </a:rPr>
              <a:t>Q</a:t>
            </a:r>
            <a:r>
              <a:rPr lang="en-US" i="1" baseline="30000" dirty="0">
                <a:effectLst>
                  <a:outerShdw blurRad="38100" dist="38100" dir="2700000" algn="tl">
                    <a:srgbClr val="000000">
                      <a:alpha val="43137"/>
                    </a:srgbClr>
                  </a:outerShdw>
                </a:effectLst>
              </a:rPr>
              <a:t>U </a:t>
            </a:r>
            <a:r>
              <a:rPr lang="en-US" dirty="0">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a:t>
            </a:r>
            <a:r>
              <a:rPr lang="en-US" dirty="0"/>
              <a:t>.</a:t>
            </a:r>
          </a:p>
          <a:p>
            <a:pPr>
              <a:lnSpc>
                <a:spcPct val="100000"/>
              </a:lnSpc>
            </a:pPr>
            <a:r>
              <a:rPr lang="en-US" dirty="0"/>
              <a:t>The formula </a:t>
            </a:r>
            <a:r>
              <a:rPr lang="en-US" i="1" dirty="0">
                <a:effectLst>
                  <a:outerShdw blurRad="38100" dist="38100" dir="2700000" algn="tl">
                    <a:srgbClr val="000000">
                      <a:alpha val="43137"/>
                    </a:srgbClr>
                  </a:outerShdw>
                </a:effectLst>
              </a:rPr>
              <a:t>P(x)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 Q(x)</a:t>
            </a:r>
            <a:r>
              <a:rPr lang="en-US" i="1" dirty="0"/>
              <a:t> </a:t>
            </a:r>
            <a:r>
              <a:rPr lang="en-US" i="1" dirty="0">
                <a:solidFill>
                  <a:srgbClr val="0070C0"/>
                </a:solidFill>
                <a:effectLst>
                  <a:outerShdw blurRad="38100" dist="38100" dir="2700000" algn="tl">
                    <a:srgbClr val="000000">
                      <a:alpha val="43137"/>
                    </a:srgbClr>
                  </a:outerShdw>
                </a:effectLst>
              </a:rPr>
              <a:t>defines the intersection P</a:t>
            </a:r>
            <a:r>
              <a:rPr lang="en-US" i="1" baseline="30000" dirty="0">
                <a:solidFill>
                  <a:srgbClr val="0070C0"/>
                </a:solidFill>
                <a:effectLst>
                  <a:outerShdw blurRad="38100" dist="38100" dir="2700000" algn="tl">
                    <a:srgbClr val="000000">
                      <a:alpha val="43137"/>
                    </a:srgbClr>
                  </a:outerShdw>
                </a:effectLst>
              </a:rPr>
              <a:t>U</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t>
            </a:r>
            <a:r>
              <a:rPr lang="en-US" i="1" baseline="30000" dirty="0">
                <a:solidFill>
                  <a:srgbClr val="0070C0"/>
                </a:solidFill>
                <a:effectLst>
                  <a:outerShdw blurRad="38100" dist="38100" dir="2700000" algn="tl">
                    <a:srgbClr val="000000">
                      <a:alpha val="43137"/>
                    </a:srgbClr>
                  </a:outerShdw>
                </a:effectLst>
              </a:rPr>
              <a:t>U</a:t>
            </a:r>
            <a:r>
              <a:rPr lang="en-US" dirty="0"/>
              <a:t>. </a:t>
            </a:r>
          </a:p>
          <a:p>
            <a:pPr lvl="1">
              <a:lnSpc>
                <a:spcPct val="100000"/>
              </a:lnSpc>
              <a:spcBef>
                <a:spcPts val="0"/>
              </a:spcBef>
            </a:pPr>
            <a:r>
              <a:rPr lang="en-US" dirty="0"/>
              <a:t>In a given interpretation, it is true for the valuations of </a:t>
            </a:r>
            <a:r>
              <a:rPr lang="en-US" i="1" dirty="0"/>
              <a:t>x</a:t>
            </a:r>
            <a:r>
              <a:rPr lang="en-US" dirty="0"/>
              <a:t> that associate the variable </a:t>
            </a:r>
            <a:r>
              <a:rPr lang="en-US" i="1" dirty="0"/>
              <a:t>x </a:t>
            </a:r>
            <a:r>
              <a:rPr lang="en-US" dirty="0"/>
              <a:t>with those elements of the universe that belong to both </a:t>
            </a:r>
            <a:r>
              <a:rPr lang="en-US" i="1" dirty="0"/>
              <a:t>P</a:t>
            </a:r>
            <a:r>
              <a:rPr lang="en-US" i="1" baseline="30000" dirty="0"/>
              <a:t>U</a:t>
            </a:r>
            <a:r>
              <a:rPr lang="en-US" dirty="0"/>
              <a:t> </a:t>
            </a:r>
            <a:r>
              <a:rPr lang="en-US" dirty="0">
                <a:effectLst>
                  <a:outerShdw blurRad="38100" dist="38100" dir="2700000" algn="tl">
                    <a:srgbClr val="000000">
                      <a:alpha val="43137"/>
                    </a:srgbClr>
                  </a:outerShdw>
                </a:effectLst>
              </a:rPr>
              <a:t>and</a:t>
            </a:r>
            <a:r>
              <a:rPr lang="en-US" i="1" baseline="30000" dirty="0"/>
              <a:t> </a:t>
            </a:r>
            <a:r>
              <a:rPr lang="en-US" i="1" dirty="0"/>
              <a:t>Q</a:t>
            </a:r>
            <a:r>
              <a:rPr lang="en-US" i="1" baseline="30000" dirty="0"/>
              <a:t>U</a:t>
            </a:r>
            <a:r>
              <a:rPr lang="en-US" dirty="0"/>
              <a:t>. </a:t>
            </a:r>
          </a:p>
          <a:p>
            <a:pPr>
              <a:lnSpc>
                <a:spcPct val="100000"/>
              </a:lnSpc>
            </a:pPr>
            <a:r>
              <a:rPr lang="en-US" dirty="0"/>
              <a:t>The formula </a:t>
            </a:r>
            <a:r>
              <a:rPr lang="en-US" i="1" dirty="0">
                <a:effectLst>
                  <a:outerShdw blurRad="38100" dist="38100" dir="2700000" algn="tl">
                    <a:srgbClr val="000000">
                      <a:alpha val="43137"/>
                    </a:srgbClr>
                  </a:outerShdw>
                </a:effectLst>
              </a:rPr>
              <a:t>P(x)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 Q(x)</a:t>
            </a:r>
            <a:r>
              <a:rPr lang="en-US" i="1" dirty="0"/>
              <a:t> </a:t>
            </a:r>
            <a:r>
              <a:rPr lang="en-US" i="1" dirty="0">
                <a:solidFill>
                  <a:srgbClr val="0070C0"/>
                </a:solidFill>
                <a:effectLst>
                  <a:outerShdw blurRad="38100" dist="38100" dir="2700000" algn="tl">
                    <a:srgbClr val="000000">
                      <a:alpha val="43137"/>
                    </a:srgbClr>
                  </a:outerShdw>
                </a:effectLst>
              </a:rPr>
              <a:t>defines union P</a:t>
            </a:r>
            <a:r>
              <a:rPr lang="en-US" i="1" baseline="30000" dirty="0">
                <a:solidFill>
                  <a:srgbClr val="0070C0"/>
                </a:solidFill>
                <a:effectLst>
                  <a:outerShdw blurRad="38100" dist="38100" dir="2700000" algn="tl">
                    <a:srgbClr val="000000">
                      <a:alpha val="43137"/>
                    </a:srgbClr>
                  </a:outerShdw>
                </a:effectLst>
              </a:rPr>
              <a:t>U</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t>
            </a:r>
            <a:r>
              <a:rPr lang="en-US" i="1" baseline="30000" dirty="0">
                <a:solidFill>
                  <a:srgbClr val="0070C0"/>
                </a:solidFill>
                <a:effectLst>
                  <a:outerShdw blurRad="38100" dist="38100" dir="2700000" algn="tl">
                    <a:srgbClr val="000000">
                      <a:alpha val="43137"/>
                    </a:srgbClr>
                  </a:outerShdw>
                </a:effectLst>
              </a:rPr>
              <a:t>U</a:t>
            </a:r>
            <a:r>
              <a:rPr lang="en-US" dirty="0"/>
              <a:t>. </a:t>
            </a:r>
          </a:p>
          <a:p>
            <a:pPr lvl="1">
              <a:lnSpc>
                <a:spcPct val="100000"/>
              </a:lnSpc>
              <a:spcBef>
                <a:spcPts val="0"/>
              </a:spcBef>
            </a:pPr>
            <a:r>
              <a:rPr lang="en-US" dirty="0"/>
              <a:t>In a given interpretation, it is true for those valuations of </a:t>
            </a:r>
            <a:r>
              <a:rPr lang="en-US" i="1" dirty="0"/>
              <a:t>x</a:t>
            </a:r>
            <a:r>
              <a:rPr lang="en-US" dirty="0"/>
              <a:t> that associate the variable </a:t>
            </a:r>
            <a:r>
              <a:rPr lang="en-US" i="1" dirty="0"/>
              <a:t>x </a:t>
            </a:r>
            <a:r>
              <a:rPr lang="en-US" dirty="0"/>
              <a:t>with those elements of the universe that belong to </a:t>
            </a:r>
            <a:r>
              <a:rPr lang="en-US" i="1" dirty="0"/>
              <a:t>P</a:t>
            </a:r>
            <a:r>
              <a:rPr lang="en-US" i="1" baseline="30000" dirty="0"/>
              <a:t>U</a:t>
            </a:r>
            <a:r>
              <a:rPr lang="en-US" dirty="0"/>
              <a:t> </a:t>
            </a:r>
            <a:r>
              <a:rPr lang="en-US" dirty="0">
                <a:effectLst>
                  <a:outerShdw blurRad="38100" dist="38100" dir="2700000" algn="tl">
                    <a:srgbClr val="000000">
                      <a:alpha val="43137"/>
                    </a:srgbClr>
                  </a:outerShdw>
                </a:effectLst>
              </a:rPr>
              <a:t>or</a:t>
            </a:r>
            <a:r>
              <a:rPr lang="en-US" i="1" baseline="30000" dirty="0"/>
              <a:t> </a:t>
            </a:r>
            <a:r>
              <a:rPr lang="en-US" i="1" dirty="0"/>
              <a:t>Q</a:t>
            </a:r>
            <a:r>
              <a:rPr lang="en-US" i="1" baseline="30000" dirty="0"/>
              <a:t>U</a:t>
            </a:r>
            <a:r>
              <a:rPr lang="en-US" dirty="0"/>
              <a:t>. </a:t>
            </a:r>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14</a:t>
            </a:fld>
            <a:endParaRPr lang="cs-CZ"/>
          </a:p>
        </p:txBody>
      </p:sp>
    </p:spTree>
    <p:extLst>
      <p:ext uri="{BB962C8B-B14F-4D97-AF65-F5344CB8AC3E}">
        <p14:creationId xmlns:p14="http://schemas.microsoft.com/office/powerpoint/2010/main" val="3297377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a:bodyPr>
          <a:lstStyle/>
          <a:p>
            <a:r>
              <a:rPr lang="cs-CZ" i="1" dirty="0">
                <a:solidFill>
                  <a:srgbClr val="0070C0"/>
                </a:solidFill>
                <a:effectLst>
                  <a:outerShdw blurRad="38100" dist="38100" dir="2700000" algn="tl">
                    <a:srgbClr val="000000">
                      <a:alpha val="43137"/>
                    </a:srgbClr>
                  </a:outerShdw>
                </a:effectLst>
              </a:rPr>
              <a:t>Model</a:t>
            </a:r>
            <a:r>
              <a:rPr lang="en-US" i="1" dirty="0">
                <a:solidFill>
                  <a:srgbClr val="0070C0"/>
                </a:solidFill>
                <a:effectLst>
                  <a:outerShdw blurRad="38100" dist="38100" dir="2700000" algn="tl">
                    <a:srgbClr val="000000">
                      <a:alpha val="43137"/>
                    </a:srgbClr>
                  </a:outerShdw>
                </a:effectLst>
              </a:rPr>
              <a:t>s of formulas vs subsets of the universe</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536568"/>
            <a:ext cx="10515600" cy="4956305"/>
          </a:xfrm>
        </p:spPr>
        <p:txBody>
          <a:bodyPr>
            <a:normAutofit/>
          </a:bodyPr>
          <a:lstStyle/>
          <a:p>
            <a:r>
              <a:rPr lang="en-US" dirty="0"/>
              <a:t>For any unary predicates</a:t>
            </a:r>
            <a:r>
              <a:rPr lang="cs-CZ" i="1" dirty="0"/>
              <a:t> P, Q, </a:t>
            </a:r>
            <a:r>
              <a:rPr lang="en-US" dirty="0"/>
              <a:t>and their truth domains</a:t>
            </a:r>
            <a:r>
              <a:rPr lang="cs-CZ" dirty="0"/>
              <a:t> </a:t>
            </a:r>
            <a:r>
              <a:rPr lang="cs-CZ" i="1" dirty="0"/>
              <a:t>P</a:t>
            </a:r>
            <a:r>
              <a:rPr lang="cs-CZ" i="1" baseline="30000" dirty="0"/>
              <a:t>U</a:t>
            </a:r>
            <a:r>
              <a:rPr lang="cs-CZ" dirty="0"/>
              <a:t>,</a:t>
            </a:r>
            <a:r>
              <a:rPr lang="cs-CZ" i="1" dirty="0"/>
              <a:t> Q</a:t>
            </a:r>
            <a:r>
              <a:rPr lang="cs-CZ" i="1" baseline="30000" dirty="0"/>
              <a:t>U</a:t>
            </a:r>
            <a:r>
              <a:rPr lang="en-US" i="1" dirty="0"/>
              <a:t>, </a:t>
            </a:r>
            <a:r>
              <a:rPr lang="en-US" dirty="0"/>
              <a:t>in an interpretation</a:t>
            </a:r>
            <a:r>
              <a:rPr lang="cs-CZ" i="1" dirty="0"/>
              <a:t> I</a:t>
            </a:r>
            <a:r>
              <a:rPr lang="en-US" dirty="0"/>
              <a:t>,</a:t>
            </a:r>
            <a:r>
              <a:rPr lang="cs-CZ" i="1" dirty="0"/>
              <a:t> </a:t>
            </a:r>
            <a:r>
              <a:rPr lang="en-US" dirty="0"/>
              <a:t>the following holds.</a:t>
            </a:r>
            <a:r>
              <a:rPr lang="cs-CZ" i="1" dirty="0"/>
              <a:t> </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cs-CZ" i="1" dirty="0"/>
              <a:t>P</a:t>
            </a:r>
            <a:r>
              <a:rPr lang="cs-CZ" i="1" baseline="30000" dirty="0"/>
              <a:t>U </a:t>
            </a:r>
            <a:r>
              <a:rPr lang="en-US" dirty="0"/>
              <a:t>is a subset of</a:t>
            </a:r>
            <a:r>
              <a:rPr lang="cs-CZ" dirty="0"/>
              <a:t> </a:t>
            </a:r>
            <a:r>
              <a:rPr lang="en-US" i="1" dirty="0"/>
              <a:t>Q</a:t>
            </a:r>
            <a:r>
              <a:rPr lang="cs-CZ" i="1" baseline="30000" dirty="0"/>
              <a:t>U</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intersection of</a:t>
            </a:r>
            <a:r>
              <a:rPr lang="cs-CZ" dirty="0"/>
              <a:t>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 nonempty</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 U</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union of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 the whole universe</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union of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a:t>
            </a:r>
            <a:r>
              <a:rPr lang="cs-CZ" dirty="0"/>
              <a:t> </a:t>
            </a:r>
            <a:r>
              <a:rPr lang="en-US" dirty="0"/>
              <a:t>nonempty</a:t>
            </a:r>
            <a:endParaRPr lang="cs-CZ" dirty="0"/>
          </a:p>
          <a:p>
            <a:endParaRPr lang="cs-CZ" dirty="0"/>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15</a:t>
            </a:fld>
            <a:endParaRPr lang="cs-CZ"/>
          </a:p>
        </p:txBody>
      </p:sp>
    </p:spTree>
    <p:extLst>
      <p:ext uri="{BB962C8B-B14F-4D97-AF65-F5344CB8AC3E}">
        <p14:creationId xmlns:p14="http://schemas.microsoft.com/office/powerpoint/2010/main" val="1567591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fontScale="90000"/>
          </a:bodyPr>
          <a:lstStyle/>
          <a:p>
            <a:r>
              <a:rPr lang="cs-CZ" i="1" dirty="0">
                <a:solidFill>
                  <a:srgbClr val="0070C0"/>
                </a:solidFill>
                <a:effectLst>
                  <a:outerShdw blurRad="38100" dist="38100" dir="2700000" algn="tl">
                    <a:srgbClr val="000000">
                      <a:alpha val="43137"/>
                    </a:srgbClr>
                  </a:outerShdw>
                </a:effectLst>
              </a:rPr>
              <a:t>Model</a:t>
            </a:r>
            <a:r>
              <a:rPr lang="en-US" i="1" dirty="0">
                <a:solidFill>
                  <a:srgbClr val="0070C0"/>
                </a:solidFill>
                <a:effectLst>
                  <a:outerShdw blurRad="38100" dist="38100" dir="2700000" algn="tl">
                    <a:srgbClr val="000000">
                      <a:alpha val="43137"/>
                    </a:srgbClr>
                  </a:outerShdw>
                </a:effectLst>
              </a:rPr>
              <a:t>s of formulas and subsets of the universe</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536568"/>
            <a:ext cx="10515600" cy="4956305"/>
          </a:xfrm>
        </p:spPr>
        <p:txBody>
          <a:bodyPr>
            <a:normAutofit/>
          </a:bodyPr>
          <a:lstStyle/>
          <a:p>
            <a:r>
              <a:rPr lang="en-US" i="1" dirty="0"/>
              <a:t>example</a:t>
            </a:r>
            <a:r>
              <a:rPr lang="cs-CZ" i="1" dirty="0"/>
              <a:t>.</a:t>
            </a:r>
            <a:r>
              <a:rPr lang="en-US" i="1" dirty="0"/>
              <a:t> </a:t>
            </a:r>
            <a:endParaRPr lang="cs-CZ" dirty="0"/>
          </a:p>
          <a:p>
            <a:pPr marL="0" indent="0" algn="ctr">
              <a:buNone/>
            </a:pPr>
            <a:r>
              <a:rPr lang="en-US" i="1" dirty="0">
                <a:effectLst>
                  <a:outerShdw blurRad="38100" dist="38100" dir="2700000" algn="tl">
                    <a:srgbClr val="000000">
                      <a:alpha val="43137"/>
                    </a:srgbClr>
                  </a:outerShdw>
                </a:effectLst>
              </a:rPr>
              <a:t>All whales are mammals</a:t>
            </a:r>
            <a:endParaRPr lang="cs-CZ" i="1" dirty="0">
              <a:effectLst>
                <a:outerShdw blurRad="38100" dist="38100" dir="2700000" algn="tl">
                  <a:srgbClr val="000000">
                    <a:alpha val="43137"/>
                  </a:srgbClr>
                </a:outerShdw>
              </a:effectLst>
            </a:endParaRP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W</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M</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p>
          <a:p>
            <a:r>
              <a:rPr lang="en-US" dirty="0"/>
              <a:t>Necessarily</a:t>
            </a:r>
            <a:r>
              <a:rPr lang="cs-CZ" dirty="0"/>
              <a:t>, </a:t>
            </a:r>
            <a:r>
              <a:rPr lang="en-US" dirty="0"/>
              <a:t>population of whales is a subset of the population of mammals</a:t>
            </a:r>
            <a:r>
              <a:rPr lang="cs-CZ" dirty="0"/>
              <a:t>.</a:t>
            </a:r>
          </a:p>
          <a:p>
            <a:pPr marL="0" indent="0" algn="ctr">
              <a:buNone/>
            </a:pPr>
            <a:endParaRPr lang="cs-CZ" dirty="0"/>
          </a:p>
          <a:p>
            <a:pPr marL="0" indent="0" algn="ctr">
              <a:buNone/>
            </a:pPr>
            <a:r>
              <a:rPr lang="en-US" i="1" dirty="0">
                <a:effectLst>
                  <a:outerShdw blurRad="38100" dist="38100" dir="2700000" algn="tl">
                    <a:srgbClr val="000000">
                      <a:alpha val="43137"/>
                    </a:srgbClr>
                  </a:outerShdw>
                </a:effectLst>
              </a:rPr>
              <a:t>Some students have a job</a:t>
            </a:r>
            <a:endParaRPr lang="cs-CZ" i="1" dirty="0">
              <a:effectLst>
                <a:outerShdw blurRad="38100" dist="38100" dir="2700000" algn="tl">
                  <a:srgbClr val="000000">
                    <a:alpha val="43137"/>
                  </a:srgbClr>
                </a:outerShdw>
              </a:effectLst>
            </a:endParaRP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S(x)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J</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p>
          <a:p>
            <a:r>
              <a:rPr lang="en-US" dirty="0"/>
              <a:t>The intersection of the set of students and those who have a job is nonempty</a:t>
            </a:r>
            <a:r>
              <a:rPr lang="cs-CZ" dirty="0"/>
              <a:t>.</a:t>
            </a:r>
          </a:p>
          <a:p>
            <a:endParaRPr lang="cs-CZ" dirty="0"/>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16</a:t>
            </a:fld>
            <a:endParaRPr lang="cs-CZ"/>
          </a:p>
        </p:txBody>
      </p:sp>
    </p:spTree>
    <p:extLst>
      <p:ext uri="{BB962C8B-B14F-4D97-AF65-F5344CB8AC3E}">
        <p14:creationId xmlns:p14="http://schemas.microsoft.com/office/powerpoint/2010/main" val="2467911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Valid arguments in FOL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a:bodyPr>
          <a:lstStyle/>
          <a:p>
            <a:r>
              <a:rPr lang="en-US" dirty="0"/>
              <a:t>Recall the definition of a valid argument: Conclusion must be true in all the circumstances in which premises are true. In FOL, these circumstances are models of the premises. </a:t>
            </a:r>
          </a:p>
          <a:p>
            <a:pPr marL="0" indent="0">
              <a:buNone/>
            </a:pPr>
            <a:r>
              <a:rPr lang="en-US" i="1" dirty="0"/>
              <a:t>Definition. </a:t>
            </a:r>
          </a:p>
          <a:p>
            <a:r>
              <a:rPr lang="en-US" i="1" dirty="0">
                <a:solidFill>
                  <a:srgbClr val="0070C0"/>
                </a:solidFill>
                <a:effectLst>
                  <a:outerShdw blurRad="38100" dist="38100" dir="2700000" algn="tl">
                    <a:srgbClr val="000000">
                      <a:alpha val="43137"/>
                    </a:srgbClr>
                  </a:outerShdw>
                </a:effectLst>
              </a:rPr>
              <a:t>Model of a formula</a:t>
            </a:r>
            <a:r>
              <a:rPr lang="en-US" i="1" dirty="0"/>
              <a:t> F </a:t>
            </a:r>
            <a:r>
              <a:rPr lang="en-US" dirty="0"/>
              <a:t>is the </a:t>
            </a:r>
            <a:r>
              <a:rPr lang="en-US" dirty="0" err="1"/>
              <a:t>interpetation</a:t>
            </a:r>
            <a:r>
              <a:rPr lang="en-US" dirty="0"/>
              <a:t> </a:t>
            </a:r>
            <a:r>
              <a:rPr lang="en-US" i="1" dirty="0"/>
              <a:t>I</a:t>
            </a:r>
            <a:r>
              <a:rPr lang="en-US" dirty="0"/>
              <a:t> in which </a:t>
            </a:r>
            <a:r>
              <a:rPr lang="en-US" i="1" dirty="0"/>
              <a:t>F </a:t>
            </a:r>
            <a:r>
              <a:rPr lang="en-US" dirty="0"/>
              <a:t>is true; </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rPr>
              <a:t>I</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F</a:t>
            </a:r>
            <a:r>
              <a:rPr lang="en-US" dirty="0"/>
              <a:t>.</a:t>
            </a:r>
          </a:p>
          <a:p>
            <a:r>
              <a:rPr lang="en-US" i="1" dirty="0">
                <a:solidFill>
                  <a:srgbClr val="0070C0"/>
                </a:solidFill>
                <a:effectLst>
                  <a:outerShdw blurRad="38100" dist="38100" dir="2700000" algn="tl">
                    <a:srgbClr val="000000">
                      <a:alpha val="43137"/>
                    </a:srgbClr>
                  </a:outerShdw>
                </a:effectLst>
              </a:rPr>
              <a:t>Model of a set of formulas</a:t>
            </a:r>
            <a:r>
              <a:rPr lang="en-US" i="1" dirty="0"/>
              <a:t> </a:t>
            </a:r>
            <a:r>
              <a:rPr lang="en-US" dirty="0"/>
              <a:t>{</a:t>
            </a:r>
            <a:r>
              <a:rPr lang="en-US" i="1" dirty="0"/>
              <a:t>F</a:t>
            </a:r>
            <a:r>
              <a:rPr lang="en-US" baseline="-25000" dirty="0"/>
              <a:t>1</a:t>
            </a:r>
            <a:r>
              <a:rPr lang="en-US" dirty="0"/>
              <a:t>,…,</a:t>
            </a:r>
            <a:r>
              <a:rPr lang="en-US" i="1" dirty="0" err="1"/>
              <a:t>F</a:t>
            </a:r>
            <a:r>
              <a:rPr lang="en-US" i="1" baseline="-25000" dirty="0" err="1"/>
              <a:t>n</a:t>
            </a:r>
            <a:r>
              <a:rPr lang="en-US" dirty="0"/>
              <a:t>} is the </a:t>
            </a:r>
            <a:r>
              <a:rPr lang="en-US" dirty="0" err="1"/>
              <a:t>interpetation</a:t>
            </a:r>
            <a:r>
              <a:rPr lang="en-US" dirty="0"/>
              <a:t> </a:t>
            </a:r>
            <a:r>
              <a:rPr lang="en-US" i="1" dirty="0"/>
              <a:t>I</a:t>
            </a:r>
            <a:r>
              <a:rPr lang="en-US" dirty="0"/>
              <a:t> in which all the formulas of this set are true: </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rPr>
              <a:t>I</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F</a:t>
            </a:r>
            <a:r>
              <a:rPr lang="en-US" baseline="-25000" dirty="0">
                <a:effectLst>
                  <a:outerShdw blurRad="38100" dist="38100" dir="2700000" algn="tl">
                    <a:srgbClr val="000000">
                      <a:alpha val="43137"/>
                    </a:srgbClr>
                  </a:outerShdw>
                </a:effectLst>
              </a:rPr>
              <a:t>1</a:t>
            </a:r>
            <a:r>
              <a:rPr lang="en-US" dirty="0">
                <a:effectLst>
                  <a:outerShdw blurRad="38100" dist="38100" dir="2700000" algn="tl">
                    <a:srgbClr val="000000">
                      <a:alpha val="43137"/>
                    </a:srgbClr>
                  </a:outerShdw>
                </a:effectLst>
              </a:rPr>
              <a:t>, …, |=</a:t>
            </a:r>
            <a:r>
              <a:rPr lang="en-US" baseline="-25000" dirty="0">
                <a:effectLst>
                  <a:outerShdw blurRad="38100" dist="38100" dir="2700000" algn="tl">
                    <a:srgbClr val="000000">
                      <a:alpha val="43137"/>
                    </a:srgbClr>
                  </a:outerShdw>
                </a:effectLst>
              </a:rPr>
              <a:t>I</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F</a:t>
            </a:r>
            <a:r>
              <a:rPr lang="en-US" i="1" baseline="-25000" dirty="0">
                <a:effectLst>
                  <a:outerShdw blurRad="38100" dist="38100" dir="2700000" algn="tl">
                    <a:srgbClr val="000000">
                      <a:alpha val="43137"/>
                    </a:srgbClr>
                  </a:outerShdw>
                </a:effectLst>
              </a:rPr>
              <a:t>n</a:t>
            </a:r>
            <a:r>
              <a:rPr lang="en-US" dirty="0"/>
              <a:t>.</a:t>
            </a:r>
          </a:p>
          <a:p>
            <a:pPr>
              <a:lnSpc>
                <a:spcPct val="100000"/>
              </a:lnSpc>
              <a:spcBef>
                <a:spcPts val="1800"/>
              </a:spcBef>
            </a:pPr>
            <a:r>
              <a:rPr lang="en-US" b="1" dirty="0">
                <a:solidFill>
                  <a:srgbClr val="C00000"/>
                </a:solidFill>
              </a:rPr>
              <a:t>Definition </a:t>
            </a:r>
            <a:r>
              <a:rPr lang="en-US" i="1" dirty="0">
                <a:solidFill>
                  <a:srgbClr val="C00000"/>
                </a:solidFill>
              </a:rPr>
              <a:t>(</a:t>
            </a:r>
            <a:r>
              <a:rPr lang="en-US" i="1" dirty="0">
                <a:solidFill>
                  <a:srgbClr val="C00000"/>
                </a:solidFill>
                <a:effectLst>
                  <a:outerShdw blurRad="38100" dist="38100" dir="2700000" algn="tl">
                    <a:srgbClr val="000000">
                      <a:alpha val="43137"/>
                    </a:srgbClr>
                  </a:outerShdw>
                </a:effectLst>
              </a:rPr>
              <a:t>logical entailment in FOL</a:t>
            </a:r>
            <a:r>
              <a:rPr lang="en-US" i="1" dirty="0">
                <a:solidFill>
                  <a:srgbClr val="C00000"/>
                </a:solidFill>
              </a:rPr>
              <a:t>)</a:t>
            </a:r>
            <a:r>
              <a:rPr lang="en-US" i="1" dirty="0"/>
              <a:t>.</a:t>
            </a:r>
            <a:r>
              <a:rPr lang="en-US" dirty="0"/>
              <a:t> Let </a:t>
            </a:r>
            <a:r>
              <a:rPr lang="en-US" i="1" dirty="0"/>
              <a:t>P</a:t>
            </a:r>
            <a:r>
              <a:rPr lang="en-US" baseline="-25000" dirty="0"/>
              <a:t>1</a:t>
            </a:r>
            <a:r>
              <a:rPr lang="en-US" dirty="0"/>
              <a:t>, …, </a:t>
            </a:r>
            <a:r>
              <a:rPr lang="en-US" i="1" dirty="0" err="1"/>
              <a:t>P</a:t>
            </a:r>
            <a:r>
              <a:rPr lang="en-US" i="1" baseline="-25000" dirty="0" err="1"/>
              <a:t>n</a:t>
            </a:r>
            <a:r>
              <a:rPr lang="en-US" dirty="0"/>
              <a:t>, </a:t>
            </a:r>
            <a:r>
              <a:rPr lang="en-US" i="1" dirty="0"/>
              <a:t>C </a:t>
            </a:r>
            <a:r>
              <a:rPr lang="cs-CZ" dirty="0" err="1"/>
              <a:t>be</a:t>
            </a:r>
            <a:r>
              <a:rPr lang="en-US" dirty="0"/>
              <a:t> FOL formulas. Then </a:t>
            </a:r>
            <a:r>
              <a:rPr lang="en-US" i="1" dirty="0"/>
              <a:t>C logically follows from the premises P</a:t>
            </a:r>
            <a:r>
              <a:rPr lang="en-US" baseline="-25000" dirty="0"/>
              <a:t>1</a:t>
            </a:r>
            <a:r>
              <a:rPr lang="en-US" dirty="0"/>
              <a:t>, …, </a:t>
            </a:r>
            <a:r>
              <a:rPr lang="en-US" i="1" dirty="0" err="1"/>
              <a:t>P</a:t>
            </a:r>
            <a:r>
              <a:rPr lang="en-US" i="1" baseline="-25000" dirty="0" err="1"/>
              <a:t>n</a:t>
            </a:r>
            <a:r>
              <a:rPr lang="en-US" dirty="0"/>
              <a:t>, </a:t>
            </a:r>
            <a:r>
              <a:rPr lang="en-US" dirty="0" err="1"/>
              <a:t>iff</a:t>
            </a:r>
            <a:r>
              <a:rPr lang="en-US" dirty="0"/>
              <a:t> </a:t>
            </a:r>
            <a:r>
              <a:rPr lang="en-US" i="1" dirty="0"/>
              <a:t>C </a:t>
            </a:r>
            <a:r>
              <a:rPr lang="en-US" dirty="0"/>
              <a:t>is true in all models of the premises {</a:t>
            </a:r>
            <a:r>
              <a:rPr lang="en-US" i="1" dirty="0"/>
              <a:t>P</a:t>
            </a:r>
            <a:r>
              <a:rPr lang="en-US" baseline="-25000" dirty="0"/>
              <a:t>1</a:t>
            </a:r>
            <a:r>
              <a:rPr lang="en-US" dirty="0"/>
              <a:t>,…,</a:t>
            </a:r>
            <a:r>
              <a:rPr lang="en-US" i="1" dirty="0" err="1"/>
              <a:t>P</a:t>
            </a:r>
            <a:r>
              <a:rPr lang="en-US" i="1" baseline="-25000" dirty="0" err="1"/>
              <a:t>n</a:t>
            </a:r>
            <a:r>
              <a:rPr lang="en-US" dirty="0"/>
              <a:t>}; </a:t>
            </a:r>
            <a:r>
              <a:rPr lang="en-US" i="1" dirty="0">
                <a:solidFill>
                  <a:srgbClr val="FF0000"/>
                </a:solidFill>
                <a:effectLst>
                  <a:outerShdw blurRad="38100" dist="38100" dir="2700000" algn="tl">
                    <a:srgbClr val="000000">
                      <a:alpha val="43137"/>
                    </a:srgbClr>
                  </a:outerShdw>
                </a:effectLst>
              </a:rPr>
              <a:t>P</a:t>
            </a:r>
            <a:r>
              <a:rPr lang="en-US" baseline="-25000" dirty="0">
                <a:solidFill>
                  <a:srgbClr val="FF0000"/>
                </a:solidFill>
                <a:effectLst>
                  <a:outerShdw blurRad="38100" dist="38100" dir="2700000" algn="tl">
                    <a:srgbClr val="000000">
                      <a:alpha val="43137"/>
                    </a:srgbClr>
                  </a:outerShdw>
                </a:effectLst>
              </a:rPr>
              <a:t>1</a:t>
            </a:r>
            <a:r>
              <a:rPr lang="en-US" dirty="0">
                <a:solidFill>
                  <a:srgbClr val="FF0000"/>
                </a:solidFill>
                <a:effectLst>
                  <a:outerShdw blurRad="38100" dist="38100" dir="2700000" algn="tl">
                    <a:srgbClr val="000000">
                      <a:alpha val="43137"/>
                    </a:srgbClr>
                  </a:outerShdw>
                </a:effectLst>
              </a:rPr>
              <a:t>, …, </a:t>
            </a:r>
            <a:r>
              <a:rPr lang="en-US" i="1" dirty="0" err="1">
                <a:solidFill>
                  <a:srgbClr val="FF0000"/>
                </a:solidFill>
                <a:effectLst>
                  <a:outerShdw blurRad="38100" dist="38100" dir="2700000" algn="tl">
                    <a:srgbClr val="000000">
                      <a:alpha val="43137"/>
                    </a:srgbClr>
                  </a:outerShdw>
                </a:effectLst>
              </a:rPr>
              <a:t>P</a:t>
            </a:r>
            <a:r>
              <a:rPr lang="en-US" i="1" baseline="-25000" dirty="0" err="1">
                <a:solidFill>
                  <a:srgbClr val="FF0000"/>
                </a:solidFill>
                <a:effectLst>
                  <a:outerShdw blurRad="38100" dist="38100" dir="2700000" algn="tl">
                    <a:srgbClr val="000000">
                      <a:alpha val="43137"/>
                    </a:srgbClr>
                  </a:outerShdw>
                </a:effectLst>
              </a:rPr>
              <a:t>n</a:t>
            </a:r>
            <a:r>
              <a:rPr lang="en-US" dirty="0">
                <a:solidFill>
                  <a:srgbClr val="FF0000"/>
                </a:solidFill>
                <a:effectLst>
                  <a:outerShdw blurRad="38100" dist="38100" dir="2700000" algn="tl">
                    <a:srgbClr val="000000">
                      <a:alpha val="43137"/>
                    </a:srgbClr>
                  </a:outerShdw>
                </a:effectLst>
              </a:rPr>
              <a:t> |= </a:t>
            </a:r>
            <a:r>
              <a:rPr lang="en-US" i="1" dirty="0">
                <a:solidFill>
                  <a:srgbClr val="FF0000"/>
                </a:solidFill>
                <a:effectLst>
                  <a:outerShdw blurRad="38100" dist="38100" dir="2700000" algn="tl">
                    <a:srgbClr val="000000">
                      <a:alpha val="43137"/>
                    </a:srgbClr>
                  </a:outerShdw>
                </a:effectLst>
              </a:rPr>
              <a:t>C</a:t>
            </a:r>
            <a:endParaRPr lang="en-US" dirty="0">
              <a:solidFill>
                <a:srgbClr val="FF000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17</a:t>
            </a:fld>
            <a:endParaRPr lang="cs-CZ"/>
          </a:p>
        </p:txBody>
      </p:sp>
    </p:spTree>
    <p:extLst>
      <p:ext uri="{BB962C8B-B14F-4D97-AF65-F5344CB8AC3E}">
        <p14:creationId xmlns:p14="http://schemas.microsoft.com/office/powerpoint/2010/main" val="106483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Valid arguments in FOL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781666"/>
            <a:ext cx="10515600" cy="4395297"/>
          </a:xfrm>
        </p:spPr>
        <p:txBody>
          <a:bodyPr>
            <a:normAutofit/>
          </a:bodyPr>
          <a:lstStyle/>
          <a:p>
            <a:r>
              <a:rPr lang="en-US" b="1" i="1" dirty="0"/>
              <a:t>Corollary</a:t>
            </a:r>
            <a:r>
              <a:rPr lang="cs-CZ" b="1" i="1" dirty="0"/>
              <a:t> </a:t>
            </a:r>
            <a:r>
              <a:rPr lang="cs-CZ" b="1" dirty="0"/>
              <a:t>1</a:t>
            </a:r>
            <a:r>
              <a:rPr lang="en-US" dirty="0"/>
              <a:t>.</a:t>
            </a:r>
            <a:r>
              <a:rPr lang="cs-CZ" dirty="0"/>
              <a:t> </a:t>
            </a:r>
            <a:r>
              <a:rPr lang="en-US" dirty="0"/>
              <a:t>The argument</a:t>
            </a:r>
            <a:r>
              <a:rPr lang="cs-CZ" dirty="0"/>
              <a:t> </a:t>
            </a:r>
            <a:r>
              <a:rPr lang="cs-CZ" i="1" dirty="0"/>
              <a:t>P</a:t>
            </a:r>
            <a:r>
              <a:rPr lang="cs-CZ" baseline="-25000" dirty="0"/>
              <a:t>1</a:t>
            </a:r>
            <a:r>
              <a:rPr lang="cs-CZ" dirty="0"/>
              <a:t>,…,</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deductively valid </a:t>
            </a:r>
            <a:r>
              <a:rPr lang="en-US" dirty="0" err="1"/>
              <a:t>iff</a:t>
            </a:r>
            <a:r>
              <a:rPr lang="cs-CZ" dirty="0"/>
              <a:t> </a:t>
            </a:r>
            <a:r>
              <a:rPr lang="en-US" dirty="0"/>
              <a:t>each model of the premises</a:t>
            </a:r>
            <a:r>
              <a:rPr lang="cs-CZ" dirty="0"/>
              <a:t> {</a:t>
            </a:r>
            <a:r>
              <a:rPr lang="cs-CZ" i="1" dirty="0"/>
              <a:t>P</a:t>
            </a:r>
            <a:r>
              <a:rPr lang="cs-CZ" baseline="-25000" dirty="0"/>
              <a:t>1</a:t>
            </a:r>
            <a:r>
              <a:rPr lang="cs-CZ" dirty="0"/>
              <a:t>,…,</a:t>
            </a:r>
            <a:r>
              <a:rPr lang="cs-CZ" i="1" dirty="0" err="1"/>
              <a:t>P</a:t>
            </a:r>
            <a:r>
              <a:rPr lang="cs-CZ" i="1" baseline="-25000" dirty="0" err="1"/>
              <a:t>n</a:t>
            </a:r>
            <a:r>
              <a:rPr lang="cs-CZ" dirty="0"/>
              <a:t>} </a:t>
            </a:r>
            <a:r>
              <a:rPr lang="en-US" dirty="0"/>
              <a:t>is also a model of</a:t>
            </a:r>
            <a:r>
              <a:rPr lang="cs-CZ" dirty="0"/>
              <a:t> </a:t>
            </a:r>
            <a:r>
              <a:rPr lang="en-US" i="1" dirty="0"/>
              <a:t>C</a:t>
            </a:r>
            <a:r>
              <a:rPr lang="cs-CZ" i="1" dirty="0"/>
              <a:t>.</a:t>
            </a:r>
            <a:endParaRPr lang="cs-CZ" dirty="0"/>
          </a:p>
          <a:p>
            <a:r>
              <a:rPr lang="en-US" b="1" i="1" dirty="0"/>
              <a:t>Corollary</a:t>
            </a:r>
            <a:r>
              <a:rPr lang="cs-CZ" b="1" i="1" dirty="0"/>
              <a:t> </a:t>
            </a:r>
            <a:r>
              <a:rPr lang="cs-CZ" b="1" dirty="0"/>
              <a:t>2</a:t>
            </a:r>
            <a:r>
              <a:rPr lang="en-US" dirty="0"/>
              <a:t>.</a:t>
            </a:r>
            <a:r>
              <a:rPr lang="cs-CZ" dirty="0"/>
              <a:t> </a:t>
            </a:r>
            <a:r>
              <a:rPr lang="en-US" dirty="0"/>
              <a:t>The argument</a:t>
            </a:r>
            <a:r>
              <a:rPr lang="cs-CZ" dirty="0"/>
              <a:t> </a:t>
            </a:r>
            <a:r>
              <a:rPr lang="cs-CZ" i="1" dirty="0"/>
              <a:t>P</a:t>
            </a:r>
            <a:r>
              <a:rPr lang="cs-CZ" baseline="-25000" dirty="0"/>
              <a:t>1</a:t>
            </a:r>
            <a:r>
              <a:rPr lang="cs-CZ" dirty="0"/>
              <a:t>,…,</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deductively valid </a:t>
            </a:r>
            <a:r>
              <a:rPr lang="en-US" dirty="0" err="1"/>
              <a:t>iff</a:t>
            </a:r>
            <a:r>
              <a:rPr lang="en-US" dirty="0"/>
              <a:t> the set </a:t>
            </a:r>
            <a:r>
              <a:rPr lang="cs-CZ" dirty="0"/>
              <a:t>{</a:t>
            </a:r>
            <a:r>
              <a:rPr lang="cs-CZ" i="1" dirty="0"/>
              <a:t>P</a:t>
            </a:r>
            <a:r>
              <a:rPr lang="cs-CZ" baseline="-25000" dirty="0"/>
              <a:t>1</a:t>
            </a:r>
            <a:r>
              <a:rPr lang="cs-CZ" dirty="0"/>
              <a:t>, …, </a:t>
            </a:r>
            <a:r>
              <a:rPr lang="cs-CZ" i="1" dirty="0" err="1"/>
              <a:t>P</a:t>
            </a:r>
            <a:r>
              <a:rPr lang="cs-CZ" i="1" baseline="-25000" dirty="0" err="1"/>
              <a:t>n</a:t>
            </a:r>
            <a:r>
              <a:rPr lang="cs-CZ" dirty="0"/>
              <a:t>, </a:t>
            </a:r>
            <a:r>
              <a:rPr lang="cs-CZ" dirty="0">
                <a:sym typeface="Symbol" panose="05050102010706020507" pitchFamily="18" charset="2"/>
              </a:rPr>
              <a:t></a:t>
            </a:r>
            <a:r>
              <a:rPr lang="en-US" i="1" dirty="0"/>
              <a:t>C</a:t>
            </a:r>
            <a:r>
              <a:rPr lang="cs-CZ" dirty="0"/>
              <a:t>} </a:t>
            </a:r>
            <a:r>
              <a:rPr lang="en-US" dirty="0"/>
              <a:t>does not have a model; it is inconsistent</a:t>
            </a:r>
            <a:r>
              <a:rPr lang="cs-CZ" i="1" dirty="0"/>
              <a:t>.</a:t>
            </a:r>
          </a:p>
          <a:p>
            <a:pPr>
              <a:spcBef>
                <a:spcPts val="1800"/>
              </a:spcBef>
            </a:pPr>
            <a:r>
              <a:rPr lang="en-US" dirty="0"/>
              <a:t>Corollary 1 is a hint for a direct proof while Corollary 2 for a indirect proof of the validity of an argument.</a:t>
            </a:r>
            <a:endParaRPr lang="cs-CZ" dirty="0"/>
          </a:p>
          <a:p>
            <a:endParaRPr lang="cs-CZ"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18</a:t>
            </a:fld>
            <a:endParaRPr lang="cs-CZ"/>
          </a:p>
        </p:txBody>
      </p:sp>
    </p:spTree>
    <p:extLst>
      <p:ext uri="{BB962C8B-B14F-4D97-AF65-F5344CB8AC3E}">
        <p14:creationId xmlns:p14="http://schemas.microsoft.com/office/powerpoint/2010/main" val="3754951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cs-CZ" i="1" dirty="0">
                <a:solidFill>
                  <a:srgbClr val="0070C0"/>
                </a:solidFill>
                <a:effectLst>
                  <a:outerShdw blurRad="38100" dist="38100" dir="2700000" algn="tl">
                    <a:srgbClr val="000000">
                      <a:alpha val="43137"/>
                    </a:srgbClr>
                  </a:outerShdw>
                </a:effectLst>
              </a:rPr>
              <a:t>S</a:t>
            </a:r>
            <a:r>
              <a:rPr lang="en-US" i="1" dirty="0" err="1">
                <a:solidFill>
                  <a:srgbClr val="0070C0"/>
                </a:solidFill>
                <a:effectLst>
                  <a:outerShdw blurRad="38100" dist="38100" dir="2700000" algn="tl">
                    <a:srgbClr val="000000">
                      <a:alpha val="43137"/>
                    </a:srgbClr>
                  </a:outerShdw>
                </a:effectLst>
              </a:rPr>
              <a:t>emantic</a:t>
            </a:r>
            <a:r>
              <a:rPr lang="en-US" i="1" dirty="0">
                <a:solidFill>
                  <a:srgbClr val="0070C0"/>
                </a:solidFill>
                <a:effectLst>
                  <a:outerShdw blurRad="38100" dist="38100" dir="2700000" algn="tl">
                    <a:srgbClr val="000000">
                      <a:alpha val="43137"/>
                    </a:srgbClr>
                  </a:outerShdw>
                </a:effectLst>
              </a:rPr>
              <a:t> theorem of deduction in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FOL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4791223"/>
          </a:xfrm>
        </p:spPr>
        <p:txBody>
          <a:bodyPr>
            <a:normAutofit fontScale="92500" lnSpcReduction="10000"/>
          </a:bodyPr>
          <a:lstStyle/>
          <a:p>
            <a:r>
              <a:rPr lang="en-US" i="1" dirty="0">
                <a:effectLst>
                  <a:outerShdw blurRad="38100" dist="38100" dir="2700000" algn="tl">
                    <a:srgbClr val="000000">
                      <a:alpha val="43137"/>
                    </a:srgbClr>
                  </a:outerShdw>
                </a:effectLst>
              </a:rPr>
              <a:t>Semantic theorem of deduction </a:t>
            </a:r>
            <a:r>
              <a:rPr lang="en-US" dirty="0"/>
              <a:t>is in FOL valid </a:t>
            </a:r>
            <a:r>
              <a:rPr lang="en-US" i="1" dirty="0">
                <a:effectLst>
                  <a:outerShdw blurRad="38100" dist="38100" dir="2700000" algn="tl">
                    <a:srgbClr val="000000">
                      <a:alpha val="43137"/>
                    </a:srgbClr>
                  </a:outerShdw>
                </a:effectLst>
              </a:rPr>
              <a:t>only for closed formulas</a:t>
            </a:r>
            <a:r>
              <a:rPr lang="cs-CZ" i="1" dirty="0"/>
              <a:t>. </a:t>
            </a:r>
            <a:endParaRPr lang="en-US" i="1" dirty="0"/>
          </a:p>
          <a:p>
            <a:r>
              <a:rPr lang="en-US" dirty="0"/>
              <a:t>It is due to the way of defining a model of a formula. It is such an interpretation in which the formula takes the value True for </a:t>
            </a:r>
            <a:r>
              <a:rPr lang="en-US" i="1" dirty="0"/>
              <a:t>all </a:t>
            </a:r>
            <a:r>
              <a:rPr lang="en-US" dirty="0"/>
              <a:t>valuations of free variables</a:t>
            </a:r>
            <a:r>
              <a:rPr lang="cs-CZ" dirty="0"/>
              <a:t>. </a:t>
            </a:r>
            <a:endParaRPr lang="en-US" dirty="0"/>
          </a:p>
          <a:p>
            <a:pPr>
              <a:spcBef>
                <a:spcPts val="0"/>
              </a:spcBef>
            </a:pPr>
            <a:r>
              <a:rPr lang="en-US" i="1" dirty="0"/>
              <a:t>Example</a:t>
            </a:r>
            <a:r>
              <a:rPr lang="en-US" dirty="0"/>
              <a:t>. The following argument is valid according to the definition of logical entailment:</a:t>
            </a:r>
            <a:endParaRPr lang="cs-CZ" dirty="0"/>
          </a:p>
          <a:p>
            <a:pPr marL="0" indent="0" algn="ctr">
              <a:buNone/>
            </a:pP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endParaRPr lang="cs-CZ" dirty="0">
              <a:solidFill>
                <a:srgbClr val="0070C0"/>
              </a:solidFill>
              <a:effectLst>
                <a:outerShdw blurRad="38100" dist="38100" dir="2700000" algn="tl">
                  <a:srgbClr val="000000">
                    <a:alpha val="43137"/>
                  </a:srgbClr>
                </a:outerShdw>
              </a:effectLst>
            </a:endParaRPr>
          </a:p>
          <a:p>
            <a:r>
              <a:rPr lang="en-US" dirty="0"/>
              <a:t>Sure, if the formula </a:t>
            </a:r>
            <a:r>
              <a:rPr lang="cs-CZ" i="1" dirty="0"/>
              <a:t>P(x) </a:t>
            </a:r>
            <a:r>
              <a:rPr lang="en-US" i="1" dirty="0"/>
              <a:t>is true </a:t>
            </a:r>
            <a:r>
              <a:rPr lang="en-US" dirty="0"/>
              <a:t>in some interpretation, then according to the definition of general quantifier the formula</a:t>
            </a:r>
            <a:r>
              <a:rPr lang="cs-CZ" dirty="0"/>
              <a:t> </a:t>
            </a:r>
            <a:r>
              <a:rPr lang="cs-CZ" dirty="0">
                <a:sym typeface="Symbol" panose="05050102010706020507" pitchFamily="18" charset="2"/>
              </a:rPr>
              <a:t></a:t>
            </a:r>
            <a:r>
              <a:rPr lang="cs-CZ" i="1" dirty="0"/>
              <a:t>x P(x)</a:t>
            </a:r>
            <a:r>
              <a:rPr lang="en-US" dirty="0"/>
              <a:t> is true in this interpretation as well. </a:t>
            </a:r>
            <a:r>
              <a:rPr lang="cs-CZ" dirty="0"/>
              <a:t> </a:t>
            </a:r>
            <a:r>
              <a:rPr lang="en-US" dirty="0"/>
              <a:t>But the formula</a:t>
            </a:r>
            <a:r>
              <a:rPr lang="cs-CZ" dirty="0"/>
              <a:t> </a:t>
            </a:r>
          </a:p>
          <a:p>
            <a:pPr marL="0" indent="0" algn="ctr">
              <a:buNone/>
            </a:pP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endParaRPr lang="cs-CZ" dirty="0">
              <a:solidFill>
                <a:srgbClr val="0070C0"/>
              </a:solidFill>
              <a:effectLst>
                <a:outerShdw blurRad="38100" dist="38100" dir="2700000" algn="tl">
                  <a:srgbClr val="000000">
                    <a:alpha val="43137"/>
                  </a:srgbClr>
                </a:outerShdw>
              </a:effectLst>
            </a:endParaRPr>
          </a:p>
          <a:p>
            <a:pPr marL="0" indent="0">
              <a:buNone/>
            </a:pPr>
            <a:r>
              <a:rPr lang="cs-CZ" i="1" dirty="0"/>
              <a:t>   </a:t>
            </a:r>
            <a:r>
              <a:rPr lang="en-US" i="1" dirty="0"/>
              <a:t>is not</a:t>
            </a:r>
            <a:r>
              <a:rPr lang="cs-CZ" i="1" dirty="0"/>
              <a:t> </a:t>
            </a:r>
            <a:r>
              <a:rPr lang="en-US" dirty="0"/>
              <a:t>logically true</a:t>
            </a:r>
            <a:r>
              <a:rPr lang="cs-CZ" dirty="0"/>
              <a:t>.</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19</a:t>
            </a:fld>
            <a:endParaRPr lang="cs-CZ"/>
          </a:p>
        </p:txBody>
      </p:sp>
    </p:spTree>
    <p:extLst>
      <p:ext uri="{BB962C8B-B14F-4D97-AF65-F5344CB8AC3E}">
        <p14:creationId xmlns:p14="http://schemas.microsoft.com/office/powerpoint/2010/main" val="3512318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9617C-EB4B-4D03-A36C-0BC678280799}"/>
              </a:ext>
            </a:extLst>
          </p:cNvPr>
          <p:cNvSpPr>
            <a:spLocks noGrp="1"/>
          </p:cNvSpPr>
          <p:nvPr>
            <p:ph type="title"/>
          </p:nvPr>
        </p:nvSpPr>
        <p:spPr>
          <a:xfrm>
            <a:off x="838200" y="365127"/>
            <a:ext cx="10515600" cy="663574"/>
          </a:xfrm>
        </p:spPr>
        <p:txBody>
          <a:bodyPr>
            <a:normAutofit fontScale="90000"/>
          </a:bodyPr>
          <a:lstStyle/>
          <a:p>
            <a:r>
              <a:rPr lang="en-US" dirty="0"/>
              <a:t>Logical vs. special symbols </a:t>
            </a:r>
          </a:p>
        </p:txBody>
      </p:sp>
      <p:sp>
        <p:nvSpPr>
          <p:cNvPr id="3" name="Zástupný symbol pro obsah 2">
            <a:extLst>
              <a:ext uri="{FF2B5EF4-FFF2-40B4-BE49-F238E27FC236}">
                <a16:creationId xmlns:a16="http://schemas.microsoft.com/office/drawing/2014/main" id="{8D6A77A5-0F10-40C6-8F71-859F92016FC4}"/>
              </a:ext>
            </a:extLst>
          </p:cNvPr>
          <p:cNvSpPr>
            <a:spLocks noGrp="1"/>
          </p:cNvSpPr>
          <p:nvPr>
            <p:ph idx="1"/>
          </p:nvPr>
        </p:nvSpPr>
        <p:spPr>
          <a:xfrm>
            <a:off x="476250" y="1338606"/>
            <a:ext cx="11096625" cy="5154268"/>
          </a:xfrm>
        </p:spPr>
        <p:txBody>
          <a:bodyPr>
            <a:normAutofit fontScale="92500" lnSpcReduction="10000"/>
          </a:bodyPr>
          <a:lstStyle/>
          <a:p>
            <a:pPr marL="0" indent="0">
              <a:buNone/>
            </a:pPr>
            <a:r>
              <a:rPr lang="en-US" dirty="0"/>
              <a:t>Consider formulas</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and</a:t>
            </a:r>
            <a:r>
              <a:rPr lang="cs-CZ" i="1"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p>
          <a:p>
            <a:r>
              <a:rPr lang="en-US" dirty="0"/>
              <a:t>Question whether these formulas are true is a futile question; we cannot answer because we do not know the meaning of the symbols</a:t>
            </a:r>
            <a:r>
              <a:rPr lang="cs-CZ" dirty="0"/>
              <a:t> </a:t>
            </a:r>
            <a:r>
              <a:rPr lang="cs-CZ" i="1" dirty="0"/>
              <a:t>P</a:t>
            </a:r>
            <a:r>
              <a:rPr lang="cs-CZ" dirty="0"/>
              <a:t>, </a:t>
            </a:r>
            <a:r>
              <a:rPr lang="cs-CZ" i="1" dirty="0"/>
              <a:t>a</a:t>
            </a:r>
            <a:r>
              <a:rPr lang="cs-CZ" dirty="0"/>
              <a:t>, </a:t>
            </a:r>
            <a:r>
              <a:rPr lang="cs-CZ" i="1" dirty="0"/>
              <a:t>f.</a:t>
            </a:r>
            <a:r>
              <a:rPr lang="cs-CZ" dirty="0"/>
              <a:t> </a:t>
            </a:r>
          </a:p>
          <a:p>
            <a:r>
              <a:rPr lang="en-US" dirty="0"/>
              <a:t>We only know that</a:t>
            </a:r>
            <a:r>
              <a:rPr lang="cs-CZ" dirty="0"/>
              <a:t> </a:t>
            </a:r>
            <a:r>
              <a:rPr lang="cs-CZ" i="1" dirty="0">
                <a:effectLst>
                  <a:outerShdw blurRad="38100" dist="38100" dir="2700000" algn="tl">
                    <a:srgbClr val="000000">
                      <a:alpha val="43137"/>
                    </a:srgbClr>
                  </a:outerShdw>
                </a:effectLst>
              </a:rPr>
              <a:t>P</a:t>
            </a:r>
            <a:r>
              <a:rPr lang="cs-CZ" i="1" dirty="0"/>
              <a:t> </a:t>
            </a:r>
            <a:r>
              <a:rPr lang="en-US" dirty="0"/>
              <a:t>is a </a:t>
            </a:r>
            <a:r>
              <a:rPr lang="en-US" dirty="0">
                <a:effectLst>
                  <a:outerShdw blurRad="38100" dist="38100" dir="2700000" algn="tl">
                    <a:srgbClr val="000000">
                      <a:alpha val="43137"/>
                    </a:srgbClr>
                  </a:outerShdw>
                </a:effectLst>
              </a:rPr>
              <a:t>predicate symbol with arity 2</a:t>
            </a:r>
            <a:r>
              <a:rPr lang="cs-CZ" dirty="0"/>
              <a:t>, </a:t>
            </a:r>
            <a:r>
              <a:rPr lang="cs-CZ" i="1" dirty="0">
                <a:effectLst>
                  <a:outerShdw blurRad="38100" dist="38100" dir="2700000" algn="tl">
                    <a:srgbClr val="000000">
                      <a:alpha val="43137"/>
                    </a:srgbClr>
                  </a:outerShdw>
                </a:effectLst>
              </a:rPr>
              <a:t>a</a:t>
            </a:r>
            <a:r>
              <a:rPr lang="cs-CZ" dirty="0"/>
              <a:t> </a:t>
            </a:r>
            <a:r>
              <a:rPr lang="en-US" dirty="0"/>
              <a:t>is a </a:t>
            </a:r>
            <a:r>
              <a:rPr lang="en-US" dirty="0">
                <a:effectLst>
                  <a:outerShdw blurRad="38100" dist="38100" dir="2700000" algn="tl">
                    <a:srgbClr val="000000">
                      <a:alpha val="43137"/>
                    </a:srgbClr>
                  </a:outerShdw>
                </a:effectLst>
              </a:rPr>
              <a:t>functional</a:t>
            </a:r>
            <a:r>
              <a:rPr lang="cs-CZ" dirty="0">
                <a:effectLst>
                  <a:outerShdw blurRad="38100" dist="38100" dir="2700000" algn="tl">
                    <a:srgbClr val="000000">
                      <a:alpha val="43137"/>
                    </a:srgbClr>
                  </a:outerShdw>
                </a:effectLst>
              </a:rPr>
              <a:t> symbol </a:t>
            </a:r>
            <a:r>
              <a:rPr lang="en-US" dirty="0">
                <a:effectLst>
                  <a:outerShdw blurRad="38100" dist="38100" dir="2700000" algn="tl">
                    <a:srgbClr val="000000">
                      <a:alpha val="43137"/>
                    </a:srgbClr>
                  </a:outerShdw>
                </a:effectLst>
              </a:rPr>
              <a:t>with arity</a:t>
            </a:r>
            <a:r>
              <a:rPr lang="cs-CZ" dirty="0">
                <a:effectLst>
                  <a:outerShdw blurRad="38100" dist="38100" dir="2700000" algn="tl">
                    <a:srgbClr val="000000">
                      <a:alpha val="43137"/>
                    </a:srgbClr>
                  </a:outerShdw>
                </a:effectLst>
              </a:rPr>
              <a:t> 0</a:t>
            </a:r>
            <a:r>
              <a:rPr lang="cs-CZ" dirty="0"/>
              <a:t>, </a:t>
            </a:r>
            <a:r>
              <a:rPr lang="en-US" dirty="0"/>
              <a:t>i.e. a constant</a:t>
            </a:r>
            <a:r>
              <a:rPr lang="cs-CZ" dirty="0"/>
              <a:t>, </a:t>
            </a:r>
            <a:r>
              <a:rPr lang="en-US" dirty="0"/>
              <a:t>and</a:t>
            </a:r>
            <a:r>
              <a:rPr lang="cs-CZ" dirty="0"/>
              <a:t> </a:t>
            </a:r>
            <a:r>
              <a:rPr lang="cs-CZ" i="1" dirty="0">
                <a:effectLst>
                  <a:outerShdw blurRad="38100" dist="38100" dir="2700000" algn="tl">
                    <a:srgbClr val="000000">
                      <a:alpha val="43137"/>
                    </a:srgbClr>
                  </a:outerShdw>
                </a:effectLst>
              </a:rPr>
              <a:t>f </a:t>
            </a:r>
            <a:r>
              <a:rPr lang="en-US" dirty="0">
                <a:effectLst>
                  <a:outerShdw blurRad="38100" dist="38100" dir="2700000" algn="tl">
                    <a:srgbClr val="000000">
                      <a:alpha val="43137"/>
                    </a:srgbClr>
                  </a:outerShdw>
                </a:effectLst>
              </a:rPr>
              <a:t>is a functional</a:t>
            </a:r>
            <a:r>
              <a:rPr lang="cs-CZ" dirty="0">
                <a:effectLst>
                  <a:outerShdw blurRad="38100" dist="38100" dir="2700000" algn="tl">
                    <a:srgbClr val="000000">
                      <a:alpha val="43137"/>
                    </a:srgbClr>
                  </a:outerShdw>
                </a:effectLst>
              </a:rPr>
              <a:t> symbol </a:t>
            </a:r>
            <a:r>
              <a:rPr lang="en-US" dirty="0">
                <a:effectLst>
                  <a:outerShdw blurRad="38100" dist="38100" dir="2700000" algn="tl">
                    <a:srgbClr val="000000">
                      <a:alpha val="43137"/>
                    </a:srgbClr>
                  </a:outerShdw>
                </a:effectLst>
              </a:rPr>
              <a:t>with</a:t>
            </a:r>
            <a:r>
              <a:rPr lang="cs-CZ" dirty="0">
                <a:effectLst>
                  <a:outerShdw blurRad="38100" dist="38100" dir="2700000" algn="tl">
                    <a:srgbClr val="000000">
                      <a:alpha val="43137"/>
                    </a:srgbClr>
                  </a:outerShdw>
                </a:effectLst>
              </a:rPr>
              <a:t> arit</a:t>
            </a:r>
            <a:r>
              <a:rPr lang="en-US" dirty="0">
                <a:effectLst>
                  <a:outerShdw blurRad="38100" dist="38100" dir="2700000" algn="tl">
                    <a:srgbClr val="000000">
                      <a:alpha val="43137"/>
                    </a:srgbClr>
                  </a:outerShdw>
                </a:effectLst>
              </a:rPr>
              <a:t>y</a:t>
            </a:r>
            <a:r>
              <a:rPr lang="cs-CZ" dirty="0">
                <a:effectLst>
                  <a:outerShdw blurRad="38100" dist="38100" dir="2700000" algn="tl">
                    <a:srgbClr val="000000">
                      <a:alpha val="43137"/>
                    </a:srgbClr>
                  </a:outerShdw>
                </a:effectLst>
              </a:rPr>
              <a:t> 1</a:t>
            </a:r>
            <a:r>
              <a:rPr lang="cs-CZ" dirty="0"/>
              <a:t>. </a:t>
            </a:r>
          </a:p>
          <a:p>
            <a:r>
              <a:rPr lang="cs-CZ" i="1" dirty="0" err="1">
                <a:effectLst>
                  <a:outerShdw blurRad="38100" dist="38100" dir="2700000" algn="tl">
                    <a:srgbClr val="000000">
                      <a:alpha val="43137"/>
                    </a:srgbClr>
                  </a:outerShdw>
                </a:effectLst>
              </a:rPr>
              <a:t>Logic</a:t>
            </a:r>
            <a:r>
              <a:rPr lang="en-US" i="1" dirty="0">
                <a:effectLst>
                  <a:outerShdw blurRad="38100" dist="38100" dir="2700000" algn="tl">
                    <a:srgbClr val="000000">
                      <a:alpha val="43137"/>
                    </a:srgbClr>
                  </a:outerShdw>
                </a:effectLst>
              </a:rPr>
              <a:t>al</a:t>
            </a:r>
            <a:r>
              <a:rPr lang="cs-CZ" i="1" dirty="0">
                <a:effectLst>
                  <a:outerShdw blurRad="38100" dist="38100" dir="2700000" algn="tl">
                    <a:srgbClr val="000000">
                      <a:alpha val="43137"/>
                    </a:srgbClr>
                  </a:outerShdw>
                </a:effectLst>
              </a:rPr>
              <a:t> symbol</a:t>
            </a:r>
            <a:r>
              <a:rPr lang="en-US" i="1" dirty="0">
                <a:effectLst>
                  <a:outerShdw blurRad="38100" dist="38100" dir="2700000" algn="tl">
                    <a:srgbClr val="000000">
                      <a:alpha val="43137"/>
                    </a:srgbClr>
                  </a:outerShdw>
                </a:effectLst>
              </a:rPr>
              <a:t>s</a:t>
            </a:r>
            <a:r>
              <a:rPr lang="cs-CZ" i="1" dirty="0"/>
              <a:t> </a:t>
            </a:r>
            <a:r>
              <a:rPr lang="cs-CZ" dirty="0"/>
              <a:t>(</a:t>
            </a:r>
            <a:r>
              <a:rPr lang="en-US" dirty="0"/>
              <a:t>i.e.</a:t>
            </a:r>
            <a:r>
              <a:rPr lang="cs-CZ" dirty="0"/>
              <a:t> </a:t>
            </a:r>
            <a:r>
              <a:rPr lang="en-US" dirty="0"/>
              <a:t>connectives and quantifiers</a:t>
            </a:r>
            <a:r>
              <a:rPr lang="cs-CZ" dirty="0"/>
              <a:t>) </a:t>
            </a:r>
            <a:r>
              <a:rPr lang="en-US" dirty="0"/>
              <a:t>have a fixed meaning</a:t>
            </a:r>
            <a:r>
              <a:rPr lang="cs-CZ" dirty="0"/>
              <a:t>, </a:t>
            </a:r>
            <a:r>
              <a:rPr lang="en-US" dirty="0"/>
              <a:t>whereas </a:t>
            </a:r>
            <a:r>
              <a:rPr lang="en-US" i="1" dirty="0">
                <a:effectLst>
                  <a:outerShdw blurRad="38100" dist="38100" dir="2700000" algn="tl">
                    <a:srgbClr val="000000">
                      <a:alpha val="43137"/>
                    </a:srgbClr>
                  </a:outerShdw>
                </a:effectLst>
              </a:rPr>
              <a:t>special symbols</a:t>
            </a:r>
            <a:r>
              <a:rPr lang="en-US" dirty="0"/>
              <a:t> must be </a:t>
            </a:r>
            <a:r>
              <a:rPr lang="en-US" i="1" dirty="0">
                <a:effectLst>
                  <a:outerShdw blurRad="38100" dist="38100" dir="2700000" algn="tl">
                    <a:srgbClr val="000000">
                      <a:alpha val="43137"/>
                    </a:srgbClr>
                  </a:outerShdw>
                </a:effectLst>
              </a:rPr>
              <a:t>interpreted</a:t>
            </a:r>
            <a:r>
              <a:rPr lang="en-US" dirty="0"/>
              <a:t>.</a:t>
            </a:r>
            <a:r>
              <a:rPr lang="cs-CZ" i="1" dirty="0"/>
              <a:t> </a:t>
            </a:r>
            <a:endParaRPr lang="cs-CZ" dirty="0"/>
          </a:p>
          <a:p>
            <a:r>
              <a:rPr lang="en-US" dirty="0"/>
              <a:t>A</a:t>
            </a:r>
            <a:r>
              <a:rPr lang="cs-CZ" dirty="0"/>
              <a:t> </a:t>
            </a:r>
            <a:r>
              <a:rPr lang="cs-CZ" i="1" dirty="0" err="1">
                <a:effectLst>
                  <a:outerShdw blurRad="38100" dist="38100" dir="2700000" algn="tl">
                    <a:srgbClr val="000000">
                      <a:alpha val="43137"/>
                    </a:srgbClr>
                  </a:outerShdw>
                </a:effectLst>
              </a:rPr>
              <a:t>predi</a:t>
            </a:r>
            <a:r>
              <a:rPr lang="en-US" i="1" dirty="0">
                <a:effectLst>
                  <a:outerShdw blurRad="38100" dist="38100" dir="2700000" algn="tl">
                    <a:srgbClr val="000000">
                      <a:alpha val="43137"/>
                    </a:srgbClr>
                  </a:outerShdw>
                </a:effectLst>
              </a:rPr>
              <a:t>cate symbol with arity</a:t>
            </a:r>
            <a:r>
              <a:rPr lang="cs-CZ" i="1" dirty="0">
                <a:effectLst>
                  <a:outerShdw blurRad="38100" dist="38100" dir="2700000" algn="tl">
                    <a:srgbClr val="000000">
                      <a:alpha val="43137"/>
                    </a:srgbClr>
                  </a:outerShdw>
                </a:effectLst>
              </a:rPr>
              <a:t> 1</a:t>
            </a:r>
            <a:r>
              <a:rPr lang="cs-CZ" dirty="0"/>
              <a:t> </a:t>
            </a:r>
            <a:r>
              <a:rPr lang="en-US" dirty="0"/>
              <a:t>denotes a</a:t>
            </a:r>
            <a:r>
              <a:rPr lang="cs-CZ" dirty="0"/>
              <a:t> </a:t>
            </a:r>
            <a:r>
              <a:rPr lang="en-US" i="1" dirty="0">
                <a:effectLst>
                  <a:outerShdw blurRad="38100" dist="38100" dir="2700000" algn="tl">
                    <a:srgbClr val="000000">
                      <a:alpha val="43137"/>
                    </a:srgbClr>
                  </a:outerShdw>
                </a:effectLst>
              </a:rPr>
              <a:t>property</a:t>
            </a:r>
            <a:r>
              <a:rPr lang="cs-CZ" dirty="0"/>
              <a:t> (</a:t>
            </a:r>
            <a:r>
              <a:rPr lang="en-US" dirty="0"/>
              <a:t>e.g., of being a winner</a:t>
            </a:r>
            <a:r>
              <a:rPr lang="cs-CZ" dirty="0"/>
              <a:t>, </a:t>
            </a:r>
            <a:r>
              <a:rPr lang="en-US" dirty="0"/>
              <a:t>being a prime</a:t>
            </a:r>
            <a:r>
              <a:rPr lang="cs-CZ" dirty="0"/>
              <a:t>) </a:t>
            </a:r>
            <a:r>
              <a:rPr lang="en-US" dirty="0"/>
              <a:t>whereas a</a:t>
            </a:r>
            <a:r>
              <a:rPr lang="cs-CZ" dirty="0"/>
              <a:t> </a:t>
            </a:r>
            <a:r>
              <a:rPr lang="cs-CZ" i="1" dirty="0" err="1">
                <a:effectLst>
                  <a:outerShdw blurRad="38100" dist="38100" dir="2700000" algn="tl">
                    <a:srgbClr val="000000">
                      <a:alpha val="43137"/>
                    </a:srgbClr>
                  </a:outerShdw>
                </a:effectLst>
              </a:rPr>
              <a:t>predi</a:t>
            </a:r>
            <a:r>
              <a:rPr lang="en-US" i="1" dirty="0">
                <a:effectLst>
                  <a:outerShdw blurRad="38100" dist="38100" dir="2700000" algn="tl">
                    <a:srgbClr val="000000">
                      <a:alpha val="43137"/>
                    </a:srgbClr>
                  </a:outerShdw>
                </a:effectLst>
              </a:rPr>
              <a:t>cate symbol with arity</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2 or greater</a:t>
            </a:r>
            <a:r>
              <a:rPr lang="cs-CZ" dirty="0"/>
              <a:t> </a:t>
            </a:r>
            <a:r>
              <a:rPr lang="en-US" dirty="0"/>
              <a:t>denotes a </a:t>
            </a:r>
            <a:r>
              <a:rPr lang="cs-CZ" dirty="0"/>
              <a:t> </a:t>
            </a:r>
            <a:r>
              <a:rPr lang="en-US" i="1" dirty="0">
                <a:effectLst>
                  <a:outerShdw blurRad="38100" dist="38100" dir="2700000" algn="tl">
                    <a:srgbClr val="000000">
                      <a:alpha val="43137"/>
                    </a:srgbClr>
                  </a:outerShdw>
                </a:effectLst>
              </a:rPr>
              <a:t>relation</a:t>
            </a:r>
            <a:r>
              <a:rPr lang="cs-CZ" dirty="0"/>
              <a:t> (</a:t>
            </a:r>
            <a:r>
              <a:rPr lang="en-US" dirty="0"/>
              <a:t>e.g., loving somebody</a:t>
            </a:r>
            <a:r>
              <a:rPr lang="cs-CZ" dirty="0"/>
              <a:t>, </a:t>
            </a:r>
            <a:r>
              <a:rPr lang="en-US" dirty="0"/>
              <a:t>being greater</a:t>
            </a:r>
            <a:r>
              <a:rPr lang="cs-CZ" dirty="0"/>
              <a:t>). </a:t>
            </a:r>
          </a:p>
          <a:p>
            <a:r>
              <a:rPr lang="en-US" i="1" dirty="0">
                <a:effectLst>
                  <a:outerShdw blurRad="38100" dist="38100" dir="2700000" algn="tl">
                    <a:srgbClr val="000000">
                      <a:alpha val="43137"/>
                    </a:srgbClr>
                  </a:outerShdw>
                </a:effectLst>
              </a:rPr>
              <a:t>Functional symbols</a:t>
            </a:r>
            <a:r>
              <a:rPr lang="cs-CZ" dirty="0"/>
              <a:t> </a:t>
            </a:r>
            <a:r>
              <a:rPr lang="en-US" dirty="0"/>
              <a:t>stand for</a:t>
            </a:r>
            <a:r>
              <a:rPr lang="cs-CZ" dirty="0"/>
              <a:t> (</a:t>
            </a:r>
            <a:r>
              <a:rPr lang="en-US" dirty="0"/>
              <a:t>extensional and total</a:t>
            </a:r>
            <a:r>
              <a:rPr lang="cs-CZ" dirty="0"/>
              <a:t>) </a:t>
            </a:r>
            <a:r>
              <a:rPr lang="en-US" i="1" dirty="0">
                <a:effectLst>
                  <a:outerShdw blurRad="38100" dist="38100" dir="2700000" algn="tl">
                    <a:srgbClr val="000000">
                      <a:alpha val="43137"/>
                    </a:srgbClr>
                  </a:outerShdw>
                </a:effectLst>
              </a:rPr>
              <a:t>functions</a:t>
            </a:r>
            <a:r>
              <a:rPr lang="cs-CZ" dirty="0"/>
              <a:t>. </a:t>
            </a:r>
            <a:endParaRPr lang="en-US" dirty="0"/>
          </a:p>
          <a:p>
            <a:pPr lvl="1"/>
            <a:r>
              <a:rPr lang="en-US" dirty="0"/>
              <a:t>Function </a:t>
            </a:r>
            <a:r>
              <a:rPr lang="cs-CZ" i="1" dirty="0">
                <a:effectLst>
                  <a:outerShdw blurRad="38100" dist="38100" dir="2700000" algn="tl">
                    <a:srgbClr val="000000">
                      <a:alpha val="43137"/>
                    </a:srgbClr>
                  </a:outerShdw>
                </a:effectLst>
              </a:rPr>
              <a:t>f</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A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i="1" dirty="0"/>
              <a:t> </a:t>
            </a:r>
            <a:r>
              <a:rPr lang="en-US" dirty="0"/>
              <a:t>has been defined as a mapping from </a:t>
            </a:r>
            <a:r>
              <a:rPr lang="cs-CZ" i="1" dirty="0"/>
              <a:t>A </a:t>
            </a:r>
            <a:r>
              <a:rPr lang="en-US" dirty="0"/>
              <a:t>to</a:t>
            </a:r>
            <a:r>
              <a:rPr lang="cs-CZ" dirty="0"/>
              <a:t> </a:t>
            </a:r>
            <a:r>
              <a:rPr lang="cs-CZ" i="1" dirty="0"/>
              <a:t>B</a:t>
            </a:r>
            <a:r>
              <a:rPr lang="en-US" i="1" dirty="0"/>
              <a:t> </a:t>
            </a:r>
            <a:r>
              <a:rPr lang="en-US" dirty="0"/>
              <a:t>that associates every element of</a:t>
            </a:r>
            <a:r>
              <a:rPr lang="cs-CZ" dirty="0"/>
              <a:t> </a:t>
            </a:r>
            <a:r>
              <a:rPr lang="cs-CZ" i="1" dirty="0"/>
              <a:t>A </a:t>
            </a:r>
            <a:r>
              <a:rPr lang="en-US" dirty="0"/>
              <a:t>with just one element of </a:t>
            </a:r>
            <a:r>
              <a:rPr lang="cs-CZ" i="1" dirty="0"/>
              <a:t>B.</a:t>
            </a:r>
            <a:endParaRPr lang="cs-CZ" dirty="0"/>
          </a:p>
        </p:txBody>
      </p:sp>
      <p:sp>
        <p:nvSpPr>
          <p:cNvPr id="4" name="Zástupný symbol pro číslo snímku 3">
            <a:extLst>
              <a:ext uri="{FF2B5EF4-FFF2-40B4-BE49-F238E27FC236}">
                <a16:creationId xmlns:a16="http://schemas.microsoft.com/office/drawing/2014/main" id="{96B01E4E-55D3-4AA0-8A1A-C3BB1CE2AF1D}"/>
              </a:ext>
            </a:extLst>
          </p:cNvPr>
          <p:cNvSpPr>
            <a:spLocks noGrp="1"/>
          </p:cNvSpPr>
          <p:nvPr>
            <p:ph type="sldNum" sz="quarter" idx="12"/>
          </p:nvPr>
        </p:nvSpPr>
        <p:spPr/>
        <p:txBody>
          <a:bodyPr/>
          <a:lstStyle/>
          <a:p>
            <a:fld id="{3853029C-BBCC-4BE9-A160-BB01656C6EDE}" type="slidenum">
              <a:rPr lang="cs-CZ" smtClean="0"/>
              <a:t>2</a:t>
            </a:fld>
            <a:endParaRPr lang="cs-CZ"/>
          </a:p>
        </p:txBody>
      </p:sp>
    </p:spTree>
    <p:extLst>
      <p:ext uri="{BB962C8B-B14F-4D97-AF65-F5344CB8AC3E}">
        <p14:creationId xmlns:p14="http://schemas.microsoft.com/office/powerpoint/2010/main" val="361339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692149"/>
          </a:xfrm>
        </p:spPr>
        <p:txBody>
          <a:bodyPr>
            <a:normAutofit fontScale="90000"/>
          </a:bodyPr>
          <a:lstStyle/>
          <a:p>
            <a:r>
              <a:rPr lang="cs-CZ" i="1" dirty="0">
                <a:solidFill>
                  <a:srgbClr val="0070C0"/>
                </a:solidFill>
                <a:effectLst>
                  <a:outerShdw blurRad="38100" dist="38100" dir="2700000" algn="tl">
                    <a:srgbClr val="000000">
                      <a:alpha val="43137"/>
                    </a:srgbClr>
                  </a:outerShdw>
                </a:effectLst>
              </a:rPr>
              <a:t>S</a:t>
            </a:r>
            <a:r>
              <a:rPr lang="en-US" i="1" dirty="0" err="1">
                <a:solidFill>
                  <a:srgbClr val="0070C0"/>
                </a:solidFill>
                <a:effectLst>
                  <a:outerShdw blurRad="38100" dist="38100" dir="2700000" algn="tl">
                    <a:srgbClr val="000000">
                      <a:alpha val="43137"/>
                    </a:srgbClr>
                  </a:outerShdw>
                </a:effectLst>
              </a:rPr>
              <a:t>emantic</a:t>
            </a:r>
            <a:r>
              <a:rPr lang="en-US" i="1" dirty="0">
                <a:solidFill>
                  <a:srgbClr val="0070C0"/>
                </a:solidFill>
                <a:effectLst>
                  <a:outerShdw blurRad="38100" dist="38100" dir="2700000" algn="tl">
                    <a:srgbClr val="000000">
                      <a:alpha val="43137"/>
                    </a:srgbClr>
                  </a:outerShdw>
                </a:effectLst>
              </a:rPr>
              <a:t> theorem of deduction in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FOL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238250"/>
            <a:ext cx="10382250" cy="5410200"/>
          </a:xfrm>
        </p:spPr>
        <p:txBody>
          <a:bodyPr>
            <a:normAutofit/>
          </a:bodyPr>
          <a:lstStyle/>
          <a:p>
            <a:r>
              <a:rPr lang="en-US" dirty="0"/>
              <a:t>As a counterexample to the logical validity of </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r>
              <a:rPr lang="cs-CZ" dirty="0"/>
              <a:t> </a:t>
            </a:r>
            <a:r>
              <a:rPr lang="en-US" dirty="0"/>
              <a:t>take this interpretation</a:t>
            </a:r>
            <a:r>
              <a:rPr lang="cs-CZ" dirty="0"/>
              <a:t>: </a:t>
            </a:r>
          </a:p>
          <a:p>
            <a:pPr marL="514350" indent="-514350">
              <a:buFont typeface="+mj-lt"/>
              <a:buAutoNum type="arabicPeriod"/>
            </a:pPr>
            <a:r>
              <a:rPr lang="cs-CZ" i="1" dirty="0"/>
              <a:t>U = N </a:t>
            </a:r>
            <a:r>
              <a:rPr lang="cs-CZ" dirty="0"/>
              <a:t>(</a:t>
            </a:r>
            <a:r>
              <a:rPr lang="en-US" dirty="0"/>
              <a:t>the set of natural numbers</a:t>
            </a:r>
            <a:r>
              <a:rPr lang="cs-CZ" dirty="0"/>
              <a:t>)</a:t>
            </a:r>
          </a:p>
          <a:p>
            <a:pPr marL="514350" indent="-514350">
              <a:spcBef>
                <a:spcPts val="0"/>
              </a:spcBef>
              <a:buFont typeface="+mj-lt"/>
              <a:buAutoNum type="arabicPeriod"/>
            </a:pPr>
            <a:r>
              <a:rPr lang="cs-CZ" i="1" dirty="0"/>
              <a:t>P </a:t>
            </a:r>
            <a:r>
              <a:rPr lang="cs-CZ" dirty="0">
                <a:sym typeface="Symbol" panose="05050102010706020507" pitchFamily="18" charset="2"/>
              </a:rPr>
              <a:t></a:t>
            </a:r>
            <a:r>
              <a:rPr lang="cs-CZ" dirty="0"/>
              <a:t> </a:t>
            </a:r>
            <a:r>
              <a:rPr lang="cs-CZ" i="1" dirty="0"/>
              <a:t>P</a:t>
            </a:r>
            <a:r>
              <a:rPr lang="cs-CZ" i="1" baseline="30000" dirty="0"/>
              <a:t>U</a:t>
            </a:r>
            <a:r>
              <a:rPr lang="cs-CZ" dirty="0"/>
              <a:t> = </a:t>
            </a:r>
            <a:r>
              <a:rPr lang="en-US" dirty="0"/>
              <a:t>the set of even numbers</a:t>
            </a:r>
            <a:r>
              <a:rPr lang="cs-CZ" dirty="0"/>
              <a:t> (</a:t>
            </a:r>
            <a:r>
              <a:rPr lang="cs-CZ" dirty="0">
                <a:sym typeface="Symbol" panose="05050102010706020507" pitchFamily="18" charset="2"/>
              </a:rPr>
              <a:t></a:t>
            </a:r>
            <a:r>
              <a:rPr lang="cs-CZ" dirty="0"/>
              <a:t> </a:t>
            </a:r>
            <a:r>
              <a:rPr lang="cs-CZ" i="1" dirty="0"/>
              <a:t>N</a:t>
            </a:r>
            <a:r>
              <a:rPr lang="cs-CZ" dirty="0"/>
              <a:t>) </a:t>
            </a:r>
          </a:p>
          <a:p>
            <a:r>
              <a:rPr lang="en-US" dirty="0"/>
              <a:t>It is easy to find a valuation of the variable </a:t>
            </a:r>
            <a:r>
              <a:rPr lang="en-US" i="1" dirty="0"/>
              <a:t>x </a:t>
            </a:r>
            <a:r>
              <a:rPr lang="en-US" dirty="0"/>
              <a:t>for which the formula takes the value False.</a:t>
            </a:r>
            <a:r>
              <a:rPr lang="cs-CZ" dirty="0"/>
              <a:t> </a:t>
            </a:r>
            <a:r>
              <a:rPr lang="en-US" dirty="0"/>
              <a:t>For instance,</a:t>
            </a:r>
            <a:r>
              <a:rPr lang="cs-CZ" dirty="0"/>
              <a:t> </a:t>
            </a:r>
            <a:r>
              <a:rPr lang="cs-CZ" i="1" dirty="0"/>
              <a:t>v(x) = </a:t>
            </a:r>
            <a:r>
              <a:rPr lang="cs-CZ" dirty="0"/>
              <a:t>2 </a:t>
            </a:r>
            <a:r>
              <a:rPr lang="en-US" dirty="0"/>
              <a:t>or</a:t>
            </a:r>
            <a:r>
              <a:rPr lang="cs-CZ" dirty="0"/>
              <a:t> </a:t>
            </a:r>
            <a:r>
              <a:rPr lang="cs-CZ" i="1" dirty="0"/>
              <a:t>v(x) = </a:t>
            </a:r>
            <a:r>
              <a:rPr lang="cs-CZ" dirty="0"/>
              <a:t>4, 6, </a:t>
            </a:r>
            <a:r>
              <a:rPr lang="en-US" dirty="0" err="1"/>
              <a:t>etc</a:t>
            </a:r>
            <a:r>
              <a:rPr lang="cs-CZ" dirty="0"/>
              <a:t>. </a:t>
            </a:r>
            <a:r>
              <a:rPr lang="en-US" dirty="0"/>
              <a:t>For these valuations is the antecedent</a:t>
            </a:r>
            <a:r>
              <a:rPr lang="cs-CZ" dirty="0"/>
              <a:t> </a:t>
            </a:r>
            <a:r>
              <a:rPr lang="cs-CZ" i="1" dirty="0"/>
              <a:t>P(x)</a:t>
            </a:r>
            <a:r>
              <a:rPr lang="cs-CZ" dirty="0"/>
              <a:t> </a:t>
            </a:r>
            <a:r>
              <a:rPr lang="en-US" dirty="0"/>
              <a:t>true but the consequent </a:t>
            </a:r>
            <a:r>
              <a:rPr lang="en-US" dirty="0">
                <a:sym typeface="Symbol" panose="05050102010706020507" pitchFamily="18" charset="2"/>
              </a:rPr>
              <a:t></a:t>
            </a:r>
            <a:r>
              <a:rPr lang="cs-CZ" i="1" dirty="0"/>
              <a:t>x P(x) </a:t>
            </a:r>
            <a:r>
              <a:rPr lang="en-US" dirty="0"/>
              <a:t>is false</a:t>
            </a:r>
            <a:r>
              <a:rPr lang="cs-CZ" dirty="0"/>
              <a:t> (</a:t>
            </a:r>
            <a:r>
              <a:rPr lang="en-US" dirty="0"/>
              <a:t>it is not true that all natural number are even</a:t>
            </a:r>
            <a:r>
              <a:rPr lang="cs-CZ" dirty="0"/>
              <a:t>).</a:t>
            </a:r>
          </a:p>
          <a:p>
            <a:pPr marL="0" indent="0">
              <a:buNone/>
            </a:pPr>
            <a:r>
              <a:rPr lang="en-US" b="1" i="1" dirty="0"/>
              <a:t>Theorem. </a:t>
            </a:r>
            <a:r>
              <a:rPr lang="en-US" dirty="0"/>
              <a:t>Let</a:t>
            </a:r>
            <a:r>
              <a:rPr lang="cs-CZ" dirty="0"/>
              <a:t> </a:t>
            </a:r>
            <a:r>
              <a:rPr lang="cs-CZ" i="1" dirty="0"/>
              <a:t>P</a:t>
            </a:r>
            <a:r>
              <a:rPr lang="cs-CZ" baseline="-25000" dirty="0"/>
              <a:t>1</a:t>
            </a:r>
            <a:r>
              <a:rPr lang="cs-CZ" dirty="0"/>
              <a:t>, …, </a:t>
            </a:r>
            <a:r>
              <a:rPr lang="cs-CZ" i="1" dirty="0" err="1"/>
              <a:t>P</a:t>
            </a:r>
            <a:r>
              <a:rPr lang="cs-CZ" i="1" baseline="-25000" dirty="0" err="1"/>
              <a:t>n</a:t>
            </a:r>
            <a:r>
              <a:rPr lang="cs-CZ" dirty="0"/>
              <a:t>, </a:t>
            </a:r>
            <a:r>
              <a:rPr lang="en-US" i="1" dirty="0"/>
              <a:t>C</a:t>
            </a:r>
            <a:r>
              <a:rPr lang="cs-CZ" dirty="0"/>
              <a:t> </a:t>
            </a:r>
            <a:r>
              <a:rPr lang="en-US" dirty="0"/>
              <a:t>be</a:t>
            </a:r>
            <a:r>
              <a:rPr lang="cs-CZ" dirty="0"/>
              <a:t> </a:t>
            </a:r>
            <a:r>
              <a:rPr lang="en-US" i="1" dirty="0">
                <a:effectLst>
                  <a:outerShdw blurRad="38100" dist="38100" dir="2700000" algn="tl">
                    <a:srgbClr val="000000">
                      <a:alpha val="43137"/>
                    </a:srgbClr>
                  </a:outerShdw>
                </a:effectLst>
              </a:rPr>
              <a:t>closed</a:t>
            </a:r>
            <a:r>
              <a:rPr lang="cs-CZ" dirty="0"/>
              <a:t> </a:t>
            </a:r>
            <a:r>
              <a:rPr lang="en-US" dirty="0"/>
              <a:t>formulas of FOL</a:t>
            </a:r>
            <a:r>
              <a:rPr lang="cs-CZ" dirty="0"/>
              <a:t>. </a:t>
            </a:r>
            <a:r>
              <a:rPr lang="en-US" dirty="0"/>
              <a:t>Then the argument</a:t>
            </a:r>
            <a:r>
              <a:rPr lang="cs-CZ" dirty="0"/>
              <a:t> </a:t>
            </a:r>
            <a:r>
              <a:rPr lang="cs-CZ" i="1" dirty="0"/>
              <a:t>P</a:t>
            </a:r>
            <a:r>
              <a:rPr lang="cs-CZ" baseline="-25000" dirty="0"/>
              <a:t>1</a:t>
            </a:r>
            <a:r>
              <a:rPr lang="cs-CZ" dirty="0"/>
              <a:t>, …, </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 deductively valid </a:t>
            </a:r>
            <a:r>
              <a:rPr lang="en-US" dirty="0" err="1"/>
              <a:t>iff</a:t>
            </a:r>
            <a:r>
              <a:rPr lang="en-US" dirty="0"/>
              <a:t> </a:t>
            </a:r>
            <a:r>
              <a:rPr lang="cs-CZ" dirty="0"/>
              <a:t>(</a:t>
            </a:r>
            <a:r>
              <a:rPr lang="cs-CZ" i="1" dirty="0"/>
              <a:t>P</a:t>
            </a:r>
            <a:r>
              <a:rPr lang="cs-CZ" baseline="-25000" dirty="0"/>
              <a:t>1</a:t>
            </a:r>
            <a:r>
              <a:rPr lang="cs-CZ" dirty="0"/>
              <a:t> </a:t>
            </a:r>
            <a:r>
              <a:rPr lang="cs-CZ" dirty="0">
                <a:sym typeface="Symbol" panose="05050102010706020507" pitchFamily="18" charset="2"/>
              </a:rPr>
              <a:t></a:t>
            </a:r>
            <a:r>
              <a:rPr lang="cs-CZ" dirty="0"/>
              <a:t>…</a:t>
            </a:r>
            <a:r>
              <a:rPr lang="cs-CZ" dirty="0">
                <a:sym typeface="Symbol" panose="05050102010706020507" pitchFamily="18" charset="2"/>
              </a:rPr>
              <a:t></a:t>
            </a:r>
            <a:r>
              <a:rPr lang="cs-CZ" dirty="0"/>
              <a:t> </a:t>
            </a:r>
            <a:r>
              <a:rPr lang="cs-CZ" i="1" dirty="0" err="1"/>
              <a:t>P</a:t>
            </a:r>
            <a:r>
              <a:rPr lang="cs-CZ" i="1" baseline="-25000" dirty="0" err="1"/>
              <a:t>n</a:t>
            </a:r>
            <a:r>
              <a:rPr lang="cs-CZ" dirty="0"/>
              <a:t>)</a:t>
            </a:r>
            <a:r>
              <a:rPr lang="cs-CZ" i="1" baseline="-25000" dirty="0"/>
              <a:t>  </a:t>
            </a:r>
            <a:r>
              <a:rPr lang="cs-CZ" dirty="0">
                <a:sym typeface="Symbol" panose="05050102010706020507" pitchFamily="18" charset="2"/>
              </a:rPr>
              <a:t></a:t>
            </a:r>
            <a:r>
              <a:rPr lang="cs-CZ" dirty="0"/>
              <a:t> </a:t>
            </a:r>
            <a:r>
              <a:rPr lang="en-US" i="1" dirty="0"/>
              <a:t>C</a:t>
            </a:r>
            <a:r>
              <a:rPr lang="cs-CZ" i="1" dirty="0"/>
              <a:t> </a:t>
            </a:r>
            <a:r>
              <a:rPr lang="en-US" dirty="0"/>
              <a:t>is logically true</a:t>
            </a:r>
            <a:r>
              <a:rPr lang="cs-CZ" dirty="0"/>
              <a:t>, </a:t>
            </a:r>
            <a:r>
              <a:rPr lang="en-US" dirty="0"/>
              <a:t>i.e.</a:t>
            </a:r>
            <a:r>
              <a:rPr lang="cs-CZ" dirty="0"/>
              <a:t> |= (</a:t>
            </a:r>
            <a:r>
              <a:rPr lang="cs-CZ" i="1" dirty="0"/>
              <a:t>P</a:t>
            </a:r>
            <a:r>
              <a:rPr lang="cs-CZ" baseline="-25000" dirty="0"/>
              <a:t>1</a:t>
            </a:r>
            <a:r>
              <a:rPr lang="cs-CZ" dirty="0"/>
              <a:t> </a:t>
            </a:r>
            <a:r>
              <a:rPr lang="cs-CZ" dirty="0">
                <a:sym typeface="Symbol" panose="05050102010706020507" pitchFamily="18" charset="2"/>
              </a:rPr>
              <a:t></a:t>
            </a:r>
            <a:r>
              <a:rPr lang="cs-CZ" dirty="0"/>
              <a:t>…</a:t>
            </a:r>
            <a:r>
              <a:rPr lang="cs-CZ" dirty="0">
                <a:sym typeface="Symbol" panose="05050102010706020507" pitchFamily="18" charset="2"/>
              </a:rPr>
              <a:t></a:t>
            </a:r>
            <a:r>
              <a:rPr lang="cs-CZ" dirty="0"/>
              <a:t> </a:t>
            </a:r>
            <a:r>
              <a:rPr lang="cs-CZ" i="1" dirty="0" err="1"/>
              <a:t>P</a:t>
            </a:r>
            <a:r>
              <a:rPr lang="cs-CZ" i="1" baseline="-25000" dirty="0" err="1"/>
              <a:t>n</a:t>
            </a:r>
            <a:r>
              <a:rPr lang="cs-CZ" dirty="0"/>
              <a:t>)</a:t>
            </a:r>
            <a:r>
              <a:rPr lang="cs-CZ" i="1" baseline="-25000" dirty="0"/>
              <a:t>  </a:t>
            </a:r>
            <a:r>
              <a:rPr lang="cs-CZ" dirty="0">
                <a:sym typeface="Symbol" panose="05050102010706020507" pitchFamily="18" charset="2"/>
              </a:rPr>
              <a:t></a:t>
            </a:r>
            <a:r>
              <a:rPr lang="cs-CZ" dirty="0"/>
              <a:t> </a:t>
            </a:r>
            <a:r>
              <a:rPr lang="en-US" i="1" dirty="0"/>
              <a:t>C</a:t>
            </a:r>
            <a:r>
              <a:rPr lang="cs-CZ" i="1" dirty="0"/>
              <a:t>.</a:t>
            </a:r>
          </a:p>
          <a:p>
            <a:pPr marL="0" indent="0" algn="ctr">
              <a:buNone/>
            </a:pPr>
            <a:r>
              <a:rPr lang="cs-CZ" i="1" dirty="0">
                <a:solidFill>
                  <a:srgbClr val="C00000"/>
                </a:solidFill>
                <a:effectLst>
                  <a:outerShdw blurRad="38100" dist="38100" dir="2700000" algn="tl">
                    <a:srgbClr val="000000">
                      <a:alpha val="43137"/>
                    </a:srgbClr>
                  </a:outerShdw>
                </a:effectLst>
              </a:rPr>
              <a:t>P</a:t>
            </a:r>
            <a:r>
              <a:rPr lang="cs-CZ" baseline="-25000" dirty="0">
                <a:solidFill>
                  <a:srgbClr val="C00000"/>
                </a:solidFill>
                <a:effectLst>
                  <a:outerShdw blurRad="38100" dist="38100" dir="2700000" algn="tl">
                    <a:srgbClr val="000000">
                      <a:alpha val="43137"/>
                    </a:srgbClr>
                  </a:outerShdw>
                </a:effectLst>
              </a:rPr>
              <a:t>1</a:t>
            </a:r>
            <a:r>
              <a:rPr lang="cs-CZ" dirty="0">
                <a:solidFill>
                  <a:srgbClr val="C00000"/>
                </a:solidFill>
                <a:effectLst>
                  <a:outerShdw blurRad="38100" dist="38100" dir="2700000" algn="tl">
                    <a:srgbClr val="000000">
                      <a:alpha val="43137"/>
                    </a:srgbClr>
                  </a:outerShdw>
                </a:effectLst>
              </a:rPr>
              <a:t>, …, </a:t>
            </a:r>
            <a:r>
              <a:rPr lang="cs-CZ" i="1" dirty="0" err="1">
                <a:solidFill>
                  <a:srgbClr val="C00000"/>
                </a:solidFill>
                <a:effectLst>
                  <a:outerShdw blurRad="38100" dist="38100" dir="2700000" algn="tl">
                    <a:srgbClr val="000000">
                      <a:alpha val="43137"/>
                    </a:srgbClr>
                  </a:outerShdw>
                </a:effectLst>
              </a:rPr>
              <a:t>P</a:t>
            </a:r>
            <a:r>
              <a:rPr lang="cs-CZ" i="1" baseline="-25000" dirty="0" err="1">
                <a:solidFill>
                  <a:srgbClr val="C00000"/>
                </a:solidFill>
                <a:effectLst>
                  <a:outerShdw blurRad="38100" dist="38100" dir="2700000" algn="tl">
                    <a:srgbClr val="000000">
                      <a:alpha val="43137"/>
                    </a:srgbClr>
                  </a:outerShdw>
                </a:effectLst>
              </a:rPr>
              <a:t>n</a:t>
            </a:r>
            <a:r>
              <a:rPr lang="cs-CZ" i="1" baseline="-25000" dirty="0">
                <a:solidFill>
                  <a:srgbClr val="C00000"/>
                </a:solidFill>
                <a:effectLst>
                  <a:outerShdw blurRad="38100" dist="38100" dir="2700000" algn="tl">
                    <a:srgbClr val="000000">
                      <a:alpha val="43137"/>
                    </a:srgbClr>
                  </a:outerShdw>
                </a:effectLst>
              </a:rPr>
              <a:t> </a:t>
            </a:r>
            <a:r>
              <a:rPr lang="cs-CZ" dirty="0">
                <a:solidFill>
                  <a:srgbClr val="C00000"/>
                </a:solidFill>
                <a:effectLst>
                  <a:outerShdw blurRad="38100" dist="38100" dir="2700000" algn="tl">
                    <a:srgbClr val="000000">
                      <a:alpha val="43137"/>
                    </a:srgbClr>
                  </a:outerShdw>
                </a:effectLst>
              </a:rPr>
              <a:t>|= </a:t>
            </a:r>
            <a:r>
              <a:rPr lang="en-US" i="1" dirty="0">
                <a:solidFill>
                  <a:srgbClr val="C00000"/>
                </a:solidFill>
                <a:effectLst>
                  <a:outerShdw blurRad="38100" dist="38100" dir="2700000" algn="tl">
                    <a:srgbClr val="000000">
                      <a:alpha val="43137"/>
                    </a:srgbClr>
                  </a:outerShdw>
                </a:effectLst>
              </a:rPr>
              <a:t>C</a:t>
            </a:r>
            <a:r>
              <a:rPr lang="cs-CZ" i="1" dirty="0">
                <a:solidFill>
                  <a:srgbClr val="C00000"/>
                </a:solidFill>
                <a:effectLst>
                  <a:outerShdw blurRad="38100" dist="38100" dir="2700000" algn="tl">
                    <a:srgbClr val="000000">
                      <a:alpha val="43137"/>
                    </a:srgbClr>
                  </a:outerShdw>
                </a:effectLst>
              </a:rPr>
              <a:t>  </a:t>
            </a:r>
            <a:r>
              <a:rPr lang="cs-CZ" dirty="0">
                <a:solidFill>
                  <a:srgbClr val="C00000"/>
                </a:solidFill>
                <a:effectLst>
                  <a:outerShdw blurRad="38100" dist="38100" dir="2700000" algn="tl">
                    <a:srgbClr val="000000">
                      <a:alpha val="43137"/>
                    </a:srgbClr>
                  </a:outerShdw>
                </a:effectLst>
                <a:sym typeface="Symbol" panose="05050102010706020507" pitchFamily="18" charset="2"/>
              </a:rPr>
              <a:t></a:t>
            </a:r>
            <a:r>
              <a:rPr lang="cs-CZ" i="1" dirty="0">
                <a:solidFill>
                  <a:srgbClr val="C00000"/>
                </a:solidFill>
                <a:effectLst>
                  <a:outerShdw blurRad="38100" dist="38100" dir="2700000" algn="tl">
                    <a:srgbClr val="000000">
                      <a:alpha val="43137"/>
                    </a:srgbClr>
                  </a:outerShdw>
                </a:effectLst>
                <a:sym typeface="Symbol" panose="05050102010706020507" pitchFamily="18" charset="2"/>
              </a:rPr>
              <a:t> </a:t>
            </a:r>
            <a:r>
              <a:rPr lang="cs-CZ" dirty="0">
                <a:solidFill>
                  <a:srgbClr val="C00000"/>
                </a:solidFill>
                <a:effectLst>
                  <a:outerShdw blurRad="38100" dist="38100" dir="2700000" algn="tl">
                    <a:srgbClr val="000000">
                      <a:alpha val="43137"/>
                    </a:srgbClr>
                  </a:outerShdw>
                </a:effectLst>
              </a:rPr>
              <a:t>|= (</a:t>
            </a:r>
            <a:r>
              <a:rPr lang="cs-CZ" i="1" dirty="0">
                <a:solidFill>
                  <a:srgbClr val="C00000"/>
                </a:solidFill>
                <a:effectLst>
                  <a:outerShdw blurRad="38100" dist="38100" dir="2700000" algn="tl">
                    <a:srgbClr val="000000">
                      <a:alpha val="43137"/>
                    </a:srgbClr>
                  </a:outerShdw>
                </a:effectLst>
              </a:rPr>
              <a:t>P</a:t>
            </a:r>
            <a:r>
              <a:rPr lang="cs-CZ" baseline="-25000" dirty="0">
                <a:solidFill>
                  <a:srgbClr val="C00000"/>
                </a:solidFill>
                <a:effectLst>
                  <a:outerShdw blurRad="38100" dist="38100" dir="2700000" algn="tl">
                    <a:srgbClr val="000000">
                      <a:alpha val="43137"/>
                    </a:srgbClr>
                  </a:outerShdw>
                </a:effectLst>
              </a:rPr>
              <a:t>1</a:t>
            </a:r>
            <a:r>
              <a:rPr lang="cs-CZ" dirty="0">
                <a:solidFill>
                  <a:srgbClr val="C00000"/>
                </a:solidFill>
                <a:effectLst>
                  <a:outerShdw blurRad="38100" dist="38100" dir="2700000" algn="tl">
                    <a:srgbClr val="000000">
                      <a:alpha val="43137"/>
                    </a:srgbClr>
                  </a:outerShdw>
                </a:effectLst>
              </a:rPr>
              <a:t> </a:t>
            </a:r>
            <a:r>
              <a:rPr lang="cs-CZ" dirty="0">
                <a:solidFill>
                  <a:srgbClr val="C00000"/>
                </a:solidFill>
                <a:effectLst>
                  <a:outerShdw blurRad="38100" dist="38100" dir="2700000" algn="tl">
                    <a:srgbClr val="000000">
                      <a:alpha val="43137"/>
                    </a:srgbClr>
                  </a:outerShdw>
                </a:effectLst>
                <a:sym typeface="Symbol" panose="05050102010706020507" pitchFamily="18" charset="2"/>
              </a:rPr>
              <a:t></a:t>
            </a:r>
            <a:r>
              <a:rPr lang="cs-CZ" dirty="0">
                <a:solidFill>
                  <a:srgbClr val="C00000"/>
                </a:solidFill>
                <a:effectLst>
                  <a:outerShdw blurRad="38100" dist="38100" dir="2700000" algn="tl">
                    <a:srgbClr val="000000">
                      <a:alpha val="43137"/>
                    </a:srgbClr>
                  </a:outerShdw>
                </a:effectLst>
              </a:rPr>
              <a:t>…</a:t>
            </a:r>
            <a:r>
              <a:rPr lang="cs-CZ" dirty="0">
                <a:solidFill>
                  <a:srgbClr val="C00000"/>
                </a:solidFill>
                <a:effectLst>
                  <a:outerShdw blurRad="38100" dist="38100" dir="2700000" algn="tl">
                    <a:srgbClr val="000000">
                      <a:alpha val="43137"/>
                    </a:srgbClr>
                  </a:outerShdw>
                </a:effectLst>
                <a:sym typeface="Symbol" panose="05050102010706020507" pitchFamily="18" charset="2"/>
              </a:rPr>
              <a:t></a:t>
            </a:r>
            <a:r>
              <a:rPr lang="cs-CZ" dirty="0">
                <a:solidFill>
                  <a:srgbClr val="C00000"/>
                </a:solidFill>
                <a:effectLst>
                  <a:outerShdw blurRad="38100" dist="38100" dir="2700000" algn="tl">
                    <a:srgbClr val="000000">
                      <a:alpha val="43137"/>
                    </a:srgbClr>
                  </a:outerShdw>
                </a:effectLst>
              </a:rPr>
              <a:t> </a:t>
            </a:r>
            <a:r>
              <a:rPr lang="cs-CZ" i="1" dirty="0" err="1">
                <a:solidFill>
                  <a:srgbClr val="C00000"/>
                </a:solidFill>
                <a:effectLst>
                  <a:outerShdw blurRad="38100" dist="38100" dir="2700000" algn="tl">
                    <a:srgbClr val="000000">
                      <a:alpha val="43137"/>
                    </a:srgbClr>
                  </a:outerShdw>
                </a:effectLst>
              </a:rPr>
              <a:t>P</a:t>
            </a:r>
            <a:r>
              <a:rPr lang="cs-CZ" i="1" baseline="-25000" dirty="0" err="1">
                <a:solidFill>
                  <a:srgbClr val="C00000"/>
                </a:solidFill>
                <a:effectLst>
                  <a:outerShdw blurRad="38100" dist="38100" dir="2700000" algn="tl">
                    <a:srgbClr val="000000">
                      <a:alpha val="43137"/>
                    </a:srgbClr>
                  </a:outerShdw>
                </a:effectLst>
              </a:rPr>
              <a:t>n</a:t>
            </a:r>
            <a:r>
              <a:rPr lang="cs-CZ" dirty="0">
                <a:solidFill>
                  <a:srgbClr val="C00000"/>
                </a:solidFill>
                <a:effectLst>
                  <a:outerShdw blurRad="38100" dist="38100" dir="2700000" algn="tl">
                    <a:srgbClr val="000000">
                      <a:alpha val="43137"/>
                    </a:srgbClr>
                  </a:outerShdw>
                </a:effectLst>
              </a:rPr>
              <a:t>)</a:t>
            </a:r>
            <a:r>
              <a:rPr lang="cs-CZ" i="1" baseline="-25000" dirty="0">
                <a:solidFill>
                  <a:srgbClr val="C00000"/>
                </a:solidFill>
                <a:effectLst>
                  <a:outerShdw blurRad="38100" dist="38100" dir="2700000" algn="tl">
                    <a:srgbClr val="000000">
                      <a:alpha val="43137"/>
                    </a:srgbClr>
                  </a:outerShdw>
                </a:effectLst>
              </a:rPr>
              <a:t>  </a:t>
            </a:r>
            <a:r>
              <a:rPr lang="cs-CZ" dirty="0">
                <a:solidFill>
                  <a:srgbClr val="C00000"/>
                </a:solidFill>
                <a:effectLst>
                  <a:outerShdw blurRad="38100" dist="38100" dir="2700000" algn="tl">
                    <a:srgbClr val="000000">
                      <a:alpha val="43137"/>
                    </a:srgbClr>
                  </a:outerShdw>
                </a:effectLst>
                <a:sym typeface="Symbol" panose="05050102010706020507" pitchFamily="18" charset="2"/>
              </a:rPr>
              <a:t></a:t>
            </a:r>
            <a:r>
              <a:rPr lang="cs-CZ" dirty="0">
                <a:solidFill>
                  <a:srgbClr val="C00000"/>
                </a:solidFill>
                <a:effectLst>
                  <a:outerShdw blurRad="38100" dist="38100" dir="2700000" algn="tl">
                    <a:srgbClr val="000000">
                      <a:alpha val="43137"/>
                    </a:srgbClr>
                  </a:outerShdw>
                </a:effectLst>
              </a:rPr>
              <a:t> </a:t>
            </a:r>
            <a:r>
              <a:rPr lang="en-US" i="1" dirty="0">
                <a:solidFill>
                  <a:srgbClr val="C00000"/>
                </a:solidFill>
                <a:effectLst>
                  <a:outerShdw blurRad="38100" dist="38100" dir="2700000" algn="tl">
                    <a:srgbClr val="000000">
                      <a:alpha val="43137"/>
                    </a:srgbClr>
                  </a:outerShdw>
                </a:effectLst>
              </a:rPr>
              <a:t>C</a:t>
            </a:r>
            <a:endParaRPr lang="cs-CZ" dirty="0">
              <a:solidFill>
                <a:srgbClr val="C0000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20</a:t>
            </a:fld>
            <a:endParaRPr lang="cs-CZ"/>
          </a:p>
        </p:txBody>
      </p:sp>
    </p:spTree>
    <p:extLst>
      <p:ext uri="{BB962C8B-B14F-4D97-AF65-F5344CB8AC3E}">
        <p14:creationId xmlns:p14="http://schemas.microsoft.com/office/powerpoint/2010/main" val="3020107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593889" y="1385740"/>
            <a:ext cx="10759911" cy="4791223"/>
          </a:xfrm>
        </p:spPr>
        <p:txBody>
          <a:bodyPr>
            <a:normAutofit fontScale="92500" lnSpcReduction="10000"/>
          </a:bodyPr>
          <a:lstStyle/>
          <a:p>
            <a:r>
              <a:rPr lang="en-US" dirty="0"/>
              <a:t>In simple cases it is possible to decide by set-theoretical considerations whether an argument is valid</a:t>
            </a:r>
            <a:r>
              <a:rPr lang="cs-CZ" dirty="0"/>
              <a:t>.</a:t>
            </a:r>
          </a:p>
          <a:p>
            <a:pPr marL="0" indent="0">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rPr>
              <a:t>x </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P(x)</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Q(x)</a:t>
            </a:r>
            <a:r>
              <a:rPr lang="en-US"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rPr>
              <a:t>					</a:t>
            </a:r>
            <a:r>
              <a:rPr lang="cs-CZ" i="1" dirty="0"/>
              <a:t> </a:t>
            </a:r>
            <a:r>
              <a:rPr lang="en-US" i="1" dirty="0"/>
              <a:t>  </a:t>
            </a:r>
            <a:r>
              <a:rPr lang="cs-CZ" sz="2600" b="1" i="1" dirty="0"/>
              <a:t>Q</a:t>
            </a:r>
            <a:r>
              <a:rPr lang="cs-CZ" sz="2600" b="1" i="1" baseline="30000" dirty="0"/>
              <a:t>U</a:t>
            </a:r>
            <a:br>
              <a:rPr lang="en-US"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a:t>
            </a:r>
            <a:br>
              <a:rPr lang="en-US" i="1" dirty="0">
                <a:solidFill>
                  <a:srgbClr val="0070C0"/>
                </a:solidFill>
                <a:effectLst>
                  <a:outerShdw blurRad="38100" dist="38100" dir="2700000" algn="tl">
                    <a:srgbClr val="000000">
                      <a:alpha val="43137"/>
                    </a:srgbClr>
                  </a:outerShdw>
                </a:effectLst>
              </a:rPr>
            </a:b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br>
              <a:rPr lang="en-US"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a:t>
            </a:r>
            <a:endParaRPr lang="cs-CZ" dirty="0">
              <a:solidFill>
                <a:srgbClr val="0070C0"/>
              </a:solidFill>
              <a:effectLst>
                <a:outerShdw blurRad="38100" dist="38100" dir="2700000" algn="tl">
                  <a:srgbClr val="000000">
                    <a:alpha val="43137"/>
                  </a:srgbClr>
                </a:outerShdw>
              </a:effectLst>
            </a:endParaRPr>
          </a:p>
          <a:p>
            <a:pPr>
              <a:spcBef>
                <a:spcPts val="1800"/>
              </a:spcBef>
            </a:pPr>
            <a:r>
              <a:rPr lang="en-US" i="1" dirty="0"/>
              <a:t>Direct proof</a:t>
            </a:r>
            <a:r>
              <a:rPr lang="cs-CZ" i="1" dirty="0"/>
              <a:t>. </a:t>
            </a:r>
            <a:r>
              <a:rPr lang="en-US" dirty="0"/>
              <a:t>According to the first premise,</a:t>
            </a:r>
            <a:r>
              <a:rPr lang="cs-CZ" dirty="0"/>
              <a:t> </a:t>
            </a:r>
            <a:r>
              <a:rPr lang="cs-CZ" i="1" dirty="0"/>
              <a:t>P</a:t>
            </a:r>
            <a:r>
              <a:rPr lang="cs-CZ" i="1" baseline="30000" dirty="0"/>
              <a:t>U </a:t>
            </a:r>
            <a:r>
              <a:rPr lang="en-US" dirty="0"/>
              <a:t>is a subset of</a:t>
            </a:r>
            <a:r>
              <a:rPr lang="cs-CZ" dirty="0"/>
              <a:t> </a:t>
            </a:r>
            <a:r>
              <a:rPr lang="cs-CZ" i="1" dirty="0"/>
              <a:t>Q</a:t>
            </a:r>
            <a:r>
              <a:rPr lang="cs-CZ" i="1" baseline="30000" dirty="0"/>
              <a:t>U</a:t>
            </a:r>
            <a:r>
              <a:rPr lang="cs-CZ" dirty="0"/>
              <a:t>, </a:t>
            </a:r>
            <a:r>
              <a:rPr lang="en-US" dirty="0"/>
              <a:t>i.e.</a:t>
            </a:r>
            <a:r>
              <a:rPr lang="cs-CZ" i="1" dirty="0"/>
              <a:t> P</a:t>
            </a:r>
            <a:r>
              <a:rPr lang="cs-CZ" i="1" baseline="30000" dirty="0"/>
              <a:t>U</a:t>
            </a:r>
            <a:r>
              <a:rPr lang="cs-CZ" i="1" dirty="0"/>
              <a:t> </a:t>
            </a:r>
            <a:r>
              <a:rPr lang="cs-CZ" dirty="0">
                <a:sym typeface="Symbol" panose="05050102010706020507" pitchFamily="18" charset="2"/>
              </a:rPr>
              <a:t></a:t>
            </a:r>
            <a:r>
              <a:rPr lang="cs-CZ" i="1" dirty="0"/>
              <a:t> Q</a:t>
            </a:r>
            <a:r>
              <a:rPr lang="cs-CZ" i="1" baseline="30000" dirty="0"/>
              <a:t>U</a:t>
            </a:r>
            <a:r>
              <a:rPr lang="cs-CZ" dirty="0"/>
              <a:t>.</a:t>
            </a:r>
            <a:r>
              <a:rPr lang="cs-CZ" i="1" baseline="30000" dirty="0"/>
              <a:t> </a:t>
            </a:r>
            <a:r>
              <a:rPr lang="en-US" dirty="0"/>
              <a:t>According to the second premise the element </a:t>
            </a:r>
            <a:r>
              <a:rPr lang="en-US" i="1" dirty="0"/>
              <a:t>a </a:t>
            </a:r>
            <a:r>
              <a:rPr lang="en-US" dirty="0"/>
              <a:t>belongs to </a:t>
            </a:r>
            <a:r>
              <a:rPr lang="cs-CZ" i="1" dirty="0"/>
              <a:t>P</a:t>
            </a:r>
            <a:r>
              <a:rPr lang="cs-CZ" i="1" baseline="30000" dirty="0"/>
              <a:t>U</a:t>
            </a:r>
            <a:r>
              <a:rPr lang="en-US" dirty="0"/>
              <a:t>, </a:t>
            </a:r>
            <a:r>
              <a:rPr lang="en-US" i="1" dirty="0"/>
              <a:t>a </a:t>
            </a:r>
            <a:r>
              <a:rPr lang="en-US" dirty="0">
                <a:sym typeface="Symbol" panose="05050102010706020507" pitchFamily="18" charset="2"/>
              </a:rPr>
              <a:t></a:t>
            </a:r>
            <a:r>
              <a:rPr lang="cs-CZ" i="1" dirty="0"/>
              <a:t> P</a:t>
            </a:r>
            <a:r>
              <a:rPr lang="cs-CZ" i="1" baseline="30000" dirty="0"/>
              <a:t>U</a:t>
            </a:r>
            <a:r>
              <a:rPr lang="en-US" dirty="0"/>
              <a:t>. Hence, </a:t>
            </a:r>
            <a:r>
              <a:rPr lang="en-US" i="1" dirty="0"/>
              <a:t>a </a:t>
            </a:r>
            <a:r>
              <a:rPr lang="en-US" dirty="0"/>
              <a:t>must also be an element of</a:t>
            </a:r>
            <a:r>
              <a:rPr lang="cs-CZ" dirty="0"/>
              <a:t> </a:t>
            </a:r>
            <a:r>
              <a:rPr lang="cs-CZ" i="1" dirty="0"/>
              <a:t>Q</a:t>
            </a:r>
            <a:r>
              <a:rPr lang="cs-CZ" i="1" baseline="30000" dirty="0"/>
              <a:t>U</a:t>
            </a:r>
            <a:r>
              <a:rPr lang="cs-CZ" dirty="0"/>
              <a:t>, </a:t>
            </a:r>
            <a:r>
              <a:rPr lang="en-US" i="1" dirty="0"/>
              <a:t>a </a:t>
            </a:r>
            <a:r>
              <a:rPr lang="en-US" dirty="0">
                <a:sym typeface="Symbol" panose="05050102010706020507" pitchFamily="18" charset="2"/>
              </a:rPr>
              <a:t></a:t>
            </a:r>
            <a:r>
              <a:rPr lang="cs-CZ" i="1" dirty="0"/>
              <a:t> P</a:t>
            </a:r>
            <a:r>
              <a:rPr lang="cs-CZ" i="1" baseline="30000" dirty="0"/>
              <a:t>U</a:t>
            </a:r>
            <a:r>
              <a:rPr lang="en-US" dirty="0"/>
              <a:t>, as all the elements of </a:t>
            </a:r>
            <a:r>
              <a:rPr lang="cs-CZ" i="1" dirty="0"/>
              <a:t>P</a:t>
            </a:r>
            <a:r>
              <a:rPr lang="cs-CZ" i="1" baseline="30000" dirty="0"/>
              <a:t>U</a:t>
            </a:r>
            <a:r>
              <a:rPr lang="cs-CZ" dirty="0"/>
              <a:t> </a:t>
            </a:r>
            <a:r>
              <a:rPr lang="en-US" dirty="0"/>
              <a:t>are also elements of</a:t>
            </a:r>
            <a:r>
              <a:rPr lang="cs-CZ" dirty="0"/>
              <a:t> </a:t>
            </a:r>
            <a:r>
              <a:rPr lang="cs-CZ" i="1" dirty="0"/>
              <a:t>Q</a:t>
            </a:r>
            <a:r>
              <a:rPr lang="cs-CZ" i="1" baseline="30000" dirty="0"/>
              <a:t>U</a:t>
            </a:r>
            <a:r>
              <a:rPr lang="cs-CZ" dirty="0"/>
              <a:t>.</a:t>
            </a:r>
          </a:p>
          <a:p>
            <a:r>
              <a:rPr lang="en-US" i="1" dirty="0"/>
              <a:t>Indirect proof</a:t>
            </a:r>
            <a:r>
              <a:rPr lang="cs-CZ" i="1" dirty="0"/>
              <a:t>. </a:t>
            </a:r>
            <a:r>
              <a:rPr lang="en-US" dirty="0"/>
              <a:t>Let the premises be true and </a:t>
            </a:r>
            <a:r>
              <a:rPr lang="cs-CZ" i="1" dirty="0"/>
              <a:t>a </a:t>
            </a:r>
            <a:r>
              <a:rPr lang="en-US" dirty="0"/>
              <a:t>not an element of </a:t>
            </a:r>
            <a:r>
              <a:rPr lang="cs-CZ" i="1" dirty="0"/>
              <a:t>Q</a:t>
            </a:r>
            <a:r>
              <a:rPr lang="cs-CZ" i="1" baseline="30000" dirty="0"/>
              <a:t>U</a:t>
            </a:r>
            <a:r>
              <a:rPr lang="en-US" dirty="0"/>
              <a:t>; </a:t>
            </a:r>
            <a:r>
              <a:rPr lang="en-US" i="1" dirty="0"/>
              <a:t>a </a:t>
            </a:r>
            <a:r>
              <a:rPr lang="en-US" dirty="0">
                <a:sym typeface="Symbol" panose="05050102010706020507" pitchFamily="18" charset="2"/>
              </a:rPr>
              <a:t></a:t>
            </a:r>
            <a:r>
              <a:rPr lang="cs-CZ" i="1" dirty="0"/>
              <a:t> Q</a:t>
            </a:r>
            <a:r>
              <a:rPr lang="cs-CZ" i="1" baseline="30000" dirty="0"/>
              <a:t>U</a:t>
            </a:r>
            <a:r>
              <a:rPr lang="en-US" dirty="0"/>
              <a:t>.</a:t>
            </a:r>
            <a:r>
              <a:rPr lang="cs-CZ" dirty="0"/>
              <a:t> </a:t>
            </a:r>
            <a:r>
              <a:rPr lang="en-US" dirty="0"/>
              <a:t>But then it is not true that all the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cs-CZ" dirty="0"/>
              <a:t>, </a:t>
            </a:r>
            <a:r>
              <a:rPr lang="en-US" dirty="0"/>
              <a:t>which contradicts the first premise</a:t>
            </a:r>
            <a:r>
              <a:rPr lang="cs-CZ" dirty="0"/>
              <a:t>.</a:t>
            </a:r>
          </a:p>
          <a:p>
            <a:endParaRPr lang="cs-CZ"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21</a:t>
            </a:fld>
            <a:endParaRPr lang="cs-CZ"/>
          </a:p>
        </p:txBody>
      </p:sp>
      <p:sp>
        <p:nvSpPr>
          <p:cNvPr id="5" name="Ovál 4">
            <a:extLst>
              <a:ext uri="{FF2B5EF4-FFF2-40B4-BE49-F238E27FC236}">
                <a16:creationId xmlns:a16="http://schemas.microsoft.com/office/drawing/2014/main" id="{CAF4F96C-67FB-40B5-9EC1-054577A2EE10}"/>
              </a:ext>
            </a:extLst>
          </p:cNvPr>
          <p:cNvSpPr/>
          <p:nvPr/>
        </p:nvSpPr>
        <p:spPr>
          <a:xfrm>
            <a:off x="6400589" y="2479251"/>
            <a:ext cx="1602980" cy="864301"/>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202D7550-A852-4C87-97CB-683B2DADAA8F}"/>
              </a:ext>
            </a:extLst>
          </p:cNvPr>
          <p:cNvSpPr/>
          <p:nvPr/>
        </p:nvSpPr>
        <p:spPr>
          <a:xfrm>
            <a:off x="5722070" y="2250040"/>
            <a:ext cx="2988297" cy="117895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37B70DB1-E0F0-4459-8747-849148D3F412}"/>
              </a:ext>
            </a:extLst>
          </p:cNvPr>
          <p:cNvSpPr txBox="1"/>
          <p:nvPr/>
        </p:nvSpPr>
        <p:spPr>
          <a:xfrm>
            <a:off x="6955604" y="2558265"/>
            <a:ext cx="585627" cy="523220"/>
          </a:xfrm>
          <a:prstGeom prst="rect">
            <a:avLst/>
          </a:prstGeom>
          <a:noFill/>
        </p:spPr>
        <p:txBody>
          <a:bodyPr wrap="square" rtlCol="0">
            <a:spAutoFit/>
          </a:bodyPr>
          <a:lstStyle/>
          <a:p>
            <a:r>
              <a:rPr lang="cs-CZ" sz="2800" b="1" i="1" dirty="0"/>
              <a:t>a</a:t>
            </a:r>
          </a:p>
        </p:txBody>
      </p:sp>
      <p:sp>
        <p:nvSpPr>
          <p:cNvPr id="8" name="TextovéPole 7">
            <a:extLst>
              <a:ext uri="{FF2B5EF4-FFF2-40B4-BE49-F238E27FC236}">
                <a16:creationId xmlns:a16="http://schemas.microsoft.com/office/drawing/2014/main" id="{CA647CEF-1122-4415-9143-B36B76239FC9}"/>
              </a:ext>
            </a:extLst>
          </p:cNvPr>
          <p:cNvSpPr txBox="1"/>
          <p:nvPr/>
        </p:nvSpPr>
        <p:spPr>
          <a:xfrm>
            <a:off x="8003569" y="2640458"/>
            <a:ext cx="607031" cy="461665"/>
          </a:xfrm>
          <a:prstGeom prst="rect">
            <a:avLst/>
          </a:prstGeom>
          <a:noFill/>
        </p:spPr>
        <p:txBody>
          <a:bodyPr wrap="square" rtlCol="0">
            <a:spAutoFit/>
          </a:bodyPr>
          <a:lstStyle/>
          <a:p>
            <a:r>
              <a:rPr lang="cs-CZ" sz="2400" b="1" i="1" dirty="0"/>
              <a:t>P</a:t>
            </a:r>
            <a:r>
              <a:rPr lang="cs-CZ" sz="2400" b="1" i="1" baseline="30000" dirty="0"/>
              <a:t>U</a:t>
            </a:r>
            <a:endParaRPr lang="cs-CZ" sz="2400" b="1" i="1" dirty="0"/>
          </a:p>
        </p:txBody>
      </p:sp>
    </p:spTree>
    <p:extLst>
      <p:ext uri="{BB962C8B-B14F-4D97-AF65-F5344CB8AC3E}">
        <p14:creationId xmlns:p14="http://schemas.microsoft.com/office/powerpoint/2010/main" val="3165728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4791223"/>
          </a:xfrm>
        </p:spPr>
        <p:txBody>
          <a:bodyPr>
            <a:normAutofit/>
          </a:bodyPr>
          <a:lstStyle/>
          <a:p>
            <a:pPr marL="0" indent="0">
              <a:spcBef>
                <a:spcPts val="0"/>
              </a:spcBef>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Q(x)</a:t>
            </a:r>
            <a:r>
              <a:rPr lang="cs-CZ" dirty="0">
                <a:solidFill>
                  <a:srgbClr val="0070C0"/>
                </a:solidFill>
                <a:effectLst>
                  <a:outerShdw blurRad="38100" dist="38100" dir="2700000" algn="tl">
                    <a:srgbClr val="000000">
                      <a:alpha val="43137"/>
                    </a:srgbClr>
                  </a:outerShdw>
                </a:effectLst>
              </a:rPr>
              <a:t>]						</a:t>
            </a:r>
            <a:r>
              <a:rPr lang="cs-CZ" i="1" dirty="0"/>
              <a:t> </a:t>
            </a:r>
            <a:r>
              <a:rPr lang="en-US" i="1" dirty="0"/>
              <a:t>  </a:t>
            </a:r>
            <a:r>
              <a:rPr lang="cs-CZ" sz="2400" b="1" i="1" dirty="0"/>
              <a:t>Q</a:t>
            </a:r>
            <a:r>
              <a:rPr lang="cs-CZ" sz="2400" b="1" i="1" baseline="30000" dirty="0"/>
              <a:t>U</a:t>
            </a:r>
            <a:br>
              <a:rPr lang="cs-CZ"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Q(a)</a:t>
            </a:r>
            <a:br>
              <a:rPr lang="cs-CZ" i="1" dirty="0">
                <a:solidFill>
                  <a:srgbClr val="0070C0"/>
                </a:solidFill>
                <a:effectLst>
                  <a:outerShdw blurRad="38100" dist="38100" dir="2700000" algn="tl">
                    <a:srgbClr val="000000">
                      <a:alpha val="43137"/>
                    </a:srgbClr>
                  </a:outerShdw>
                </a:effectLst>
              </a:rPr>
            </a:b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b="1" i="1" dirty="0">
                <a:sym typeface="Symbol" panose="05050102010706020507" pitchFamily="18" charset="2"/>
              </a:rPr>
              <a:t>a</a:t>
            </a:r>
            <a:br>
              <a:rPr lang="cs-CZ"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P(a)</a:t>
            </a:r>
            <a:endParaRPr lang="cs-CZ" dirty="0">
              <a:solidFill>
                <a:srgbClr val="0070C0"/>
              </a:solidFill>
              <a:effectLst>
                <a:outerShdw blurRad="38100" dist="38100" dir="2700000" algn="tl">
                  <a:srgbClr val="000000">
                    <a:alpha val="43137"/>
                  </a:srgbClr>
                </a:outerShdw>
              </a:effectLst>
            </a:endParaRPr>
          </a:p>
          <a:p>
            <a:pPr>
              <a:spcBef>
                <a:spcPts val="3000"/>
              </a:spcBef>
            </a:pPr>
            <a:r>
              <a:rPr lang="en-US" i="1" dirty="0"/>
              <a:t>Direct proof</a:t>
            </a:r>
            <a:r>
              <a:rPr lang="cs-CZ" i="1" dirty="0"/>
              <a:t>. </a:t>
            </a:r>
            <a:r>
              <a:rPr lang="en-US" dirty="0"/>
              <a:t>According to the first premise, </a:t>
            </a:r>
            <a:r>
              <a:rPr lang="cs-CZ" i="1" dirty="0"/>
              <a:t>P</a:t>
            </a:r>
            <a:r>
              <a:rPr lang="cs-CZ" i="1" baseline="30000" dirty="0"/>
              <a:t>U</a:t>
            </a:r>
            <a:r>
              <a:rPr lang="cs-CZ" i="1" dirty="0"/>
              <a:t> </a:t>
            </a:r>
            <a:r>
              <a:rPr lang="cs-CZ" dirty="0">
                <a:sym typeface="Symbol" panose="05050102010706020507" pitchFamily="18" charset="2"/>
              </a:rPr>
              <a:t></a:t>
            </a:r>
            <a:r>
              <a:rPr lang="cs-CZ" i="1" dirty="0"/>
              <a:t> Q</a:t>
            </a:r>
            <a:r>
              <a:rPr lang="cs-CZ" i="1" baseline="30000" dirty="0"/>
              <a:t>U</a:t>
            </a:r>
            <a:r>
              <a:rPr lang="cs-CZ" dirty="0"/>
              <a:t>.</a:t>
            </a:r>
            <a:r>
              <a:rPr lang="cs-CZ" i="1" dirty="0"/>
              <a:t> </a:t>
            </a:r>
            <a:r>
              <a:rPr lang="en-US" dirty="0"/>
              <a:t>According to the second premise, </a:t>
            </a:r>
            <a:r>
              <a:rPr lang="cs-CZ" i="1" dirty="0"/>
              <a:t>a </a:t>
            </a:r>
            <a:r>
              <a:rPr lang="en-US" dirty="0">
                <a:sym typeface="Symbol" panose="05050102010706020507" pitchFamily="18" charset="2"/>
              </a:rPr>
              <a:t></a:t>
            </a:r>
            <a:r>
              <a:rPr lang="cs-CZ" i="1" dirty="0"/>
              <a:t> Q</a:t>
            </a:r>
            <a:r>
              <a:rPr lang="cs-CZ" i="1" baseline="30000" dirty="0"/>
              <a:t>U</a:t>
            </a:r>
            <a:r>
              <a:rPr lang="en-US" dirty="0"/>
              <a:t>.</a:t>
            </a:r>
            <a:r>
              <a:rPr lang="cs-CZ" i="1" dirty="0"/>
              <a:t> </a:t>
            </a:r>
            <a:r>
              <a:rPr lang="en-US" dirty="0"/>
              <a:t>Hence, </a:t>
            </a:r>
            <a:r>
              <a:rPr lang="cs-CZ" i="1" dirty="0"/>
              <a:t>a </a:t>
            </a:r>
            <a:r>
              <a:rPr lang="en-US" dirty="0">
                <a:sym typeface="Symbol" panose="05050102010706020507" pitchFamily="18" charset="2"/>
              </a:rPr>
              <a:t></a:t>
            </a:r>
            <a:r>
              <a:rPr lang="cs-CZ" i="1" dirty="0"/>
              <a:t> </a:t>
            </a:r>
            <a:r>
              <a:rPr lang="en-US" i="1" dirty="0"/>
              <a:t>P</a:t>
            </a:r>
            <a:r>
              <a:rPr lang="cs-CZ" i="1" baseline="30000" dirty="0"/>
              <a:t>U</a:t>
            </a:r>
            <a:r>
              <a:rPr lang="cs-CZ" dirty="0"/>
              <a:t>, </a:t>
            </a:r>
            <a:r>
              <a:rPr lang="en-US" dirty="0"/>
              <a:t>as all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en-US" dirty="0"/>
              <a:t> as well.</a:t>
            </a:r>
            <a:r>
              <a:rPr lang="cs-CZ" dirty="0"/>
              <a:t> </a:t>
            </a:r>
          </a:p>
          <a:p>
            <a:r>
              <a:rPr lang="en-US" i="1" dirty="0"/>
              <a:t>Indirect proof</a:t>
            </a:r>
            <a:r>
              <a:rPr lang="cs-CZ" i="1" dirty="0"/>
              <a:t>. </a:t>
            </a:r>
            <a:r>
              <a:rPr lang="en-US" i="1" dirty="0"/>
              <a:t>Assume that </a:t>
            </a:r>
            <a:r>
              <a:rPr lang="en-US" dirty="0"/>
              <a:t>the premises are true and </a:t>
            </a:r>
            <a:r>
              <a:rPr lang="en-US" i="1" dirty="0"/>
              <a:t>a </a:t>
            </a:r>
            <a:r>
              <a:rPr lang="en-US" dirty="0">
                <a:sym typeface="Symbol" panose="05050102010706020507" pitchFamily="18" charset="2"/>
              </a:rPr>
              <a:t></a:t>
            </a:r>
            <a:r>
              <a:rPr lang="cs-CZ" i="1" dirty="0"/>
              <a:t> P</a:t>
            </a:r>
            <a:r>
              <a:rPr lang="cs-CZ" i="1" baseline="30000" dirty="0"/>
              <a:t>U</a:t>
            </a:r>
            <a:r>
              <a:rPr lang="en-US" dirty="0"/>
              <a:t>. But then it is not true that </a:t>
            </a:r>
            <a:r>
              <a:rPr lang="cs-CZ" i="1" dirty="0"/>
              <a:t>a </a:t>
            </a:r>
            <a:r>
              <a:rPr lang="en-US" dirty="0">
                <a:sym typeface="Symbol" panose="05050102010706020507" pitchFamily="18" charset="2"/>
              </a:rPr>
              <a:t></a:t>
            </a:r>
            <a:r>
              <a:rPr lang="cs-CZ" i="1" dirty="0"/>
              <a:t> Q</a:t>
            </a:r>
            <a:r>
              <a:rPr lang="cs-CZ" i="1" baseline="30000" dirty="0"/>
              <a:t>U</a:t>
            </a:r>
            <a:r>
              <a:rPr lang="en-US" dirty="0"/>
              <a:t> because all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en-US" dirty="0"/>
              <a:t> as well, contra the assumption</a:t>
            </a:r>
            <a:r>
              <a:rPr lang="cs-CZ" dirty="0"/>
              <a:t>.</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22</a:t>
            </a:fld>
            <a:endParaRPr lang="cs-CZ"/>
          </a:p>
        </p:txBody>
      </p:sp>
      <p:sp>
        <p:nvSpPr>
          <p:cNvPr id="5" name="Ovál 4">
            <a:extLst>
              <a:ext uri="{FF2B5EF4-FFF2-40B4-BE49-F238E27FC236}">
                <a16:creationId xmlns:a16="http://schemas.microsoft.com/office/drawing/2014/main" id="{099DF228-45FA-4DA4-B033-67215A6E39E1}"/>
              </a:ext>
            </a:extLst>
          </p:cNvPr>
          <p:cNvSpPr/>
          <p:nvPr/>
        </p:nvSpPr>
        <p:spPr>
          <a:xfrm>
            <a:off x="6739847" y="1869897"/>
            <a:ext cx="2106202" cy="86302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C537FD24-644C-4B7E-9980-A899F4541385}"/>
              </a:ext>
            </a:extLst>
          </p:cNvPr>
          <p:cNvSpPr/>
          <p:nvPr/>
        </p:nvSpPr>
        <p:spPr>
          <a:xfrm>
            <a:off x="6369979" y="1571946"/>
            <a:ext cx="3688422" cy="1397285"/>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F5A7DE5F-9A98-40F4-8CBE-BBF54D7BFB2D}"/>
              </a:ext>
            </a:extLst>
          </p:cNvPr>
          <p:cNvSpPr txBox="1"/>
          <p:nvPr/>
        </p:nvSpPr>
        <p:spPr>
          <a:xfrm>
            <a:off x="8835775" y="1962364"/>
            <a:ext cx="616450" cy="461665"/>
          </a:xfrm>
          <a:prstGeom prst="rect">
            <a:avLst/>
          </a:prstGeom>
          <a:noFill/>
        </p:spPr>
        <p:txBody>
          <a:bodyPr wrap="square" rtlCol="0">
            <a:spAutoFit/>
          </a:bodyPr>
          <a:lstStyle/>
          <a:p>
            <a:r>
              <a:rPr lang="cs-CZ" sz="2400" b="1" i="1" dirty="0"/>
              <a:t>P</a:t>
            </a:r>
            <a:r>
              <a:rPr lang="cs-CZ" sz="2400" b="1" i="1" baseline="30000" dirty="0"/>
              <a:t>U</a:t>
            </a:r>
            <a:endParaRPr lang="cs-CZ" sz="2400" b="1" dirty="0"/>
          </a:p>
        </p:txBody>
      </p:sp>
    </p:spTree>
    <p:extLst>
      <p:ext uri="{BB962C8B-B14F-4D97-AF65-F5344CB8AC3E}">
        <p14:creationId xmlns:p14="http://schemas.microsoft.com/office/powerpoint/2010/main" val="3235375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fontScale="92500" lnSpcReduction="20000"/>
          </a:bodyPr>
          <a:lstStyle/>
          <a:p>
            <a:pPr>
              <a:spcBef>
                <a:spcPts val="0"/>
              </a:spcBef>
            </a:pPr>
            <a:r>
              <a:rPr lang="en-US" dirty="0"/>
              <a:t>The situation gets more complicated when formulas contain predicates with arity </a:t>
            </a:r>
            <a:r>
              <a:rPr lang="en-US" i="1" dirty="0"/>
              <a:t>n </a:t>
            </a:r>
            <a:r>
              <a:rPr lang="en-US" dirty="0"/>
              <a:t>&gt; 1. Since such predicate symbols are interpreted by </a:t>
            </a:r>
            <a:r>
              <a:rPr lang="en-US" i="1" dirty="0"/>
              <a:t>n</a:t>
            </a:r>
            <a:r>
              <a:rPr lang="en-US" dirty="0"/>
              <a:t>-</a:t>
            </a:r>
            <a:r>
              <a:rPr lang="en-US" dirty="0" err="1"/>
              <a:t>ary</a:t>
            </a:r>
            <a:r>
              <a:rPr lang="en-US" dirty="0"/>
              <a:t> relations, we cannot simply illustrate the truth of the premises and conclusion by a figure. Yet, the way of reasoning remains the same.</a:t>
            </a:r>
            <a:endParaRPr lang="cs-CZ" dirty="0"/>
          </a:p>
          <a:p>
            <a:r>
              <a:rPr lang="en-US" i="1" dirty="0"/>
              <a:t>Example</a:t>
            </a:r>
            <a:r>
              <a:rPr lang="cs-CZ" i="1" dirty="0"/>
              <a:t>. </a:t>
            </a:r>
            <a:r>
              <a:rPr lang="en-US" dirty="0"/>
              <a:t>Check the validity of this argument schema</a:t>
            </a:r>
            <a:r>
              <a:rPr lang="cs-CZ" dirty="0"/>
              <a:t>:</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P(</a:t>
            </a:r>
            <a:r>
              <a:rPr lang="cs-CZ" i="1" dirty="0" err="1">
                <a:solidFill>
                  <a:srgbClr val="0070C0"/>
                </a:solidFill>
                <a:effectLst>
                  <a:outerShdw blurRad="38100" dist="38100" dir="2700000" algn="tl">
                    <a:srgbClr val="000000">
                      <a:alpha val="43137"/>
                    </a:srgbClr>
                  </a:outerShdw>
                </a:effectLst>
              </a:rPr>
              <a:t>a,x</a:t>
            </a: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Q(x)</a:t>
            </a:r>
            <a:r>
              <a:rPr lang="cs-CZ" dirty="0">
                <a:solidFill>
                  <a:srgbClr val="0070C0"/>
                </a:solidFill>
                <a:effectLst>
                  <a:outerShdw blurRad="38100" dist="38100" dir="2700000" algn="tl">
                    <a:srgbClr val="000000">
                      <a:alpha val="43137"/>
                    </a:srgbClr>
                  </a:outerShdw>
                </a:effectLst>
              </a:rPr>
              <a:t>]</a:t>
            </a:r>
          </a:p>
          <a:p>
            <a:pPr marL="0" indent="0" algn="ctr">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Q(b)</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P(</a:t>
            </a:r>
            <a:r>
              <a:rPr lang="en-US" i="1" dirty="0" err="1">
                <a:solidFill>
                  <a:srgbClr val="0070C0"/>
                </a:solidFill>
                <a:effectLst>
                  <a:outerShdw blurRad="38100" dist="38100" dir="2700000" algn="tl">
                    <a:srgbClr val="000000">
                      <a:alpha val="43137"/>
                    </a:srgbClr>
                  </a:outerShdw>
                </a:effectLst>
              </a:rPr>
              <a:t>a,b</a:t>
            </a:r>
            <a:r>
              <a:rPr lang="en-US" i="1" dirty="0">
                <a:solidFill>
                  <a:srgbClr val="0070C0"/>
                </a:solidFill>
                <a:effectLst>
                  <a:outerShdw blurRad="38100" dist="38100" dir="2700000" algn="tl">
                    <a:srgbClr val="000000">
                      <a:alpha val="43137"/>
                    </a:srgbClr>
                  </a:outerShdw>
                </a:effectLst>
              </a:rPr>
              <a:t>)</a:t>
            </a:r>
            <a:endParaRPr lang="cs-CZ" dirty="0"/>
          </a:p>
          <a:p>
            <a:r>
              <a:rPr lang="en-US" dirty="0"/>
              <a:t>It can be formalization of, e.g., this argument</a:t>
            </a:r>
            <a:r>
              <a:rPr lang="cs-CZ" dirty="0"/>
              <a:t>:</a:t>
            </a:r>
          </a:p>
          <a:p>
            <a:pPr marL="0" indent="0" algn="ctr">
              <a:buNone/>
            </a:pPr>
            <a:r>
              <a:rPr lang="cs-CZ" dirty="0">
                <a:solidFill>
                  <a:srgbClr val="0070C0"/>
                </a:solidFill>
                <a:effectLst>
                  <a:outerShdw blurRad="38100" dist="38100" dir="2700000" algn="tl">
                    <a:srgbClr val="000000">
                      <a:alpha val="43137"/>
                    </a:srgbClr>
                  </a:outerShdw>
                </a:effectLst>
              </a:rPr>
              <a:t>Adam </a:t>
            </a:r>
            <a:r>
              <a:rPr lang="en-US" dirty="0">
                <a:solidFill>
                  <a:srgbClr val="0070C0"/>
                </a:solidFill>
                <a:effectLst>
                  <a:outerShdw blurRad="38100" dist="38100" dir="2700000" algn="tl">
                    <a:srgbClr val="000000">
                      <a:alpha val="43137"/>
                    </a:srgbClr>
                  </a:outerShdw>
                </a:effectLst>
              </a:rPr>
              <a:t>admires only winners</a:t>
            </a:r>
            <a:r>
              <a:rPr lang="cs-CZ" dirty="0">
                <a:solidFill>
                  <a:srgbClr val="0070C0"/>
                </a:solidFill>
                <a:effectLst>
                  <a:outerShdw blurRad="38100" dist="38100" dir="2700000" algn="tl">
                    <a:srgbClr val="000000">
                      <a:alpha val="43137"/>
                    </a:srgbClr>
                  </a:outerShdw>
                </a:effectLst>
              </a:rPr>
              <a:t>.</a:t>
            </a:r>
          </a:p>
          <a:p>
            <a:pPr marL="0" indent="0" algn="ctr">
              <a:buNone/>
            </a:pPr>
            <a:r>
              <a:rPr lang="cs-CZ" dirty="0">
                <a:solidFill>
                  <a:srgbClr val="0070C0"/>
                </a:solidFill>
                <a:effectLst>
                  <a:outerShdw blurRad="38100" dist="38100" dir="2700000" algn="tl">
                    <a:srgbClr val="000000">
                      <a:alpha val="43137"/>
                    </a:srgbClr>
                  </a:outerShdw>
                </a:effectLst>
              </a:rPr>
              <a:t>B</a:t>
            </a:r>
            <a:r>
              <a:rPr lang="en-US" dirty="0">
                <a:solidFill>
                  <a:srgbClr val="0070C0"/>
                </a:solidFill>
                <a:effectLst>
                  <a:outerShdw blurRad="38100" dist="38100" dir="2700000" algn="tl">
                    <a:srgbClr val="000000">
                      <a:alpha val="43137"/>
                    </a:srgbClr>
                  </a:outerShdw>
                </a:effectLst>
              </a:rPr>
              <a:t>arty is not a winner</a:t>
            </a:r>
            <a:r>
              <a:rPr lang="cs-CZ" dirty="0">
                <a:solidFill>
                  <a:srgbClr val="0070C0"/>
                </a:solidFill>
                <a:effectLst>
                  <a:outerShdw blurRad="38100" dist="38100" dir="2700000" algn="tl">
                    <a:srgbClr val="000000">
                      <a:alpha val="43137"/>
                    </a:srgbClr>
                  </a:outerShdw>
                </a:effectLst>
              </a:rPr>
              <a:t>. </a:t>
            </a:r>
          </a:p>
          <a:p>
            <a:pPr marL="0" indent="0" algn="ctr">
              <a:spcBef>
                <a:spcPts val="0"/>
              </a:spcBef>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cs-CZ" dirty="0">
                <a:solidFill>
                  <a:srgbClr val="0070C0"/>
                </a:solidFill>
                <a:effectLst>
                  <a:outerShdw blurRad="38100" dist="38100" dir="2700000" algn="tl">
                    <a:srgbClr val="000000">
                      <a:alpha val="43137"/>
                    </a:srgbClr>
                  </a:outerShdw>
                </a:effectLst>
              </a:rPr>
              <a:t>Adam </a:t>
            </a:r>
            <a:r>
              <a:rPr lang="en-US" dirty="0">
                <a:solidFill>
                  <a:srgbClr val="0070C0"/>
                </a:solidFill>
                <a:effectLst>
                  <a:outerShdw blurRad="38100" dist="38100" dir="2700000" algn="tl">
                    <a:srgbClr val="000000">
                      <a:alpha val="43137"/>
                    </a:srgbClr>
                  </a:outerShdw>
                </a:effectLst>
              </a:rPr>
              <a:t>does not admire </a:t>
            </a:r>
            <a:r>
              <a:rPr lang="en-US" dirty="0" err="1">
                <a:solidFill>
                  <a:srgbClr val="0070C0"/>
                </a:solidFill>
                <a:effectLst>
                  <a:outerShdw blurRad="38100" dist="38100" dir="2700000" algn="tl">
                    <a:srgbClr val="000000">
                      <a:alpha val="43137"/>
                    </a:srgbClr>
                  </a:outerShdw>
                </a:effectLst>
              </a:rPr>
              <a:t>Barty</a:t>
            </a:r>
            <a:r>
              <a:rPr lang="cs-CZ" dirty="0">
                <a:solidFill>
                  <a:srgbClr val="0070C0"/>
                </a:solidFill>
                <a:effectLst>
                  <a:outerShdw blurRad="38100" dist="38100" dir="2700000" algn="tl">
                    <a:srgbClr val="000000">
                      <a:alpha val="43137"/>
                    </a:srgbClr>
                  </a:outerShdw>
                </a:effectLst>
              </a:rPr>
              <a:t>.</a:t>
            </a:r>
            <a:br>
              <a:rPr lang="cs-CZ" dirty="0">
                <a:solidFill>
                  <a:srgbClr val="0070C0"/>
                </a:solidFill>
                <a:effectLst>
                  <a:outerShdw blurRad="38100" dist="38100" dir="2700000" algn="tl">
                    <a:srgbClr val="000000">
                      <a:alpha val="43137"/>
                    </a:srgbClr>
                  </a:outerShdw>
                </a:effectLst>
              </a:rPr>
            </a:br>
            <a:endParaRPr lang="cs-CZ" dirty="0">
              <a:solidFill>
                <a:srgbClr val="0070C0"/>
              </a:solidFill>
              <a:effectLst>
                <a:outerShdw blurRad="38100" dist="38100" dir="2700000" algn="tl">
                  <a:srgbClr val="000000">
                    <a:alpha val="43137"/>
                  </a:srgbClr>
                </a:outerShdw>
              </a:effectLst>
            </a:endParaRPr>
          </a:p>
          <a:p>
            <a:pPr>
              <a:spcBef>
                <a:spcPts val="600"/>
              </a:spcBef>
            </a:pPr>
            <a:endParaRPr lang="cs-CZ" dirty="0"/>
          </a:p>
          <a:p>
            <a:pPr marL="0" indent="0">
              <a:spcBef>
                <a:spcPts val="0"/>
              </a:spcBef>
              <a:buNone/>
            </a:pPr>
            <a:endParaRPr lang="cs-CZ"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23</a:t>
            </a:fld>
            <a:endParaRPr lang="cs-CZ"/>
          </a:p>
        </p:txBody>
      </p:sp>
    </p:spTree>
    <p:extLst>
      <p:ext uri="{BB962C8B-B14F-4D97-AF65-F5344CB8AC3E}">
        <p14:creationId xmlns:p14="http://schemas.microsoft.com/office/powerpoint/2010/main" val="1434363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a:bodyPr>
          <a:lstStyle/>
          <a:p>
            <a:pPr>
              <a:spcBef>
                <a:spcPts val="0"/>
              </a:spcBef>
            </a:pPr>
            <a:r>
              <a:rPr lang="en-US" dirty="0"/>
              <a:t>First, we illustrate the truth domains of the predicates</a:t>
            </a:r>
            <a:r>
              <a:rPr lang="cs-CZ" dirty="0"/>
              <a:t> </a:t>
            </a:r>
            <a:r>
              <a:rPr lang="cs-CZ" i="1" dirty="0"/>
              <a:t>P </a:t>
            </a:r>
            <a:r>
              <a:rPr lang="en-US" dirty="0"/>
              <a:t>and</a:t>
            </a:r>
            <a:r>
              <a:rPr lang="cs-CZ" dirty="0"/>
              <a:t> </a:t>
            </a:r>
            <a:r>
              <a:rPr lang="cs-CZ" i="1" dirty="0"/>
              <a:t>Q</a:t>
            </a:r>
            <a:r>
              <a:rPr lang="cs-CZ" dirty="0"/>
              <a:t> </a:t>
            </a:r>
            <a:r>
              <a:rPr lang="en-US" dirty="0"/>
              <a:t>over an arbitrary universe. Then we check whether such a situation guarantees the truth of the conclusion</a:t>
            </a:r>
            <a:r>
              <a:rPr lang="cs-CZ" dirty="0"/>
              <a:t>.</a:t>
            </a:r>
          </a:p>
          <a:p>
            <a:r>
              <a:rPr lang="en-US" i="1" dirty="0"/>
              <a:t>First</a:t>
            </a:r>
            <a:r>
              <a:rPr lang="cs-CZ" dirty="0"/>
              <a:t> </a:t>
            </a:r>
            <a:r>
              <a:rPr lang="cs-CZ" i="1" dirty="0"/>
              <a:t>premis</a:t>
            </a:r>
            <a:r>
              <a:rPr lang="en-US" i="1" dirty="0"/>
              <a:t>e</a:t>
            </a:r>
            <a:r>
              <a:rPr lang="cs-CZ" dirty="0"/>
              <a:t>. </a:t>
            </a:r>
            <a:r>
              <a:rPr lang="en-US" dirty="0"/>
              <a:t>Those individuals that are in the relation </a:t>
            </a:r>
            <a:r>
              <a:rPr lang="cs-CZ" i="1" dirty="0"/>
              <a:t>P</a:t>
            </a:r>
            <a:r>
              <a:rPr lang="cs-CZ" i="1" baseline="30000" dirty="0"/>
              <a:t>U </a:t>
            </a:r>
            <a:r>
              <a:rPr lang="en-US" dirty="0"/>
              <a:t>with Adam must be elements of </a:t>
            </a:r>
            <a:r>
              <a:rPr lang="cs-CZ" i="1" dirty="0"/>
              <a:t>Q</a:t>
            </a:r>
            <a:r>
              <a:rPr lang="cs-CZ" i="1" baseline="30000" dirty="0"/>
              <a:t>U</a:t>
            </a:r>
            <a:r>
              <a:rPr lang="cs-CZ" dirty="0"/>
              <a:t>:  </a:t>
            </a:r>
          </a:p>
          <a:p>
            <a:pPr marL="0" indent="0">
              <a:buNone/>
            </a:pPr>
            <a:r>
              <a:rPr lang="cs-CZ" i="1" dirty="0"/>
              <a:t>	P</a:t>
            </a:r>
            <a:r>
              <a:rPr lang="cs-CZ" i="1" baseline="30000" dirty="0"/>
              <a:t>U</a:t>
            </a:r>
            <a:r>
              <a:rPr lang="cs-CZ" i="1" dirty="0"/>
              <a:t> </a:t>
            </a:r>
            <a:r>
              <a:rPr lang="cs-CZ" dirty="0"/>
              <a:t>= {</a:t>
            </a:r>
            <a:r>
              <a:rPr lang="fr-FR" dirty="0">
                <a:sym typeface="Symbol" panose="05050102010706020507" pitchFamily="18" charset="2"/>
              </a:rPr>
              <a:t></a:t>
            </a:r>
            <a:r>
              <a:rPr lang="cs-CZ" i="1" dirty="0"/>
              <a:t>Adam</a:t>
            </a:r>
            <a:r>
              <a:rPr lang="cs-CZ" dirty="0"/>
              <a:t>, i</a:t>
            </a:r>
            <a:r>
              <a:rPr lang="cs-CZ" baseline="-25000" dirty="0"/>
              <a:t>1</a:t>
            </a:r>
            <a:r>
              <a:rPr lang="fr-FR" dirty="0">
                <a:sym typeface="Symbol" panose="05050102010706020507" pitchFamily="18" charset="2"/>
              </a:rPr>
              <a:t></a:t>
            </a:r>
            <a:r>
              <a:rPr lang="cs-CZ" dirty="0"/>
              <a:t>, </a:t>
            </a:r>
            <a:r>
              <a:rPr lang="fr-FR" dirty="0">
                <a:sym typeface="Symbol" panose="05050102010706020507" pitchFamily="18" charset="2"/>
              </a:rPr>
              <a:t></a:t>
            </a:r>
            <a:r>
              <a:rPr lang="cs-CZ" i="1" dirty="0"/>
              <a:t>Adam</a:t>
            </a:r>
            <a:r>
              <a:rPr lang="cs-CZ" dirty="0"/>
              <a:t>, i</a:t>
            </a:r>
            <a:r>
              <a:rPr lang="cs-CZ" baseline="-25000" dirty="0"/>
              <a:t>2</a:t>
            </a:r>
            <a:r>
              <a:rPr lang="fr-FR" dirty="0">
                <a:sym typeface="Symbol" panose="05050102010706020507" pitchFamily="18" charset="2"/>
              </a:rPr>
              <a:t></a:t>
            </a:r>
            <a:r>
              <a:rPr lang="cs-CZ" dirty="0"/>
              <a:t>, ..., </a:t>
            </a:r>
            <a:r>
              <a:rPr lang="fr-FR" dirty="0">
                <a:sym typeface="Symbol" panose="05050102010706020507" pitchFamily="18" charset="2"/>
              </a:rPr>
              <a:t></a:t>
            </a:r>
            <a:r>
              <a:rPr lang="pl-PL" i="1" dirty="0"/>
              <a:t>Adam</a:t>
            </a:r>
            <a:r>
              <a:rPr lang="pl-PL" dirty="0"/>
              <a:t>, i</a:t>
            </a:r>
            <a:r>
              <a:rPr lang="pl-PL" i="1" baseline="-25000" dirty="0"/>
              <a:t>n</a:t>
            </a:r>
            <a:r>
              <a:rPr lang="fr-FR" dirty="0">
                <a:sym typeface="Symbol" panose="05050102010706020507" pitchFamily="18" charset="2"/>
              </a:rPr>
              <a:t></a:t>
            </a:r>
            <a:r>
              <a:rPr lang="pl-PL" dirty="0"/>
              <a:t>, ... </a:t>
            </a:r>
            <a:r>
              <a:rPr lang="cs-CZ" dirty="0"/>
              <a:t>}</a:t>
            </a:r>
          </a:p>
          <a:p>
            <a:pPr marL="0" indent="0">
              <a:buNone/>
            </a:pPr>
            <a:r>
              <a:rPr lang="cs-CZ" i="1" dirty="0"/>
              <a:t>	Q</a:t>
            </a:r>
            <a:r>
              <a:rPr lang="cs-CZ" i="1" baseline="30000" dirty="0"/>
              <a:t>U</a:t>
            </a:r>
            <a:r>
              <a:rPr lang="cs-CZ" i="1" dirty="0"/>
              <a:t> </a:t>
            </a:r>
            <a:r>
              <a:rPr lang="cs-CZ" dirty="0"/>
              <a:t>= { i</a:t>
            </a:r>
            <a:r>
              <a:rPr lang="cs-CZ" baseline="-25000" dirty="0"/>
              <a:t>1</a:t>
            </a:r>
            <a:r>
              <a:rPr lang="cs-CZ" dirty="0"/>
              <a:t>, i</a:t>
            </a:r>
            <a:r>
              <a:rPr lang="cs-CZ" baseline="-25000" dirty="0"/>
              <a:t>2</a:t>
            </a:r>
            <a:r>
              <a:rPr lang="cs-CZ" dirty="0"/>
              <a:t>, ..., </a:t>
            </a:r>
            <a:r>
              <a:rPr lang="it-IT" dirty="0"/>
              <a:t>i</a:t>
            </a:r>
            <a:r>
              <a:rPr lang="it-IT" i="1" baseline="-25000" dirty="0"/>
              <a:t>n</a:t>
            </a:r>
            <a:r>
              <a:rPr lang="it-IT" dirty="0"/>
              <a:t>, ..., </a:t>
            </a:r>
            <a:r>
              <a:rPr lang="it-IT" i="1" strike="sngStrike" dirty="0"/>
              <a:t>Barty</a:t>
            </a:r>
            <a:r>
              <a:rPr lang="it-IT" dirty="0"/>
              <a:t> </a:t>
            </a:r>
            <a:r>
              <a:rPr lang="cs-CZ" dirty="0"/>
              <a:t>}</a:t>
            </a:r>
          </a:p>
          <a:p>
            <a:r>
              <a:rPr lang="en-US" dirty="0"/>
              <a:t>According to the second premise, </a:t>
            </a:r>
            <a:r>
              <a:rPr lang="en-US" i="1" dirty="0" err="1"/>
              <a:t>Barty</a:t>
            </a:r>
            <a:r>
              <a:rPr lang="en-US" dirty="0"/>
              <a:t> is not an element of </a:t>
            </a:r>
            <a:r>
              <a:rPr lang="cs-CZ" i="1" dirty="0"/>
              <a:t>Q</a:t>
            </a:r>
            <a:r>
              <a:rPr lang="cs-CZ" i="1" baseline="30000" dirty="0"/>
              <a:t>U</a:t>
            </a:r>
            <a:r>
              <a:rPr lang="cs-CZ" dirty="0"/>
              <a:t>.</a:t>
            </a:r>
          </a:p>
          <a:p>
            <a:r>
              <a:rPr lang="en-US" dirty="0"/>
              <a:t>Hence, the pair </a:t>
            </a:r>
            <a:r>
              <a:rPr lang="fr-FR" dirty="0">
                <a:sym typeface="Symbol" panose="05050102010706020507" pitchFamily="18" charset="2"/>
              </a:rPr>
              <a:t></a:t>
            </a:r>
            <a:r>
              <a:rPr lang="cs-CZ" i="1" dirty="0"/>
              <a:t>Adam</a:t>
            </a:r>
            <a:r>
              <a:rPr lang="cs-CZ" dirty="0"/>
              <a:t>, </a:t>
            </a:r>
            <a:r>
              <a:rPr lang="cs-CZ" i="1" dirty="0"/>
              <a:t>B</a:t>
            </a:r>
            <a:r>
              <a:rPr lang="en-US" i="1" dirty="0"/>
              <a:t>arty</a:t>
            </a:r>
            <a:r>
              <a:rPr lang="fr-FR" dirty="0">
                <a:sym typeface="Symbol" panose="05050102010706020507" pitchFamily="18" charset="2"/>
              </a:rPr>
              <a:t></a:t>
            </a:r>
            <a:r>
              <a:rPr lang="cs-CZ" dirty="0"/>
              <a:t> </a:t>
            </a:r>
            <a:r>
              <a:rPr lang="en-US" dirty="0"/>
              <a:t>is not an element of </a:t>
            </a:r>
            <a:r>
              <a:rPr lang="cs-CZ" i="1" dirty="0"/>
              <a:t>P</a:t>
            </a:r>
            <a:r>
              <a:rPr lang="cs-CZ" i="1" baseline="30000" dirty="0"/>
              <a:t>U</a:t>
            </a:r>
            <a:r>
              <a:rPr lang="en-US" dirty="0"/>
              <a:t> because if it were then </a:t>
            </a:r>
            <a:r>
              <a:rPr lang="cs-CZ" i="1" dirty="0"/>
              <a:t>B</a:t>
            </a:r>
            <a:r>
              <a:rPr lang="en-US" i="1" dirty="0"/>
              <a:t>arty </a:t>
            </a:r>
            <a:r>
              <a:rPr lang="en-US" dirty="0"/>
              <a:t>would have to be an element of</a:t>
            </a:r>
            <a:r>
              <a:rPr lang="cs-CZ" dirty="0"/>
              <a:t> </a:t>
            </a:r>
            <a:r>
              <a:rPr lang="cs-CZ" i="1" dirty="0"/>
              <a:t>Q</a:t>
            </a:r>
            <a:r>
              <a:rPr lang="cs-CZ" i="1" baseline="30000" dirty="0"/>
              <a:t>U</a:t>
            </a:r>
            <a:r>
              <a:rPr lang="cs-CZ" dirty="0"/>
              <a:t>. </a:t>
            </a:r>
            <a:r>
              <a:rPr lang="en-US" dirty="0"/>
              <a:t>But it is not</a:t>
            </a:r>
            <a:r>
              <a:rPr lang="cs-CZ" dirty="0"/>
              <a:t>. </a:t>
            </a:r>
            <a:r>
              <a:rPr lang="en-US" dirty="0"/>
              <a:t>The truth of the premises guarantees the truth of the conclusion, QED.</a:t>
            </a:r>
            <a:r>
              <a:rPr lang="cs-CZ" dirty="0"/>
              <a:t> </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24</a:t>
            </a:fld>
            <a:endParaRPr lang="cs-CZ"/>
          </a:p>
        </p:txBody>
      </p:sp>
    </p:spTree>
    <p:extLst>
      <p:ext uri="{BB962C8B-B14F-4D97-AF65-F5344CB8AC3E}">
        <p14:creationId xmlns:p14="http://schemas.microsoft.com/office/powerpoint/2010/main" val="4241183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fontScale="85000" lnSpcReduction="10000"/>
          </a:bodyPr>
          <a:lstStyle/>
          <a:p>
            <a:pPr>
              <a:spcBef>
                <a:spcPts val="0"/>
              </a:spcBef>
            </a:pPr>
            <a:r>
              <a:rPr lang="en-US" dirty="0"/>
              <a:t>We can see that such semantic checking of the validity of an argument by considering the ‘shape’ of the models would hardly be automatized. Moreover, in more complicated cases these proofs are difficult to understand. Yet in simpler cases there are nice semantic methods of proving. One such method is the method of </a:t>
            </a:r>
            <a:r>
              <a:rPr lang="en-US" i="1" dirty="0">
                <a:effectLst>
                  <a:outerShdw blurRad="38100" dist="38100" dir="2700000" algn="tl">
                    <a:srgbClr val="000000">
                      <a:alpha val="43137"/>
                    </a:srgbClr>
                  </a:outerShdw>
                </a:effectLst>
              </a:rPr>
              <a:t>Venn’s diagrams</a:t>
            </a:r>
            <a:r>
              <a:rPr lang="en-US" dirty="0"/>
              <a:t> that we will introduce next.</a:t>
            </a:r>
          </a:p>
          <a:p>
            <a:pPr>
              <a:spcBef>
                <a:spcPts val="0"/>
              </a:spcBef>
            </a:pPr>
            <a:r>
              <a:rPr lang="en-US" dirty="0"/>
              <a:t>Finally, in the rest of this course, we introduce a syntactic method of proving, namely </a:t>
            </a:r>
            <a:r>
              <a:rPr lang="en-US" i="1" dirty="0">
                <a:effectLst>
                  <a:outerShdw blurRad="38100" dist="38100" dir="2700000" algn="tl">
                    <a:srgbClr val="000000">
                      <a:alpha val="43137"/>
                    </a:srgbClr>
                  </a:outerShdw>
                </a:effectLst>
              </a:rPr>
              <a:t>resolution method</a:t>
            </a:r>
            <a:r>
              <a:rPr lang="en-US" dirty="0"/>
              <a:t>, that does not deal with models. Instead, it deals with syntactic structure of the formulas. </a:t>
            </a:r>
            <a:endParaRPr lang="cs-CZ" i="1" dirty="0"/>
          </a:p>
          <a:p>
            <a:pPr marL="0" indent="0">
              <a:spcBef>
                <a:spcPts val="1200"/>
              </a:spcBef>
              <a:buNone/>
            </a:pPr>
            <a:r>
              <a:rPr lang="en-US" b="1" i="1" dirty="0"/>
              <a:t>Remarks</a:t>
            </a:r>
            <a:r>
              <a:rPr lang="cs-CZ" i="1" dirty="0"/>
              <a:t>. </a:t>
            </a:r>
          </a:p>
          <a:p>
            <a:pPr>
              <a:spcBef>
                <a:spcPts val="600"/>
              </a:spcBef>
            </a:pPr>
            <a:r>
              <a:rPr lang="en-US" dirty="0"/>
              <a:t>In propositional logic, it is easy to decide whether a formula is a tautology, contradiction or just satisfiable, or whether an argument is valid. These issues are simply </a:t>
            </a:r>
            <a:r>
              <a:rPr lang="en-US" i="1" dirty="0">
                <a:effectLst>
                  <a:outerShdw blurRad="38100" dist="38100" dir="2700000" algn="tl">
                    <a:srgbClr val="000000">
                      <a:alpha val="43137"/>
                    </a:srgbClr>
                  </a:outerShdw>
                </a:effectLst>
              </a:rPr>
              <a:t>decidable</a:t>
            </a:r>
            <a:r>
              <a:rPr lang="en-US" dirty="0"/>
              <a:t> by a </a:t>
            </a:r>
            <a:r>
              <a:rPr lang="en-US" i="1" dirty="0">
                <a:effectLst>
                  <a:outerShdw blurRad="38100" dist="38100" dir="2700000" algn="tl">
                    <a:srgbClr val="000000">
                      <a:alpha val="43137"/>
                    </a:srgbClr>
                  </a:outerShdw>
                </a:effectLst>
              </a:rPr>
              <a:t>finite</a:t>
            </a:r>
            <a:r>
              <a:rPr lang="en-US" dirty="0"/>
              <a:t> truth table. </a:t>
            </a:r>
            <a:endParaRPr lang="cs-CZ" dirty="0"/>
          </a:p>
          <a:p>
            <a:pPr>
              <a:spcBef>
                <a:spcPts val="600"/>
              </a:spcBef>
            </a:pPr>
            <a:r>
              <a:rPr lang="en-US" dirty="0"/>
              <a:t>However, in the first-order predicate logic, formulas can have </a:t>
            </a:r>
            <a:r>
              <a:rPr lang="en-US" i="1" dirty="0">
                <a:effectLst>
                  <a:outerShdw blurRad="38100" dist="38100" dir="2700000" algn="tl">
                    <a:srgbClr val="000000">
                      <a:alpha val="43137"/>
                    </a:srgbClr>
                  </a:outerShdw>
                </a:effectLst>
              </a:rPr>
              <a:t>infinitely many models</a:t>
            </a:r>
            <a:r>
              <a:rPr lang="cs-CZ" i="1" dirty="0"/>
              <a:t>. </a:t>
            </a:r>
            <a:r>
              <a:rPr lang="en-US" dirty="0"/>
              <a:t>Recall that we can vote for any (possibly infinite) universe of discourse</a:t>
            </a:r>
            <a:r>
              <a:rPr lang="cs-CZ" dirty="0"/>
              <a:t> </a:t>
            </a:r>
            <a:r>
              <a:rPr lang="en-US" dirty="0"/>
              <a:t>over which there are uncountably many functions or relations</a:t>
            </a:r>
            <a:r>
              <a:rPr lang="cs-CZ" dirty="0"/>
              <a:t>. </a:t>
            </a:r>
            <a:r>
              <a:rPr lang="en-US" dirty="0"/>
              <a:t>Hence, we cannot make an infinite table of models to decide validity of a formula or argument. </a:t>
            </a:r>
            <a:endParaRPr lang="cs-CZ" i="1"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25</a:t>
            </a:fld>
            <a:endParaRPr lang="cs-CZ"/>
          </a:p>
        </p:txBody>
      </p:sp>
    </p:spTree>
    <p:extLst>
      <p:ext uri="{BB962C8B-B14F-4D97-AF65-F5344CB8AC3E}">
        <p14:creationId xmlns:p14="http://schemas.microsoft.com/office/powerpoint/2010/main" val="2773213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Logical validity in FOL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a:bodyPr>
          <a:lstStyle/>
          <a:p>
            <a:pPr>
              <a:spcBef>
                <a:spcPts val="0"/>
              </a:spcBef>
            </a:pPr>
            <a:r>
              <a:rPr lang="en-US" i="1" dirty="0">
                <a:solidFill>
                  <a:srgbClr val="0070C0"/>
                </a:solidFill>
                <a:effectLst>
                  <a:outerShdw blurRad="38100" dist="38100" dir="2700000" algn="tl">
                    <a:srgbClr val="000000">
                      <a:alpha val="43137"/>
                    </a:srgbClr>
                  </a:outerShdw>
                </a:effectLst>
              </a:rPr>
              <a:t>The problem of logical validity is not decidable in FOL.</a:t>
            </a:r>
            <a:endParaRPr lang="cs-CZ" dirty="0">
              <a:solidFill>
                <a:srgbClr val="0070C0"/>
              </a:solidFill>
              <a:effectLst>
                <a:outerShdw blurRad="38100" dist="38100" dir="2700000" algn="tl">
                  <a:srgbClr val="000000">
                    <a:alpha val="43137"/>
                  </a:srgbClr>
                </a:outerShdw>
              </a:effectLst>
            </a:endParaRPr>
          </a:p>
          <a:p>
            <a:pPr>
              <a:spcBef>
                <a:spcPts val="600"/>
              </a:spcBef>
            </a:pPr>
            <a:r>
              <a:rPr lang="en-US" dirty="0"/>
              <a:t>In other words</a:t>
            </a:r>
            <a:r>
              <a:rPr lang="cs-CZ" dirty="0"/>
              <a:t>, </a:t>
            </a:r>
            <a:r>
              <a:rPr lang="en-US" i="1" dirty="0">
                <a:effectLst>
                  <a:outerShdw blurRad="38100" dist="38100" dir="2700000" algn="tl">
                    <a:srgbClr val="000000">
                      <a:alpha val="43137"/>
                    </a:srgbClr>
                  </a:outerShdw>
                </a:effectLst>
              </a:rPr>
              <a:t>there is no algorithm </a:t>
            </a:r>
            <a:r>
              <a:rPr lang="en-US" dirty="0"/>
              <a:t>that would decide any formula; it means that there is no such algorithm that would take any input formula and after a finite number of steps answered Yes/No the question whether the input formula is logically valid</a:t>
            </a:r>
            <a:r>
              <a:rPr lang="cs-CZ" dirty="0"/>
              <a:t>. </a:t>
            </a:r>
          </a:p>
          <a:p>
            <a:pPr>
              <a:spcBef>
                <a:spcPts val="600"/>
              </a:spcBef>
            </a:pPr>
            <a:r>
              <a:rPr lang="en-US" dirty="0"/>
              <a:t>Yet, the situation is not so hopeless</a:t>
            </a:r>
            <a:r>
              <a:rPr lang="cs-CZ" dirty="0"/>
              <a:t>,</a:t>
            </a:r>
            <a:r>
              <a:rPr lang="en-US" dirty="0"/>
              <a:t> as</a:t>
            </a:r>
            <a:r>
              <a:rPr lang="cs-CZ" dirty="0"/>
              <a:t> </a:t>
            </a:r>
            <a:r>
              <a:rPr lang="en-US" dirty="0">
                <a:solidFill>
                  <a:srgbClr val="0070C0"/>
                </a:solidFill>
                <a:effectLst>
                  <a:outerShdw blurRad="38100" dist="38100" dir="2700000" algn="tl">
                    <a:srgbClr val="000000">
                      <a:alpha val="43137"/>
                    </a:srgbClr>
                  </a:outerShdw>
                </a:effectLst>
              </a:rPr>
              <a:t>the problem of logical validity is in FOL</a:t>
            </a:r>
            <a:r>
              <a:rPr lang="cs-CZ" dirty="0">
                <a:solidFill>
                  <a:srgbClr val="0070C0"/>
                </a:solidFill>
                <a:effectLst>
                  <a:outerShdw blurRad="38100" dist="38100" dir="2700000" algn="tl">
                    <a:srgbClr val="000000">
                      <a:alpha val="43137"/>
                    </a:srgbClr>
                  </a:outerShdw>
                </a:effectLst>
              </a:rPr>
              <a:t> </a:t>
            </a:r>
            <a:r>
              <a:rPr lang="en-US" i="1" dirty="0">
                <a:solidFill>
                  <a:srgbClr val="C00000"/>
                </a:solidFill>
                <a:effectLst>
                  <a:outerShdw blurRad="38100" dist="38100" dir="2700000" algn="tl">
                    <a:srgbClr val="000000">
                      <a:alpha val="43137"/>
                    </a:srgbClr>
                  </a:outerShdw>
                </a:effectLst>
              </a:rPr>
              <a:t>semi-</a:t>
            </a:r>
            <a:r>
              <a:rPr lang="en-US" i="1" dirty="0">
                <a:solidFill>
                  <a:srgbClr val="0070C0"/>
                </a:solidFill>
                <a:effectLst>
                  <a:outerShdw blurRad="38100" dist="38100" dir="2700000" algn="tl">
                    <a:srgbClr val="000000">
                      <a:alpha val="43137"/>
                    </a:srgbClr>
                  </a:outerShdw>
                </a:effectLst>
              </a:rPr>
              <a:t>decidable</a:t>
            </a:r>
            <a:r>
              <a:rPr lang="cs-CZ" dirty="0"/>
              <a:t>. </a:t>
            </a:r>
          </a:p>
          <a:p>
            <a:pPr>
              <a:spcBef>
                <a:spcPts val="600"/>
              </a:spcBef>
            </a:pPr>
            <a:r>
              <a:rPr lang="en-US" dirty="0"/>
              <a:t>It means that there are algorithms that operate like this. If the input formula is logically valid, then after a finite number of steps the algorithm outputs the answer Yes. However, if the input formula is only satisfiable, the algorithm can loop and never output an answer. </a:t>
            </a:r>
            <a:endParaRPr lang="cs-CZ" dirty="0"/>
          </a:p>
          <a:p>
            <a:pPr>
              <a:spcBef>
                <a:spcPts val="0"/>
              </a:spcBef>
            </a:pPr>
            <a:endParaRPr lang="cs-CZ" i="1"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26</a:t>
            </a:fld>
            <a:endParaRPr lang="cs-CZ"/>
          </a:p>
        </p:txBody>
      </p:sp>
    </p:spTree>
    <p:extLst>
      <p:ext uri="{BB962C8B-B14F-4D97-AF65-F5344CB8AC3E}">
        <p14:creationId xmlns:p14="http://schemas.microsoft.com/office/powerpoint/2010/main" val="377059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F9B63-A4F9-45C2-9967-C8AE208A91E2}"/>
              </a:ext>
            </a:extLst>
          </p:cNvPr>
          <p:cNvSpPr>
            <a:spLocks noGrp="1"/>
          </p:cNvSpPr>
          <p:nvPr>
            <p:ph type="title"/>
          </p:nvPr>
        </p:nvSpPr>
        <p:spPr>
          <a:xfrm>
            <a:off x="838200" y="365125"/>
            <a:ext cx="10515600" cy="775243"/>
          </a:xfrm>
        </p:spPr>
        <p:txBody>
          <a:bodyPr/>
          <a:lstStyle/>
          <a:p>
            <a:r>
              <a:rPr lang="en-US" i="1" dirty="0">
                <a:solidFill>
                  <a:srgbClr val="0070C0"/>
                </a:solidFill>
                <a:effectLst>
                  <a:outerShdw blurRad="38100" dist="38100" dir="2700000" algn="tl">
                    <a:srgbClr val="000000">
                      <a:alpha val="43137"/>
                    </a:srgbClr>
                  </a:outerShdw>
                </a:effectLst>
              </a:rPr>
              <a:t>The notion of</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property / relation</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B01B93-E9E5-4B0A-B981-0F89C3E8CDC4}"/>
              </a:ext>
            </a:extLst>
          </p:cNvPr>
          <p:cNvSpPr>
            <a:spLocks noGrp="1"/>
          </p:cNvSpPr>
          <p:nvPr>
            <p:ph idx="1"/>
          </p:nvPr>
        </p:nvSpPr>
        <p:spPr>
          <a:xfrm>
            <a:off x="838200" y="1319753"/>
            <a:ext cx="10515600" cy="5173121"/>
          </a:xfrm>
        </p:spPr>
        <p:txBody>
          <a:bodyPr>
            <a:normAutofit fontScale="85000" lnSpcReduction="20000"/>
          </a:bodyPr>
          <a:lstStyle/>
          <a:p>
            <a:pPr marL="0" indent="0">
              <a:buNone/>
            </a:pPr>
            <a:r>
              <a:rPr lang="en-US" i="1" dirty="0"/>
              <a:t>Examples.</a:t>
            </a:r>
            <a:r>
              <a:rPr lang="cs-CZ" dirty="0"/>
              <a:t> </a:t>
            </a:r>
          </a:p>
          <a:p>
            <a:pPr>
              <a:spcBef>
                <a:spcPts val="600"/>
              </a:spcBef>
            </a:pPr>
            <a:r>
              <a:rPr lang="en-US" dirty="0"/>
              <a:t>The</a:t>
            </a:r>
            <a:r>
              <a:rPr lang="en-US" i="1" dirty="0">
                <a:effectLst>
                  <a:outerShdw blurRad="38100" dist="38100" dir="2700000" algn="tl">
                    <a:srgbClr val="000000">
                      <a:alpha val="43137"/>
                    </a:srgbClr>
                  </a:outerShdw>
                </a:effectLst>
              </a:rPr>
              <a:t> property</a:t>
            </a:r>
            <a:r>
              <a:rPr lang="cs-CZ" dirty="0"/>
              <a:t> </a:t>
            </a:r>
            <a:r>
              <a:rPr lang="en-US" i="1" dirty="0"/>
              <a:t>of being a prime number</a:t>
            </a:r>
            <a:r>
              <a:rPr lang="cs-CZ" dirty="0"/>
              <a:t> </a:t>
            </a:r>
            <a:r>
              <a:rPr lang="en-US" dirty="0"/>
              <a:t>can be viewed as a subset of the set of natural numbers, to which belong those numbers that have exactly two divisors.</a:t>
            </a:r>
            <a:r>
              <a:rPr lang="cs-CZ" dirty="0"/>
              <a:t> </a:t>
            </a:r>
          </a:p>
          <a:p>
            <a:pPr marL="0" indent="0" algn="ctr">
              <a:buNone/>
            </a:pPr>
            <a:r>
              <a:rPr lang="cs-CZ" i="1" dirty="0" err="1"/>
              <a:t>Pr</a:t>
            </a:r>
            <a:r>
              <a:rPr lang="en-US" i="1" dirty="0" err="1"/>
              <a:t>imes</a:t>
            </a:r>
            <a:r>
              <a:rPr lang="cs-CZ" dirty="0"/>
              <a:t> = </a:t>
            </a:r>
            <a:r>
              <a:rPr lang="en-US" dirty="0"/>
              <a:t>{2, 3, 5, 7, 11, 13, …}</a:t>
            </a:r>
            <a:endParaRPr lang="cs-CZ" dirty="0"/>
          </a:p>
          <a:p>
            <a:r>
              <a:rPr lang="en-US" dirty="0"/>
              <a:t>The</a:t>
            </a:r>
            <a:r>
              <a:rPr lang="en-US" i="1" dirty="0">
                <a:effectLst>
                  <a:outerShdw blurRad="38100" dist="38100" dir="2700000" algn="tl">
                    <a:srgbClr val="000000">
                      <a:alpha val="43137"/>
                    </a:srgbClr>
                  </a:outerShdw>
                </a:effectLst>
              </a:rPr>
              <a:t> property</a:t>
            </a:r>
            <a:r>
              <a:rPr lang="cs-CZ" dirty="0"/>
              <a:t> </a:t>
            </a:r>
            <a:r>
              <a:rPr lang="en-US" i="1" dirty="0"/>
              <a:t>of being</a:t>
            </a:r>
            <a:r>
              <a:rPr lang="cs-CZ" i="1" dirty="0"/>
              <a:t> </a:t>
            </a:r>
            <a:r>
              <a:rPr lang="en-US" i="1" dirty="0"/>
              <a:t>even</a:t>
            </a:r>
            <a:r>
              <a:rPr lang="cs-CZ" i="1" dirty="0"/>
              <a:t> </a:t>
            </a:r>
            <a:r>
              <a:rPr lang="en-US" dirty="0"/>
              <a:t>can be defined as a subset of natural numbers, to which belong those numbers that are divisible by 2.</a:t>
            </a:r>
            <a:r>
              <a:rPr lang="cs-CZ" dirty="0"/>
              <a:t> </a:t>
            </a:r>
          </a:p>
          <a:p>
            <a:pPr marL="0" indent="0" algn="ctr">
              <a:buNone/>
            </a:pPr>
            <a:r>
              <a:rPr lang="en-US" i="1" dirty="0"/>
              <a:t>Even</a:t>
            </a:r>
            <a:r>
              <a:rPr lang="cs-CZ" dirty="0"/>
              <a:t>  = {2, 4, 6, 8, 10, 12, …}</a:t>
            </a:r>
          </a:p>
          <a:p>
            <a:r>
              <a:rPr lang="en-US" dirty="0"/>
              <a:t>Similarly can be viewed non-mathematical properties. For instance, the </a:t>
            </a:r>
            <a:r>
              <a:rPr lang="en-US" i="1" dirty="0">
                <a:effectLst>
                  <a:outerShdw blurRad="38100" dist="38100" dir="2700000" algn="tl">
                    <a:srgbClr val="000000">
                      <a:alpha val="43137"/>
                    </a:srgbClr>
                  </a:outerShdw>
                </a:effectLst>
              </a:rPr>
              <a:t>property</a:t>
            </a:r>
            <a:r>
              <a:rPr lang="cs-CZ" dirty="0"/>
              <a:t> </a:t>
            </a:r>
            <a:r>
              <a:rPr lang="en-US" dirty="0"/>
              <a:t>of being a student is </a:t>
            </a:r>
            <a:r>
              <a:rPr lang="cs-CZ" dirty="0" err="1"/>
              <a:t>vie</a:t>
            </a:r>
            <a:r>
              <a:rPr lang="en-US" dirty="0"/>
              <a:t>d as the set of those individuals </a:t>
            </a:r>
            <a:r>
              <a:rPr lang="cs-CZ" dirty="0"/>
              <a:t>(</a:t>
            </a:r>
            <a:r>
              <a:rPr lang="en-US" dirty="0"/>
              <a:t>i.e. a subset of the universe</a:t>
            </a:r>
            <a:r>
              <a:rPr lang="cs-CZ" dirty="0"/>
              <a:t>) </a:t>
            </a:r>
            <a:r>
              <a:rPr lang="en-US" dirty="0"/>
              <a:t>that are students</a:t>
            </a:r>
            <a:r>
              <a:rPr lang="cs-CZ" dirty="0"/>
              <a:t>.</a:t>
            </a:r>
          </a:p>
          <a:p>
            <a:r>
              <a:rPr lang="en-US" i="1" dirty="0">
                <a:effectLst>
                  <a:outerShdw blurRad="38100" dist="38100" dir="2700000" algn="tl">
                    <a:srgbClr val="000000">
                      <a:alpha val="43137"/>
                    </a:srgbClr>
                  </a:outerShdw>
                </a:effectLst>
              </a:rPr>
              <a:t>Relation</a:t>
            </a:r>
            <a:r>
              <a:rPr lang="cs-CZ" dirty="0"/>
              <a:t> </a:t>
            </a:r>
            <a:r>
              <a:rPr lang="en-US" dirty="0"/>
              <a:t>between natural numbers</a:t>
            </a:r>
            <a:r>
              <a:rPr lang="cs-CZ" dirty="0"/>
              <a:t> </a:t>
            </a:r>
            <a:r>
              <a:rPr lang="en-US" dirty="0"/>
              <a:t>‘</a:t>
            </a:r>
            <a:r>
              <a:rPr lang="en-US" i="1" dirty="0"/>
              <a:t>greater than</a:t>
            </a:r>
            <a:r>
              <a:rPr lang="en-US" dirty="0"/>
              <a:t>’</a:t>
            </a:r>
            <a:r>
              <a:rPr lang="cs-CZ" dirty="0"/>
              <a:t> </a:t>
            </a:r>
            <a:r>
              <a:rPr lang="en-US" dirty="0"/>
              <a:t>is defined as the </a:t>
            </a:r>
            <a:r>
              <a:rPr lang="en-US" i="1" dirty="0">
                <a:solidFill>
                  <a:srgbClr val="0070C0"/>
                </a:solidFill>
                <a:effectLst>
                  <a:outerShdw blurRad="38100" dist="38100" dir="2700000" algn="tl">
                    <a:srgbClr val="000000">
                      <a:alpha val="43137"/>
                    </a:srgbClr>
                  </a:outerShdw>
                </a:effectLst>
              </a:rPr>
              <a:t>set of ordered pairs</a:t>
            </a:r>
            <a:r>
              <a:rPr lang="cs-CZ" dirty="0"/>
              <a:t> </a:t>
            </a:r>
            <a:r>
              <a:rPr lang="en-US" dirty="0"/>
              <a:t>such that the first number is greater than the second:</a:t>
            </a:r>
            <a:r>
              <a:rPr lang="cs-CZ" dirty="0"/>
              <a:t> </a:t>
            </a:r>
          </a:p>
          <a:p>
            <a:pPr marL="0" indent="0" algn="ctr">
              <a:buNone/>
            </a:pPr>
            <a:r>
              <a:rPr lang="cs-CZ" dirty="0"/>
              <a:t>&gt;  = {</a:t>
            </a:r>
            <a:r>
              <a:rPr lang="cs-CZ" dirty="0">
                <a:sym typeface="Symbol" panose="05050102010706020507" pitchFamily="18" charset="2"/>
              </a:rPr>
              <a:t></a:t>
            </a:r>
            <a:r>
              <a:rPr lang="cs-CZ" dirty="0"/>
              <a:t>1,0</a:t>
            </a:r>
            <a:r>
              <a:rPr lang="cs-CZ" dirty="0">
                <a:sym typeface="Symbol" panose="05050102010706020507" pitchFamily="18" charset="2"/>
              </a:rPr>
              <a:t></a:t>
            </a:r>
            <a:r>
              <a:rPr lang="cs-CZ" dirty="0"/>
              <a:t>, </a:t>
            </a:r>
            <a:r>
              <a:rPr lang="cs-CZ" dirty="0">
                <a:sym typeface="Symbol" panose="05050102010706020507" pitchFamily="18" charset="2"/>
              </a:rPr>
              <a:t></a:t>
            </a:r>
            <a:r>
              <a:rPr lang="cs-CZ" dirty="0"/>
              <a:t>2,0</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2,1</a:t>
            </a:r>
            <a:r>
              <a:rPr lang="cs-CZ" dirty="0">
                <a:sym typeface="Symbol" panose="05050102010706020507" pitchFamily="18" charset="2"/>
              </a:rPr>
              <a:t></a:t>
            </a:r>
            <a:r>
              <a:rPr lang="cs-CZ" dirty="0"/>
              <a:t>, </a:t>
            </a:r>
            <a:r>
              <a:rPr lang="cs-CZ" dirty="0">
                <a:sym typeface="Symbol" panose="05050102010706020507" pitchFamily="18" charset="2"/>
              </a:rPr>
              <a:t></a:t>
            </a:r>
            <a:r>
              <a:rPr lang="cs-CZ" dirty="0"/>
              <a:t>3,1</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3,2</a:t>
            </a:r>
            <a:r>
              <a:rPr lang="cs-CZ" dirty="0">
                <a:sym typeface="Symbol" panose="05050102010706020507" pitchFamily="18" charset="2"/>
              </a:rPr>
              <a:t></a:t>
            </a:r>
            <a:r>
              <a:rPr lang="cs-CZ" dirty="0"/>
              <a:t>, …}</a:t>
            </a:r>
            <a:r>
              <a:rPr lang="en-US" dirty="0"/>
              <a:t>;   &gt; </a:t>
            </a:r>
            <a:r>
              <a:rPr lang="en-US" dirty="0">
                <a:sym typeface="Symbol" panose="05050102010706020507" pitchFamily="18" charset="2"/>
              </a:rPr>
              <a:t> </a:t>
            </a:r>
            <a:r>
              <a:rPr lang="en-US" i="1" dirty="0">
                <a:sym typeface="Symbol" panose="05050102010706020507" pitchFamily="18" charset="2"/>
              </a:rPr>
              <a:t>N </a:t>
            </a:r>
            <a:r>
              <a:rPr lang="en-US" dirty="0">
                <a:sym typeface="Symbol" panose="05050102010706020507" pitchFamily="18" charset="2"/>
              </a:rPr>
              <a:t> </a:t>
            </a:r>
            <a:r>
              <a:rPr lang="en-US" i="1" dirty="0">
                <a:sym typeface="Symbol" panose="05050102010706020507" pitchFamily="18" charset="2"/>
              </a:rPr>
              <a:t>N</a:t>
            </a:r>
            <a:endParaRPr lang="cs-CZ" dirty="0"/>
          </a:p>
          <a:p>
            <a:r>
              <a:rPr lang="en-US" dirty="0"/>
              <a:t>In general, </a:t>
            </a:r>
            <a:r>
              <a:rPr lang="cs-CZ" i="1" dirty="0">
                <a:solidFill>
                  <a:srgbClr val="0070C0"/>
                </a:solidFill>
                <a:effectLst>
                  <a:outerShdw blurRad="38100" dist="38100" dir="2700000" algn="tl">
                    <a:srgbClr val="000000">
                      <a:alpha val="43137"/>
                    </a:srgbClr>
                  </a:outerShdw>
                </a:effectLst>
              </a:rPr>
              <a:t>bin</a:t>
            </a:r>
            <a:r>
              <a:rPr lang="en-US" i="1" dirty="0" err="1">
                <a:solidFill>
                  <a:srgbClr val="0070C0"/>
                </a:solidFill>
                <a:effectLst>
                  <a:outerShdw blurRad="38100" dist="38100" dir="2700000" algn="tl">
                    <a:srgbClr val="000000">
                      <a:alpha val="43137"/>
                    </a:srgbClr>
                  </a:outerShdw>
                </a:effectLst>
              </a:rPr>
              <a:t>ary</a:t>
            </a:r>
            <a:r>
              <a:rPr lang="en-US" i="1" dirty="0">
                <a:solidFill>
                  <a:srgbClr val="0070C0"/>
                </a:solidFill>
                <a:effectLst>
                  <a:outerShdw blurRad="38100" dist="38100" dir="2700000" algn="tl">
                    <a:srgbClr val="000000">
                      <a:alpha val="43137"/>
                    </a:srgbClr>
                  </a:outerShdw>
                </a:effectLst>
              </a:rPr>
              <a:t> relation R on a set A </a:t>
            </a:r>
            <a:r>
              <a:rPr lang="en-US" dirty="0"/>
              <a:t>is a set of ordered pairs, i.e., a subset of the Cartesian product: </a:t>
            </a:r>
            <a:r>
              <a:rPr lang="en-US" i="1" dirty="0">
                <a:effectLst>
                  <a:outerShdw blurRad="38100" dist="38100" dir="2700000" algn="tl">
                    <a:srgbClr val="000000">
                      <a:alpha val="43137"/>
                    </a:srgbClr>
                  </a:outerShdw>
                </a:effectLst>
              </a:rPr>
              <a:t>R </a:t>
            </a:r>
            <a:r>
              <a:rPr lang="en-US" dirty="0">
                <a:effectLst>
                  <a:outerShdw blurRad="38100" dist="38100" dir="2700000" algn="tl">
                    <a:srgbClr val="000000">
                      <a:alpha val="43137"/>
                    </a:srgbClr>
                  </a:outerShdw>
                </a:effectLst>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A </a:t>
            </a:r>
            <a:r>
              <a:rPr lang="en-US" dirty="0">
                <a:effectLst>
                  <a:outerShdw blurRad="38100" dist="38100" dir="2700000" algn="tl">
                    <a:srgbClr val="000000">
                      <a:alpha val="43137"/>
                    </a:srgbClr>
                  </a:outerShdw>
                </a:effectLst>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A</a:t>
            </a:r>
            <a:endParaRPr lang="cs-CZ" dirty="0">
              <a:effectLst>
                <a:outerShdw blurRad="38100" dist="38100" dir="2700000" algn="tl">
                  <a:srgbClr val="000000">
                    <a:alpha val="43137"/>
                  </a:srgbClr>
                </a:outerShdw>
              </a:effectLst>
            </a:endParaRPr>
          </a:p>
          <a:p>
            <a:endParaRPr lang="cs-CZ" dirty="0"/>
          </a:p>
        </p:txBody>
      </p:sp>
      <p:sp>
        <p:nvSpPr>
          <p:cNvPr id="4" name="Zástupný symbol pro číslo snímku 3">
            <a:extLst>
              <a:ext uri="{FF2B5EF4-FFF2-40B4-BE49-F238E27FC236}">
                <a16:creationId xmlns:a16="http://schemas.microsoft.com/office/drawing/2014/main" id="{5AF53565-B701-4692-A985-026EA92A1744}"/>
              </a:ext>
            </a:extLst>
          </p:cNvPr>
          <p:cNvSpPr>
            <a:spLocks noGrp="1"/>
          </p:cNvSpPr>
          <p:nvPr>
            <p:ph type="sldNum" sz="quarter" idx="12"/>
          </p:nvPr>
        </p:nvSpPr>
        <p:spPr/>
        <p:txBody>
          <a:bodyPr/>
          <a:lstStyle/>
          <a:p>
            <a:fld id="{3853029C-BBCC-4BE9-A160-BB01656C6EDE}" type="slidenum">
              <a:rPr lang="cs-CZ" smtClean="0"/>
              <a:t>3</a:t>
            </a:fld>
            <a:endParaRPr lang="cs-CZ"/>
          </a:p>
        </p:txBody>
      </p:sp>
    </p:spTree>
    <p:extLst>
      <p:ext uri="{BB962C8B-B14F-4D97-AF65-F5344CB8AC3E}">
        <p14:creationId xmlns:p14="http://schemas.microsoft.com/office/powerpoint/2010/main" val="422501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F9B63-A4F9-45C2-9967-C8AE208A91E2}"/>
              </a:ext>
            </a:extLst>
          </p:cNvPr>
          <p:cNvSpPr>
            <a:spLocks noGrp="1"/>
          </p:cNvSpPr>
          <p:nvPr>
            <p:ph type="title"/>
          </p:nvPr>
        </p:nvSpPr>
        <p:spPr>
          <a:xfrm>
            <a:off x="838200" y="365125"/>
            <a:ext cx="10515600" cy="775243"/>
          </a:xfrm>
        </p:spPr>
        <p:txBody>
          <a:bodyPr/>
          <a:lstStyle/>
          <a:p>
            <a:r>
              <a:rPr lang="en-US" i="1" dirty="0">
                <a:solidFill>
                  <a:srgbClr val="0070C0"/>
                </a:solidFill>
                <a:effectLst>
                  <a:outerShdw blurRad="38100" dist="38100" dir="2700000" algn="tl">
                    <a:srgbClr val="000000">
                      <a:alpha val="43137"/>
                    </a:srgbClr>
                  </a:outerShdw>
                </a:effectLst>
              </a:rPr>
              <a:t>The notion of relation; </a:t>
            </a:r>
            <a:r>
              <a:rPr lang="en-US" dirty="0"/>
              <a:t>recall</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B01B93-E9E5-4B0A-B981-0F89C3E8CDC4}"/>
              </a:ext>
            </a:extLst>
          </p:cNvPr>
          <p:cNvSpPr>
            <a:spLocks noGrp="1"/>
          </p:cNvSpPr>
          <p:nvPr>
            <p:ph idx="1"/>
          </p:nvPr>
        </p:nvSpPr>
        <p:spPr>
          <a:xfrm>
            <a:off x="838200" y="1319753"/>
            <a:ext cx="10515600" cy="5173121"/>
          </a:xfrm>
        </p:spPr>
        <p:txBody>
          <a:bodyPr>
            <a:normAutofit/>
          </a:bodyPr>
          <a:lstStyle/>
          <a:p>
            <a:r>
              <a:rPr lang="en-US" dirty="0"/>
              <a:t>The set of all ordered couples of elements of the sets </a:t>
            </a:r>
            <a:r>
              <a:rPr lang="cs-CZ" i="1" dirty="0"/>
              <a:t>A </a:t>
            </a:r>
            <a:r>
              <a:rPr lang="cs-CZ" dirty="0" err="1"/>
              <a:t>a</a:t>
            </a:r>
            <a:r>
              <a:rPr lang="en-US" dirty="0" err="1"/>
              <a:t>nd</a:t>
            </a:r>
            <a:r>
              <a:rPr lang="cs-CZ" dirty="0"/>
              <a:t> </a:t>
            </a:r>
            <a:r>
              <a:rPr lang="cs-CZ" i="1" dirty="0"/>
              <a:t>B </a:t>
            </a:r>
            <a:r>
              <a:rPr lang="cs-CZ" dirty="0"/>
              <a:t>(</a:t>
            </a:r>
            <a:r>
              <a:rPr lang="en-US" dirty="0"/>
              <a:t>in this order</a:t>
            </a:r>
            <a:r>
              <a:rPr lang="cs-CZ" dirty="0"/>
              <a:t>) </a:t>
            </a:r>
            <a:r>
              <a:rPr lang="en-US" dirty="0"/>
              <a:t>is a</a:t>
            </a:r>
            <a:r>
              <a:rPr lang="cs-CZ" dirty="0"/>
              <a:t> </a:t>
            </a:r>
            <a:r>
              <a:rPr lang="en-US" i="1" dirty="0">
                <a:solidFill>
                  <a:srgbClr val="0070C0"/>
                </a:solidFill>
                <a:effectLst>
                  <a:outerShdw blurRad="38100" dist="38100" dir="2700000" algn="tl">
                    <a:srgbClr val="000000">
                      <a:alpha val="43137"/>
                    </a:srgbClr>
                  </a:outerShdw>
                </a:effectLst>
              </a:rPr>
              <a:t>C</a:t>
            </a:r>
            <a:r>
              <a:rPr lang="cs-CZ" i="1" dirty="0">
                <a:solidFill>
                  <a:srgbClr val="0070C0"/>
                </a:solidFill>
                <a:effectLst>
                  <a:outerShdw blurRad="38100" dist="38100" dir="2700000" algn="tl">
                    <a:srgbClr val="000000">
                      <a:alpha val="43137"/>
                    </a:srgbClr>
                  </a:outerShdw>
                </a:effectLst>
              </a:rPr>
              <a:t>art</a:t>
            </a:r>
            <a:r>
              <a:rPr lang="en-US" i="1" dirty="0" err="1">
                <a:solidFill>
                  <a:srgbClr val="0070C0"/>
                </a:solidFill>
                <a:effectLst>
                  <a:outerShdw blurRad="38100" dist="38100" dir="2700000" algn="tl">
                    <a:srgbClr val="000000">
                      <a:alpha val="43137"/>
                    </a:srgbClr>
                  </a:outerShdw>
                </a:effectLst>
              </a:rPr>
              <a:t>esian</a:t>
            </a:r>
            <a:r>
              <a:rPr lang="en-US" i="1" dirty="0">
                <a:solidFill>
                  <a:srgbClr val="0070C0"/>
                </a:solidFill>
                <a:effectLst>
                  <a:outerShdw blurRad="38100" dist="38100" dir="2700000" algn="tl">
                    <a:srgbClr val="000000">
                      <a:alpha val="43137"/>
                    </a:srgbClr>
                  </a:outerShdw>
                </a:effectLst>
              </a:rPr>
              <a:t> product</a:t>
            </a:r>
            <a:r>
              <a:rPr lang="cs-CZ" i="1" dirty="0"/>
              <a:t> </a:t>
            </a:r>
            <a:r>
              <a:rPr lang="en-US" dirty="0"/>
              <a:t>of the sets</a:t>
            </a:r>
            <a:r>
              <a:rPr lang="cs-CZ" dirty="0"/>
              <a:t> </a:t>
            </a:r>
            <a:r>
              <a:rPr lang="cs-CZ" i="1" dirty="0"/>
              <a:t>A</a:t>
            </a:r>
            <a:r>
              <a:rPr lang="cs-CZ" dirty="0"/>
              <a:t>, </a:t>
            </a:r>
            <a:r>
              <a:rPr lang="cs-CZ" i="1" dirty="0"/>
              <a:t>B</a:t>
            </a:r>
            <a:r>
              <a:rPr lang="cs-CZ" dirty="0"/>
              <a:t>, </a:t>
            </a:r>
            <a:r>
              <a:rPr lang="en-US" dirty="0"/>
              <a:t>denoted</a:t>
            </a:r>
            <a:r>
              <a:rPr lang="cs-CZ" dirty="0"/>
              <a:t> </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B</a:t>
            </a:r>
            <a:r>
              <a:rPr lang="cs-CZ" dirty="0"/>
              <a:t>.</a:t>
            </a:r>
          </a:p>
          <a:p>
            <a:r>
              <a:rPr lang="cs-CZ" i="1" dirty="0" err="1"/>
              <a:t>Defini</a:t>
            </a:r>
            <a:r>
              <a:rPr lang="en-US" i="1" dirty="0" err="1"/>
              <a:t>tion</a:t>
            </a:r>
            <a:r>
              <a:rPr lang="cs-CZ" dirty="0"/>
              <a:t>: </a:t>
            </a:r>
            <a:r>
              <a:rPr lang="cs-CZ" i="1" dirty="0">
                <a:solidFill>
                  <a:srgbClr val="0070C0"/>
                </a:solidFill>
                <a:effectLst>
                  <a:outerShdw blurRad="38100" dist="38100" dir="2700000" algn="tl">
                    <a:srgbClr val="000000">
                      <a:alpha val="43137"/>
                    </a:srgbClr>
                  </a:outerShdw>
                </a:effectLst>
              </a:rPr>
              <a:t>Bin</a:t>
            </a:r>
            <a:r>
              <a:rPr lang="en-US" i="1" dirty="0" err="1">
                <a:solidFill>
                  <a:srgbClr val="0070C0"/>
                </a:solidFill>
                <a:effectLst>
                  <a:outerShdw blurRad="38100" dist="38100" dir="2700000" algn="tl">
                    <a:srgbClr val="000000">
                      <a:alpha val="43137"/>
                    </a:srgbClr>
                  </a:outerShdw>
                </a:effectLst>
              </a:rPr>
              <a:t>ary</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rela</a:t>
            </a:r>
            <a:r>
              <a:rPr lang="en-US" i="1" dirty="0" err="1">
                <a:solidFill>
                  <a:srgbClr val="0070C0"/>
                </a:solidFill>
                <a:effectLst>
                  <a:outerShdw blurRad="38100" dist="38100" dir="2700000" algn="tl">
                    <a:srgbClr val="000000">
                      <a:alpha val="43137"/>
                    </a:srgbClr>
                  </a:outerShdw>
                </a:effectLst>
              </a:rPr>
              <a:t>tion</a:t>
            </a:r>
            <a:r>
              <a:rPr lang="cs-CZ" i="1" dirty="0">
                <a:solidFill>
                  <a:srgbClr val="0070C0"/>
                </a:solidFill>
                <a:effectLst>
                  <a:outerShdw blurRad="38100" dist="38100" dir="2700000" algn="tl">
                    <a:srgbClr val="000000">
                      <a:alpha val="43137"/>
                    </a:srgbClr>
                  </a:outerShdw>
                </a:effectLst>
              </a:rPr>
              <a:t> R</a:t>
            </a:r>
            <a:r>
              <a:rPr lang="cs-CZ" i="1" dirty="0"/>
              <a:t> </a:t>
            </a:r>
            <a:r>
              <a:rPr lang="en-US" dirty="0"/>
              <a:t>on a set</a:t>
            </a:r>
            <a:r>
              <a:rPr lang="cs-CZ" dirty="0"/>
              <a:t> </a:t>
            </a:r>
            <a:r>
              <a:rPr lang="cs-CZ" i="1" dirty="0"/>
              <a:t>M </a:t>
            </a:r>
            <a:r>
              <a:rPr lang="en-US" dirty="0"/>
              <a:t>is a subset of the Cartesian product </a:t>
            </a:r>
            <a:r>
              <a:rPr lang="cs-CZ" i="1" dirty="0"/>
              <a:t>M</a:t>
            </a:r>
            <a:r>
              <a:rPr lang="cs-CZ" dirty="0">
                <a:sym typeface="Symbol" panose="05050102010706020507" pitchFamily="18" charset="2"/>
              </a:rPr>
              <a:t></a:t>
            </a:r>
            <a:r>
              <a:rPr lang="cs-CZ" i="1" dirty="0"/>
              <a:t>M</a:t>
            </a:r>
            <a:r>
              <a:rPr lang="cs-CZ" dirty="0"/>
              <a:t>. </a:t>
            </a:r>
            <a:r>
              <a:rPr lang="en-US" dirty="0"/>
              <a:t>In general</a:t>
            </a:r>
            <a:r>
              <a:rPr lang="cs-CZ" dirty="0"/>
              <a:t>, </a:t>
            </a:r>
            <a:r>
              <a:rPr lang="cs-CZ" i="1" dirty="0">
                <a:solidFill>
                  <a:srgbClr val="0070C0"/>
                </a:solidFill>
                <a:effectLst>
                  <a:outerShdw blurRad="38100" dist="38100" dir="2700000" algn="tl">
                    <a:srgbClr val="000000">
                      <a:alpha val="43137"/>
                    </a:srgbClr>
                  </a:outerShdw>
                </a:effectLst>
              </a:rPr>
              <a:t>n-</a:t>
            </a:r>
            <a:r>
              <a:rPr lang="en-US" i="1" dirty="0">
                <a:solidFill>
                  <a:srgbClr val="0070C0"/>
                </a:solidFill>
                <a:effectLst>
                  <a:outerShdw blurRad="38100" dist="38100" dir="2700000" algn="tl">
                    <a:srgbClr val="000000">
                      <a:alpha val="43137"/>
                    </a:srgbClr>
                  </a:outerShdw>
                </a:effectLst>
              </a:rPr>
              <a:t>a</a:t>
            </a:r>
            <a:r>
              <a:rPr lang="cs-CZ" i="1" dirty="0">
                <a:solidFill>
                  <a:srgbClr val="0070C0"/>
                </a:solidFill>
                <a:effectLst>
                  <a:outerShdw blurRad="38100" dist="38100" dir="2700000" algn="tl">
                    <a:srgbClr val="000000">
                      <a:alpha val="43137"/>
                    </a:srgbClr>
                  </a:outerShdw>
                </a:effectLst>
              </a:rPr>
              <a:t>r</a:t>
            </a:r>
            <a:r>
              <a:rPr lang="en-US" i="1" dirty="0">
                <a:solidFill>
                  <a:srgbClr val="0070C0"/>
                </a:solidFill>
                <a:effectLst>
                  <a:outerShdw blurRad="38100" dist="38100" dir="2700000" algn="tl">
                    <a:srgbClr val="000000">
                      <a:alpha val="43137"/>
                    </a:srgbClr>
                  </a:outerShdw>
                </a:effectLst>
              </a:rPr>
              <a:t>y</a:t>
            </a:r>
            <a:r>
              <a:rPr lang="cs-CZ" i="1"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rela</a:t>
            </a:r>
            <a:r>
              <a:rPr lang="en-US" i="1" dirty="0" err="1">
                <a:solidFill>
                  <a:srgbClr val="0070C0"/>
                </a:solidFill>
                <a:effectLst>
                  <a:outerShdw blurRad="38100" dist="38100" dir="2700000" algn="tl">
                    <a:srgbClr val="000000">
                      <a:alpha val="43137"/>
                    </a:srgbClr>
                  </a:outerShdw>
                </a:effectLst>
              </a:rPr>
              <a:t>tion</a:t>
            </a:r>
            <a:r>
              <a:rPr lang="cs-CZ" dirty="0"/>
              <a:t> </a:t>
            </a:r>
            <a:r>
              <a:rPr lang="en-US" dirty="0"/>
              <a:t>on the set</a:t>
            </a:r>
            <a:r>
              <a:rPr lang="cs-CZ" dirty="0"/>
              <a:t> </a:t>
            </a:r>
            <a:r>
              <a:rPr lang="cs-CZ" i="1" dirty="0"/>
              <a:t>M </a:t>
            </a:r>
            <a:r>
              <a:rPr lang="en-US" dirty="0"/>
              <a:t>is a subset of the Cartesian product</a:t>
            </a:r>
            <a:r>
              <a:rPr lang="cs-CZ" dirty="0"/>
              <a:t> </a:t>
            </a:r>
            <a:r>
              <a:rPr lang="cs-CZ" i="1" dirty="0"/>
              <a:t>M</a:t>
            </a:r>
            <a:r>
              <a:rPr lang="cs-CZ" dirty="0">
                <a:sym typeface="Symbol" panose="05050102010706020507" pitchFamily="18" charset="2"/>
              </a:rPr>
              <a:t></a:t>
            </a:r>
            <a:r>
              <a:rPr lang="cs-CZ" dirty="0"/>
              <a:t>…</a:t>
            </a:r>
            <a:r>
              <a:rPr lang="cs-CZ" dirty="0">
                <a:sym typeface="Symbol" panose="05050102010706020507" pitchFamily="18" charset="2"/>
              </a:rPr>
              <a:t></a:t>
            </a:r>
            <a:r>
              <a:rPr lang="cs-CZ" i="1" dirty="0"/>
              <a:t>M</a:t>
            </a:r>
            <a:r>
              <a:rPr lang="cs-CZ" dirty="0"/>
              <a:t>.</a:t>
            </a:r>
          </a:p>
          <a:p>
            <a:r>
              <a:rPr lang="en-US" i="1" dirty="0"/>
              <a:t>Note</a:t>
            </a:r>
            <a:r>
              <a:rPr lang="cs-CZ" dirty="0"/>
              <a:t>: </a:t>
            </a:r>
            <a:r>
              <a:rPr lang="en-US" dirty="0"/>
              <a:t>the subsets of the universe that are assigned by interpretation to the predicate symbols of arity 1</a:t>
            </a:r>
            <a:r>
              <a:rPr lang="cs-CZ" dirty="0"/>
              <a:t>, </a:t>
            </a:r>
            <a:r>
              <a:rPr lang="en-US" dirty="0"/>
              <a:t>are understood as </a:t>
            </a:r>
            <a:r>
              <a:rPr lang="cs-CZ" i="1" dirty="0" err="1"/>
              <a:t>un</a:t>
            </a:r>
            <a:r>
              <a:rPr lang="en-US" i="1" dirty="0" err="1"/>
              <a:t>ary</a:t>
            </a:r>
            <a:r>
              <a:rPr lang="cs-CZ" i="1" dirty="0"/>
              <a:t> </a:t>
            </a:r>
            <a:r>
              <a:rPr lang="cs-CZ" i="1" dirty="0" err="1"/>
              <a:t>rela</a:t>
            </a:r>
            <a:r>
              <a:rPr lang="en-US" i="1" dirty="0" err="1"/>
              <a:t>tions</a:t>
            </a:r>
            <a:r>
              <a:rPr lang="cs-CZ" dirty="0"/>
              <a:t>.</a:t>
            </a:r>
          </a:p>
          <a:p>
            <a:r>
              <a:rPr lang="en-US" i="1" dirty="0"/>
              <a:t>Note</a:t>
            </a:r>
            <a:r>
              <a:rPr lang="cs-CZ" dirty="0"/>
              <a:t>:</a:t>
            </a:r>
            <a:r>
              <a:rPr lang="cs-CZ" i="1" dirty="0"/>
              <a:t> </a:t>
            </a:r>
            <a:r>
              <a:rPr lang="cs-CZ" i="1" dirty="0" err="1">
                <a:effectLst>
                  <a:outerShdw blurRad="38100" dist="38100" dir="2700000" algn="tl">
                    <a:srgbClr val="000000">
                      <a:alpha val="43137"/>
                    </a:srgbClr>
                  </a:outerShdw>
                </a:effectLst>
              </a:rPr>
              <a:t>Fun</a:t>
            </a:r>
            <a:r>
              <a:rPr lang="en-US" i="1" dirty="0" err="1">
                <a:effectLst>
                  <a:outerShdw blurRad="38100" dist="38100" dir="2700000" algn="tl">
                    <a:srgbClr val="000000">
                      <a:alpha val="43137"/>
                    </a:srgbClr>
                  </a:outerShdw>
                </a:effectLst>
              </a:rPr>
              <a:t>ction</a:t>
            </a:r>
            <a:r>
              <a:rPr lang="cs-CZ" dirty="0"/>
              <a:t> </a:t>
            </a:r>
            <a:r>
              <a:rPr lang="en-US" dirty="0"/>
              <a:t>is also a relation, namely its special case, i.e. unique from the right</a:t>
            </a:r>
            <a:r>
              <a:rPr lang="cs-CZ" dirty="0"/>
              <a:t>. </a:t>
            </a:r>
            <a:r>
              <a:rPr lang="en-US" dirty="0"/>
              <a:t>Hence, a relation </a:t>
            </a:r>
            <a:r>
              <a:rPr lang="cs-CZ" i="1" dirty="0"/>
              <a:t>R </a:t>
            </a:r>
            <a:r>
              <a:rPr lang="en-US" dirty="0"/>
              <a:t>is a function </a:t>
            </a:r>
            <a:r>
              <a:rPr lang="en-US" dirty="0" err="1"/>
              <a:t>iff</a:t>
            </a:r>
            <a:r>
              <a:rPr lang="cs-CZ" dirty="0"/>
              <a:t>:</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x</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y</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z</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R(</a:t>
            </a:r>
            <a:r>
              <a:rPr lang="cs-CZ" i="1" dirty="0" err="1">
                <a:solidFill>
                  <a:srgbClr val="0070C0"/>
                </a:solidFill>
                <a:effectLst>
                  <a:outerShdw blurRad="38100" dist="38100" dir="2700000" algn="tl">
                    <a:srgbClr val="000000">
                      <a:alpha val="43137"/>
                    </a:srgbClr>
                  </a:outerShdw>
                </a:effectLst>
              </a:rPr>
              <a:t>x,y</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R(</a:t>
            </a:r>
            <a:r>
              <a:rPr lang="cs-CZ" i="1" dirty="0" err="1">
                <a:solidFill>
                  <a:srgbClr val="0070C0"/>
                </a:solidFill>
                <a:effectLst>
                  <a:outerShdw blurRad="38100" dist="38100" dir="2700000" algn="tl">
                    <a:srgbClr val="000000">
                      <a:alpha val="43137"/>
                    </a:srgbClr>
                  </a:outerShdw>
                </a:effectLst>
              </a:rPr>
              <a:t>x,z</a:t>
            </a:r>
            <a:r>
              <a:rPr lang="cs-CZ" i="1"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y=z</a:t>
            </a:r>
            <a:r>
              <a:rPr lang="cs-CZ" dirty="0">
                <a:solidFill>
                  <a:srgbClr val="0070C0"/>
                </a:solidFill>
                <a:effectLst>
                  <a:outerShdw blurRad="38100" dist="38100" dir="2700000" algn="tl">
                    <a:srgbClr val="000000">
                      <a:alpha val="43137"/>
                    </a:srgbClr>
                  </a:outerShdw>
                </a:effectLst>
              </a:rPr>
              <a:t>}</a:t>
            </a:r>
          </a:p>
        </p:txBody>
      </p:sp>
      <p:sp>
        <p:nvSpPr>
          <p:cNvPr id="4" name="Zástupný symbol pro číslo snímku 3">
            <a:extLst>
              <a:ext uri="{FF2B5EF4-FFF2-40B4-BE49-F238E27FC236}">
                <a16:creationId xmlns:a16="http://schemas.microsoft.com/office/drawing/2014/main" id="{5AF53565-B701-4692-A985-026EA92A1744}"/>
              </a:ext>
            </a:extLst>
          </p:cNvPr>
          <p:cNvSpPr>
            <a:spLocks noGrp="1"/>
          </p:cNvSpPr>
          <p:nvPr>
            <p:ph type="sldNum" sz="quarter" idx="12"/>
          </p:nvPr>
        </p:nvSpPr>
        <p:spPr/>
        <p:txBody>
          <a:bodyPr/>
          <a:lstStyle/>
          <a:p>
            <a:fld id="{3853029C-BBCC-4BE9-A160-BB01656C6EDE}" type="slidenum">
              <a:rPr lang="cs-CZ" smtClean="0"/>
              <a:t>4</a:t>
            </a:fld>
            <a:endParaRPr lang="cs-CZ"/>
          </a:p>
        </p:txBody>
      </p:sp>
    </p:spTree>
    <p:extLst>
      <p:ext uri="{BB962C8B-B14F-4D97-AF65-F5344CB8AC3E}">
        <p14:creationId xmlns:p14="http://schemas.microsoft.com/office/powerpoint/2010/main" val="386566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768350"/>
          </a:xfrm>
        </p:spPr>
        <p:txBody>
          <a:bodyPr/>
          <a:lstStyle/>
          <a:p>
            <a:r>
              <a:rPr lang="en-US" i="1" dirty="0">
                <a:solidFill>
                  <a:srgbClr val="0070C0"/>
                </a:solidFill>
              </a:rPr>
              <a:t>Semantics of FOL formulas</a:t>
            </a:r>
            <a:endParaRPr lang="cs-CZ" i="1" dirty="0">
              <a:solidFill>
                <a:srgbClr val="0070C0"/>
              </a:solidFill>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95325" y="1409700"/>
            <a:ext cx="10763250" cy="4946650"/>
          </a:xfrm>
        </p:spPr>
        <p:txBody>
          <a:bodyPr>
            <a:normAutofit fontScale="92500" lnSpcReduction="10000"/>
          </a:bodyPr>
          <a:lstStyle/>
          <a:p>
            <a:r>
              <a:rPr lang="cs-CZ" dirty="0"/>
              <a:t>FOL</a:t>
            </a:r>
            <a:r>
              <a:rPr lang="en-US" dirty="0"/>
              <a:t> language is symbolic; it means that formulas are just sequences of symbols. They must be </a:t>
            </a:r>
            <a:r>
              <a:rPr lang="en-US" i="1" dirty="0">
                <a:solidFill>
                  <a:srgbClr val="0070C0"/>
                </a:solidFill>
              </a:rPr>
              <a:t>interpreted</a:t>
            </a:r>
            <a:r>
              <a:rPr lang="en-US" i="1" dirty="0"/>
              <a:t> </a:t>
            </a:r>
            <a:r>
              <a:rPr lang="en-US" dirty="0"/>
              <a:t>to get a meaning. Even those formulas that have been obtained by formalization of natural language sentences have no meaning without interpretation. </a:t>
            </a:r>
            <a:endParaRPr lang="cs-CZ" dirty="0"/>
          </a:p>
          <a:p>
            <a:r>
              <a:rPr lang="en-US" dirty="0"/>
              <a:t>For instance, the proposition</a:t>
            </a:r>
            <a:r>
              <a:rPr lang="cs-CZ" dirty="0"/>
              <a:t> </a:t>
            </a:r>
            <a:r>
              <a:rPr lang="en-US" i="1" dirty="0">
                <a:effectLst>
                  <a:outerShdw blurRad="38100" dist="38100" dir="2700000" algn="tl">
                    <a:srgbClr val="000000">
                      <a:alpha val="43137"/>
                    </a:srgbClr>
                  </a:outerShdw>
                </a:effectLst>
              </a:rPr>
              <a:t>John admires only winners</a:t>
            </a:r>
            <a:r>
              <a:rPr lang="en-US" dirty="0"/>
              <a:t> can be formalized as</a:t>
            </a:r>
            <a:r>
              <a:rPr lang="cs-CZ" dirty="0"/>
              <a:t> </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cs-CZ" i="1"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j</a:t>
            </a:r>
            <a:r>
              <a:rPr lang="cs-CZ" i="1" dirty="0">
                <a:solidFill>
                  <a:srgbClr val="0070C0"/>
                </a:solidFill>
                <a:effectLst>
                  <a:outerShdw blurRad="38100" dist="38100" dir="2700000" algn="tl">
                    <a:srgbClr val="000000">
                      <a:alpha val="43137"/>
                    </a:srgbClr>
                  </a:outerShdw>
                </a:effectLst>
              </a:rPr>
              <a:t>,x)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W</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r>
              <a:rPr lang="cs-CZ" dirty="0"/>
              <a:t>. </a:t>
            </a:r>
          </a:p>
          <a:p>
            <a:pPr lvl="1"/>
            <a:r>
              <a:rPr lang="en-US" dirty="0"/>
              <a:t>In the intended interpretation, the predicate </a:t>
            </a:r>
            <a:r>
              <a:rPr lang="en-US" i="1" dirty="0"/>
              <a:t>A </a:t>
            </a:r>
            <a:r>
              <a:rPr lang="en-US" dirty="0"/>
              <a:t>stands for the relation ‘</a:t>
            </a:r>
            <a:r>
              <a:rPr lang="en-US" i="1" dirty="0"/>
              <a:t>admire</a:t>
            </a:r>
            <a:r>
              <a:rPr lang="en-US" dirty="0"/>
              <a:t>’, </a:t>
            </a:r>
            <a:r>
              <a:rPr lang="en-US" i="1" dirty="0"/>
              <a:t>W </a:t>
            </a:r>
            <a:r>
              <a:rPr lang="en-US" dirty="0"/>
              <a:t>for the property ‘</a:t>
            </a:r>
            <a:r>
              <a:rPr lang="en-US" i="1" dirty="0"/>
              <a:t>Winner</a:t>
            </a:r>
            <a:r>
              <a:rPr lang="en-US" dirty="0"/>
              <a:t>’ and constant </a:t>
            </a:r>
            <a:r>
              <a:rPr lang="en-US" i="1" dirty="0"/>
              <a:t>j </a:t>
            </a:r>
            <a:r>
              <a:rPr lang="en-US" dirty="0"/>
              <a:t>denotes </a:t>
            </a:r>
            <a:r>
              <a:rPr lang="en-US" i="1" dirty="0"/>
              <a:t>John</a:t>
            </a:r>
            <a:r>
              <a:rPr lang="en-US" dirty="0"/>
              <a:t>. </a:t>
            </a:r>
            <a:endParaRPr lang="cs-CZ" dirty="0"/>
          </a:p>
          <a:p>
            <a:r>
              <a:rPr lang="en-US" dirty="0"/>
              <a:t>But the symbols </a:t>
            </a:r>
            <a:r>
              <a:rPr lang="en-US" i="1" dirty="0"/>
              <a:t>A</a:t>
            </a:r>
            <a:r>
              <a:rPr lang="cs-CZ" dirty="0"/>
              <a:t>,</a:t>
            </a:r>
            <a:r>
              <a:rPr lang="cs-CZ" i="1" dirty="0"/>
              <a:t> </a:t>
            </a:r>
            <a:r>
              <a:rPr lang="en-US" i="1" dirty="0"/>
              <a:t>W</a:t>
            </a:r>
            <a:r>
              <a:rPr lang="cs-CZ" dirty="0"/>
              <a:t>, </a:t>
            </a:r>
            <a:r>
              <a:rPr lang="en-US" i="1" dirty="0"/>
              <a:t>j</a:t>
            </a:r>
            <a:r>
              <a:rPr lang="cs-CZ" i="1" dirty="0"/>
              <a:t> </a:t>
            </a:r>
            <a:r>
              <a:rPr lang="en-US" dirty="0"/>
              <a:t>can be interpreted in another way. For instance, if we vote for the universe of integers, then the predicate </a:t>
            </a:r>
            <a:r>
              <a:rPr lang="en-US" i="1" dirty="0"/>
              <a:t>A</a:t>
            </a:r>
            <a:r>
              <a:rPr lang="cs-CZ" i="1" dirty="0"/>
              <a:t> </a:t>
            </a:r>
            <a:r>
              <a:rPr lang="en-US" dirty="0"/>
              <a:t>can denote the relation less than</a:t>
            </a:r>
            <a:r>
              <a:rPr lang="cs-CZ" dirty="0"/>
              <a:t> (&lt;), </a:t>
            </a:r>
            <a:r>
              <a:rPr lang="en-US" dirty="0"/>
              <a:t>constant</a:t>
            </a:r>
            <a:r>
              <a:rPr lang="cs-CZ" dirty="0"/>
              <a:t> </a:t>
            </a:r>
            <a:r>
              <a:rPr lang="en-US" i="1" dirty="0"/>
              <a:t>j</a:t>
            </a:r>
            <a:r>
              <a:rPr lang="cs-CZ" i="1" dirty="0"/>
              <a:t> </a:t>
            </a:r>
            <a:r>
              <a:rPr lang="en-US" dirty="0"/>
              <a:t>the number</a:t>
            </a:r>
            <a:r>
              <a:rPr lang="cs-CZ" dirty="0"/>
              <a:t> 0 </a:t>
            </a:r>
            <a:r>
              <a:rPr lang="en-US" dirty="0"/>
              <a:t>and predicate</a:t>
            </a:r>
            <a:r>
              <a:rPr lang="cs-CZ" dirty="0"/>
              <a:t> </a:t>
            </a:r>
            <a:r>
              <a:rPr lang="en-US" i="1" dirty="0"/>
              <a:t>W</a:t>
            </a:r>
            <a:r>
              <a:rPr lang="cs-CZ" i="1" dirty="0"/>
              <a:t> </a:t>
            </a:r>
            <a:r>
              <a:rPr lang="en-US" dirty="0"/>
              <a:t>the subset of positive numbers. In this interpretation is the formula true, as it holds </a:t>
            </a:r>
            <a:r>
              <a:rPr lang="en-US" dirty="0">
                <a:effectLst>
                  <a:outerShdw blurRad="38100" dist="38100" dir="2700000" algn="tl">
                    <a:srgbClr val="000000">
                      <a:alpha val="43137"/>
                    </a:srgbClr>
                  </a:outerShdw>
                </a:effectLst>
              </a:rPr>
              <a:t>for all </a:t>
            </a:r>
            <a:r>
              <a:rPr lang="en-US" i="1" dirty="0">
                <a:effectLst>
                  <a:outerShdw blurRad="38100" dist="38100" dir="2700000" algn="tl">
                    <a:srgbClr val="000000">
                      <a:alpha val="43137"/>
                    </a:srgbClr>
                  </a:outerShdw>
                </a:effectLst>
              </a:rPr>
              <a:t>x </a:t>
            </a:r>
            <a:r>
              <a:rPr lang="en-US" dirty="0">
                <a:effectLst>
                  <a:outerShdw blurRad="38100" dist="38100" dir="2700000" algn="tl">
                    <a:srgbClr val="000000">
                      <a:alpha val="43137"/>
                    </a:srgbClr>
                  </a:outerShdw>
                </a:effectLst>
              </a:rPr>
              <a:t>that if 0 &lt; </a:t>
            </a:r>
            <a:r>
              <a:rPr lang="en-US" i="1" dirty="0">
                <a:effectLst>
                  <a:outerShdw blurRad="38100" dist="38100" dir="2700000" algn="tl">
                    <a:srgbClr val="000000">
                      <a:alpha val="43137"/>
                    </a:srgbClr>
                  </a:outerShdw>
                </a:effectLst>
              </a:rPr>
              <a:t>x </a:t>
            </a:r>
            <a:r>
              <a:rPr lang="en-US" dirty="0">
                <a:effectLst>
                  <a:outerShdw blurRad="38100" dist="38100" dir="2700000" algn="tl">
                    <a:srgbClr val="000000">
                      <a:alpha val="43137"/>
                    </a:srgbClr>
                  </a:outerShdw>
                </a:effectLst>
              </a:rPr>
              <a:t>then </a:t>
            </a:r>
            <a:r>
              <a:rPr lang="cs-CZ" i="1" dirty="0">
                <a:effectLst>
                  <a:outerShdw blurRad="38100" dist="38100" dir="2700000" algn="tl">
                    <a:srgbClr val="000000">
                      <a:alpha val="43137"/>
                    </a:srgbClr>
                  </a:outerShdw>
                </a:effectLst>
              </a:rPr>
              <a:t>x </a:t>
            </a:r>
            <a:r>
              <a:rPr lang="en-US" dirty="0">
                <a:effectLst>
                  <a:outerShdw blurRad="38100" dist="38100" dir="2700000" algn="tl">
                    <a:srgbClr val="000000">
                      <a:alpha val="43137"/>
                    </a:srgbClr>
                  </a:outerShdw>
                </a:effectLst>
              </a:rPr>
              <a:t>is a positive number</a:t>
            </a:r>
            <a:r>
              <a:rPr lang="cs-CZ" dirty="0"/>
              <a:t>.</a:t>
            </a:r>
            <a:r>
              <a:rPr lang="en-US" dirty="0"/>
              <a:t> In other words, only the numbers greater than zero are positive.</a:t>
            </a:r>
            <a:endParaRPr lang="cs-CZ"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5</a:t>
            </a:fld>
            <a:endParaRPr lang="cs-CZ"/>
          </a:p>
        </p:txBody>
      </p:sp>
    </p:spTree>
    <p:extLst>
      <p:ext uri="{BB962C8B-B14F-4D97-AF65-F5344CB8AC3E}">
        <p14:creationId xmlns:p14="http://schemas.microsoft.com/office/powerpoint/2010/main" val="201985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5"/>
            <a:ext cx="10515600" cy="926347"/>
          </a:xfrm>
        </p:spPr>
        <p:txBody>
          <a:bodyPr/>
          <a:lstStyle/>
          <a:p>
            <a:r>
              <a:rPr lang="en-US" i="1" dirty="0">
                <a:solidFill>
                  <a:srgbClr val="0070C0"/>
                </a:solidFill>
              </a:rPr>
              <a:t>Semantics of FOL formulas</a:t>
            </a:r>
            <a:r>
              <a:rPr lang="en-US" dirty="0">
                <a:solidFill>
                  <a:srgbClr val="0070C0"/>
                </a:solidFill>
              </a:rPr>
              <a:t>;</a:t>
            </a:r>
            <a:r>
              <a:rPr lang="cs-CZ" i="1" dirty="0">
                <a:solidFill>
                  <a:srgbClr val="0070C0"/>
                </a:solidFill>
              </a:rPr>
              <a:t> </a:t>
            </a:r>
            <a:r>
              <a:rPr lang="en-US" i="1" dirty="0">
                <a:solidFill>
                  <a:srgbClr val="0070C0"/>
                </a:solidFill>
                <a:effectLst>
                  <a:outerShdw blurRad="38100" dist="38100" dir="2700000" algn="tl">
                    <a:srgbClr val="000000">
                      <a:alpha val="43137"/>
                    </a:srgbClr>
                  </a:outerShdw>
                </a:effectLst>
              </a:rPr>
              <a:t>interpretation</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85800" y="1371600"/>
            <a:ext cx="10668000" cy="4984749"/>
          </a:xfrm>
        </p:spPr>
        <p:txBody>
          <a:bodyPr>
            <a:normAutofit/>
          </a:bodyPr>
          <a:lstStyle/>
          <a:p>
            <a:r>
              <a:rPr lang="en-US" dirty="0">
                <a:effectLst>
                  <a:outerShdw blurRad="38100" dist="38100" dir="2700000" algn="tl">
                    <a:srgbClr val="000000">
                      <a:alpha val="43137"/>
                    </a:srgbClr>
                  </a:outerShdw>
                </a:effectLst>
              </a:rPr>
              <a:t>Interpretation of a formula</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F</a:t>
            </a:r>
            <a:r>
              <a:rPr lang="cs-CZ" i="1" dirty="0"/>
              <a:t> </a:t>
            </a:r>
            <a:r>
              <a:rPr lang="en-US" dirty="0"/>
              <a:t>consists of three steps</a:t>
            </a:r>
            <a:r>
              <a:rPr lang="cs-CZ" dirty="0"/>
              <a:t>.</a:t>
            </a:r>
          </a:p>
          <a:p>
            <a:pPr marL="514350" lvl="0" indent="-514350">
              <a:buFont typeface="+mj-lt"/>
              <a:buAutoNum type="arabicParenR"/>
            </a:pPr>
            <a:r>
              <a:rPr lang="en-US" dirty="0"/>
              <a:t>First, we vote for a domain of interest, i.e. the</a:t>
            </a:r>
            <a:r>
              <a:rPr lang="cs-CZ" dirty="0"/>
              <a:t> </a:t>
            </a:r>
            <a:r>
              <a:rPr lang="en-US" i="1" dirty="0">
                <a:solidFill>
                  <a:srgbClr val="0070C0"/>
                </a:solidFill>
                <a:effectLst>
                  <a:outerShdw blurRad="38100" dist="38100" dir="2700000" algn="tl">
                    <a:srgbClr val="000000">
                      <a:alpha val="43137"/>
                    </a:srgbClr>
                  </a:outerShdw>
                </a:effectLst>
              </a:rPr>
              <a:t>universe of discourse</a:t>
            </a:r>
            <a:r>
              <a:rPr lang="cs-CZ" i="1" dirty="0">
                <a:solidFill>
                  <a:srgbClr val="0070C0"/>
                </a:solidFill>
                <a:effectLst>
                  <a:outerShdw blurRad="38100" dist="38100" dir="2700000" algn="tl">
                    <a:srgbClr val="000000">
                      <a:alpha val="43137"/>
                    </a:srgbClr>
                  </a:outerShdw>
                </a:effectLst>
              </a:rPr>
              <a:t> U</a:t>
            </a:r>
            <a:r>
              <a:rPr lang="cs-CZ" i="1" dirty="0"/>
              <a:t>. </a:t>
            </a:r>
            <a:r>
              <a:rPr lang="en-US" dirty="0"/>
              <a:t>It can be any </a:t>
            </a:r>
            <a:r>
              <a:rPr lang="en-US" i="1" dirty="0"/>
              <a:t>non-empty set</a:t>
            </a:r>
            <a:r>
              <a:rPr lang="cs-CZ" dirty="0"/>
              <a:t>.</a:t>
            </a:r>
          </a:p>
          <a:p>
            <a:pPr marL="514350" lvl="0" indent="-514350">
              <a:buFont typeface="+mj-lt"/>
              <a:buAutoNum type="arabicParenR"/>
            </a:pPr>
            <a:r>
              <a:rPr lang="en-US" dirty="0"/>
              <a:t>Then we interpret </a:t>
            </a:r>
            <a:r>
              <a:rPr lang="en-US" i="1" dirty="0">
                <a:solidFill>
                  <a:srgbClr val="0070C0"/>
                </a:solidFill>
                <a:effectLst>
                  <a:outerShdw blurRad="38100" dist="38100" dir="2700000" algn="tl">
                    <a:srgbClr val="000000">
                      <a:alpha val="43137"/>
                    </a:srgbClr>
                  </a:outerShdw>
                </a:effectLst>
              </a:rPr>
              <a:t>predicate symbols</a:t>
            </a:r>
            <a:r>
              <a:rPr lang="cs-CZ" i="1" dirty="0">
                <a:solidFill>
                  <a:srgbClr val="0070C0"/>
                </a:solidFill>
                <a:effectLst>
                  <a:outerShdw blurRad="38100" dist="38100" dir="2700000" algn="tl">
                    <a:srgbClr val="000000">
                      <a:alpha val="43137"/>
                    </a:srgbClr>
                  </a:outerShdw>
                </a:effectLst>
              </a:rPr>
              <a:t> P, Q</a:t>
            </a:r>
            <a:r>
              <a:rPr lang="cs-CZ" i="1" dirty="0"/>
              <a:t>, … </a:t>
            </a:r>
            <a:r>
              <a:rPr lang="en-US" dirty="0"/>
              <a:t>occurring in</a:t>
            </a:r>
            <a:r>
              <a:rPr lang="cs-CZ" dirty="0"/>
              <a:t> </a:t>
            </a:r>
            <a:r>
              <a:rPr lang="cs-CZ" i="1" dirty="0"/>
              <a:t>F</a:t>
            </a:r>
            <a:r>
              <a:rPr lang="cs-CZ" dirty="0"/>
              <a:t>. </a:t>
            </a:r>
            <a:r>
              <a:rPr lang="en-US" dirty="0"/>
              <a:t>It means that to each such symbol with arity </a:t>
            </a:r>
            <a:r>
              <a:rPr lang="en-US" i="1" dirty="0"/>
              <a:t>n</a:t>
            </a:r>
            <a:r>
              <a:rPr lang="en-US" dirty="0"/>
              <a:t>, </a:t>
            </a:r>
            <a:r>
              <a:rPr lang="cs-CZ" i="1" dirty="0">
                <a:solidFill>
                  <a:srgbClr val="0070C0"/>
                </a:solidFill>
                <a:effectLst>
                  <a:outerShdw blurRad="38100" dist="38100" dir="2700000" algn="tl">
                    <a:srgbClr val="000000">
                      <a:alpha val="43137"/>
                    </a:srgbClr>
                  </a:outerShdw>
                </a:effectLst>
              </a:rPr>
              <a:t>n-</a:t>
            </a:r>
            <a:r>
              <a:rPr lang="en-US" dirty="0" err="1">
                <a:solidFill>
                  <a:srgbClr val="0070C0"/>
                </a:solidFill>
                <a:effectLst>
                  <a:outerShdw blurRad="38100" dist="38100" dir="2700000" algn="tl">
                    <a:srgbClr val="000000">
                      <a:alpha val="43137"/>
                    </a:srgbClr>
                  </a:outerShdw>
                </a:effectLst>
              </a:rPr>
              <a:t>ary</a:t>
            </a:r>
            <a:r>
              <a:rPr lang="en-US" dirty="0">
                <a:solidFill>
                  <a:srgbClr val="0070C0"/>
                </a:solidFill>
                <a:effectLst>
                  <a:outerShdw blurRad="38100" dist="38100" dir="2700000" algn="tl">
                    <a:srgbClr val="000000">
                      <a:alpha val="43137"/>
                    </a:srgbClr>
                  </a:outerShdw>
                </a:effectLst>
              </a:rPr>
              <a:t> relation</a:t>
            </a:r>
            <a:r>
              <a:rPr lang="cs-CZ" dirty="0"/>
              <a:t> </a:t>
            </a:r>
            <a:r>
              <a:rPr lang="cs-CZ" i="1" dirty="0"/>
              <a:t>R </a:t>
            </a:r>
            <a:r>
              <a:rPr lang="en-US" dirty="0"/>
              <a:t>over the universe is assigned;</a:t>
            </a:r>
            <a:r>
              <a:rPr lang="cs-CZ" dirty="0"/>
              <a:t> </a:t>
            </a:r>
            <a:r>
              <a:rPr lang="cs-CZ" i="1" dirty="0">
                <a:solidFill>
                  <a:srgbClr val="0070C0"/>
                </a:solidFill>
                <a:effectLst>
                  <a:outerShdw blurRad="38100" dist="38100" dir="2700000" algn="tl">
                    <a:srgbClr val="000000">
                      <a:alpha val="43137"/>
                    </a:srgbClr>
                  </a:outerShdw>
                </a:effectLst>
              </a:rPr>
              <a:t>R</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i="1" dirty="0"/>
              <a:t>. </a:t>
            </a:r>
            <a:r>
              <a:rPr lang="en-US" dirty="0"/>
              <a:t>Unary predicate symbols with arity 1 are associated with subsets of universe. </a:t>
            </a:r>
            <a:endParaRPr lang="cs-CZ" dirty="0"/>
          </a:p>
          <a:p>
            <a:pPr marL="514350" lvl="0" indent="-514350">
              <a:buFont typeface="+mj-lt"/>
              <a:buAutoNum type="arabicParenR"/>
            </a:pPr>
            <a:r>
              <a:rPr lang="en-US" dirty="0"/>
              <a:t>Finally we interpret </a:t>
            </a:r>
            <a:r>
              <a:rPr lang="en-US" i="1" dirty="0">
                <a:solidFill>
                  <a:srgbClr val="0070C0"/>
                </a:solidFill>
                <a:effectLst>
                  <a:outerShdw blurRad="38100" dist="38100" dir="2700000" algn="tl">
                    <a:srgbClr val="000000">
                      <a:alpha val="43137"/>
                    </a:srgbClr>
                  </a:outerShdw>
                </a:effectLst>
              </a:rPr>
              <a:t>functional symbols</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 g</a:t>
            </a:r>
            <a:r>
              <a:rPr lang="cs-CZ" i="1" dirty="0"/>
              <a:t>, … </a:t>
            </a:r>
            <a:r>
              <a:rPr lang="en-US" dirty="0"/>
              <a:t>occurring in</a:t>
            </a:r>
            <a:r>
              <a:rPr lang="cs-CZ" dirty="0"/>
              <a:t> </a:t>
            </a:r>
            <a:r>
              <a:rPr lang="cs-CZ" i="1" dirty="0"/>
              <a:t>F</a:t>
            </a:r>
            <a:r>
              <a:rPr lang="cs-CZ" dirty="0"/>
              <a:t>. </a:t>
            </a:r>
            <a:r>
              <a:rPr lang="en-US" dirty="0"/>
              <a:t>It means that to each such symbol</a:t>
            </a:r>
            <a:r>
              <a:rPr lang="cs-CZ" dirty="0"/>
              <a:t> </a:t>
            </a:r>
            <a:r>
              <a:rPr lang="en-US" dirty="0"/>
              <a:t>with</a:t>
            </a:r>
            <a:r>
              <a:rPr lang="cs-CZ" dirty="0"/>
              <a:t> arity </a:t>
            </a:r>
            <a:r>
              <a:rPr lang="cs-CZ" i="1" dirty="0"/>
              <a:t>n</a:t>
            </a:r>
            <a:r>
              <a:rPr lang="en-US" i="1" dirty="0"/>
              <a:t>,</a:t>
            </a:r>
            <a:r>
              <a:rPr lang="cs-CZ" i="1" dirty="0"/>
              <a:t> </a:t>
            </a:r>
            <a:r>
              <a:rPr lang="en-US" i="1" dirty="0">
                <a:solidFill>
                  <a:srgbClr val="0070C0"/>
                </a:solidFill>
                <a:effectLst>
                  <a:outerShdw blurRad="38100" dist="38100" dir="2700000" algn="tl">
                    <a:srgbClr val="000000">
                      <a:alpha val="43137"/>
                    </a:srgbClr>
                  </a:outerShdw>
                </a:effectLst>
              </a:rPr>
              <a:t>function</a:t>
            </a:r>
            <a:r>
              <a:rPr lang="cs-CZ" dirty="0"/>
              <a:t>, </a:t>
            </a:r>
            <a:r>
              <a:rPr lang="en-US" dirty="0"/>
              <a:t>i.e. a mapping</a:t>
            </a:r>
            <a:r>
              <a:rPr lang="cs-CZ" dirty="0"/>
              <a:t> </a:t>
            </a:r>
            <a:br>
              <a:rPr lang="en-US" dirty="0"/>
            </a:b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en-US" i="1" dirty="0"/>
              <a:t>, </a:t>
            </a:r>
            <a:r>
              <a:rPr lang="en-US" dirty="0"/>
              <a:t>is assigned. Since constants are functional symbols with 0 arity</a:t>
            </a:r>
            <a:r>
              <a:rPr lang="cs-CZ" dirty="0"/>
              <a:t>, </a:t>
            </a:r>
            <a:r>
              <a:rPr lang="en-US" dirty="0"/>
              <a:t>we assign to them elements of the universe</a:t>
            </a:r>
            <a:r>
              <a:rPr lang="cs-CZ" dirty="0"/>
              <a:t>.</a:t>
            </a:r>
          </a:p>
          <a:p>
            <a:endParaRPr lang="cs-CZ"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6</a:t>
            </a:fld>
            <a:endParaRPr lang="cs-CZ"/>
          </a:p>
        </p:txBody>
      </p:sp>
    </p:spTree>
    <p:extLst>
      <p:ext uri="{BB962C8B-B14F-4D97-AF65-F5344CB8AC3E}">
        <p14:creationId xmlns:p14="http://schemas.microsoft.com/office/powerpoint/2010/main" val="2467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424207" y="1093347"/>
            <a:ext cx="11227324" cy="5561977"/>
          </a:xfrm>
        </p:spPr>
        <p:txBody>
          <a:bodyPr>
            <a:normAutofit fontScale="77500" lnSpcReduction="20000"/>
          </a:bodyPr>
          <a:lstStyle/>
          <a:p>
            <a:r>
              <a:rPr lang="en-US" i="1" dirty="0"/>
              <a:t>Example.</a:t>
            </a:r>
            <a:r>
              <a:rPr lang="cs-CZ" dirty="0"/>
              <a:t> </a:t>
            </a:r>
            <a:r>
              <a:rPr lang="en-US" dirty="0"/>
              <a:t>Consider formulas</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cs-CZ" dirty="0"/>
              <a:t>a</a:t>
            </a:r>
            <a:r>
              <a:rPr lang="en-US" dirty="0" err="1"/>
              <a:t>nd</a:t>
            </a:r>
            <a:r>
              <a:rPr lang="cs-CZ" i="1"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a:t>
            </a:r>
          </a:p>
          <a:p>
            <a:pPr lvl="0"/>
            <a:r>
              <a:rPr lang="cs-CZ" i="1" dirty="0">
                <a:effectLst>
                  <a:outerShdw blurRad="38100" dist="38100" dir="2700000" algn="tl">
                    <a:srgbClr val="000000">
                      <a:alpha val="43137"/>
                    </a:srgbClr>
                  </a:outerShdw>
                </a:effectLst>
              </a:rPr>
              <a:t>Interpreta</a:t>
            </a:r>
            <a:r>
              <a:rPr lang="en-US" i="1" dirty="0" err="1">
                <a:effectLst>
                  <a:outerShdw blurRad="38100" dist="38100" dir="2700000" algn="tl">
                    <a:srgbClr val="000000">
                      <a:alpha val="43137"/>
                    </a:srgbClr>
                  </a:outerShdw>
                </a:effectLst>
              </a:rPr>
              <a:t>tion</a:t>
            </a:r>
            <a:r>
              <a:rPr lang="cs-CZ" i="1" dirty="0">
                <a:effectLst>
                  <a:outerShdw blurRad="38100" dist="38100" dir="2700000" algn="tl">
                    <a:srgbClr val="000000">
                      <a:alpha val="43137"/>
                    </a:srgbClr>
                  </a:outerShdw>
                </a:effectLst>
              </a:rPr>
              <a:t> 1</a:t>
            </a:r>
            <a:r>
              <a:rPr lang="cs-CZ" i="1" dirty="0"/>
              <a:t>.	</a:t>
            </a:r>
            <a:r>
              <a:rPr lang="cs-CZ" dirty="0"/>
              <a:t>1) Univers</a:t>
            </a:r>
            <a:r>
              <a:rPr lang="en-US" dirty="0"/>
              <a:t>e</a:t>
            </a:r>
            <a:r>
              <a:rPr lang="cs-CZ" dirty="0"/>
              <a:t> </a:t>
            </a:r>
            <a:r>
              <a:rPr lang="cs-CZ" i="1" dirty="0"/>
              <a:t>U </a:t>
            </a:r>
            <a:r>
              <a:rPr lang="cs-CZ" dirty="0"/>
              <a:t>= </a:t>
            </a:r>
            <a:r>
              <a:rPr lang="cs-CZ" i="1" dirty="0"/>
              <a:t>N </a:t>
            </a:r>
            <a:r>
              <a:rPr lang="cs-CZ" dirty="0"/>
              <a:t>(</a:t>
            </a:r>
            <a:r>
              <a:rPr lang="en-US" dirty="0"/>
              <a:t>the set of natural numbers</a:t>
            </a:r>
            <a:r>
              <a:rPr lang="cs-CZ" dirty="0"/>
              <a:t>).</a:t>
            </a:r>
          </a:p>
          <a:p>
            <a:pPr marL="0" lvl="0" indent="0">
              <a:buNone/>
            </a:pPr>
            <a:r>
              <a:rPr lang="cs-CZ" i="1" dirty="0"/>
              <a:t>			</a:t>
            </a:r>
            <a:r>
              <a:rPr lang="cs-CZ" dirty="0"/>
              <a:t>2)</a:t>
            </a:r>
            <a:r>
              <a:rPr lang="cs-CZ" i="1" dirty="0"/>
              <a:t> P </a:t>
            </a:r>
            <a:r>
              <a:rPr lang="cs-CZ" dirty="0">
                <a:sym typeface="Symbol" panose="05050102010706020507" pitchFamily="18" charset="2"/>
              </a:rPr>
              <a:t></a:t>
            </a:r>
            <a:r>
              <a:rPr lang="cs-CZ" dirty="0"/>
              <a:t> </a:t>
            </a:r>
            <a:r>
              <a:rPr lang="cs-CZ" dirty="0" err="1"/>
              <a:t>rela</a:t>
            </a:r>
            <a:r>
              <a:rPr lang="en-US" dirty="0" err="1"/>
              <a:t>tion</a:t>
            </a:r>
            <a:r>
              <a:rPr lang="cs-CZ" dirty="0"/>
              <a:t> &lt; </a:t>
            </a:r>
          </a:p>
          <a:p>
            <a:pPr marL="0" lvl="0" indent="0">
              <a:buNone/>
            </a:pPr>
            <a:r>
              <a:rPr lang="cs-CZ" i="1" dirty="0"/>
              <a:t>			</a:t>
            </a:r>
            <a:r>
              <a:rPr lang="cs-CZ" dirty="0"/>
              <a:t>3) </a:t>
            </a:r>
            <a:r>
              <a:rPr lang="cs-CZ" i="1" dirty="0"/>
              <a:t>a </a:t>
            </a:r>
            <a:r>
              <a:rPr lang="cs-CZ" dirty="0">
                <a:sym typeface="Symbol" panose="05050102010706020507" pitchFamily="18" charset="2"/>
              </a:rPr>
              <a:t></a:t>
            </a:r>
            <a:r>
              <a:rPr lang="cs-CZ" dirty="0"/>
              <a:t> </a:t>
            </a:r>
            <a:r>
              <a:rPr lang="en-US" dirty="0"/>
              <a:t>the number</a:t>
            </a:r>
            <a:r>
              <a:rPr lang="cs-CZ" dirty="0"/>
              <a:t> 0</a:t>
            </a:r>
          </a:p>
          <a:p>
            <a:pPr marL="0" lvl="0" indent="0">
              <a:buNone/>
            </a:pPr>
            <a:r>
              <a:rPr lang="cs-CZ" dirty="0"/>
              <a:t>			4) </a:t>
            </a:r>
            <a:r>
              <a:rPr lang="cs-CZ" i="1" dirty="0"/>
              <a:t>f </a:t>
            </a:r>
            <a:r>
              <a:rPr lang="cs-CZ" dirty="0">
                <a:sym typeface="Symbol" panose="05050102010706020507" pitchFamily="18" charset="2"/>
              </a:rPr>
              <a:t></a:t>
            </a:r>
            <a:r>
              <a:rPr lang="cs-CZ" dirty="0"/>
              <a:t> </a:t>
            </a:r>
            <a:r>
              <a:rPr lang="en-US" dirty="0"/>
              <a:t>the function square</a:t>
            </a:r>
            <a:r>
              <a:rPr lang="cs-CZ" dirty="0"/>
              <a:t> (</a:t>
            </a:r>
            <a:r>
              <a:rPr lang="cs-CZ" i="1" dirty="0"/>
              <a:t>x</a:t>
            </a:r>
            <a:r>
              <a:rPr lang="cs-CZ" baseline="30000" dirty="0"/>
              <a:t>2</a:t>
            </a:r>
            <a:r>
              <a:rPr lang="cs-CZ" dirty="0"/>
              <a:t>) </a:t>
            </a:r>
          </a:p>
          <a:p>
            <a:r>
              <a:rPr lang="en-US" i="1" dirty="0"/>
              <a:t>Evaluating the truth value in</a:t>
            </a:r>
            <a:r>
              <a:rPr lang="cs-CZ" i="1" dirty="0"/>
              <a:t> I1: </a:t>
            </a:r>
            <a:r>
              <a:rPr lang="en-US" dirty="0"/>
              <a:t>for</a:t>
            </a:r>
            <a:r>
              <a:rPr lang="cs-CZ" dirty="0"/>
              <a:t> </a:t>
            </a:r>
            <a:r>
              <a:rPr lang="cs-CZ" i="1" dirty="0"/>
              <a:t>v(x) = </a:t>
            </a:r>
            <a:r>
              <a:rPr lang="cs-CZ" dirty="0"/>
              <a:t>0</a:t>
            </a:r>
            <a:r>
              <a:rPr lang="en-US" dirty="0"/>
              <a:t>,</a:t>
            </a:r>
            <a:r>
              <a:rPr lang="cs-CZ" dirty="0"/>
              <a:t> </a:t>
            </a:r>
            <a:r>
              <a:rPr lang="cs-CZ" i="1" dirty="0"/>
              <a:t>f(x) </a:t>
            </a:r>
            <a:r>
              <a:rPr lang="cs-CZ" dirty="0"/>
              <a:t>= </a:t>
            </a:r>
            <a:r>
              <a:rPr lang="cs-CZ" i="1" dirty="0"/>
              <a:t>x</a:t>
            </a:r>
            <a:r>
              <a:rPr lang="cs-CZ" baseline="30000" dirty="0"/>
              <a:t>2 </a:t>
            </a:r>
            <a:r>
              <a:rPr lang="cs-CZ" dirty="0"/>
              <a:t>= 0</a:t>
            </a:r>
            <a:r>
              <a:rPr lang="en-US" dirty="0"/>
              <a:t>;</a:t>
            </a:r>
            <a:r>
              <a:rPr lang="cs-CZ" dirty="0"/>
              <a:t> </a:t>
            </a:r>
            <a:r>
              <a:rPr lang="en-US" dirty="0"/>
              <a:t>for</a:t>
            </a:r>
            <a:r>
              <a:rPr lang="cs-CZ" dirty="0"/>
              <a:t> </a:t>
            </a:r>
            <a:r>
              <a:rPr lang="cs-CZ" i="1" dirty="0"/>
              <a:t>v(x) = </a:t>
            </a:r>
            <a:r>
              <a:rPr lang="cs-CZ" dirty="0"/>
              <a:t>1</a:t>
            </a:r>
            <a:r>
              <a:rPr lang="en-US" dirty="0"/>
              <a:t> is</a:t>
            </a:r>
            <a:r>
              <a:rPr lang="cs-CZ" dirty="0"/>
              <a:t> </a:t>
            </a:r>
            <a:r>
              <a:rPr lang="cs-CZ" i="1" dirty="0"/>
              <a:t>f(x) </a:t>
            </a:r>
            <a:r>
              <a:rPr lang="cs-CZ" dirty="0"/>
              <a:t>= </a:t>
            </a:r>
            <a:r>
              <a:rPr lang="cs-CZ" i="1" dirty="0"/>
              <a:t>x</a:t>
            </a:r>
            <a:r>
              <a:rPr lang="cs-CZ" baseline="30000" dirty="0"/>
              <a:t>2 </a:t>
            </a:r>
            <a:r>
              <a:rPr lang="cs-CZ" dirty="0"/>
              <a:t>= 1</a:t>
            </a:r>
            <a:r>
              <a:rPr lang="en-US" dirty="0"/>
              <a:t>;</a:t>
            </a:r>
            <a:r>
              <a:rPr lang="cs-CZ" dirty="0"/>
              <a:t> </a:t>
            </a:r>
            <a:r>
              <a:rPr lang="en-US" dirty="0"/>
              <a:t>for</a:t>
            </a:r>
            <a:r>
              <a:rPr lang="cs-CZ" dirty="0"/>
              <a:t> </a:t>
            </a:r>
            <a:r>
              <a:rPr lang="cs-CZ" i="1" dirty="0"/>
              <a:t>v(x) = </a:t>
            </a:r>
            <a:r>
              <a:rPr lang="cs-CZ" dirty="0"/>
              <a:t>2 </a:t>
            </a:r>
            <a:r>
              <a:rPr lang="en-US" dirty="0"/>
              <a:t>is</a:t>
            </a:r>
            <a:r>
              <a:rPr lang="cs-CZ" dirty="0"/>
              <a:t> </a:t>
            </a:r>
            <a:r>
              <a:rPr lang="cs-CZ" i="1" dirty="0"/>
              <a:t>f(x) </a:t>
            </a:r>
            <a:r>
              <a:rPr lang="cs-CZ" dirty="0"/>
              <a:t>= </a:t>
            </a:r>
            <a:r>
              <a:rPr lang="cs-CZ" i="1" dirty="0"/>
              <a:t>x</a:t>
            </a:r>
            <a:r>
              <a:rPr lang="cs-CZ" baseline="30000" dirty="0"/>
              <a:t>2 </a:t>
            </a:r>
            <a:r>
              <a:rPr lang="cs-CZ" dirty="0"/>
              <a:t>= 4</a:t>
            </a:r>
            <a:r>
              <a:rPr lang="en-US" dirty="0"/>
              <a:t>;</a:t>
            </a:r>
            <a:r>
              <a:rPr lang="cs-CZ" dirty="0"/>
              <a:t> </a:t>
            </a:r>
            <a:r>
              <a:rPr lang="en-US" dirty="0"/>
              <a:t>for</a:t>
            </a:r>
            <a:r>
              <a:rPr lang="cs-CZ" dirty="0"/>
              <a:t> </a:t>
            </a:r>
            <a:r>
              <a:rPr lang="cs-CZ" i="1" dirty="0"/>
              <a:t>v(x) = </a:t>
            </a:r>
            <a:r>
              <a:rPr lang="cs-CZ" dirty="0"/>
              <a:t>3 </a:t>
            </a:r>
            <a:r>
              <a:rPr lang="en-US" dirty="0"/>
              <a:t>is</a:t>
            </a:r>
            <a:r>
              <a:rPr lang="cs-CZ" dirty="0"/>
              <a:t> </a:t>
            </a:r>
            <a:r>
              <a:rPr lang="cs-CZ" i="1" dirty="0"/>
              <a:t>f(x) </a:t>
            </a:r>
            <a:r>
              <a:rPr lang="cs-CZ" dirty="0"/>
              <a:t>= </a:t>
            </a:r>
            <a:r>
              <a:rPr lang="cs-CZ" i="1" dirty="0"/>
              <a:t>x</a:t>
            </a:r>
            <a:r>
              <a:rPr lang="cs-CZ" baseline="30000" dirty="0"/>
              <a:t>2 </a:t>
            </a:r>
            <a:r>
              <a:rPr lang="cs-CZ" dirty="0"/>
              <a:t>= 9</a:t>
            </a:r>
            <a:r>
              <a:rPr lang="en-US" dirty="0"/>
              <a:t>;</a:t>
            </a:r>
            <a:r>
              <a:rPr lang="cs-CZ" dirty="0"/>
              <a:t> </a:t>
            </a:r>
            <a:r>
              <a:rPr lang="en-US" dirty="0"/>
              <a:t>for</a:t>
            </a:r>
            <a:r>
              <a:rPr lang="cs-CZ" dirty="0"/>
              <a:t> </a:t>
            </a:r>
            <a:r>
              <a:rPr lang="cs-CZ" i="1" dirty="0"/>
              <a:t>v(x) = </a:t>
            </a:r>
            <a:r>
              <a:rPr lang="cs-CZ" dirty="0"/>
              <a:t>4 </a:t>
            </a:r>
            <a:r>
              <a:rPr lang="en-US" dirty="0"/>
              <a:t>is</a:t>
            </a:r>
            <a:r>
              <a:rPr lang="cs-CZ" dirty="0"/>
              <a:t> </a:t>
            </a:r>
            <a:r>
              <a:rPr lang="cs-CZ" i="1" dirty="0"/>
              <a:t>f(x) </a:t>
            </a:r>
            <a:r>
              <a:rPr lang="cs-CZ" dirty="0"/>
              <a:t>= </a:t>
            </a:r>
            <a:r>
              <a:rPr lang="cs-CZ" i="1" dirty="0"/>
              <a:t>x</a:t>
            </a:r>
            <a:r>
              <a:rPr lang="cs-CZ" baseline="30000" dirty="0"/>
              <a:t>2 </a:t>
            </a:r>
            <a:r>
              <a:rPr lang="cs-CZ" dirty="0"/>
              <a:t>= 16,  </a:t>
            </a:r>
            <a:r>
              <a:rPr lang="en-US" dirty="0" err="1"/>
              <a:t>etc</a:t>
            </a:r>
            <a:r>
              <a:rPr lang="cs-CZ" dirty="0"/>
              <a:t>.</a:t>
            </a:r>
          </a:p>
          <a:p>
            <a:r>
              <a:rPr lang="en-US" dirty="0"/>
              <a:t>Now we evaluate the atomic formula</a:t>
            </a:r>
            <a:r>
              <a:rPr lang="cs-CZ" dirty="0"/>
              <a:t> </a:t>
            </a:r>
            <a:r>
              <a:rPr lang="cs-CZ" i="1" dirty="0"/>
              <a:t>P(</a:t>
            </a:r>
            <a:r>
              <a:rPr lang="cs-CZ" i="1" dirty="0" err="1"/>
              <a:t>a,f</a:t>
            </a:r>
            <a:r>
              <a:rPr lang="cs-CZ" i="1" dirty="0"/>
              <a:t>(x))</a:t>
            </a:r>
            <a:r>
              <a:rPr lang="cs-CZ" dirty="0"/>
              <a:t>. </a:t>
            </a:r>
            <a:r>
              <a:rPr lang="en-US" dirty="0"/>
              <a:t>Since the symbol </a:t>
            </a:r>
            <a:r>
              <a:rPr lang="cs-CZ" i="1" dirty="0"/>
              <a:t>P </a:t>
            </a:r>
            <a:r>
              <a:rPr lang="en-US" dirty="0"/>
              <a:t>is interpreted by the relation</a:t>
            </a:r>
            <a:r>
              <a:rPr lang="cs-CZ" dirty="0"/>
              <a:t> &lt;, </a:t>
            </a:r>
            <a:r>
              <a:rPr lang="en-US" dirty="0"/>
              <a:t>we have</a:t>
            </a:r>
            <a:r>
              <a:rPr lang="cs-CZ" dirty="0"/>
              <a:t>:</a:t>
            </a:r>
          </a:p>
          <a:p>
            <a:pPr lvl="1"/>
            <a:r>
              <a:rPr lang="en-US" dirty="0"/>
              <a:t>for</a:t>
            </a:r>
            <a:r>
              <a:rPr lang="cs-CZ" dirty="0"/>
              <a:t> </a:t>
            </a:r>
            <a:r>
              <a:rPr lang="cs-CZ" i="1" dirty="0"/>
              <a:t>v(x) = </a:t>
            </a:r>
            <a:r>
              <a:rPr lang="cs-CZ" dirty="0"/>
              <a:t>0</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0), </a:t>
            </a:r>
            <a:r>
              <a:rPr lang="en-US" dirty="0"/>
              <a:t>False</a:t>
            </a:r>
            <a:r>
              <a:rPr lang="cs-CZ" dirty="0"/>
              <a:t> </a:t>
            </a:r>
          </a:p>
          <a:p>
            <a:pPr lvl="1">
              <a:spcBef>
                <a:spcPts val="600"/>
              </a:spcBef>
            </a:pPr>
            <a:r>
              <a:rPr lang="en-US" dirty="0"/>
              <a:t>for</a:t>
            </a:r>
            <a:r>
              <a:rPr lang="cs-CZ" dirty="0"/>
              <a:t> </a:t>
            </a:r>
            <a:r>
              <a:rPr lang="cs-CZ" i="1" dirty="0"/>
              <a:t>v(x) = </a:t>
            </a:r>
            <a:r>
              <a:rPr lang="cs-CZ" dirty="0"/>
              <a:t>1</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1), </a:t>
            </a:r>
            <a:r>
              <a:rPr lang="en-US" dirty="0"/>
              <a:t>True</a:t>
            </a:r>
            <a:r>
              <a:rPr lang="cs-CZ" dirty="0"/>
              <a:t>  </a:t>
            </a:r>
          </a:p>
          <a:p>
            <a:pPr lvl="1">
              <a:spcBef>
                <a:spcPts val="600"/>
              </a:spcBef>
            </a:pPr>
            <a:r>
              <a:rPr lang="en-US" dirty="0"/>
              <a:t>for</a:t>
            </a:r>
            <a:r>
              <a:rPr lang="cs-CZ" dirty="0"/>
              <a:t> </a:t>
            </a:r>
            <a:r>
              <a:rPr lang="cs-CZ" i="1" dirty="0"/>
              <a:t>v(x) = </a:t>
            </a:r>
            <a:r>
              <a:rPr lang="cs-CZ" dirty="0"/>
              <a:t>2</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4), </a:t>
            </a:r>
            <a:r>
              <a:rPr lang="en-US" dirty="0"/>
              <a:t>True</a:t>
            </a:r>
            <a:r>
              <a:rPr lang="cs-CZ" dirty="0"/>
              <a:t>  </a:t>
            </a:r>
          </a:p>
          <a:p>
            <a:pPr lvl="1">
              <a:spcBef>
                <a:spcPts val="600"/>
              </a:spcBef>
            </a:pPr>
            <a:r>
              <a:rPr lang="en-US" dirty="0"/>
              <a:t>for</a:t>
            </a:r>
            <a:r>
              <a:rPr lang="cs-CZ" dirty="0"/>
              <a:t> </a:t>
            </a:r>
            <a:r>
              <a:rPr lang="cs-CZ" i="1" dirty="0"/>
              <a:t>v(x) = </a:t>
            </a:r>
            <a:r>
              <a:rPr lang="cs-CZ" dirty="0"/>
              <a:t>3</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9), </a:t>
            </a:r>
            <a:r>
              <a:rPr lang="en-US" dirty="0"/>
              <a:t>True</a:t>
            </a:r>
            <a:r>
              <a:rPr lang="cs-CZ" dirty="0"/>
              <a:t>, 	</a:t>
            </a:r>
            <a:r>
              <a:rPr lang="en-US" dirty="0" err="1"/>
              <a:t>etc</a:t>
            </a:r>
            <a:r>
              <a:rPr lang="cs-CZ" dirty="0"/>
              <a:t>.</a:t>
            </a:r>
          </a:p>
          <a:p>
            <a:r>
              <a:rPr lang="en-US" dirty="0"/>
              <a:t>Hence, the formula</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false</a:t>
            </a:r>
            <a:r>
              <a:rPr lang="en-US" dirty="0"/>
              <a:t> in I1 because it is not true that </a:t>
            </a:r>
            <a:r>
              <a:rPr lang="en-US" i="1" dirty="0">
                <a:effectLst>
                  <a:outerShdw blurRad="38100" dist="38100" dir="2700000" algn="tl">
                    <a:srgbClr val="000000">
                      <a:alpha val="43137"/>
                    </a:srgbClr>
                  </a:outerShdw>
                </a:effectLst>
              </a:rPr>
              <a:t>all</a:t>
            </a:r>
            <a:r>
              <a:rPr lang="cs-CZ" dirty="0"/>
              <a:t> </a:t>
            </a:r>
            <a:r>
              <a:rPr lang="en-US" dirty="0"/>
              <a:t>elements of the universe satisfy the sub-formula</a:t>
            </a:r>
            <a:r>
              <a:rPr lang="cs-CZ" dirty="0"/>
              <a:t> </a:t>
            </a:r>
            <a:r>
              <a:rPr lang="cs-CZ" i="1" dirty="0"/>
              <a:t>P(</a:t>
            </a:r>
            <a:r>
              <a:rPr lang="cs-CZ" i="1" dirty="0" err="1"/>
              <a:t>a,f</a:t>
            </a:r>
            <a:r>
              <a:rPr lang="cs-CZ" i="1" dirty="0"/>
              <a:t>(x))</a:t>
            </a:r>
            <a:r>
              <a:rPr lang="cs-CZ" dirty="0"/>
              <a:t>. </a:t>
            </a:r>
            <a:r>
              <a:rPr lang="en-US" dirty="0"/>
              <a:t>The number</a:t>
            </a:r>
            <a:r>
              <a:rPr lang="cs-CZ" dirty="0"/>
              <a:t> 0</a:t>
            </a:r>
            <a:r>
              <a:rPr lang="en-US" dirty="0"/>
              <a:t> does not</a:t>
            </a:r>
            <a:r>
              <a:rPr lang="cs-CZ" dirty="0"/>
              <a:t>. </a:t>
            </a:r>
          </a:p>
          <a:p>
            <a:r>
              <a:rPr lang="en-US" dirty="0"/>
              <a:t>The formula</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is in this interpretation</a:t>
            </a:r>
            <a:r>
              <a:rPr lang="cs-CZ" dirty="0"/>
              <a:t> </a:t>
            </a:r>
            <a:r>
              <a:rPr lang="en-US" i="1" dirty="0">
                <a:solidFill>
                  <a:srgbClr val="0070C0"/>
                </a:solidFill>
                <a:effectLst>
                  <a:outerShdw blurRad="38100" dist="38100" dir="2700000" algn="tl">
                    <a:srgbClr val="000000">
                      <a:alpha val="43137"/>
                    </a:srgbClr>
                  </a:outerShdw>
                </a:effectLst>
              </a:rPr>
              <a:t>true</a:t>
            </a:r>
            <a:r>
              <a:rPr lang="cs-CZ" dirty="0"/>
              <a:t>, </a:t>
            </a:r>
            <a:r>
              <a:rPr lang="en-US" dirty="0"/>
              <a:t>as it is true that </a:t>
            </a:r>
            <a:r>
              <a:rPr lang="en-US" i="1" dirty="0">
                <a:effectLst>
                  <a:outerShdw blurRad="38100" dist="38100" dir="2700000" algn="tl">
                    <a:srgbClr val="000000">
                      <a:alpha val="43137"/>
                    </a:srgbClr>
                  </a:outerShdw>
                </a:effectLst>
              </a:rPr>
              <a:t>some</a:t>
            </a:r>
            <a:r>
              <a:rPr lang="cs-CZ" dirty="0"/>
              <a:t> </a:t>
            </a:r>
            <a:r>
              <a:rPr lang="en-US" dirty="0"/>
              <a:t>elements of the universe satisfy the sub-formula</a:t>
            </a:r>
            <a:r>
              <a:rPr lang="cs-CZ" dirty="0"/>
              <a:t> </a:t>
            </a:r>
            <a:r>
              <a:rPr lang="cs-CZ" i="1" dirty="0"/>
              <a:t>P(</a:t>
            </a:r>
            <a:r>
              <a:rPr lang="cs-CZ" i="1" dirty="0" err="1"/>
              <a:t>a,f</a:t>
            </a:r>
            <a:r>
              <a:rPr lang="cs-CZ" i="1" dirty="0"/>
              <a:t>(x))</a:t>
            </a:r>
            <a:r>
              <a:rPr lang="en-US" dirty="0"/>
              <a:t>; actually, all the elements do except of</a:t>
            </a:r>
            <a:r>
              <a:rPr lang="cs-CZ" dirty="0"/>
              <a:t> </a:t>
            </a:r>
            <a:r>
              <a:rPr lang="en-US" dirty="0"/>
              <a:t>zero</a:t>
            </a:r>
            <a:r>
              <a:rPr lang="cs-CZ" dirty="0"/>
              <a:t>.</a:t>
            </a:r>
          </a:p>
          <a:p>
            <a:endParaRPr lang="cs-CZ" i="1" dirty="0"/>
          </a:p>
          <a:p>
            <a:endParaRPr lang="cs-CZ" i="1"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7</a:t>
            </a:fld>
            <a:endParaRPr lang="cs-CZ"/>
          </a:p>
        </p:txBody>
      </p:sp>
    </p:spTree>
    <p:extLst>
      <p:ext uri="{BB962C8B-B14F-4D97-AF65-F5344CB8AC3E}">
        <p14:creationId xmlns:p14="http://schemas.microsoft.com/office/powerpoint/2010/main" val="350253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093347"/>
            <a:ext cx="11048215" cy="5561977"/>
          </a:xfrm>
        </p:spPr>
        <p:txBody>
          <a:bodyPr>
            <a:normAutofit lnSpcReduction="10000"/>
          </a:bodyPr>
          <a:lstStyle/>
          <a:p>
            <a:r>
              <a:rPr lang="en-US" dirty="0"/>
              <a:t>Interpretation in which a formula is true is called a </a:t>
            </a:r>
            <a:r>
              <a:rPr lang="en-US" i="1" dirty="0">
                <a:solidFill>
                  <a:srgbClr val="0070C0"/>
                </a:solidFill>
                <a:effectLst>
                  <a:outerShdw blurRad="38100" dist="38100" dir="2700000" algn="tl">
                    <a:srgbClr val="000000">
                      <a:alpha val="43137"/>
                    </a:srgbClr>
                  </a:outerShdw>
                </a:effectLst>
              </a:rPr>
              <a:t>model </a:t>
            </a:r>
            <a:r>
              <a:rPr lang="en-US" dirty="0">
                <a:solidFill>
                  <a:srgbClr val="0070C0"/>
                </a:solidFill>
                <a:effectLst>
                  <a:outerShdw blurRad="38100" dist="38100" dir="2700000" algn="tl">
                    <a:srgbClr val="000000">
                      <a:alpha val="43137"/>
                    </a:srgbClr>
                  </a:outerShdw>
                </a:effectLst>
              </a:rPr>
              <a:t>of the formula</a:t>
            </a:r>
            <a:r>
              <a:rPr lang="en-US" dirty="0"/>
              <a:t>. Hence, Interpretation 1 is not a model of the formula </a:t>
            </a:r>
            <a:r>
              <a:rPr lang="en-US" dirty="0">
                <a:sym typeface="Symbol" panose="05050102010706020507" pitchFamily="18" charset="2"/>
              </a:rPr>
              <a:t></a:t>
            </a:r>
            <a:r>
              <a:rPr lang="en-US" i="1" dirty="0"/>
              <a:t>x P(</a:t>
            </a:r>
            <a:r>
              <a:rPr lang="en-US" i="1" dirty="0" err="1"/>
              <a:t>a,f</a:t>
            </a:r>
            <a:r>
              <a:rPr lang="en-US" i="1" dirty="0"/>
              <a:t>(x))</a:t>
            </a:r>
            <a:r>
              <a:rPr lang="en-US" dirty="0"/>
              <a:t> but it is a model of the formula </a:t>
            </a:r>
            <a:r>
              <a:rPr lang="en-US" dirty="0">
                <a:sym typeface="Symbol" panose="05050102010706020507" pitchFamily="18" charset="2"/>
              </a:rPr>
              <a:t></a:t>
            </a:r>
            <a:r>
              <a:rPr lang="en-US" i="1" dirty="0"/>
              <a:t>x P(</a:t>
            </a:r>
            <a:r>
              <a:rPr lang="en-US" i="1" dirty="0" err="1"/>
              <a:t>a,f</a:t>
            </a:r>
            <a:r>
              <a:rPr lang="en-US" i="1" dirty="0"/>
              <a:t>(x)).</a:t>
            </a:r>
            <a:endParaRPr lang="en-US" dirty="0"/>
          </a:p>
          <a:p>
            <a:r>
              <a:rPr lang="en-US" dirty="0"/>
              <a:t>Let us adjust the interpretation so that it be a model of both the formulas. It suffices to assign the relation </a:t>
            </a:r>
            <a:r>
              <a:rPr lang="en-US" dirty="0">
                <a:sym typeface="Symbol" panose="05050102010706020507" pitchFamily="18" charset="2"/>
              </a:rPr>
              <a:t> to the </a:t>
            </a:r>
            <a:r>
              <a:rPr lang="en-US" dirty="0"/>
              <a:t>symbol </a:t>
            </a:r>
            <a:r>
              <a:rPr lang="en-US" i="1" dirty="0"/>
              <a:t>P</a:t>
            </a:r>
            <a:r>
              <a:rPr lang="en-US" dirty="0"/>
              <a:t>. </a:t>
            </a:r>
            <a:br>
              <a:rPr lang="en-US" dirty="0"/>
            </a:br>
            <a:r>
              <a:rPr lang="en-US" dirty="0"/>
              <a:t>We have got this interpretation structure:</a:t>
            </a:r>
          </a:p>
          <a:p>
            <a:pPr marL="0" indent="0">
              <a:buNone/>
            </a:pPr>
            <a:r>
              <a:rPr lang="en-US" i="1" dirty="0"/>
              <a:t>Interpretation </a:t>
            </a:r>
            <a:r>
              <a:rPr lang="en-US" dirty="0"/>
              <a:t>2:</a:t>
            </a:r>
          </a:p>
          <a:p>
            <a:pPr lvl="0"/>
            <a:r>
              <a:rPr lang="en-US" dirty="0"/>
              <a:t>Universe </a:t>
            </a:r>
            <a:r>
              <a:rPr lang="en-US" i="1" dirty="0"/>
              <a:t>U </a:t>
            </a:r>
            <a:r>
              <a:rPr lang="en-US" dirty="0"/>
              <a:t>= </a:t>
            </a:r>
            <a:r>
              <a:rPr lang="en-US" i="1" dirty="0"/>
              <a:t>N </a:t>
            </a:r>
            <a:r>
              <a:rPr lang="en-US" dirty="0"/>
              <a:t>(the set of naturals).</a:t>
            </a:r>
          </a:p>
          <a:p>
            <a:pPr lvl="0"/>
            <a:r>
              <a:rPr lang="en-US" i="1" dirty="0"/>
              <a:t>P </a:t>
            </a:r>
            <a:r>
              <a:rPr lang="en-US" dirty="0">
                <a:sym typeface="Symbol" panose="05050102010706020507" pitchFamily="18" charset="2"/>
              </a:rPr>
              <a:t></a:t>
            </a:r>
            <a:r>
              <a:rPr lang="en-US" dirty="0"/>
              <a:t> relation </a:t>
            </a:r>
            <a:r>
              <a:rPr lang="en-US" dirty="0">
                <a:sym typeface="Symbol" panose="05050102010706020507" pitchFamily="18" charset="2"/>
              </a:rPr>
              <a:t></a:t>
            </a:r>
            <a:r>
              <a:rPr lang="en-US" dirty="0"/>
              <a:t> </a:t>
            </a:r>
          </a:p>
          <a:p>
            <a:pPr lvl="0"/>
            <a:r>
              <a:rPr lang="en-US" i="1" dirty="0"/>
              <a:t>a </a:t>
            </a:r>
            <a:r>
              <a:rPr lang="en-US" dirty="0">
                <a:sym typeface="Symbol" panose="05050102010706020507" pitchFamily="18" charset="2"/>
              </a:rPr>
              <a:t></a:t>
            </a:r>
            <a:r>
              <a:rPr lang="en-US" dirty="0"/>
              <a:t> number 0</a:t>
            </a:r>
          </a:p>
          <a:p>
            <a:pPr lvl="0"/>
            <a:r>
              <a:rPr lang="en-US" i="1" dirty="0"/>
              <a:t>f </a:t>
            </a:r>
            <a:r>
              <a:rPr lang="en-US" dirty="0">
                <a:sym typeface="Symbol" panose="05050102010706020507" pitchFamily="18" charset="2"/>
              </a:rPr>
              <a:t></a:t>
            </a:r>
            <a:r>
              <a:rPr lang="en-US" dirty="0"/>
              <a:t> function square (</a:t>
            </a:r>
            <a:r>
              <a:rPr lang="en-US" i="1" dirty="0"/>
              <a:t>x</a:t>
            </a:r>
            <a:r>
              <a:rPr lang="en-US" baseline="30000" dirty="0"/>
              <a:t>2</a:t>
            </a:r>
            <a:r>
              <a:rPr lang="en-US" dirty="0"/>
              <a:t>) </a:t>
            </a:r>
          </a:p>
          <a:p>
            <a:pPr marL="0" indent="0">
              <a:buNone/>
            </a:pPr>
            <a:r>
              <a:rPr lang="en-US" dirty="0"/>
              <a:t>It is easy to check that this interpretation is a model of both the formulas. </a:t>
            </a:r>
          </a:p>
          <a:p>
            <a:endParaRPr lang="en-US" i="1"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8</a:t>
            </a:fld>
            <a:endParaRPr lang="cs-CZ"/>
          </a:p>
        </p:txBody>
      </p:sp>
    </p:spTree>
    <p:extLst>
      <p:ext uri="{BB962C8B-B14F-4D97-AF65-F5344CB8AC3E}">
        <p14:creationId xmlns:p14="http://schemas.microsoft.com/office/powerpoint/2010/main" val="89808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FOL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8"/>
            <a:ext cx="11048215" cy="5090474"/>
          </a:xfrm>
        </p:spPr>
        <p:txBody>
          <a:bodyPr>
            <a:normAutofit/>
          </a:bodyPr>
          <a:lstStyle/>
          <a:p>
            <a:r>
              <a:rPr lang="en-US" dirty="0"/>
              <a:t>Consider the formulas </a:t>
            </a:r>
          </a:p>
          <a:p>
            <a:pPr marL="0" indent="0" algn="ctr">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 P(</a:t>
            </a:r>
            <a:r>
              <a:rPr lang="en-US" i="1" dirty="0" err="1">
                <a:solidFill>
                  <a:srgbClr val="0070C0"/>
                </a:solidFill>
                <a:effectLst>
                  <a:outerShdw blurRad="38100" dist="38100" dir="2700000" algn="tl">
                    <a:srgbClr val="000000">
                      <a:alpha val="43137"/>
                    </a:srgbClr>
                  </a:outerShdw>
                </a:effectLst>
              </a:rPr>
              <a:t>x,f</a:t>
            </a:r>
            <a:r>
              <a:rPr lang="en-US" i="1" dirty="0">
                <a:solidFill>
                  <a:srgbClr val="0070C0"/>
                </a:solidFill>
                <a:effectLst>
                  <a:outerShdw blurRad="38100" dist="38100" dir="2700000" algn="tl">
                    <a:srgbClr val="000000">
                      <a:alpha val="43137"/>
                    </a:srgbClr>
                  </a:outerShdw>
                </a:effectLst>
              </a:rPr>
              <a:t>(x))</a:t>
            </a:r>
            <a:r>
              <a:rPr lang="en-US" i="1" dirty="0"/>
              <a:t> </a:t>
            </a:r>
            <a:r>
              <a:rPr lang="en-US" dirty="0"/>
              <a:t>and</a:t>
            </a:r>
            <a:r>
              <a:rPr lang="en-US" i="1" dirty="0"/>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 P(</a:t>
            </a:r>
            <a:r>
              <a:rPr lang="en-US" i="1" dirty="0" err="1">
                <a:solidFill>
                  <a:srgbClr val="0070C0"/>
                </a:solidFill>
                <a:effectLst>
                  <a:outerShdw blurRad="38100" dist="38100" dir="2700000" algn="tl">
                    <a:srgbClr val="000000">
                      <a:alpha val="43137"/>
                    </a:srgbClr>
                  </a:outerShdw>
                </a:effectLst>
              </a:rPr>
              <a:t>x,f</a:t>
            </a:r>
            <a:r>
              <a:rPr lang="en-US" i="1" dirty="0">
                <a:solidFill>
                  <a:srgbClr val="0070C0"/>
                </a:solidFill>
                <a:effectLst>
                  <a:outerShdw blurRad="38100" dist="38100" dir="2700000" algn="tl">
                    <a:srgbClr val="000000">
                      <a:alpha val="43137"/>
                    </a:srgbClr>
                  </a:outerShdw>
                </a:effectLst>
              </a:rPr>
              <a:t>(x))</a:t>
            </a:r>
            <a:r>
              <a:rPr lang="en-US" i="1" dirty="0"/>
              <a:t>.</a:t>
            </a:r>
            <a:endParaRPr lang="en-US" dirty="0"/>
          </a:p>
          <a:p>
            <a:pPr marL="0" indent="0">
              <a:buNone/>
            </a:pPr>
            <a:r>
              <a:rPr lang="en-US" i="1" dirty="0"/>
              <a:t>Interpretation </a:t>
            </a:r>
            <a:r>
              <a:rPr lang="en-US" dirty="0"/>
              <a:t>3:</a:t>
            </a:r>
          </a:p>
          <a:p>
            <a:pPr marL="514350" lvl="0" indent="-514350">
              <a:buFont typeface="+mj-lt"/>
              <a:buAutoNum type="arabicParenR"/>
            </a:pPr>
            <a:r>
              <a:rPr lang="en-US" dirty="0"/>
              <a:t>Universe </a:t>
            </a:r>
            <a:r>
              <a:rPr lang="en-US" i="1" dirty="0"/>
              <a:t>U </a:t>
            </a:r>
            <a:r>
              <a:rPr lang="en-US" dirty="0"/>
              <a:t>= the set of people</a:t>
            </a:r>
          </a:p>
          <a:p>
            <a:pPr marL="514350" lvl="0" indent="-514350">
              <a:buFont typeface="+mj-lt"/>
              <a:buAutoNum type="arabicParenR"/>
            </a:pPr>
            <a:r>
              <a:rPr lang="en-US" i="1" dirty="0"/>
              <a:t>P </a:t>
            </a:r>
            <a:r>
              <a:rPr lang="en-US" dirty="0">
                <a:sym typeface="Symbol" panose="05050102010706020507" pitchFamily="18" charset="2"/>
              </a:rPr>
              <a:t></a:t>
            </a:r>
            <a:r>
              <a:rPr lang="en-US" dirty="0"/>
              <a:t> relation of being younger that </a:t>
            </a:r>
          </a:p>
          <a:p>
            <a:pPr marL="514350" lvl="0" indent="-514350">
              <a:buFont typeface="+mj-lt"/>
              <a:buAutoNum type="arabicParenR"/>
            </a:pPr>
            <a:r>
              <a:rPr lang="en-US" i="1" dirty="0"/>
              <a:t>f </a:t>
            </a:r>
            <a:r>
              <a:rPr lang="en-US" dirty="0">
                <a:sym typeface="Symbol" panose="05050102010706020507" pitchFamily="18" charset="2"/>
              </a:rPr>
              <a:t></a:t>
            </a:r>
            <a:r>
              <a:rPr lang="en-US" dirty="0"/>
              <a:t> function that associates each person with his/her biological mother </a:t>
            </a:r>
          </a:p>
          <a:p>
            <a:r>
              <a:rPr lang="en-US" dirty="0"/>
              <a:t>It is easy to check that both the formulas are true this interpretation; it holds for all people (hence also for some) that they are younger than their mother. </a:t>
            </a:r>
          </a:p>
          <a:p>
            <a:r>
              <a:rPr lang="en-US" dirty="0">
                <a:effectLst>
                  <a:outerShdw blurRad="38100" dist="38100" dir="2700000" algn="tl">
                    <a:srgbClr val="000000">
                      <a:alpha val="43137"/>
                    </a:srgbClr>
                  </a:outerShdw>
                </a:effectLst>
              </a:rPr>
              <a:t>Interpretation 3 is a model of the formulas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x P(</a:t>
            </a:r>
            <a:r>
              <a:rPr lang="en-US" i="1" dirty="0" err="1">
                <a:effectLst>
                  <a:outerShdw blurRad="38100" dist="38100" dir="2700000" algn="tl">
                    <a:srgbClr val="000000">
                      <a:alpha val="43137"/>
                    </a:srgbClr>
                  </a:outerShdw>
                </a:effectLst>
              </a:rPr>
              <a:t>x,f</a:t>
            </a:r>
            <a:r>
              <a:rPr lang="en-US" i="1" dirty="0">
                <a:effectLst>
                  <a:outerShdw blurRad="38100" dist="38100" dir="2700000" algn="tl">
                    <a:srgbClr val="000000">
                      <a:alpha val="43137"/>
                    </a:srgbClr>
                  </a:outerShdw>
                </a:effectLst>
              </a:rPr>
              <a:t>(x)) </a:t>
            </a:r>
            <a:r>
              <a:rPr lang="en-US" dirty="0">
                <a:effectLst>
                  <a:outerShdw blurRad="38100" dist="38100" dir="2700000" algn="tl">
                    <a:srgbClr val="000000">
                      <a:alpha val="43137"/>
                    </a:srgbClr>
                  </a:outerShdw>
                </a:effectLst>
              </a:rPr>
              <a:t>and</a:t>
            </a:r>
            <a:r>
              <a:rPr lang="en-US"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x P(</a:t>
            </a:r>
            <a:r>
              <a:rPr lang="en-US" i="1" dirty="0" err="1">
                <a:effectLst>
                  <a:outerShdw blurRad="38100" dist="38100" dir="2700000" algn="tl">
                    <a:srgbClr val="000000">
                      <a:alpha val="43137"/>
                    </a:srgbClr>
                  </a:outerShdw>
                </a:effectLst>
              </a:rPr>
              <a:t>x,f</a:t>
            </a:r>
            <a:r>
              <a:rPr lang="en-US" i="1" dirty="0">
                <a:effectLst>
                  <a:outerShdw blurRad="38100" dist="38100" dir="2700000" algn="tl">
                    <a:srgbClr val="000000">
                      <a:alpha val="43137"/>
                    </a:srgbClr>
                  </a:outerShdw>
                </a:effectLst>
              </a:rPr>
              <a:t>(x)).</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9</a:t>
            </a:fld>
            <a:endParaRPr lang="cs-CZ"/>
          </a:p>
        </p:txBody>
      </p:sp>
    </p:spTree>
    <p:extLst>
      <p:ext uri="{BB962C8B-B14F-4D97-AF65-F5344CB8AC3E}">
        <p14:creationId xmlns:p14="http://schemas.microsoft.com/office/powerpoint/2010/main" val="179312100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4310</Words>
  <Application>Microsoft Office PowerPoint</Application>
  <PresentationFormat>Širokoúhlá obrazovka</PresentationFormat>
  <Paragraphs>225</Paragraphs>
  <Slides>26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Calibri Light</vt:lpstr>
      <vt:lpstr>Symbol</vt:lpstr>
      <vt:lpstr>Wingdings</vt:lpstr>
      <vt:lpstr>Motiv Office</vt:lpstr>
      <vt:lpstr>Semantics (meaning) of  FOL formulas</vt:lpstr>
      <vt:lpstr>Logical vs. special symbols </vt:lpstr>
      <vt:lpstr>The notion of property / relation</vt:lpstr>
      <vt:lpstr>The notion of relation; recall</vt:lpstr>
      <vt:lpstr>Semantics of FOL formulas</vt:lpstr>
      <vt:lpstr>Semantics of FOL formulas; interpretation</vt:lpstr>
      <vt:lpstr>Interpretation of FOL formulas</vt:lpstr>
      <vt:lpstr>Interpretation of FOL formulas</vt:lpstr>
      <vt:lpstr>Interpretation of FOL formulas</vt:lpstr>
      <vt:lpstr>Interpretation of open FOL formulas</vt:lpstr>
      <vt:lpstr>Interpretation of open FOL formulas</vt:lpstr>
      <vt:lpstr>Interpretation of open FOL formulas</vt:lpstr>
      <vt:lpstr>Definition of the types of FOL formulas</vt:lpstr>
      <vt:lpstr>Open formulas define subsets of universe</vt:lpstr>
      <vt:lpstr>Models of formulas vs subsets of the universe</vt:lpstr>
      <vt:lpstr>Models of formulas and subsets of the universe</vt:lpstr>
      <vt:lpstr>Valid arguments in FOL</vt:lpstr>
      <vt:lpstr>Valid arguments in FOL</vt:lpstr>
      <vt:lpstr>Semantic theorem of deduction in FOL</vt:lpstr>
      <vt:lpstr>Semantic theorem of deduction in FOL</vt:lpstr>
      <vt:lpstr>Semantic proofs of the validity of an argument</vt:lpstr>
      <vt:lpstr>Semantic proofs of the validity of an argument</vt:lpstr>
      <vt:lpstr>Semantic proofs of the validity of an argument</vt:lpstr>
      <vt:lpstr>Semantic proofs of the validity of an argument</vt:lpstr>
      <vt:lpstr>Semantic proofs of the validity of an argument</vt:lpstr>
      <vt:lpstr>Logical validity in FOL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Sémantika (význam) formulí PL1</dc:title>
  <dc:creator>Duzi Marie</dc:creator>
  <cp:lastModifiedBy>Duzi Marie</cp:lastModifiedBy>
  <cp:revision>61</cp:revision>
  <dcterms:created xsi:type="dcterms:W3CDTF">2023-02-26T13:46:48Z</dcterms:created>
  <dcterms:modified xsi:type="dcterms:W3CDTF">2024-11-04T09:33:05Z</dcterms:modified>
</cp:coreProperties>
</file>